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79" r:id="rId6"/>
    <p:sldId id="280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61" r:id="rId17"/>
    <p:sldId id="262" r:id="rId18"/>
    <p:sldId id="275" r:id="rId19"/>
    <p:sldId id="276" r:id="rId20"/>
    <p:sldId id="277" r:id="rId21"/>
    <p:sldId id="278" r:id="rId22"/>
    <p:sldId id="265" r:id="rId23"/>
  </p:sldIdLst>
  <p:sldSz cx="9144000" cy="6858000" type="screen4x3"/>
  <p:notesSz cx="6858000" cy="9144000"/>
  <p:defaultTextStyle>
    <a:defPPr>
      <a:defRPr lang="ko-KR"/>
    </a:defPPr>
    <a:lvl1pPr marL="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1_shape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layout1_shape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/>
              <a:pPr/>
              <a:t>‹#›</a:t>
            </a:fld>
            <a:endParaRPr/>
          </a:p>
        </p:txBody>
      </p:sp>
      <p:sp>
        <p:nvSpPr>
          <p:cNvPr id="5" name="layout1_shape3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layout1_shape4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layout1_shape5"/>
          <p:cNvSpPr/>
          <p:nvPr/>
        </p:nvSpPr>
        <p:spPr>
          <a:xfrm>
            <a:off x="539552" y="3284984"/>
            <a:ext cx="8064896" cy="1008112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layout1_shape6"/>
          <p:cNvSpPr/>
          <p:nvPr/>
        </p:nvSpPr>
        <p:spPr>
          <a:xfrm>
            <a:off x="539552" y="4293096"/>
            <a:ext cx="8064896" cy="651806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2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layout2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3_shape1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>
            <a:solidFill>
              <a:schemeClr val="accent6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4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layout4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layout4_shape3"/>
          <p:cNvSpPr/>
          <p:nvPr/>
        </p:nvSpPr>
        <p:spPr>
          <a:xfrm>
            <a:off x="539552" y="3284984"/>
            <a:ext cx="8064896" cy="1008112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layout4_shape4"/>
          <p:cNvSpPr/>
          <p:nvPr/>
        </p:nvSpPr>
        <p:spPr>
          <a:xfrm>
            <a:off x="539552" y="4293096"/>
            <a:ext cx="8064896" cy="651806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layout4_shape5"/>
          <p:cNvSpPr>
            <a:spLocks noGrp="1"/>
          </p:cNvSpPr>
          <p:nvPr>
            <p:ph type="title"/>
          </p:nvPr>
        </p:nvSpPr>
        <p:spPr>
          <a:xfrm>
            <a:off x="683568" y="709712"/>
            <a:ext cx="7776864" cy="2431256"/>
          </a:xfrm>
          <a:prstGeom prst="rect">
            <a:avLst/>
          </a:prstGeo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  <a:latin typeface="나눔고딕 ExtraBold"/>
                <a:ea typeface="나눔고딕 ExtraBold"/>
              </a:defRPr>
            </a:lvl1pPr>
          </a:lstStyle>
          <a:p>
            <a:r>
              <a:rPr lang="ko-KR" altLang="en-US"/>
              <a:t>제목을</a:t>
            </a:r>
            <a:r>
              <a:rPr lang="en-US" altLang="en-US"/>
              <a:t> </a:t>
            </a:r>
            <a:r>
              <a:rPr lang="ko-KR" altLang="en-US"/>
              <a:t>입력하십시오</a:t>
            </a:r>
            <a:endParaRPr/>
          </a:p>
        </p:txBody>
      </p:sp>
      <p:sp>
        <p:nvSpPr>
          <p:cNvPr id="8" name="layout4_shape6"/>
          <p:cNvSpPr>
            <a:spLocks noGrp="1"/>
          </p:cNvSpPr>
          <p:nvPr>
            <p:ph type="body" idx="1"/>
          </p:nvPr>
        </p:nvSpPr>
        <p:spPr>
          <a:xfrm>
            <a:off x="683568" y="3441502"/>
            <a:ext cx="7776864" cy="6397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chemeClr val="bg1"/>
                </a:solidFill>
                <a:latin typeface="나눔고딕 ExtraBold"/>
                <a:ea typeface="나눔고딕 Extra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부제목</a:t>
            </a:r>
          </a:p>
        </p:txBody>
      </p:sp>
      <p:sp>
        <p:nvSpPr>
          <p:cNvPr id="9" name="layout4_shape7"/>
          <p:cNvSpPr>
            <a:spLocks noGrp="1"/>
          </p:cNvSpPr>
          <p:nvPr>
            <p:ph type="body" sz="quarter" idx="3"/>
          </p:nvPr>
        </p:nvSpPr>
        <p:spPr>
          <a:xfrm>
            <a:off x="683568" y="4437113"/>
            <a:ext cx="7776863" cy="36004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000" b="1">
                <a:solidFill>
                  <a:schemeClr val="bg1"/>
                </a:solidFill>
                <a:latin typeface="나눔고딕"/>
                <a:ea typeface="나눔고딕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텍스트를</a:t>
            </a:r>
            <a:r>
              <a:rPr lang="en-US" altLang="en-US"/>
              <a:t> </a:t>
            </a:r>
            <a:r>
              <a:rPr lang="ko-KR" altLang="en-US"/>
              <a:t>입력합니다</a:t>
            </a:r>
            <a:r>
              <a:rPr lang="en-US" altLang="ko-KR"/>
              <a:t>.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5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layout5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layout5_shape3"/>
          <p:cNvSpPr>
            <a:spLocks noGrp="1"/>
          </p:cNvSpPr>
          <p:nvPr>
            <p:ph type="title"/>
          </p:nvPr>
        </p:nvSpPr>
        <p:spPr>
          <a:xfrm>
            <a:off x="683568" y="709712"/>
            <a:ext cx="7632848" cy="2359248"/>
          </a:xfrm>
          <a:prstGeom prst="rect">
            <a:avLst/>
          </a:prstGeo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  <a:latin typeface="나눔고딕 ExtraBold"/>
                <a:ea typeface="나눔고딕 ExtraBold"/>
              </a:defRPr>
            </a:lvl1pPr>
          </a:lstStyle>
          <a:p>
            <a:r>
              <a:rPr lang="ko-KR" altLang="en-US"/>
              <a:t>제목을</a:t>
            </a:r>
            <a:r>
              <a:rPr lang="en-US" altLang="en-US"/>
              <a:t> </a:t>
            </a:r>
            <a:r>
              <a:rPr lang="ko-KR" altLang="en-US"/>
              <a:t>입력하십시오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6_shape1"/>
          <p:cNvSpPr>
            <a:spLocks noGrp="1"/>
          </p:cNvSpPr>
          <p:nvPr>
            <p:ph type="title"/>
          </p:nvPr>
        </p:nvSpPr>
        <p:spPr>
          <a:xfrm>
            <a:off x="457200" y="463972"/>
            <a:ext cx="8229600" cy="1152128"/>
          </a:xfrm>
          <a:prstGeom prst="rect">
            <a:avLst/>
          </a:prstGeom>
        </p:spPr>
        <p:txBody>
          <a:bodyPr anchor="t"/>
          <a:lstStyle>
            <a:lvl1pPr algn="l">
              <a:defRPr sz="3000" b="1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</a:defRPr>
            </a:lvl1pPr>
          </a:lstStyle>
          <a:p>
            <a:r>
              <a:rPr lang="ko-KR" altLang="en-US"/>
              <a:t>제목을</a:t>
            </a:r>
            <a:r>
              <a:rPr lang="en-US" altLang="en-US"/>
              <a:t> </a:t>
            </a:r>
            <a:r>
              <a:rPr lang="ko-KR" altLang="en-US"/>
              <a:t>입력하십시오</a:t>
            </a:r>
            <a:r>
              <a:rPr lang="en-US" altLang="en-US"/>
              <a:t> </a:t>
            </a:r>
            <a:endParaRPr/>
          </a:p>
        </p:txBody>
      </p:sp>
      <p:sp>
        <p:nvSpPr>
          <p:cNvPr id="4" name="layout6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>
            <a:solidFill>
              <a:schemeClr val="accent6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8_shape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lIns="91440" tIns="45720" rIns="91440" bIns="45720" anchor="ctr"/>
          <a:lstStyle>
            <a:lvl1pPr>
              <a:defRPr>
                <a:latin typeface="나눔고딕"/>
                <a:ea typeface="나눔고딕"/>
              </a:defRPr>
            </a:lvl1pPr>
          </a:lstStyle>
          <a:p>
            <a:r>
              <a:rPr lang="ko-KR" altLang="en-US">
                <a:latin typeface="나눔고딕"/>
                <a:ea typeface="나눔고딕"/>
              </a:rPr>
              <a:t>마스터</a:t>
            </a:r>
            <a:r>
              <a:rPr lang="en-US" altLang="en-US">
                <a:latin typeface="나눔고딕"/>
                <a:ea typeface="나눔고딕"/>
              </a:rPr>
              <a:t> </a:t>
            </a:r>
            <a:r>
              <a:rPr lang="ko-KR" altLang="en-US">
                <a:latin typeface="나눔고딕"/>
                <a:ea typeface="나눔고딕"/>
              </a:rPr>
              <a:t>제목</a:t>
            </a:r>
            <a:r>
              <a:rPr lang="en-US" altLang="en-US">
                <a:latin typeface="나눔고딕"/>
                <a:ea typeface="나눔고딕"/>
              </a:rPr>
              <a:t> </a:t>
            </a:r>
            <a:r>
              <a:rPr lang="ko-KR" altLang="en-US">
                <a:latin typeface="나눔고딕"/>
                <a:ea typeface="나눔고딕"/>
              </a:rPr>
              <a:t>스타일</a:t>
            </a:r>
            <a:r>
              <a:rPr lang="en-US" altLang="en-US">
                <a:latin typeface="나눔고딕"/>
                <a:ea typeface="나눔고딕"/>
              </a:rPr>
              <a:t> </a:t>
            </a:r>
            <a:r>
              <a:rPr lang="ko-KR" altLang="en-US">
                <a:latin typeface="나눔고딕"/>
                <a:ea typeface="나눔고딕"/>
              </a:rPr>
              <a:t>편집</a:t>
            </a:r>
            <a:endParaRPr>
              <a:latin typeface="나눔고딕"/>
              <a:ea typeface="나눔고딕"/>
            </a:endParaRPr>
          </a:p>
        </p:txBody>
      </p:sp>
      <p:sp>
        <p:nvSpPr>
          <p:cNvPr id="4" name="layout8_shape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ctr">
              <a:buNone/>
            </a:pPr>
            <a:r>
              <a:rPr lang="ko-KR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마스터</a:t>
            </a:r>
            <a:r>
              <a:rPr lang="en-US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부제목</a:t>
            </a:r>
            <a:r>
              <a:rPr lang="en-US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스타일</a:t>
            </a:r>
            <a:r>
              <a:rPr lang="en-US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편집</a:t>
            </a:r>
            <a:endParaRPr>
              <a:solidFill>
                <a:schemeClr val="tx1">
                  <a:tint val="75000"/>
                </a:schemeClr>
              </a:solidFill>
              <a:latin typeface="나눔고딕"/>
              <a:ea typeface="나눔고딕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ster1_shape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r>
              <a:rPr lang="ko-KR" altLang="en-US"/>
              <a:t>마스터</a:t>
            </a:r>
            <a:r>
              <a:rPr lang="en-US" altLang="en-US"/>
              <a:t> </a:t>
            </a:r>
            <a:r>
              <a:rPr lang="ko-KR" altLang="en-US"/>
              <a:t>제목</a:t>
            </a:r>
            <a:r>
              <a:rPr lang="en-US" altLang="en-US"/>
              <a:t> </a:t>
            </a:r>
            <a:r>
              <a:rPr lang="ko-KR" altLang="en-US"/>
              <a:t>스타일</a:t>
            </a:r>
            <a:r>
              <a:rPr lang="en-US" altLang="en-US"/>
              <a:t> </a:t>
            </a:r>
            <a:r>
              <a:rPr lang="ko-KR" altLang="en-US"/>
              <a:t>편집</a:t>
            </a:r>
            <a:endParaRPr/>
          </a:p>
        </p:txBody>
      </p:sp>
      <p:sp>
        <p:nvSpPr>
          <p:cNvPr id="4" name="master1_shape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ko-KR" altLang="en-US"/>
              <a:t>마스터</a:t>
            </a:r>
            <a:r>
              <a:rPr lang="en-US" altLang="en-US"/>
              <a:t> </a:t>
            </a:r>
            <a:r>
              <a:rPr lang="ko-KR" altLang="en-US"/>
              <a:t>텍스트</a:t>
            </a:r>
            <a:r>
              <a:rPr lang="en-US" altLang="en-US"/>
              <a:t> </a:t>
            </a:r>
            <a:r>
              <a:rPr lang="ko-KR" altLang="en-US"/>
              <a:t>스타일을</a:t>
            </a:r>
            <a:r>
              <a:rPr lang="en-US" altLang="en-US"/>
              <a:t> </a:t>
            </a:r>
            <a:r>
              <a:rPr lang="ko-KR" altLang="en-US"/>
              <a:t>편집합니다</a:t>
            </a:r>
          </a:p>
          <a:p>
            <a:pPr lvl="1"/>
            <a:r>
              <a:rPr lang="ko-KR" altLang="en-US"/>
              <a:t>둘째</a:t>
            </a:r>
            <a:r>
              <a:rPr lang="en-US" altLang="en-US"/>
              <a:t> </a:t>
            </a:r>
            <a:r>
              <a:rPr lang="ko-KR" altLang="en-US"/>
              <a:t>수준</a:t>
            </a:r>
          </a:p>
          <a:p>
            <a:pPr lvl="2"/>
            <a:r>
              <a:rPr lang="ko-KR" altLang="en-US"/>
              <a:t>셋째</a:t>
            </a:r>
            <a:r>
              <a:rPr lang="en-US" altLang="en-US"/>
              <a:t> </a:t>
            </a:r>
            <a:r>
              <a:rPr lang="ko-KR" altLang="en-US"/>
              <a:t>수준</a:t>
            </a:r>
          </a:p>
          <a:p>
            <a:pPr lvl="3"/>
            <a:r>
              <a:rPr lang="ko-KR" altLang="en-US"/>
              <a:t>넷째</a:t>
            </a:r>
            <a:r>
              <a:rPr lang="en-US" altLang="en-US"/>
              <a:t> </a:t>
            </a:r>
            <a:r>
              <a:rPr lang="ko-KR" altLang="en-US"/>
              <a:t>수준</a:t>
            </a:r>
          </a:p>
          <a:p>
            <a:pPr lvl="4"/>
            <a:r>
              <a:rPr lang="ko-KR" altLang="en-US"/>
              <a:t>다섯째</a:t>
            </a:r>
            <a:r>
              <a:rPr lang="en-US" altLang="en-US"/>
              <a:t> </a:t>
            </a:r>
            <a:r>
              <a:rPr lang="ko-KR" altLang="en-US"/>
              <a:t>수준</a:t>
            </a:r>
            <a:endParaRPr/>
          </a:p>
        </p:txBody>
      </p:sp>
      <p:sp>
        <p:nvSpPr>
          <p:cNvPr id="5" name="master1_shape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4BEDD84E-25D4-4983-8AA1-2863C96F08D9}" type="slidenum">
              <a:rPr lang="en-US" sz="1200">
                <a:solidFill>
                  <a:schemeClr val="tx1">
                    <a:tint val="75000"/>
                  </a:schemeClr>
                </a:solidFill>
              </a:rPr>
              <a:pPr algn="r"/>
              <a:t>‹#›</a:t>
            </a:fld>
            <a:endParaRPr sz="120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ctr" defTabSz="914400" latinLnBrk="1"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나눔고딕"/>
          <a:ea typeface="나눔고딕"/>
          <a:cs typeface="+mj-cs"/>
        </a:defRPr>
      </a:lvl1pPr>
    </p:titleStyle>
    <p:bodyStyle>
      <a:lvl1pPr marL="342900" indent="-342900" algn="l" defTabSz="914400" latinLnBrk="1">
        <a:spcBef>
          <a:spcPct val="20000"/>
        </a:spcBef>
        <a:buNone/>
        <a:defRPr sz="3200" b="1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latinLnBrk="1">
        <a:spcBef>
          <a:spcPct val="20000"/>
        </a:spcBef>
        <a:buNone/>
        <a:defRPr sz="2800" b="1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latinLnBrk="1">
        <a:spcBef>
          <a:spcPct val="20000"/>
        </a:spcBef>
        <a:buNone/>
        <a:defRPr sz="2400" b="1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latinLnBrk="1">
        <a:spcBef>
          <a:spcPct val="20000"/>
        </a:spcBef>
        <a:buNone/>
        <a:defRPr sz="2000" b="1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latinLnBrk="1">
        <a:spcBef>
          <a:spcPct val="20000"/>
        </a:spcBef>
        <a:buNone/>
        <a:defRPr sz="2000" b="1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latinLnBrk="1">
        <a:spcBef>
          <a:spcPct val="20000"/>
        </a:spcBef>
        <a:buFont typeface="Arial" pitchFamily="2" charset="2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latinLnBrk="1">
        <a:spcBef>
          <a:spcPct val="20000"/>
        </a:spcBef>
        <a:buFont typeface="Arial" pitchFamily="2" charset="2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latinLnBrk="1">
        <a:spcBef>
          <a:spcPct val="20000"/>
        </a:spcBef>
        <a:buFont typeface="Arial" pitchFamily="2" charset="2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latinLnBrk="1">
        <a:spcBef>
          <a:spcPct val="20000"/>
        </a:spcBef>
        <a:buFont typeface="Arial" pitchFamily="2" charset="2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&#54861;&#55148;&#47560;&#52992;&#54021;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1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1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270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1_shape3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128792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lnSpc>
                <a:spcPts val="5600"/>
              </a:lnSpc>
              <a:spcBef>
                <a:spcPct val="0"/>
              </a:spcBef>
              <a:buNone/>
            </a:pPr>
            <a:r>
              <a:rPr lang="en-US" altLang="ko-KR" sz="4800" spc="-15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Inside support</a:t>
            </a:r>
            <a:r>
              <a:rPr lang="ko-KR" altLang="en-US" sz="4800" spc="-15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 </a:t>
            </a:r>
            <a:r>
              <a:rPr lang="en-US" altLang="ko-KR" sz="4800" spc="-15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manual</a:t>
            </a:r>
            <a:r>
              <a:rPr lang="ko-KR" altLang="en-US" sz="4800" spc="-15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 </a:t>
            </a:r>
            <a:r>
              <a:rPr lang="en-US" altLang="ko-KR" sz="4800" b="1" kern="1200" spc="-15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/>
            </a:r>
            <a:br>
              <a:rPr lang="en-US" altLang="ko-KR" sz="4800" b="1" kern="1200" spc="-15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</a:br>
            <a:endParaRPr sz="48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1_shape4"/>
          <p:cNvSpPr>
            <a:spLocks noGrp="1"/>
          </p:cNvSpPr>
          <p:nvPr>
            <p:ph type="subTitle" idx="1"/>
          </p:nvPr>
        </p:nvSpPr>
        <p:spPr>
          <a:xfrm>
            <a:off x="755576" y="4437112"/>
            <a:ext cx="2192288" cy="79208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latinLnBrk="1">
              <a:lnSpc>
                <a:spcPct val="150000"/>
              </a:lnSpc>
              <a:spcBef>
                <a:spcPct val="20000"/>
              </a:spcBef>
              <a:buNone/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박준홍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8" name="slide1_shape6"/>
          <p:cNvSpPr/>
          <p:nvPr/>
        </p:nvSpPr>
        <p:spPr>
          <a:xfrm>
            <a:off x="539552" y="3284984"/>
            <a:ext cx="8064896" cy="1008112"/>
          </a:xfrm>
          <a:prstGeom prst="rect">
            <a:avLst/>
          </a:prstGeom>
          <a:noFill/>
          <a:ln w="1270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lide1_shape7"/>
          <p:cNvSpPr/>
          <p:nvPr/>
        </p:nvSpPr>
        <p:spPr>
          <a:xfrm>
            <a:off x="539552" y="4293096"/>
            <a:ext cx="8064896" cy="651806"/>
          </a:xfrm>
          <a:prstGeom prst="rect">
            <a:avLst/>
          </a:prstGeom>
          <a:noFill/>
          <a:ln w="1270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slide1_shape8"/>
          <p:cNvSpPr/>
          <p:nvPr/>
        </p:nvSpPr>
        <p:spPr>
          <a:xfrm>
            <a:off x="3995936" y="4437112"/>
            <a:ext cx="2592288" cy="79208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lvl="0" indent="0" algn="l" defTabSz="914400" latinLnBrk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r>
              <a:rPr lang="ko-KR" altLang="en-US" sz="1000" b="1" i="0" strike="noStrike" kern="1200" cap="none" spc="-20" baseline="0" err="1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홍희마케팅</a:t>
            </a:r>
            <a:r>
              <a:rPr lang="en-US" altLang="ko-KR" sz="10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/</a:t>
            </a:r>
            <a:r>
              <a:rPr lang="ko-KR" altLang="en-US" sz="10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대표</a:t>
            </a:r>
            <a:endParaRPr sz="1000" b="1" i="0" strike="noStrike" kern="1200" cap="none" spc="-20" baseline="0">
              <a:ln>
                <a:noFill/>
              </a:ln>
              <a:solidFill>
                <a:schemeClr val="bg1"/>
              </a:solidFill>
              <a:effectLst/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1_shape9"/>
          <p:cNvSpPr/>
          <p:nvPr/>
        </p:nvSpPr>
        <p:spPr>
          <a:xfrm>
            <a:off x="7636296" y="4437112"/>
            <a:ext cx="2192288" cy="79208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lvl="0" indent="0" algn="l" defTabSz="914400" latinLnBrk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r>
              <a:rPr lang="en-US" altLang="ko-KR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2023.09.01</a:t>
            </a:r>
            <a:endParaRPr sz="1000" b="1" i="0" strike="noStrike" kern="1200" cap="none" spc="-20" baseline="0">
              <a:ln>
                <a:noFill/>
              </a:ln>
              <a:solidFill>
                <a:schemeClr val="bg1"/>
              </a:solidFill>
              <a:effectLst/>
              <a:latin typeface="나눔고딕"/>
              <a:ea typeface="나눔고딕"/>
              <a:cs typeface="+mn-cs"/>
            </a:endParaRPr>
          </a:p>
          <a:p>
            <a:pPr marL="0" lvl="0" indent="0" algn="l" defTabSz="914400" latinLnBrk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endParaRPr sz="10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2" name="slide1_shape10"/>
          <p:cNvSpPr/>
          <p:nvPr/>
        </p:nvSpPr>
        <p:spPr>
          <a:xfrm>
            <a:off x="755576" y="3355936"/>
            <a:ext cx="6120680" cy="79314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lvl="0">
              <a:lnSpc>
                <a:spcPts val="5600"/>
              </a:lnSpc>
              <a:spcBef>
                <a:spcPct val="0"/>
              </a:spcBef>
            </a:pPr>
            <a:r>
              <a:rPr lang="en-US" altLang="ko-KR" b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TM</a:t>
            </a:r>
            <a:r>
              <a:rPr lang="ko-KR" altLang="en-US" b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b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manual</a:t>
            </a:r>
            <a:r>
              <a:rPr lang="ko-KR" altLang="en-US" b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  </a:t>
            </a:r>
            <a:r>
              <a:rPr lang="en-US" altLang="ko-KR" b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/ script</a:t>
            </a:r>
            <a:endParaRPr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HY강B" pitchFamily="18" charset="-127"/>
              <a:ea typeface="HY강B" pitchFamily="18" charset="-127"/>
              <a:cs typeface="+mj-cs"/>
            </a:endParaRPr>
          </a:p>
        </p:txBody>
      </p:sp>
      <p:pic>
        <p:nvPicPr>
          <p:cNvPr id="15" name="그림 14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4" name="직사각형 13"/>
          <p:cNvSpPr/>
          <p:nvPr/>
        </p:nvSpPr>
        <p:spPr>
          <a:xfrm>
            <a:off x="3419872" y="2564904"/>
            <a:ext cx="2448272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대외비</a:t>
            </a:r>
            <a:endParaRPr lang="ko-KR" altLang="en-US" sz="28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2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2_shape2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2880320" cy="576064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2400" b="1" kern="1200">
                <a:solidFill>
                  <a:schemeClr val="bg1"/>
                </a:solidFill>
                <a:latin typeface="나눔고딕"/>
                <a:ea typeface="나눔고딕"/>
                <a:cs typeface="+mj-cs"/>
              </a:rPr>
              <a:t>목차</a:t>
            </a:r>
            <a:endParaRPr sz="2400" b="1" kern="1200">
              <a:solidFill>
                <a:schemeClr val="bg1"/>
              </a:solidFill>
              <a:latin typeface="나눔고딕"/>
              <a:ea typeface="나눔고딕"/>
              <a:cs typeface="+mj-cs"/>
            </a:endParaRPr>
          </a:p>
        </p:txBody>
      </p:sp>
      <p:sp>
        <p:nvSpPr>
          <p:cNvPr id="5" name="slide2_shape3"/>
          <p:cNvSpPr/>
          <p:nvPr/>
        </p:nvSpPr>
        <p:spPr>
          <a:xfrm>
            <a:off x="2699792" y="2708920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0" lvl="0" indent="0" algn="l" defTabSz="914400" latinLnBrk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r>
              <a:rPr lang="en-US" altLang="ko-KR" sz="14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03  </a:t>
            </a:r>
            <a:r>
              <a:rPr lang="ko-KR" altLang="en-US" sz="14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업무관리</a:t>
            </a:r>
            <a:endParaRPr sz="1400" b="1" i="0" strike="noStrike" kern="1200" cap="none" spc="-20" baseline="0">
              <a:ln>
                <a:noFill/>
              </a:ln>
              <a:solidFill>
                <a:schemeClr val="bg1"/>
              </a:solidFill>
              <a:effectLst/>
              <a:latin typeface="나눔고딕"/>
              <a:ea typeface="나눔고딕"/>
              <a:cs typeface="+mn-cs"/>
            </a:endParaRPr>
          </a:p>
        </p:txBody>
      </p:sp>
      <p:sp>
        <p:nvSpPr>
          <p:cNvPr id="6" name="slide2_shape4"/>
          <p:cNvSpPr/>
          <p:nvPr/>
        </p:nvSpPr>
        <p:spPr>
          <a:xfrm>
            <a:off x="5796136" y="2708920"/>
            <a:ext cx="3312368" cy="57606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3</a:t>
            </a:r>
            <a:r>
              <a:rPr lang="en-US" altLang="ko-KR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-1</a:t>
            </a:r>
            <a:r>
              <a:rPr lang="ko-KR" alt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업무의 목적</a:t>
            </a:r>
            <a:endParaRPr lang="en-US" altLang="ko-KR" sz="1100" kern="1200" spc="-20" smtClean="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3-2 </a:t>
            </a:r>
            <a:r>
              <a:rPr lang="ko-KR" alt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업무일지 활용방법</a:t>
            </a:r>
            <a:endParaRPr sz="1100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cxnSp>
        <p:nvCxnSpPr>
          <p:cNvPr id="7" name="slide2_shape5"/>
          <p:cNvCxnSpPr/>
          <p:nvPr/>
        </p:nvCxnSpPr>
        <p:spPr>
          <a:xfrm>
            <a:off x="2771800" y="2636912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lide2_shape6"/>
          <p:cNvCxnSpPr/>
          <p:nvPr/>
        </p:nvCxnSpPr>
        <p:spPr>
          <a:xfrm>
            <a:off x="5868144" y="2636912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2_shape7"/>
          <p:cNvSpPr/>
          <p:nvPr/>
        </p:nvSpPr>
        <p:spPr>
          <a:xfrm>
            <a:off x="2699792" y="359338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0" lvl="0" indent="0" algn="l" defTabSz="914400" latinLnBrk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r>
              <a:rPr lang="en-US" altLang="ko-KR" sz="14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04  </a:t>
            </a:r>
            <a:r>
              <a:rPr lang="ko-KR" altLang="en-US" sz="14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근태관리</a:t>
            </a:r>
            <a:endParaRPr sz="1400" b="1" i="0" strike="noStrike" kern="1200" cap="none" spc="-20" baseline="0">
              <a:ln>
                <a:noFill/>
              </a:ln>
              <a:solidFill>
                <a:schemeClr val="bg1"/>
              </a:solidFill>
              <a:effectLst/>
              <a:latin typeface="나눔고딕"/>
              <a:ea typeface="나눔고딕"/>
              <a:cs typeface="+mn-cs"/>
            </a:endParaRPr>
          </a:p>
        </p:txBody>
      </p:sp>
      <p:sp>
        <p:nvSpPr>
          <p:cNvPr id="10" name="slide2_shape8"/>
          <p:cNvSpPr/>
          <p:nvPr/>
        </p:nvSpPr>
        <p:spPr>
          <a:xfrm>
            <a:off x="5796136" y="3593382"/>
            <a:ext cx="3312368" cy="41168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4</a:t>
            </a:r>
            <a:r>
              <a:rPr lang="en-US" altLang="ko-KR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-1</a:t>
            </a:r>
            <a:r>
              <a:rPr lang="ko-KR" alt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근태 및 근무자 시간의 정의</a:t>
            </a:r>
            <a:endParaRPr sz="1100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cxnSp>
        <p:nvCxnSpPr>
          <p:cNvPr id="11" name="slide2_shape9"/>
          <p:cNvCxnSpPr/>
          <p:nvPr/>
        </p:nvCxnSpPr>
        <p:spPr>
          <a:xfrm>
            <a:off x="5868144" y="3521374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lide2_shape10"/>
          <p:cNvCxnSpPr/>
          <p:nvPr/>
        </p:nvCxnSpPr>
        <p:spPr>
          <a:xfrm>
            <a:off x="2771800" y="3521374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2_shape11"/>
          <p:cNvSpPr/>
          <p:nvPr/>
        </p:nvSpPr>
        <p:spPr>
          <a:xfrm>
            <a:off x="2699792" y="197792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0" lvl="0" indent="0" algn="l" defTabSz="914400" latinLnBrk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r>
              <a:rPr lang="en-US" altLang="ko-KR" sz="14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02 DB</a:t>
            </a:r>
            <a:r>
              <a:rPr lang="ko-KR" altLang="en-US" sz="14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관리</a:t>
            </a:r>
            <a:endParaRPr sz="1400" b="1" i="0" strike="noStrike" kern="1200" cap="none" spc="-20" baseline="0">
              <a:ln>
                <a:noFill/>
              </a:ln>
              <a:solidFill>
                <a:schemeClr val="bg1"/>
              </a:solidFill>
              <a:effectLst/>
              <a:latin typeface="나눔고딕"/>
              <a:ea typeface="나눔고딕"/>
              <a:cs typeface="+mn-cs"/>
            </a:endParaRPr>
          </a:p>
        </p:txBody>
      </p:sp>
      <p:sp>
        <p:nvSpPr>
          <p:cNvPr id="14" name="slide2_shape12"/>
          <p:cNvSpPr/>
          <p:nvPr/>
        </p:nvSpPr>
        <p:spPr>
          <a:xfrm>
            <a:off x="5796136" y="1977928"/>
            <a:ext cx="3312368" cy="37095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2</a:t>
            </a:r>
            <a:r>
              <a:rPr lang="en-US" altLang="ko-KR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-1DB</a:t>
            </a:r>
            <a:r>
              <a:rPr lang="ko-KR" alt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관리적 사항</a:t>
            </a:r>
            <a:endParaRPr sz="1100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cxnSp>
        <p:nvCxnSpPr>
          <p:cNvPr id="15" name="slide2_shape13"/>
          <p:cNvCxnSpPr/>
          <p:nvPr/>
        </p:nvCxnSpPr>
        <p:spPr>
          <a:xfrm>
            <a:off x="2771800" y="1905920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lide2_shape14"/>
          <p:cNvCxnSpPr/>
          <p:nvPr/>
        </p:nvCxnSpPr>
        <p:spPr>
          <a:xfrm>
            <a:off x="5868144" y="1905920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2_shape15"/>
          <p:cNvSpPr/>
          <p:nvPr/>
        </p:nvSpPr>
        <p:spPr>
          <a:xfrm>
            <a:off x="2699792" y="4282184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0" lvl="0" indent="0" algn="l" defTabSz="914400" latinLnBrk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r>
              <a:rPr lang="en-US" altLang="ko-KR" sz="14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05  </a:t>
            </a:r>
            <a:r>
              <a:rPr lang="ko-KR" altLang="en-US" sz="14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급여관리</a:t>
            </a:r>
            <a:endParaRPr sz="1400" b="1" i="0" strike="noStrike" kern="1200" cap="none" spc="-20" baseline="0">
              <a:ln>
                <a:noFill/>
              </a:ln>
              <a:solidFill>
                <a:schemeClr val="bg1"/>
              </a:solidFill>
              <a:effectLst/>
              <a:latin typeface="나눔고딕"/>
              <a:ea typeface="나눔고딕"/>
              <a:cs typeface="+mn-cs"/>
            </a:endParaRPr>
          </a:p>
        </p:txBody>
      </p:sp>
      <p:sp>
        <p:nvSpPr>
          <p:cNvPr id="18" name="slide2_shape16"/>
          <p:cNvSpPr/>
          <p:nvPr/>
        </p:nvSpPr>
        <p:spPr>
          <a:xfrm>
            <a:off x="5796136" y="4282184"/>
            <a:ext cx="3312368" cy="43204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5-1</a:t>
            </a:r>
            <a:r>
              <a:rPr lang="ko-KR" alt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급여 형태</a:t>
            </a:r>
            <a:endParaRPr lang="en-US" altLang="ko-KR" sz="1100" spc="-20" smtClean="0">
              <a:solidFill>
                <a:schemeClr val="bg1"/>
              </a:solidFill>
              <a:latin typeface="나눔고딕"/>
              <a:ea typeface="나눔고딕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5</a:t>
            </a:r>
            <a:r>
              <a:rPr 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-2</a:t>
            </a:r>
            <a:r>
              <a:rPr lang="ko-KR" alt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급여 외 정의</a:t>
            </a:r>
            <a:endParaRPr sz="1100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cxnSp>
        <p:nvCxnSpPr>
          <p:cNvPr id="19" name="slide2_shape17"/>
          <p:cNvCxnSpPr/>
          <p:nvPr/>
        </p:nvCxnSpPr>
        <p:spPr>
          <a:xfrm>
            <a:off x="5868144" y="4210176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lide2_shape18"/>
          <p:cNvCxnSpPr/>
          <p:nvPr/>
        </p:nvCxnSpPr>
        <p:spPr>
          <a:xfrm>
            <a:off x="2771800" y="4210176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그림 22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35" name="slide2_shape15"/>
          <p:cNvSpPr/>
          <p:nvPr/>
        </p:nvSpPr>
        <p:spPr>
          <a:xfrm>
            <a:off x="2735288" y="5085184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>
              <a:spcBef>
                <a:spcPct val="20000"/>
              </a:spcBef>
            </a:pPr>
            <a:r>
              <a:rPr lang="en-US" altLang="ko-KR" sz="14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06 </a:t>
            </a:r>
            <a:r>
              <a:rPr lang="en-US" altLang="ko-KR" sz="1400" b="1" i="0" strike="noStrike" kern="1200" cap="none" spc="-2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 </a:t>
            </a:r>
            <a:r>
              <a:rPr lang="en-US" altLang="ko-KR" sz="1400" b="1" smtClean="0">
                <a:solidFill>
                  <a:schemeClr val="bg1"/>
                </a:solidFill>
              </a:rPr>
              <a:t>script</a:t>
            </a:r>
            <a:endParaRPr lang="en-US" altLang="ko-KR" sz="1400" smtClean="0">
              <a:solidFill>
                <a:schemeClr val="bg1"/>
              </a:solidFill>
              <a:latin typeface="나눔고딕 ExtraBold"/>
              <a:ea typeface="나눔고딕 ExtraBold"/>
            </a:endParaRPr>
          </a:p>
          <a:p>
            <a:pPr marL="0" lvl="0" indent="0" algn="l" defTabSz="914400" latinLnBrk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endParaRPr sz="1400" b="1" i="0" strike="noStrike" kern="1200" cap="none" spc="-20" baseline="0">
              <a:ln>
                <a:noFill/>
              </a:ln>
              <a:solidFill>
                <a:schemeClr val="bg1"/>
              </a:solidFill>
              <a:effectLst/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2_shape16"/>
          <p:cNvSpPr/>
          <p:nvPr/>
        </p:nvSpPr>
        <p:spPr>
          <a:xfrm>
            <a:off x="5831632" y="5085184"/>
            <a:ext cx="3312368" cy="100811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6-1 </a:t>
            </a:r>
            <a:r>
              <a:rPr lang="ko-KR" altLang="en-US" sz="1100" spc="-20" err="1" smtClean="0">
                <a:solidFill>
                  <a:schemeClr val="bg1"/>
                </a:solidFill>
                <a:latin typeface="나눔고딕"/>
                <a:ea typeface="나눔고딕"/>
              </a:rPr>
              <a:t>부동산알터</a:t>
            </a:r>
            <a:endParaRPr lang="en-US" altLang="ko-KR" sz="1100" spc="-20" smtClean="0">
              <a:solidFill>
                <a:schemeClr val="bg1"/>
              </a:solidFill>
              <a:latin typeface="나눔고딕"/>
              <a:ea typeface="나눔고딕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6</a:t>
            </a:r>
            <a:r>
              <a:rPr 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-2 </a:t>
            </a:r>
            <a:r>
              <a:rPr lang="ko-KR" alt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아실</a:t>
            </a: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[</a:t>
            </a:r>
            <a:r>
              <a:rPr lang="ko-KR" altLang="en-US" sz="1100" spc="-20" err="1" smtClean="0">
                <a:solidFill>
                  <a:schemeClr val="bg1"/>
                </a:solidFill>
                <a:latin typeface="나눔고딕"/>
                <a:ea typeface="나눔고딕"/>
              </a:rPr>
              <a:t>아파트실거래</a:t>
            </a: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]</a:t>
            </a:r>
            <a:endParaRPr lang="en-US" altLang="ko-KR" sz="1100" kern="1200" spc="-20" smtClean="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6-3 </a:t>
            </a:r>
            <a:r>
              <a:rPr lang="ko-KR" altLang="en-US" sz="1100" spc="-20" err="1" smtClean="0">
                <a:solidFill>
                  <a:schemeClr val="bg1"/>
                </a:solidFill>
                <a:latin typeface="나눔고딕"/>
                <a:ea typeface="나눔고딕"/>
              </a:rPr>
              <a:t>블로그</a:t>
            </a:r>
            <a:endParaRPr sz="1100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cxnSp>
        <p:nvCxnSpPr>
          <p:cNvPr id="37" name="slide2_shape17"/>
          <p:cNvCxnSpPr/>
          <p:nvPr/>
        </p:nvCxnSpPr>
        <p:spPr>
          <a:xfrm>
            <a:off x="5903640" y="5013176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lide2_shape18"/>
          <p:cNvCxnSpPr/>
          <p:nvPr/>
        </p:nvCxnSpPr>
        <p:spPr>
          <a:xfrm>
            <a:off x="2807296" y="5013176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2_shape11"/>
          <p:cNvSpPr/>
          <p:nvPr/>
        </p:nvSpPr>
        <p:spPr>
          <a:xfrm>
            <a:off x="2699792" y="1124744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0" lvl="0" indent="0" algn="l" defTabSz="914400" latinLnBrk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r>
              <a:rPr lang="en-US" altLang="ko-KR" sz="1400" b="1" i="0" strike="noStrike" kern="1200" cap="none" spc="-20" baseline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01 </a:t>
            </a:r>
            <a:r>
              <a:rPr lang="ko-KR" altLang="en-US" sz="1400" b="1" spc="-20" smtClean="0">
                <a:solidFill>
                  <a:schemeClr val="bg1"/>
                </a:solidFill>
                <a:latin typeface="나눔고딕"/>
                <a:ea typeface="나눔고딕"/>
              </a:rPr>
              <a:t>인력관리</a:t>
            </a:r>
            <a:endParaRPr sz="1400" b="1" i="0" strike="noStrike" kern="1200" cap="none" spc="-20" baseline="0">
              <a:ln>
                <a:noFill/>
              </a:ln>
              <a:solidFill>
                <a:schemeClr val="bg1"/>
              </a:solidFill>
              <a:effectLst/>
              <a:latin typeface="나눔고딕"/>
              <a:ea typeface="나눔고딕"/>
              <a:cs typeface="+mn-cs"/>
            </a:endParaRPr>
          </a:p>
        </p:txBody>
      </p:sp>
      <p:sp>
        <p:nvSpPr>
          <p:cNvPr id="26" name="slide2_shape12"/>
          <p:cNvSpPr/>
          <p:nvPr/>
        </p:nvSpPr>
        <p:spPr>
          <a:xfrm>
            <a:off x="5796136" y="1124744"/>
            <a:ext cx="3312368" cy="37095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1-1 </a:t>
            </a:r>
            <a:r>
              <a:rPr lang="ko-KR" alt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인적구성</a:t>
            </a:r>
            <a:endParaRPr lang="en-US" altLang="ko-KR" sz="1100" kern="1200" spc="-20" smtClean="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1-2 </a:t>
            </a:r>
            <a:r>
              <a:rPr lang="ko-KR" alt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직급별 업무 분장</a:t>
            </a:r>
            <a:endParaRPr sz="1100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cxnSp>
        <p:nvCxnSpPr>
          <p:cNvPr id="27" name="slide2_shape13"/>
          <p:cNvCxnSpPr/>
          <p:nvPr/>
        </p:nvCxnSpPr>
        <p:spPr>
          <a:xfrm>
            <a:off x="2771800" y="1052736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lide2_shape14"/>
          <p:cNvCxnSpPr/>
          <p:nvPr/>
        </p:nvCxnSpPr>
        <p:spPr>
          <a:xfrm>
            <a:off x="5868144" y="1052736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인력관리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01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smtClean="0">
                <a:latin typeface="나눔고딕 ExtraBold"/>
                <a:ea typeface="나눔고딕 ExtraBold"/>
              </a:rPr>
              <a:t>인력관리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636912"/>
            <a:ext cx="7128792" cy="352839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1. 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인력구성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1-1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0" name="slide4_shape3"/>
          <p:cNvSpPr/>
          <p:nvPr/>
        </p:nvSpPr>
        <p:spPr>
          <a:xfrm>
            <a:off x="467544" y="2492896"/>
            <a:ext cx="7128792" cy="136815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TM </a:t>
            </a:r>
            <a:r>
              <a:rPr lang="ko-KR" altLang="en-US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구성원은 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팀장과</a:t>
            </a:r>
            <a:r>
              <a:rPr lang="ko-KR" altLang="en-US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팀원 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2</a:t>
            </a:r>
            <a:r>
              <a:rPr lang="ko-KR" altLang="en-US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가지로 직급이 나뉜다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→팀장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-1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명</a:t>
            </a:r>
            <a:endParaRPr lang="en-US" altLang="ko-KR" sz="1200" spc="-2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→팀원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-7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명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[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최대인원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]</a:t>
            </a:r>
            <a:endParaRPr lang="en-US" altLang="ko-KR" sz="1200" spc="-2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13" name="slide4_shape4"/>
          <p:cNvSpPr/>
          <p:nvPr/>
        </p:nvSpPr>
        <p:spPr>
          <a:xfrm>
            <a:off x="323528" y="4005064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2</a:t>
            </a: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직급별 </a:t>
            </a:r>
            <a:r>
              <a:rPr lang="ko-KR" altLang="en-US" sz="13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업무 분장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4" name="slide4_shape3"/>
          <p:cNvSpPr/>
          <p:nvPr/>
        </p:nvSpPr>
        <p:spPr>
          <a:xfrm>
            <a:off x="467544" y="4437112"/>
            <a:ext cx="7128792" cy="136815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직급별 업무 분장에 따라 근무를 하여야 한다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→팀장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팀원 교육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지원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관리 업무와 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TM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업무</a:t>
            </a:r>
            <a:endParaRPr lang="en-US" altLang="ko-KR" sz="1200" spc="-2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→팀원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-TM 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업무</a:t>
            </a:r>
            <a:endParaRPr lang="en-US" altLang="ko-KR" sz="1200" spc="-2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en-US" sz="4000" b="1" kern="1200" smtClean="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DB</a:t>
            </a:r>
            <a:r>
              <a:rPr lang="ko-KR" altLang="en-US" sz="4000" b="1" kern="1200" smtClean="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관리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02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en-US" altLang="ko-KR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DB</a:t>
            </a: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관리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636912"/>
            <a:ext cx="7128792" cy="352839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1) 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DB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자료 위치</a:t>
            </a:r>
            <a:endParaRPr sz="1200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r>
              <a:rPr lang="en-US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근무자 컴퓨터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→ 바탕화면 → </a:t>
            </a:r>
            <a:r>
              <a:rPr lang="ko-KR" altLang="en-US" sz="1200" err="1" smtClean="0">
                <a:solidFill>
                  <a:schemeClr val="accent6">
                    <a:lumMod val="75000"/>
                  </a:schemeClr>
                </a:solidFill>
              </a:rPr>
              <a:t>홍희마케팅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_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관리자료 → 본인이름 파일  </a:t>
            </a:r>
            <a:endParaRPr sz="12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r>
              <a:rPr lang="en-US" altLang="ko-KR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본인이름  파일에 있는 업무 파일 외에 쓰기 및 저장은 불가함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읽기만 가능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하다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2)DB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자료  활용 방법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지역별 중개업소 </a:t>
            </a:r>
            <a:r>
              <a:rPr lang="ko-KR" altLang="en-US" sz="1200" err="1" smtClean="0">
                <a:solidFill>
                  <a:schemeClr val="accent6">
                    <a:lumMod val="75000"/>
                  </a:schemeClr>
                </a:solidFill>
              </a:rPr>
              <a:t>갯수가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다소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제안적이라 계약의 적중률을 높이며 근무하여야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반복 지속적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DB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를 관리하여야 하니 최대한 예의 갖추고 근무해야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근무일지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가망고객 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DB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자료는 근로자가 철저히 관리한다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2)DB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자료 대외비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회사에서 사용하는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DB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를 외부로 유출 시 법적인 책임을 져야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회사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DB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를 가지고 외부에서 근무할 수 없다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1. DB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관리적 사항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2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b="1" kern="1200" smtClean="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업무관리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03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smtClean="0">
                <a:latin typeface="나눔고딕 ExtraBold"/>
                <a:ea typeface="나눔고딕 ExtraBold"/>
              </a:rPr>
              <a:t>업무</a:t>
            </a: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관리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708920"/>
            <a:ext cx="7200800" cy="338437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</a:t>
            </a:r>
            <a:r>
              <a:rPr lang="en-US" altLang="ko-KR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)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근무자</a:t>
            </a:r>
            <a:r>
              <a:rPr lang="ko-KR" altLang="en-US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의  업무</a:t>
            </a:r>
            <a:endParaRPr sz="1200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r>
              <a:rPr lang="en-US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en-US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TM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를 통한 상품 안내 및 가입을 업무로 정의한다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  <a:endParaRPr sz="12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r>
              <a:rPr lang="en-US" altLang="ko-KR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회사에서 요청하는 지역 및 상품만 홍보하여야 한다</a:t>
            </a:r>
            <a:r>
              <a:rPr lang="en-US" altLang="ko-KR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계약 및 영업지원은 회사가 요청하는 데로 따라야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직원간 회사 분위기를 즐겁게 유지해야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2)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근무자의 보고내용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당일 근무 마감 후 퇴근 시 필히 근무일지를 작성해야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월 마감 시 팀장이 요청하는 자료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[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근무일지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]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를 요청하는 날까지 정확히 기재하여 제출해야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3)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판매된 상품 정의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근무자는 신규만  유치하며 재계약은 회사에서 관리함을 인지한다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132856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1. 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업무의 목적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smtClean="0">
                <a:latin typeface="나눔고딕 ExtraBold"/>
                <a:ea typeface="나눔고딕 ExtraBold"/>
              </a:rPr>
              <a:t>업무</a:t>
            </a: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관리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251520" y="3573016"/>
            <a:ext cx="7560840" cy="259228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</a:t>
            </a:r>
            <a:r>
              <a:rPr lang="en-US" altLang="ko-KR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)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통일된 업무일지 관리를 위한 색상 별 구분</a:t>
            </a:r>
            <a:endParaRPr sz="1200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r>
              <a:rPr lang="en-US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주황색</a:t>
            </a:r>
            <a:r>
              <a:rPr lang="en-US" altLang="ko-KR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우리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기존홍희업소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]-</a:t>
            </a:r>
            <a:r>
              <a:rPr lang="ko-KR" altLang="en-US" sz="120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홍희마케팅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상품을 사용하는 업소 표기 색</a:t>
            </a:r>
            <a:endParaRPr sz="12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r>
              <a:rPr lang="en-US" altLang="ko-KR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노랑색</a:t>
            </a:r>
            <a:r>
              <a:rPr lang="en-US" altLang="ko-KR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완망</a:t>
            </a:r>
            <a:r>
              <a:rPr lang="en-US" altLang="ko-KR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완전가망</a:t>
            </a:r>
            <a:r>
              <a:rPr lang="en-US" altLang="ko-KR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]-</a:t>
            </a:r>
            <a:r>
              <a:rPr lang="ko-KR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근무자가 완전가망 고객이라고 판단될 때 사용하는 색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연두색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단망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단순가망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근무자가 단순한 가망업소라 판단될 때 사용하는 색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초록색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완료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계약완료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근무자가 관리하여 계약 완료되었을 때 사용하는 색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영업 지원하여 계약된 업소 포함 함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파랑색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휴업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폐업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-TM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시 휴업이나 폐업인 업소 사용하는 색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청색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진상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마감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진상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–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중개업자가 욕설이나 근무자를 힘들게 하였을 때 사용하는 색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마감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–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근무자가 판단하여 더 이상 영업이 힘들다고 판단될 때 사용하는 색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2</a:t>
            </a: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업무일지 활용 방법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pic>
        <p:nvPicPr>
          <p:cNvPr id="14" name="그림 13" descr="20220719_1620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564904"/>
            <a:ext cx="8277132" cy="5760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근태관리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04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근태관리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348880"/>
            <a:ext cx="7560840" cy="400506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</a:t>
            </a:r>
            <a:r>
              <a:rPr lang="en-US" altLang="ko-KR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)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근로자의 근태 범위</a:t>
            </a:r>
            <a:endParaRPr sz="1200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r>
              <a:rPr lang="en-US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근로계약서에 표기 된 근무 시간을 기준으로 근무한다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단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근무자와 회사가 협의하여 변경된 시간은 근무시간으로 정한다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지정된 근무 시간 및 출근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퇴근 시간은 정확히 시켜야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결근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조퇴 필요 시 근무자는 회사 눈치 안보고 근무자의 상황에 맞게 편하게 사용하면 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.[2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항 준수할 것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2)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결근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조퇴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지각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퇴사</a:t>
            </a: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 정의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결근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조퇴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지각 시 리더에게 결근은 전날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조퇴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지각은 당일 사유를 통지한다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결근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조퇴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지각이 한달 기준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반 이상을 차지 할 경우 근무자와 회사가 합의하여 지속성을 판단하고 결정한다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무단 결근 월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3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회 이상 연속 된 경우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지각은 월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7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회 이상 시 회사는 퇴사 통지 할 수 있다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3)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근무 외 시간의 정의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근무 시간외 시간을 회사에서 요구하여 할애 할 경우 근무수당을 지급한다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단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본인 선택은 제외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근무 시간 중 다과시간을 보내는 경우 근무시간에 포함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1988840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1. 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근태 및 근무자 시간의 정의 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4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급여관리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05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smtClean="0">
                <a:latin typeface="나눔고딕 ExtraBold"/>
                <a:ea typeface="나눔고딕 ExtraBold"/>
              </a:rPr>
              <a:t>급여</a:t>
            </a: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관리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276872"/>
            <a:ext cx="7704856" cy="403244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</a:t>
            </a:r>
            <a:r>
              <a:rPr lang="en-US" altLang="ko-KR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)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급여 정의</a:t>
            </a:r>
            <a:endParaRPr sz="1200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r>
              <a:rPr lang="en-US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근로계약서에 표기된 금액으로 익월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20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일 근로자에게 지급한다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급여는 최저시급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+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인센티브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+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수당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+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지원비를 합산한 금액을 지급한다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 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단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최저시급 변경 시 변경된 금액 적용한다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pc="-2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2)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인센티브 지급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블로그을 제외한 상품을 직접 계약 시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20,000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원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영업팀에 전달하여 계약되면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5,000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원 추가지급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블로그 상품을 직접 계약시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10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만원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영업팀에 전달하여 계약되면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만원을 추가지급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.[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대문디자인 포함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]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상품 가입 </a:t>
            </a:r>
            <a:r>
              <a:rPr lang="ko-KR" altLang="en-US" sz="120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갯수가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아닌 중개업소 </a:t>
            </a:r>
            <a:r>
              <a:rPr lang="ko-KR" altLang="en-US" sz="120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갯수로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정의한다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.[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예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아실 한 업소에서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3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개 단지 가입한 경우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-1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개로 인정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팀장은 팀원 성과에 따라 별도의 인센티브를 지급한다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3)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주휴수당 및 지원비 지급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주휴수당은 근로기준법상에 의거하여 계산하여 지급한다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근무자 핸드폰을 사용하여 근무 시 핸드폰 지원비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[10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만원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근무일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]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을 지급한다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.[6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시간 만근 시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]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-</a:t>
            </a:r>
            <a:r>
              <a:rPr lang="ko-KR" altLang="en-US" sz="1200" err="1" smtClean="0">
                <a:solidFill>
                  <a:schemeClr val="accent6">
                    <a:lumMod val="75000"/>
                  </a:schemeClr>
                </a:solidFill>
              </a:rPr>
              <a:t>근무일은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 주말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국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공휴일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회사가 지정한 휴가 날을 제외한다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191683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1. 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급여 형태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5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smtClean="0">
                <a:latin typeface="나눔고딕 ExtraBold"/>
                <a:ea typeface="나눔고딕 ExtraBold"/>
              </a:rPr>
              <a:t>급여</a:t>
            </a: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관리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420888"/>
            <a:ext cx="7704856" cy="400506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</a:t>
            </a:r>
            <a:r>
              <a:rPr lang="en-US" altLang="ko-KR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)</a:t>
            </a:r>
            <a:r>
              <a:rPr lang="ko-KR" altLang="en-US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퇴직금 관련</a:t>
            </a:r>
            <a:endParaRPr sz="1200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 </a:t>
            </a:r>
            <a:r>
              <a:rPr lang="en-US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근로기준법상에 근거하여 퇴직금 해당 시 지급한다</a:t>
            </a:r>
            <a:r>
              <a:rPr lang="en-US" altLang="ko-KR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→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4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주간 평균하여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1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주 소정근로시간이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15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시간 이상일 때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→ 사업체에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고용되어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1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년 이상 근로하다 퇴사한 근로자일 때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퇴직금은 퇴직 사유가 발생한 날로부터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14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일 이내 지급한다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.[4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대보험 적용 금액 나올 시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pc="-2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smtClean="0">
                <a:solidFill>
                  <a:schemeClr val="accent6">
                    <a:lumMod val="75000"/>
                  </a:schemeClr>
                </a:solidFill>
              </a:rPr>
              <a:t>2)</a:t>
            </a:r>
            <a:r>
              <a:rPr lang="ko-KR" altLang="en-US" sz="1200" spc="-20" smtClean="0">
                <a:solidFill>
                  <a:schemeClr val="accent6">
                    <a:lumMod val="75000"/>
                  </a:schemeClr>
                </a:solidFill>
              </a:rPr>
              <a:t>환불 건 정의</a:t>
            </a:r>
            <a:endParaRPr lang="en-US" altLang="ko-KR" sz="1200" spc="-2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본사 및 내부지원팀 등 어떠한 경로로 환불요청 들어오면 담당 근로자는 환불 사유를 정확히 인지하고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내부지원팀에 보고 후 환불 진행하여야 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ko-KR" altLang="en-US" sz="1200" spc="-2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근로자가 가입하여 인센티브 지급 받은 경우</a:t>
            </a:r>
            <a:endParaRPr lang="en-US" altLang="ko-KR" sz="120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→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개월 상품 계약 시 계약일로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개월 경과 전은  지급받은 인센티브 지급 금액을 회사에 반환한다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→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12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개월 상품 계약 시 계약일로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개월 경과 전은 지급받은 인센티브 지급 금액 회사에 반환한다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→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개월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, 12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개월 상품 계약시 계약일로 반이 지난 경우에는 지급받은 인센티브를 회사에 반환하지 아니한다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     -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퇴직 후 업체 환불 시 상기 내용을 적용한다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단 퇴직 후 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ko-KR" altLang="en-US" sz="1200" smtClean="0">
                <a:solidFill>
                  <a:schemeClr val="accent6">
                    <a:lumMod val="75000"/>
                  </a:schemeClr>
                </a:solidFill>
              </a:rPr>
              <a:t>개월이 지나면 근로자에게 청구하지 아니한다</a:t>
            </a:r>
            <a:r>
              <a:rPr lang="en-US" altLang="ko-KR" sz="120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1. 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급여 외 정의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5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en-US" altLang="ko-KR" sz="400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script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06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6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6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err="1" smtClean="0">
                <a:latin typeface="나눔고딕 ExtraBold"/>
                <a:ea typeface="나눔고딕 ExtraBold"/>
              </a:rPr>
              <a:t>부동산알터</a:t>
            </a:r>
            <a: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/>
            </a:r>
            <a:b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</a:br>
            <a:endParaRPr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6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6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6_shape3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ko-KR" altLang="en-US" sz="13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부동산알터</a:t>
            </a:r>
            <a:r>
              <a:rPr lang="ko-KR" altLang="en-US" sz="13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정의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0" name="slide6_shape6"/>
          <p:cNvSpPr/>
          <p:nvPr/>
        </p:nvSpPr>
        <p:spPr>
          <a:xfrm>
            <a:off x="2627784" y="2636912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lide6_shape7"/>
          <p:cNvSpPr/>
          <p:nvPr/>
        </p:nvSpPr>
        <p:spPr>
          <a:xfrm>
            <a:off x="2699792" y="2636912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부동산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공동중개망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업체로서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매물광고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협력사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23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곳중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한 업체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7" name="slide6_shape13"/>
          <p:cNvSpPr/>
          <p:nvPr/>
        </p:nvSpPr>
        <p:spPr>
          <a:xfrm>
            <a:off x="490612" y="3356992"/>
            <a:ext cx="252028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8" name="slide6_shape14"/>
          <p:cNvSpPr/>
          <p:nvPr/>
        </p:nvSpPr>
        <p:spPr>
          <a:xfrm>
            <a:off x="418604" y="2636912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r>
              <a:rPr lang="ko-KR" altLang="en-US" sz="1000" kern="120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부동산알터란</a:t>
            </a:r>
            <a:r>
              <a:rPr lang="en-US" altLang="ko-KR" sz="1000" kern="120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sz="1000" kern="120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slide6_shape15"/>
          <p:cNvSpPr/>
          <p:nvPr/>
        </p:nvSpPr>
        <p:spPr>
          <a:xfrm>
            <a:off x="455985" y="2636912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21" name="slide6_shape17"/>
          <p:cNvSpPr/>
          <p:nvPr/>
        </p:nvSpPr>
        <p:spPr>
          <a:xfrm>
            <a:off x="490612" y="4077072"/>
            <a:ext cx="252028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kern="1200" spc="-2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내용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23" name="slide6_shape19"/>
          <p:cNvSpPr/>
          <p:nvPr/>
        </p:nvSpPr>
        <p:spPr>
          <a:xfrm>
            <a:off x="490612" y="4797152"/>
            <a:ext cx="3096344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kern="1200" spc="-2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내용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cxnSp>
        <p:nvCxnSpPr>
          <p:cNvPr id="24" name="slide6_shape20"/>
          <p:cNvCxnSpPr/>
          <p:nvPr/>
        </p:nvCxnSpPr>
        <p:spPr>
          <a:xfrm>
            <a:off x="1979712" y="4293096"/>
            <a:ext cx="288032" cy="1588"/>
          </a:xfrm>
          <a:prstGeom prst="straightConnector1">
            <a:avLst/>
          </a:prstGeom>
          <a:ln w="38100" cap="flat">
            <a:solidFill>
              <a:schemeClr val="accent6">
                <a:lumMod val="75000"/>
              </a:schemeClr>
            </a:solidFill>
            <a:prstDash val="solid"/>
            <a:miter lim="800000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6_shape21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6</a:t>
            </a:r>
            <a:r>
              <a:rPr lang="en-US" altLang="ko-KR" sz="1600" b="1" kern="1200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42" name="slide6_shape6"/>
          <p:cNvSpPr/>
          <p:nvPr/>
        </p:nvSpPr>
        <p:spPr>
          <a:xfrm>
            <a:off x="2627784" y="3140968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lide6_shape7"/>
          <p:cNvSpPr/>
          <p:nvPr/>
        </p:nvSpPr>
        <p:spPr>
          <a:xfrm>
            <a:off x="2699792" y="3140968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rter-admin.mumun.co.kr/admin/login.php /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아이디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pjjh0305 /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패스워드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h5417114		</a:t>
            </a:r>
            <a:endParaRPr sz="10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44" name="slide6_shape14"/>
          <p:cNvSpPr/>
          <p:nvPr/>
        </p:nvSpPr>
        <p:spPr>
          <a:xfrm>
            <a:off x="418604" y="3140968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lide6_shape15"/>
          <p:cNvSpPr/>
          <p:nvPr/>
        </p:nvSpPr>
        <p:spPr>
          <a:xfrm>
            <a:off x="455985" y="3140968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err="1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어드민주소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46" name="slide6_shape6"/>
          <p:cNvSpPr/>
          <p:nvPr/>
        </p:nvSpPr>
        <p:spPr>
          <a:xfrm>
            <a:off x="2627784" y="3645024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lide6_shape7"/>
          <p:cNvSpPr/>
          <p:nvPr/>
        </p:nvSpPr>
        <p:spPr>
          <a:xfrm>
            <a:off x="2699792" y="3645024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서울 경기를 제외한 지역 판매 가능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48" name="slide6_shape14"/>
          <p:cNvSpPr/>
          <p:nvPr/>
        </p:nvSpPr>
        <p:spPr>
          <a:xfrm>
            <a:off x="418604" y="3645024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slide6_shape15"/>
          <p:cNvSpPr/>
          <p:nvPr/>
        </p:nvSpPr>
        <p:spPr>
          <a:xfrm>
            <a:off x="455985" y="3645024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판매지역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0" name="slide6_shape6"/>
          <p:cNvSpPr/>
          <p:nvPr/>
        </p:nvSpPr>
        <p:spPr>
          <a:xfrm>
            <a:off x="2627784" y="4149080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slide6_shape7"/>
          <p:cNvSpPr/>
          <p:nvPr/>
        </p:nvSpPr>
        <p:spPr>
          <a:xfrm>
            <a:off x="2699792" y="4149080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1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년 기준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충청지역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대전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세종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충남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충남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]-10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천안지역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-8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그외지역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18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만원   부가세별도금액임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2" name="slide6_shape14"/>
          <p:cNvSpPr/>
          <p:nvPr/>
        </p:nvSpPr>
        <p:spPr>
          <a:xfrm>
            <a:off x="418604" y="4149080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" name="slide6_shape15"/>
          <p:cNvSpPr/>
          <p:nvPr/>
        </p:nvSpPr>
        <p:spPr>
          <a:xfrm>
            <a:off x="455985" y="4149080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판매가격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8" name="slide6_shape6"/>
          <p:cNvSpPr/>
          <p:nvPr/>
        </p:nvSpPr>
        <p:spPr>
          <a:xfrm>
            <a:off x="2627784" y="4653136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lide6_shape7"/>
          <p:cNvSpPr/>
          <p:nvPr/>
        </p:nvSpPr>
        <p:spPr>
          <a:xfrm>
            <a:off x="2699792" y="4653136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카드는 핸드폰에서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페이업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어플에서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결제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계좌이체는 </a:t>
            </a:r>
            <a:r>
              <a:rPr lang="ko-KR" altLang="en-US" sz="1000" smtClean="0"/>
              <a:t>농협 </a:t>
            </a:r>
            <a:r>
              <a:rPr lang="en-US" altLang="ko-KR" sz="1000" smtClean="0"/>
              <a:t>00216 449828 08 (</a:t>
            </a:r>
            <a:r>
              <a:rPr lang="ko-KR" altLang="en-US" sz="1000" smtClean="0"/>
              <a:t>주</a:t>
            </a:r>
            <a:r>
              <a:rPr lang="en-US" altLang="ko-KR" sz="1000" smtClean="0"/>
              <a:t>)</a:t>
            </a:r>
            <a:r>
              <a:rPr lang="ko-KR" altLang="en-US" sz="1000" err="1" smtClean="0"/>
              <a:t>무문아이엔씨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0" name="slide6_shape14"/>
          <p:cNvSpPr/>
          <p:nvPr/>
        </p:nvSpPr>
        <p:spPr>
          <a:xfrm>
            <a:off x="418604" y="4653136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28600" indent="-228600" algn="ctr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bg1"/>
                </a:solidFill>
              </a:rPr>
              <a:t>결제관련</a:t>
            </a:r>
            <a:endParaRPr lang="ko-KR" altLang="en-US" sz="1000" b="1" spc="-20">
              <a:solidFill>
                <a:schemeClr val="bg1"/>
              </a:solidFill>
            </a:endParaRPr>
          </a:p>
        </p:txBody>
      </p:sp>
      <p:sp>
        <p:nvSpPr>
          <p:cNvPr id="61" name="slide6_shape15"/>
          <p:cNvSpPr/>
          <p:nvPr/>
        </p:nvSpPr>
        <p:spPr>
          <a:xfrm>
            <a:off x="455985" y="4653136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2" name="slide6_shape6"/>
          <p:cNvSpPr/>
          <p:nvPr/>
        </p:nvSpPr>
        <p:spPr>
          <a:xfrm>
            <a:off x="2627784" y="5157192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slide6_shape7"/>
          <p:cNvSpPr/>
          <p:nvPr/>
        </p:nvSpPr>
        <p:spPr>
          <a:xfrm>
            <a:off x="2699792" y="5157192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상품브리핑→계약서작성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→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상품가입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어드민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→상품결제→상품사용방법안내 →계약서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</a:rPr>
              <a:t>카톡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</a:rPr>
              <a:t>알터방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전송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4" name="slide6_shape14"/>
          <p:cNvSpPr/>
          <p:nvPr/>
        </p:nvSpPr>
        <p:spPr>
          <a:xfrm>
            <a:off x="418604" y="5157192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slide6_shape15"/>
          <p:cNvSpPr/>
          <p:nvPr/>
        </p:nvSpPr>
        <p:spPr>
          <a:xfrm>
            <a:off x="455985" y="5157192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가입절차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6" name="slide6_shape6"/>
          <p:cNvSpPr/>
          <p:nvPr/>
        </p:nvSpPr>
        <p:spPr>
          <a:xfrm>
            <a:off x="2627784" y="5661248"/>
            <a:ext cx="5904656" cy="36004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" name="slide6_shape7"/>
          <p:cNvSpPr/>
          <p:nvPr/>
        </p:nvSpPr>
        <p:spPr>
          <a:xfrm>
            <a:off x="2699792" y="5661248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</a:rPr>
              <a:t>홍희마케팅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한국 홈페이지 하단에 관리자 클릭 후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아이디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18002844  /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패스워드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0907 /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</a:rPr>
              <a:t>부동산알터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검색</a:t>
            </a:r>
            <a:endParaRPr lang="ko-KR" altLang="en-US" sz="1000" b="1" spc="-2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9" name="slide6_shape15"/>
          <p:cNvSpPr/>
          <p:nvPr/>
        </p:nvSpPr>
        <p:spPr>
          <a:xfrm>
            <a:off x="455985" y="5661248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홈페이지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pic>
        <p:nvPicPr>
          <p:cNvPr id="70" name="그림 69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75" name="slide6_shape14"/>
          <p:cNvSpPr/>
          <p:nvPr/>
        </p:nvSpPr>
        <p:spPr>
          <a:xfrm>
            <a:off x="418604" y="5661248"/>
            <a:ext cx="1201068" cy="36004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6" name="slide6_shape15"/>
          <p:cNvSpPr/>
          <p:nvPr/>
        </p:nvSpPr>
        <p:spPr>
          <a:xfrm>
            <a:off x="455985" y="5661248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홈페이지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7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pic>
        <p:nvPicPr>
          <p:cNvPr id="4" name="slide7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5" name="slide7_shape1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ko-KR" altLang="en-US" sz="1300" b="1" kern="1200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부동산알터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script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" name="slide7_shape2"/>
          <p:cNvSpPr/>
          <p:nvPr/>
        </p:nvSpPr>
        <p:spPr>
          <a:xfrm>
            <a:off x="395536" y="2573080"/>
            <a:ext cx="8424936" cy="1005901"/>
          </a:xfrm>
          <a:custGeom>
            <a:avLst/>
            <a:gdLst/>
            <a:ahLst/>
            <a:cxnLst/>
            <a:rect l="l" t="t" r="r" b="b"/>
            <a:pathLst>
              <a:path w="8424936" h="1005901">
                <a:moveTo>
                  <a:pt x="0" y="0"/>
                </a:moveTo>
                <a:lnTo>
                  <a:pt x="8424936" y="0"/>
                </a:lnTo>
                <a:lnTo>
                  <a:pt x="8424936" y="1005901"/>
                </a:lnTo>
                <a:lnTo>
                  <a:pt x="0" y="10059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6200">
            <a:solidFill>
              <a:schemeClr val="bg1"/>
            </a:solidFill>
            <a:miter lim="800000"/>
          </a:ln>
        </p:spPr>
        <p:style>
          <a:lnRef idx="0">
            <a:srgbClr val="000000"/>
          </a:lnRef>
          <a:fillRef idx="1">
            <a:srgbClr val="000000"/>
          </a:fillRef>
          <a:effectRef idx="0">
            <a:schemeClr val="accent1">
              <a:shade val="80000"/>
              <a:lumOff val="0"/>
            </a:schemeClr>
          </a:effectRef>
          <a:fontRef idx="minor">
            <a:schemeClr val="lt1">
              <a:lumOff val="0"/>
            </a:schemeClr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b="1" smtClean="0">
                <a:latin typeface="나눔고딕"/>
                <a:ea typeface="나눔고딕"/>
              </a:rPr>
              <a:t>[</a:t>
            </a:r>
            <a:r>
              <a:rPr lang="ko-KR" altLang="en-US" sz="1200" b="1" smtClean="0"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latin typeface="나눔고딕"/>
                <a:ea typeface="나눔고딕"/>
              </a:rPr>
              <a:t>1]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안녕하세요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대표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님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요즘 부동산 경기가 많이 힘드시죠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?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힘든 시기에도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부동산 광고는 하고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계시는걸로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알고 있습니다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제가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전화드린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이유는 기존에 사용하시는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전송상품보다 제가 안내해드리는 상품이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힘든시기에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대표님에게 금전적 도움이 되며 광고 효과도 좋다고 생각하여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전화드렸습니다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부동산알터라는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상품이구요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협력사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33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업체 중 제일 저렴하며 고객관리 및 프로그램 방식으로 쉽게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사용가능한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플랫폼입니다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현재 프로모션 기간으로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신규가입시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2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개월 기간 서비스를 드립니다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</a:t>
            </a:r>
            <a:endParaRPr sz="1100" kern="120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7_shape3"/>
          <p:cNvSpPr/>
          <p:nvPr/>
        </p:nvSpPr>
        <p:spPr>
          <a:xfrm>
            <a:off x="395536" y="3537018"/>
            <a:ext cx="4212467" cy="1921616"/>
          </a:xfrm>
          <a:custGeom>
            <a:avLst/>
            <a:gdLst/>
            <a:ahLst/>
            <a:cxnLst/>
            <a:rect l="l" t="t" r="r" b="b"/>
            <a:pathLst>
              <a:path w="4212467" h="1921616">
                <a:moveTo>
                  <a:pt x="0" y="0"/>
                </a:moveTo>
                <a:lnTo>
                  <a:pt x="4212467" y="0"/>
                </a:lnTo>
                <a:lnTo>
                  <a:pt x="4212467" y="1921616"/>
                </a:lnTo>
                <a:lnTo>
                  <a:pt x="0" y="19216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62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lumOff val="0"/>
            </a:schemeClr>
          </a:effectRef>
          <a:fontRef idx="minor">
            <a:schemeClr val="lt1"/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en-US" sz="1200" b="1" kern="1200">
                <a:solidFill>
                  <a:schemeClr val="lt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en-US" sz="1200" b="1" smtClean="0">
                <a:latin typeface="나눔고딕"/>
                <a:ea typeface="나눔고딕"/>
              </a:rPr>
              <a:t>[</a:t>
            </a:r>
            <a:r>
              <a:rPr lang="ko-KR" altLang="en-US" sz="1200" b="1" smtClean="0"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latin typeface="나눔고딕"/>
                <a:ea typeface="나눔고딕"/>
              </a:rPr>
              <a:t>2]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대표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님 안녕하세요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매물등록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알터입니다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기존에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네이버에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매물등록은 어느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업체꺼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이용중이신가요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?[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답변시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-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매경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,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한경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,114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등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현재 </a:t>
            </a:r>
            <a:r>
              <a:rPr lang="ko-KR" altLang="en-US" sz="1100" kern="1200" err="1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네이버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 광고 업체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3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3</a:t>
            </a:r>
            <a:r>
              <a:rPr lang="ko-KR" altLang="en-US" sz="1100" kern="1200" err="1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곳중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 가장 저렴한 투자 비용으로 광고 효과를 관리할 수 있는 부동산 </a:t>
            </a:r>
            <a:r>
              <a:rPr lang="ko-KR" altLang="en-US" sz="1100" kern="1200" err="1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알터입니다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알터네이버가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지방 활성화를 위하여 프로모션이 매우 좋습니다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최저 가격에 기간서비스도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2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개월이나 드립니다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14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개월 사용료가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11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만원입니다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당연히 부가세 포함가격이죠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기존에 사용하시는 매체 만기가 언제일까요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? [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알려주면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-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리스트기재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]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만기쯤 연락드릴께요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혹은 얼마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안남았으면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바로 가입하세요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</a:t>
            </a:r>
            <a:endParaRPr sz="1100" kern="120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8" name="slide7_shape4"/>
          <p:cNvSpPr/>
          <p:nvPr/>
        </p:nvSpPr>
        <p:spPr>
          <a:xfrm>
            <a:off x="4608004" y="3537018"/>
            <a:ext cx="4212467" cy="1921616"/>
          </a:xfrm>
          <a:custGeom>
            <a:avLst/>
            <a:gdLst/>
            <a:ahLst/>
            <a:cxnLst/>
            <a:rect l="l" t="t" r="r" b="b"/>
            <a:pathLst>
              <a:path w="4212467" h="1921616">
                <a:moveTo>
                  <a:pt x="0" y="0"/>
                </a:moveTo>
                <a:lnTo>
                  <a:pt x="4212467" y="0"/>
                </a:lnTo>
                <a:lnTo>
                  <a:pt x="4212467" y="1921616"/>
                </a:lnTo>
                <a:lnTo>
                  <a:pt x="0" y="19216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62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lumOff val="0"/>
            </a:schemeClr>
          </a:effectRef>
          <a:fontRef idx="minor">
            <a:schemeClr val="lt1"/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en-US" sz="1200" b="1" kern="120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ko-KR" sz="1200" b="1" kern="120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200" b="1" smtClean="0">
                <a:solidFill>
                  <a:schemeClr val="bg1"/>
                </a:solidFill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solidFill>
                  <a:schemeClr val="bg1"/>
                </a:solidFill>
                <a:latin typeface="나눔고딕"/>
                <a:ea typeface="나눔고딕"/>
              </a:rPr>
              <a:t>3]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안녕하세요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전송업체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부동산알터에서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연락드렸습니다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전라남북도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[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해당지역 정확히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]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에 서울경기에서 활성화되어 있고 네이버 전송 비용도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협력사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중 최저가격인 상품을 안내해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드릴려고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연락드렸습니다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대표님 지금 사용하시는 업체가 어디이신가요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?[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매체 알려주면 가격비교 후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]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대표님 지금 대표님이 사용하시는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매체비는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**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이구요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제가 안내하는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알터네이버는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14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개월에 부가세 포함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11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만원입니다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또한 가입 후 소개해주시면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1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개월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써비스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추가로 드리니 사용해 보시면 어떨까요</a:t>
            </a:r>
            <a:r>
              <a:rPr lang="en-US" altLang="ko-KR" sz="1100" b="1" smtClean="0">
                <a:solidFill>
                  <a:schemeClr val="tx1"/>
                </a:solidFill>
                <a:latin typeface="나눔고딕"/>
                <a:ea typeface="나눔고딕"/>
              </a:rPr>
              <a:t>?</a:t>
            </a:r>
            <a:endParaRPr sz="1100" b="1" kern="120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9" name="slide7_shape5"/>
          <p:cNvSpPr/>
          <p:nvPr/>
        </p:nvSpPr>
        <p:spPr>
          <a:xfrm>
            <a:off x="395536" y="5409219"/>
            <a:ext cx="8424936" cy="67514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bg1"/>
            </a:solidFill>
            <a:miter lim="800000"/>
          </a:ln>
        </p:spPr>
        <p:style>
          <a:lnRef idx="0">
            <a:srgbClr val="000000"/>
          </a:lnRef>
          <a:fillRef idx="1">
            <a:srgbClr val="000000"/>
          </a:fillRef>
          <a:effectRef idx="0">
            <a:schemeClr val="accent1">
              <a:shade val="80000"/>
              <a:lumOff val="0"/>
            </a:schemeClr>
          </a:effectRef>
          <a:fontRef idx="minor">
            <a:schemeClr val="lt1">
              <a:lumOff val="0"/>
            </a:schemeClr>
          </a:fontRef>
        </p:style>
        <p:txBody>
          <a:bodyPr/>
          <a:lstStyle/>
          <a:p>
            <a:r>
              <a:rPr lang="en-US" altLang="ko-KR" sz="1200" smtClean="0"/>
              <a:t>[</a:t>
            </a:r>
            <a:r>
              <a:rPr lang="ko-KR" altLang="en-US" sz="1200" smtClean="0"/>
              <a:t>예시</a:t>
            </a:r>
            <a:r>
              <a:rPr lang="en-US" altLang="ko-KR" sz="1200" smtClean="0"/>
              <a:t>4]</a:t>
            </a:r>
          </a:p>
          <a:p>
            <a:r>
              <a:rPr lang="ko-KR" altLang="en-US" sz="1100" smtClean="0">
                <a:solidFill>
                  <a:schemeClr val="tx1"/>
                </a:solidFill>
              </a:rPr>
              <a:t>대표님 안녕하세요</a:t>
            </a:r>
            <a:r>
              <a:rPr lang="en-US" altLang="ko-KR" sz="1100" smtClean="0">
                <a:solidFill>
                  <a:schemeClr val="tx1"/>
                </a:solidFill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</a:rPr>
              <a:t>네이버에서</a:t>
            </a:r>
            <a:r>
              <a:rPr lang="ko-KR" altLang="en-US" sz="1100" smtClean="0">
                <a:solidFill>
                  <a:schemeClr val="tx1"/>
                </a:solidFill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</a:rPr>
              <a:t>연락드렸습니다</a:t>
            </a:r>
            <a:r>
              <a:rPr lang="en-US" altLang="ko-KR" sz="1100" smtClean="0">
                <a:solidFill>
                  <a:schemeClr val="tx1"/>
                </a:solidFill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</a:rPr>
              <a:t>네이버에</a:t>
            </a:r>
            <a:r>
              <a:rPr lang="ko-KR" altLang="en-US" sz="1100" smtClean="0">
                <a:solidFill>
                  <a:schemeClr val="tx1"/>
                </a:solidFill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</a:rPr>
              <a:t>물건등록하시기</a:t>
            </a:r>
            <a:r>
              <a:rPr lang="ko-KR" altLang="en-US" sz="1100" smtClean="0">
                <a:solidFill>
                  <a:schemeClr val="tx1"/>
                </a:solidFill>
              </a:rPr>
              <a:t> 힘드시죠</a:t>
            </a:r>
            <a:r>
              <a:rPr lang="en-US" altLang="ko-KR" sz="1100" smtClean="0">
                <a:solidFill>
                  <a:schemeClr val="tx1"/>
                </a:solidFill>
              </a:rPr>
              <a:t>? </a:t>
            </a:r>
            <a:r>
              <a:rPr lang="ko-KR" altLang="en-US" sz="1100" smtClean="0">
                <a:solidFill>
                  <a:schemeClr val="tx1"/>
                </a:solidFill>
              </a:rPr>
              <a:t>비용도 </a:t>
            </a:r>
            <a:r>
              <a:rPr lang="ko-KR" altLang="en-US" sz="1100" err="1" smtClean="0">
                <a:solidFill>
                  <a:schemeClr val="tx1"/>
                </a:solidFill>
              </a:rPr>
              <a:t>비싸구요</a:t>
            </a:r>
            <a:r>
              <a:rPr lang="en-US" altLang="ko-KR" sz="1100" smtClean="0">
                <a:solidFill>
                  <a:schemeClr val="tx1"/>
                </a:solidFill>
              </a:rPr>
              <a:t>? </a:t>
            </a:r>
            <a:r>
              <a:rPr lang="ko-KR" altLang="en-US" sz="1100" err="1" smtClean="0">
                <a:solidFill>
                  <a:schemeClr val="tx1"/>
                </a:solidFill>
              </a:rPr>
              <a:t>네이버에</a:t>
            </a:r>
            <a:r>
              <a:rPr lang="ko-KR" altLang="en-US" sz="1100" smtClean="0">
                <a:solidFill>
                  <a:schemeClr val="tx1"/>
                </a:solidFill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</a:rPr>
              <a:t>물건등록되면서</a:t>
            </a:r>
            <a:r>
              <a:rPr lang="ko-KR" altLang="en-US" sz="1100" smtClean="0">
                <a:solidFill>
                  <a:schemeClr val="tx1"/>
                </a:solidFill>
              </a:rPr>
              <a:t> 저렴하고 고객관리 프로그램이 있는 상품을 소개해드리겠습니다</a:t>
            </a:r>
            <a:r>
              <a:rPr lang="en-US" altLang="ko-KR" sz="1100" smtClean="0">
                <a:solidFill>
                  <a:schemeClr val="tx1"/>
                </a:solidFill>
              </a:rPr>
              <a:t>. </a:t>
            </a:r>
          </a:p>
          <a:p>
            <a:endParaRPr lang="ko-KR" altLang="en-US" sz="1200"/>
          </a:p>
        </p:txBody>
      </p:sp>
      <p:sp>
        <p:nvSpPr>
          <p:cNvPr id="10" name="slide7_shape6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err="1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부동산알터</a:t>
            </a:r>
            <a: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/>
            </a:r>
            <a:b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</a:br>
            <a:endParaRPr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11" name="slide7_shape7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2" name="slide7_shape8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6</a:t>
            </a:r>
            <a:r>
              <a:rPr lang="en-US" altLang="ko-KR" sz="1600" b="1" kern="1200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3" name="그림 12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6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6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en-US" altLang="ko-KR" sz="3000" spc="-100" smtClean="0">
                <a:latin typeface="나눔고딕 ExtraBold"/>
                <a:ea typeface="나눔고딕 ExtraBold"/>
              </a:rPr>
              <a:t>[</a:t>
            </a:r>
            <a:r>
              <a:rPr lang="ko-KR" altLang="en-US" sz="3000" spc="-100" smtClean="0">
                <a:latin typeface="나눔고딕 ExtraBold"/>
                <a:ea typeface="나눔고딕 ExtraBold"/>
              </a:rPr>
              <a:t>아실</a:t>
            </a:r>
            <a:r>
              <a:rPr lang="en-US" altLang="ko-KR" sz="3000" spc="-100" smtClean="0">
                <a:latin typeface="나눔고딕 ExtraBold"/>
                <a:ea typeface="나눔고딕 ExtraBold"/>
              </a:rPr>
              <a:t>]</a:t>
            </a:r>
            <a:r>
              <a:rPr lang="ko-KR" altLang="en-US" sz="3000" spc="-100" err="1" smtClean="0">
                <a:latin typeface="나눔고딕 ExtraBold"/>
                <a:ea typeface="나눔고딕 ExtraBold"/>
              </a:rPr>
              <a:t>아파트실거래</a:t>
            </a:r>
            <a: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/>
            </a:r>
            <a:b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</a:br>
            <a:endParaRPr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6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6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6_shape3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ko-KR" altLang="en-US" sz="13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아실 정의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0" name="slide6_shape6"/>
          <p:cNvSpPr/>
          <p:nvPr/>
        </p:nvSpPr>
        <p:spPr>
          <a:xfrm>
            <a:off x="2627784" y="2636912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lide6_shape7"/>
          <p:cNvSpPr/>
          <p:nvPr/>
        </p:nvSpPr>
        <p:spPr>
          <a:xfrm>
            <a:off x="2699792" y="2636912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Mobile app </a:t>
            </a:r>
            <a:r>
              <a:rPr lang="ko-KR" altLang="en-US" sz="10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광고로서 </a:t>
            </a:r>
            <a:r>
              <a:rPr lang="ko-KR" altLang="en-US" sz="1000" b="1" kern="1200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아파트실거래가</a:t>
            </a:r>
            <a:r>
              <a:rPr lang="ko-KR" altLang="en-US" sz="10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정보를 제공하는 플랫폼</a:t>
            </a:r>
            <a:r>
              <a:rPr lang="en-US" altLang="ko-KR" sz="10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경쟁업체로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호갱노노가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있음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7" name="slide6_shape13"/>
          <p:cNvSpPr/>
          <p:nvPr/>
        </p:nvSpPr>
        <p:spPr>
          <a:xfrm>
            <a:off x="490612" y="3356992"/>
            <a:ext cx="252028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8" name="slide6_shape14"/>
          <p:cNvSpPr/>
          <p:nvPr/>
        </p:nvSpPr>
        <p:spPr>
          <a:xfrm>
            <a:off x="418604" y="2636912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r>
              <a:rPr lang="ko-KR" altLang="en-US" sz="1000" kern="120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아실이란</a:t>
            </a:r>
            <a:r>
              <a:rPr lang="en-US" altLang="ko-KR" sz="1000" kern="120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sz="1000" kern="120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slide6_shape15"/>
          <p:cNvSpPr/>
          <p:nvPr/>
        </p:nvSpPr>
        <p:spPr>
          <a:xfrm>
            <a:off x="455985" y="2636912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21" name="slide6_shape17"/>
          <p:cNvSpPr/>
          <p:nvPr/>
        </p:nvSpPr>
        <p:spPr>
          <a:xfrm>
            <a:off x="490612" y="4077072"/>
            <a:ext cx="252028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kern="1200" spc="-2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내용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23" name="slide6_shape19"/>
          <p:cNvSpPr/>
          <p:nvPr/>
        </p:nvSpPr>
        <p:spPr>
          <a:xfrm>
            <a:off x="490612" y="4797152"/>
            <a:ext cx="3096344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kern="1200" spc="-2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내용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cxnSp>
        <p:nvCxnSpPr>
          <p:cNvPr id="24" name="slide6_shape20"/>
          <p:cNvCxnSpPr/>
          <p:nvPr/>
        </p:nvCxnSpPr>
        <p:spPr>
          <a:xfrm>
            <a:off x="1979712" y="4293096"/>
            <a:ext cx="288032" cy="1588"/>
          </a:xfrm>
          <a:prstGeom prst="straightConnector1">
            <a:avLst/>
          </a:prstGeom>
          <a:ln w="38100" cap="flat">
            <a:solidFill>
              <a:schemeClr val="accent6">
                <a:lumMod val="75000"/>
              </a:schemeClr>
            </a:solidFill>
            <a:prstDash val="solid"/>
            <a:miter lim="800000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6_shape21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6</a:t>
            </a:r>
            <a:r>
              <a:rPr lang="en-US" altLang="ko-KR" sz="1600" b="1" kern="1200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42" name="slide6_shape6"/>
          <p:cNvSpPr/>
          <p:nvPr/>
        </p:nvSpPr>
        <p:spPr>
          <a:xfrm>
            <a:off x="2627784" y="3140968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lide6_shape7"/>
          <p:cNvSpPr/>
          <p:nvPr/>
        </p:nvSpPr>
        <p:spPr>
          <a:xfrm>
            <a:off x="2699792" y="3140968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asil.kr/</a:t>
            </a:r>
            <a:r>
              <a:rPr lang="en-US" altLang="ko-KR" sz="1000" b="1" spc="-20" err="1" smtClean="0">
                <a:solidFill>
                  <a:schemeClr val="accent6">
                    <a:lumMod val="75000"/>
                  </a:schemeClr>
                </a:solidFill>
              </a:rPr>
              <a:t>adm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/main.jsp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/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아이디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dj1 / 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패스워드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h5417114  </a:t>
            </a:r>
            <a:endParaRPr sz="10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44" name="slide6_shape14"/>
          <p:cNvSpPr/>
          <p:nvPr/>
        </p:nvSpPr>
        <p:spPr>
          <a:xfrm>
            <a:off x="418604" y="3140968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lide6_shape15"/>
          <p:cNvSpPr/>
          <p:nvPr/>
        </p:nvSpPr>
        <p:spPr>
          <a:xfrm>
            <a:off x="455985" y="3140968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err="1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어드민주소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46" name="slide6_shape6"/>
          <p:cNvSpPr/>
          <p:nvPr/>
        </p:nvSpPr>
        <p:spPr>
          <a:xfrm>
            <a:off x="2627784" y="3645024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lide6_shape7"/>
          <p:cNvSpPr/>
          <p:nvPr/>
        </p:nvSpPr>
        <p:spPr>
          <a:xfrm>
            <a:off x="2699792" y="3645024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충청도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대전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세종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충남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충북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단독 지사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타 지역 지사와 공동판매지역으로 강원도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전라남북도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2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개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지역있음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48" name="slide6_shape14"/>
          <p:cNvSpPr/>
          <p:nvPr/>
        </p:nvSpPr>
        <p:spPr>
          <a:xfrm>
            <a:off x="418604" y="3645024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slide6_shape15"/>
          <p:cNvSpPr/>
          <p:nvPr/>
        </p:nvSpPr>
        <p:spPr>
          <a:xfrm>
            <a:off x="455985" y="3645024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판매지역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0" name="slide6_shape6"/>
          <p:cNvSpPr/>
          <p:nvPr/>
        </p:nvSpPr>
        <p:spPr>
          <a:xfrm>
            <a:off x="2627784" y="4149080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slide6_shape7"/>
          <p:cNvSpPr/>
          <p:nvPr/>
        </p:nvSpPr>
        <p:spPr>
          <a:xfrm>
            <a:off x="2699792" y="4149080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충청도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[300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세대이하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22,1000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세대이하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33,2000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세대이하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44,3000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세대이하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55,3000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세대이상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77] 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2" name="slide6_shape14"/>
          <p:cNvSpPr/>
          <p:nvPr/>
        </p:nvSpPr>
        <p:spPr>
          <a:xfrm>
            <a:off x="418604" y="4149080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" name="slide6_shape15"/>
          <p:cNvSpPr/>
          <p:nvPr/>
        </p:nvSpPr>
        <p:spPr>
          <a:xfrm>
            <a:off x="455985" y="4149080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판매가격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8" name="slide6_shape6"/>
          <p:cNvSpPr/>
          <p:nvPr/>
        </p:nvSpPr>
        <p:spPr>
          <a:xfrm>
            <a:off x="2627784" y="4653136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lide6_shape7"/>
          <p:cNvSpPr/>
          <p:nvPr/>
        </p:nvSpPr>
        <p:spPr>
          <a:xfrm>
            <a:off x="2699792" y="4653136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카드는 핸드폰에서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페이엣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어플에서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결제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계좌이체는 </a:t>
            </a:r>
            <a:r>
              <a:rPr lang="ko-KR" altLang="en-US" sz="1000" smtClean="0"/>
              <a:t>국민은행 </a:t>
            </a:r>
            <a:r>
              <a:rPr lang="en-US" altLang="ko-KR" sz="1000" smtClean="0"/>
              <a:t>410701-04-184962 </a:t>
            </a:r>
            <a:r>
              <a:rPr lang="ko-KR" altLang="en-US" sz="1000" smtClean="0"/>
              <a:t>주식회사 아실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0" name="slide6_shape14"/>
          <p:cNvSpPr/>
          <p:nvPr/>
        </p:nvSpPr>
        <p:spPr>
          <a:xfrm>
            <a:off x="418604" y="4653136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28600" indent="-228600" algn="ctr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bg1"/>
                </a:solidFill>
              </a:rPr>
              <a:t>결제관련</a:t>
            </a:r>
            <a:endParaRPr lang="ko-KR" altLang="en-US" sz="1000" b="1" spc="-20">
              <a:solidFill>
                <a:schemeClr val="bg1"/>
              </a:solidFill>
            </a:endParaRPr>
          </a:p>
        </p:txBody>
      </p:sp>
      <p:sp>
        <p:nvSpPr>
          <p:cNvPr id="61" name="slide6_shape15"/>
          <p:cNvSpPr/>
          <p:nvPr/>
        </p:nvSpPr>
        <p:spPr>
          <a:xfrm>
            <a:off x="455985" y="4653136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2" name="slide6_shape6"/>
          <p:cNvSpPr/>
          <p:nvPr/>
        </p:nvSpPr>
        <p:spPr>
          <a:xfrm>
            <a:off x="2627784" y="5157192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slide6_shape7"/>
          <p:cNvSpPr/>
          <p:nvPr/>
        </p:nvSpPr>
        <p:spPr>
          <a:xfrm>
            <a:off x="2699792" y="5157192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브리핑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→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상품가입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어드민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→상품결제→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</a:rPr>
              <a:t>카톡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</a:rPr>
              <a:t>아실방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승인요청 → 사용방법안내→ 아실 가입문안 발송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4" name="slide6_shape14"/>
          <p:cNvSpPr/>
          <p:nvPr/>
        </p:nvSpPr>
        <p:spPr>
          <a:xfrm>
            <a:off x="418604" y="5157192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slide6_shape15"/>
          <p:cNvSpPr/>
          <p:nvPr/>
        </p:nvSpPr>
        <p:spPr>
          <a:xfrm>
            <a:off x="455985" y="5157192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가입절차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6" name="slide6_shape6"/>
          <p:cNvSpPr/>
          <p:nvPr/>
        </p:nvSpPr>
        <p:spPr>
          <a:xfrm>
            <a:off x="2627784" y="5661248"/>
            <a:ext cx="5904656" cy="36004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" name="slide6_shape7"/>
          <p:cNvSpPr/>
          <p:nvPr/>
        </p:nvSpPr>
        <p:spPr>
          <a:xfrm>
            <a:off x="2699792" y="5661248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홍희마케팅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.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한국 홈페이지 하단에 관리자 클릭 후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아이디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18002844  /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패스워드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0907 /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아실 검색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pic>
        <p:nvPicPr>
          <p:cNvPr id="70" name="그림 69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55" name="slide6_shape15"/>
          <p:cNvSpPr/>
          <p:nvPr/>
        </p:nvSpPr>
        <p:spPr>
          <a:xfrm>
            <a:off x="467544" y="5661248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홈페이지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6" name="slide6_shape14"/>
          <p:cNvSpPr/>
          <p:nvPr/>
        </p:nvSpPr>
        <p:spPr>
          <a:xfrm>
            <a:off x="418604" y="5661248"/>
            <a:ext cx="1201068" cy="36004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lide6_shape15"/>
          <p:cNvSpPr/>
          <p:nvPr/>
        </p:nvSpPr>
        <p:spPr>
          <a:xfrm>
            <a:off x="455985" y="5661248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홈페이지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7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pic>
        <p:nvPicPr>
          <p:cNvPr id="4" name="slide7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5" name="slide7_shape1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아실 </a:t>
            </a: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script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" name="slide7_shape2"/>
          <p:cNvSpPr/>
          <p:nvPr/>
        </p:nvSpPr>
        <p:spPr>
          <a:xfrm>
            <a:off x="395536" y="2573080"/>
            <a:ext cx="8424936" cy="1005901"/>
          </a:xfrm>
          <a:custGeom>
            <a:avLst/>
            <a:gdLst/>
            <a:ahLst/>
            <a:cxnLst/>
            <a:rect l="l" t="t" r="r" b="b"/>
            <a:pathLst>
              <a:path w="8424936" h="1005901">
                <a:moveTo>
                  <a:pt x="0" y="0"/>
                </a:moveTo>
                <a:lnTo>
                  <a:pt x="8424936" y="0"/>
                </a:lnTo>
                <a:lnTo>
                  <a:pt x="8424936" y="1005901"/>
                </a:lnTo>
                <a:lnTo>
                  <a:pt x="0" y="10059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6200">
            <a:solidFill>
              <a:schemeClr val="bg1"/>
            </a:solidFill>
            <a:miter lim="800000"/>
          </a:ln>
        </p:spPr>
        <p:style>
          <a:lnRef idx="0">
            <a:srgbClr val="000000"/>
          </a:lnRef>
          <a:fillRef idx="1">
            <a:srgbClr val="000000"/>
          </a:fillRef>
          <a:effectRef idx="0">
            <a:schemeClr val="accent1">
              <a:shade val="80000"/>
              <a:lumOff val="0"/>
            </a:schemeClr>
          </a:effectRef>
          <a:fontRef idx="minor">
            <a:schemeClr val="lt1">
              <a:lumOff val="0"/>
            </a:schemeClr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b="1" smtClean="0">
                <a:latin typeface="나눔고딕"/>
                <a:ea typeface="나눔고딕"/>
              </a:rPr>
              <a:t>[</a:t>
            </a:r>
            <a:r>
              <a:rPr lang="ko-KR" altLang="en-US" sz="1200" b="1" smtClean="0"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latin typeface="나눔고딕"/>
                <a:ea typeface="나눔고딕"/>
              </a:rPr>
              <a:t>1]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대표님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안녕하세요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여기는 </a:t>
            </a:r>
            <a:r>
              <a:rPr lang="ko-KR" altLang="en-US" sz="1100" kern="1200" err="1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아파트실거래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아실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]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에서 충청지사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100" kern="1200" err="1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타지역일경우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ko-KR" altLang="en-US" sz="1100" kern="1200" err="1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뺄것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]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입니다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100" kern="1200" err="1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아파트실거래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ko-KR" altLang="en-US" sz="1100" kern="1200" err="1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어플인데요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? 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혹시 들어보셨나요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? 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요즘은 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pc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보다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모바일에 유저들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검색량이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많아 광고 효과가 매우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좋다고합니다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어플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사용자도 지속적으로 늘고 있어 현재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아실을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사용하고 계신 업소에서는 광고가 잘되어 매출이 늘고 있다고 합니다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대표님도 지금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처럼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어려운 시기에 남과 다르면서 유저가 많은 광고 상품을 선택해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보시는건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어떨까요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?</a:t>
            </a:r>
            <a:endParaRPr lang="en-US" altLang="ko-KR" sz="1100">
              <a:solidFill>
                <a:schemeClr val="tx1"/>
              </a:solidFill>
              <a:latin typeface="나눔고딕"/>
              <a:ea typeface="나눔고딕"/>
            </a:endParaRP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아실은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아파트 단지별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2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개업소만 가입이 가능한 상품입니다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</a:t>
            </a:r>
          </a:p>
        </p:txBody>
      </p:sp>
      <p:sp>
        <p:nvSpPr>
          <p:cNvPr id="7" name="slide7_shape3"/>
          <p:cNvSpPr/>
          <p:nvPr/>
        </p:nvSpPr>
        <p:spPr>
          <a:xfrm>
            <a:off x="395536" y="3537018"/>
            <a:ext cx="4212467" cy="1921616"/>
          </a:xfrm>
          <a:custGeom>
            <a:avLst/>
            <a:gdLst/>
            <a:ahLst/>
            <a:cxnLst/>
            <a:rect l="l" t="t" r="r" b="b"/>
            <a:pathLst>
              <a:path w="4212467" h="1921616">
                <a:moveTo>
                  <a:pt x="0" y="0"/>
                </a:moveTo>
                <a:lnTo>
                  <a:pt x="4212467" y="0"/>
                </a:lnTo>
                <a:lnTo>
                  <a:pt x="4212467" y="1921616"/>
                </a:lnTo>
                <a:lnTo>
                  <a:pt x="0" y="19216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62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lumOff val="0"/>
            </a:schemeClr>
          </a:effectRef>
          <a:fontRef idx="minor">
            <a:schemeClr val="lt1"/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en-US" sz="1200" b="1" kern="1200">
                <a:solidFill>
                  <a:schemeClr val="lt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en-US" sz="1200" b="1" smtClean="0">
                <a:latin typeface="나눔고딕"/>
                <a:ea typeface="나눔고딕"/>
              </a:rPr>
              <a:t>[</a:t>
            </a:r>
            <a:r>
              <a:rPr lang="ko-KR" altLang="en-US" sz="1200" b="1" smtClean="0"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latin typeface="나눔고딕"/>
                <a:ea typeface="나눔고딕"/>
              </a:rPr>
              <a:t>2]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관심이 있는 중개업소 일 경우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중개업소에서 주로 취급하는 아파트 단지를 확인 후 아실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앱상에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대표중개업소로 표기가 되어 광고가 된다고 안내합니다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아실을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하면 매물등록도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네이버와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연동되어 알아서 아실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앱에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매물이 보여지고 관리자 페이지에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실거래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거래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“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호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”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가 보이고 핸드폰 앱으로도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pc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관리자에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보이는것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처럼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모바일에서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보인다고 안내합니다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단지별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2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개 중개업소만 가입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가능한점을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부각시키며 계약기간이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1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년 단위라는 점을 강조하며 대표중개업소가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1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년에 한번 계약하는데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1000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이하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33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만원인 점도 부각 시킵니다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endParaRPr lang="en-US" altLang="ko-KR" sz="1100" kern="1200" smtClean="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altLang="ko-KR" sz="1100" kern="1200" smtClean="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sz="1100" kern="120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8" name="slide7_shape4"/>
          <p:cNvSpPr/>
          <p:nvPr/>
        </p:nvSpPr>
        <p:spPr>
          <a:xfrm>
            <a:off x="4608004" y="3537018"/>
            <a:ext cx="4212467" cy="1921616"/>
          </a:xfrm>
          <a:custGeom>
            <a:avLst/>
            <a:gdLst/>
            <a:ahLst/>
            <a:cxnLst/>
            <a:rect l="l" t="t" r="r" b="b"/>
            <a:pathLst>
              <a:path w="4212467" h="1921616">
                <a:moveTo>
                  <a:pt x="0" y="0"/>
                </a:moveTo>
                <a:lnTo>
                  <a:pt x="4212467" y="0"/>
                </a:lnTo>
                <a:lnTo>
                  <a:pt x="4212467" y="1921616"/>
                </a:lnTo>
                <a:lnTo>
                  <a:pt x="0" y="19216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62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lumOff val="0"/>
            </a:schemeClr>
          </a:effectRef>
          <a:fontRef idx="minor">
            <a:schemeClr val="lt1"/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en-US" sz="1200" b="1" kern="120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ko-KR" sz="1200" b="1" kern="120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200" b="1" smtClean="0">
                <a:solidFill>
                  <a:schemeClr val="bg1"/>
                </a:solidFill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solidFill>
                  <a:schemeClr val="bg1"/>
                </a:solidFill>
                <a:latin typeface="나눔고딕"/>
                <a:ea typeface="나눔고딕"/>
              </a:rPr>
              <a:t>3]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[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관심이 있는데 금액 때문에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주춤할때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단지별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2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개 중개업소 가입 가능한데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1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년에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1000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세대 이하 기준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33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만원으로 매우 저렴한 가격에 가입이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가능한점을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부각시킵니다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아실을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가입하면 광고 및 단지 정보 취합에 매우 용이한 점을 부각시키는데도 가격 때문에 고민을 하시면 세대별 월 금액을 안내합니다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1-300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세대 년 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22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만원 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–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월로 </a:t>
            </a:r>
            <a:r>
              <a:rPr lang="ko-KR" altLang="en-US" sz="1100" kern="1200" err="1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환산시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18,000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원</a:t>
            </a:r>
            <a:endParaRPr lang="en-US" altLang="ko-KR" sz="1100" kern="1200" smtClean="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301-1000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세대 년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33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만원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-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월로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환산시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27,500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원</a:t>
            </a:r>
            <a:endParaRPr lang="en-US" altLang="ko-KR" sz="1100" smtClean="0">
              <a:solidFill>
                <a:schemeClr val="tx1"/>
              </a:solidFill>
              <a:latin typeface="나눔고딕"/>
              <a:ea typeface="나눔고딕"/>
            </a:endParaRP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1001-2000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세대 년 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44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만원 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–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월로 </a:t>
            </a:r>
            <a:r>
              <a:rPr lang="ko-KR" altLang="en-US" sz="1100" kern="1200" err="1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환산시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ko-KR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36.666</a:t>
            </a:r>
            <a:r>
              <a:rPr lang="ko-KR" altLang="en-US" sz="1100" kern="1200" smtClean="0">
                <a:solidFill>
                  <a:schemeClr val="tx1"/>
                </a:solidFill>
                <a:latin typeface="나눔고딕"/>
                <a:ea typeface="나눔고딕"/>
                <a:cs typeface="+mn-cs"/>
              </a:rPr>
              <a:t>원</a:t>
            </a:r>
            <a:endParaRPr lang="en-US" altLang="ko-KR" sz="1100" kern="1200" smtClean="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sz="1100" kern="120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9" name="slide7_shape5"/>
          <p:cNvSpPr/>
          <p:nvPr/>
        </p:nvSpPr>
        <p:spPr>
          <a:xfrm>
            <a:off x="395536" y="5409219"/>
            <a:ext cx="8424936" cy="67514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bg1"/>
            </a:solidFill>
            <a:miter lim="800000"/>
          </a:ln>
        </p:spPr>
        <p:style>
          <a:lnRef idx="0">
            <a:srgbClr val="000000"/>
          </a:lnRef>
          <a:fillRef idx="1">
            <a:srgbClr val="000000"/>
          </a:fillRef>
          <a:effectRef idx="0">
            <a:schemeClr val="accent1">
              <a:shade val="80000"/>
              <a:lumOff val="0"/>
            </a:schemeClr>
          </a:effectRef>
          <a:fontRef idx="minor">
            <a:schemeClr val="lt1">
              <a:lumOff val="0"/>
            </a:schemeClr>
          </a:fontRef>
        </p:style>
        <p:txBody>
          <a:bodyPr/>
          <a:lstStyle/>
          <a:p>
            <a:r>
              <a:rPr lang="en-US" altLang="ko-KR" sz="1200" b="1" smtClean="0"/>
              <a:t>[</a:t>
            </a:r>
            <a:r>
              <a:rPr lang="ko-KR" altLang="en-US" sz="1200" b="1" smtClean="0"/>
              <a:t>예시</a:t>
            </a:r>
            <a:r>
              <a:rPr lang="en-US" altLang="ko-KR" sz="1200" b="1" smtClean="0"/>
              <a:t>4]</a:t>
            </a:r>
          </a:p>
          <a:p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중개업소에서  관심이 없어 바로 끊으실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분위기때는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무료로 다운 받으셔서 아실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앱을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활용해 보도록 권해드리고 다음에 다시 전화 드린다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10" name="slide7_shape6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아실</a:t>
            </a:r>
            <a:r>
              <a:rPr lang="en-US" altLang="ko-KR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[</a:t>
            </a:r>
            <a:r>
              <a:rPr lang="ko-KR" altLang="en-US" sz="3000" b="1" kern="1200" spc="-100" err="1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아파트실거래</a:t>
            </a:r>
            <a:r>
              <a:rPr lang="en-US" altLang="ko-KR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]</a:t>
            </a:r>
            <a: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/>
            </a:r>
            <a:b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</a:br>
            <a:endParaRPr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11" name="slide7_shape7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2" name="slide7_shape8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6</a:t>
            </a:r>
            <a:r>
              <a:rPr lang="en-US" altLang="ko-KR" sz="1600" b="1" kern="1200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3" name="그림 12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6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6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dirty="0" err="1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블로그</a:t>
            </a:r>
            <a:r>
              <a:rPr lang="en-US" altLang="ko-KR" sz="3000" b="1" kern="1200" spc="-100" dirty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/>
            </a:r>
            <a:br>
              <a:rPr lang="en-US" altLang="ko-KR" sz="3000" b="1" kern="1200" spc="-100" dirty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</a:br>
            <a:endParaRPr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6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6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6_shape3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ko-KR" altLang="en-US" sz="13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블로그</a:t>
            </a:r>
            <a:r>
              <a:rPr lang="ko-KR" altLang="en-US" sz="13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정의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0" name="slide6_shape6"/>
          <p:cNvSpPr/>
          <p:nvPr/>
        </p:nvSpPr>
        <p:spPr>
          <a:xfrm>
            <a:off x="2627784" y="2636912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lide6_shape7"/>
          <p:cNvSpPr/>
          <p:nvPr/>
        </p:nvSpPr>
        <p:spPr>
          <a:xfrm>
            <a:off x="2699792" y="2636912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kern="1200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네이버</a:t>
            </a:r>
            <a:r>
              <a:rPr lang="ko-KR" altLang="en-US" sz="10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내 </a:t>
            </a:r>
            <a:r>
              <a:rPr lang="ko-KR" altLang="en-US" sz="1000" b="1" kern="1200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블로그에</a:t>
            </a:r>
            <a:r>
              <a:rPr lang="ko-KR" altLang="en-US" sz="10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ko-KR" altLang="en-US" sz="1000" b="1" kern="1200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네이버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에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등록된 매물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협력사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33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곳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사용해야함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을 자동으로 포스팅 해주는 상품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7" name="slide6_shape13"/>
          <p:cNvSpPr/>
          <p:nvPr/>
        </p:nvSpPr>
        <p:spPr>
          <a:xfrm>
            <a:off x="490612" y="3356992"/>
            <a:ext cx="252028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8" name="slide6_shape14"/>
          <p:cNvSpPr/>
          <p:nvPr/>
        </p:nvSpPr>
        <p:spPr>
          <a:xfrm>
            <a:off x="418604" y="2636912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r>
              <a:rPr lang="ko-KR" altLang="en-US" sz="1000" kern="120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블로그란</a:t>
            </a:r>
            <a:r>
              <a:rPr lang="en-US" altLang="ko-KR" sz="1000" kern="120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sz="1000" kern="120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slide6_shape15"/>
          <p:cNvSpPr/>
          <p:nvPr/>
        </p:nvSpPr>
        <p:spPr>
          <a:xfrm>
            <a:off x="455985" y="2636912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21" name="slide6_shape17"/>
          <p:cNvSpPr/>
          <p:nvPr/>
        </p:nvSpPr>
        <p:spPr>
          <a:xfrm>
            <a:off x="490612" y="4077072"/>
            <a:ext cx="252028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kern="1200" spc="-2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내용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23" name="slide6_shape19"/>
          <p:cNvSpPr/>
          <p:nvPr/>
        </p:nvSpPr>
        <p:spPr>
          <a:xfrm>
            <a:off x="490612" y="4797152"/>
            <a:ext cx="3096344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kern="1200" spc="-2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내용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cxnSp>
        <p:nvCxnSpPr>
          <p:cNvPr id="24" name="slide6_shape20"/>
          <p:cNvCxnSpPr/>
          <p:nvPr/>
        </p:nvCxnSpPr>
        <p:spPr>
          <a:xfrm>
            <a:off x="1979712" y="4293096"/>
            <a:ext cx="288032" cy="1588"/>
          </a:xfrm>
          <a:prstGeom prst="straightConnector1">
            <a:avLst/>
          </a:prstGeom>
          <a:ln w="38100" cap="flat">
            <a:solidFill>
              <a:schemeClr val="accent6">
                <a:lumMod val="75000"/>
              </a:schemeClr>
            </a:solidFill>
            <a:prstDash val="solid"/>
            <a:miter lim="800000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6_shape21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6</a:t>
            </a:r>
            <a:r>
              <a:rPr lang="en-US" altLang="ko-KR" sz="1600" b="1" kern="1200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-3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42" name="slide6_shape6"/>
          <p:cNvSpPr/>
          <p:nvPr/>
        </p:nvSpPr>
        <p:spPr>
          <a:xfrm>
            <a:off x="2627784" y="3140968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lide6_shape7"/>
          <p:cNvSpPr/>
          <p:nvPr/>
        </p:nvSpPr>
        <p:spPr>
          <a:xfrm>
            <a:off x="2699792" y="3140968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smtClean="0"/>
              <a:t> </a:t>
            </a:r>
            <a:r>
              <a:rPr lang="en-US" altLang="ko-KR" sz="1000" b="1" spc="-20" smtClean="0">
                <a:hlinkClick r:id="rId3"/>
              </a:rPr>
              <a:t>www.</a:t>
            </a:r>
            <a:r>
              <a:rPr lang="ko-KR" altLang="en-US" sz="1000" b="1" spc="-20" smtClean="0">
                <a:hlinkClick r:id="rId3"/>
              </a:rPr>
              <a:t>홍희마케팅</a:t>
            </a:r>
            <a:r>
              <a:rPr lang="en-US" altLang="ko-KR" sz="1000" b="1" spc="-20" smtClean="0">
                <a:hlinkClick r:id="rId3"/>
              </a:rPr>
              <a:t>.com</a:t>
            </a:r>
            <a:r>
              <a:rPr lang="en-US" altLang="ko-KR" sz="1000" b="1" spc="-20" smtClean="0"/>
              <a:t>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아이디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/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패스워드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팀별 부여</a:t>
            </a:r>
            <a:endParaRPr sz="10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44" name="slide6_shape14"/>
          <p:cNvSpPr/>
          <p:nvPr/>
        </p:nvSpPr>
        <p:spPr>
          <a:xfrm>
            <a:off x="418604" y="3140968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lide6_shape15"/>
          <p:cNvSpPr/>
          <p:nvPr/>
        </p:nvSpPr>
        <p:spPr>
          <a:xfrm>
            <a:off x="455985" y="3140968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err="1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어드민주소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46" name="slide6_shape6"/>
          <p:cNvSpPr/>
          <p:nvPr/>
        </p:nvSpPr>
        <p:spPr>
          <a:xfrm>
            <a:off x="2627784" y="3645024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lide6_shape7"/>
          <p:cNvSpPr/>
          <p:nvPr/>
        </p:nvSpPr>
        <p:spPr>
          <a:xfrm>
            <a:off x="2699792" y="3645024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전국 판매 상품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48" name="slide6_shape14"/>
          <p:cNvSpPr/>
          <p:nvPr/>
        </p:nvSpPr>
        <p:spPr>
          <a:xfrm>
            <a:off x="418604" y="3645024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slide6_shape15"/>
          <p:cNvSpPr/>
          <p:nvPr/>
        </p:nvSpPr>
        <p:spPr>
          <a:xfrm>
            <a:off x="455985" y="3645024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판매지역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0" name="slide6_shape6"/>
          <p:cNvSpPr/>
          <p:nvPr/>
        </p:nvSpPr>
        <p:spPr>
          <a:xfrm>
            <a:off x="2627784" y="4149080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slide6_shape7"/>
          <p:cNvSpPr/>
          <p:nvPr/>
        </p:nvSpPr>
        <p:spPr>
          <a:xfrm>
            <a:off x="2699792" y="4149080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공동주택만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포스팅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55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비공동주택만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포스팅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66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공동주택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+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비공동주택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포스팅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77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만원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=3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가지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2" name="slide6_shape14"/>
          <p:cNvSpPr/>
          <p:nvPr/>
        </p:nvSpPr>
        <p:spPr>
          <a:xfrm>
            <a:off x="418604" y="4149080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" name="slide6_shape15"/>
          <p:cNvSpPr/>
          <p:nvPr/>
        </p:nvSpPr>
        <p:spPr>
          <a:xfrm>
            <a:off x="455985" y="4149080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판매가격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8" name="slide6_shape6"/>
          <p:cNvSpPr/>
          <p:nvPr/>
        </p:nvSpPr>
        <p:spPr>
          <a:xfrm>
            <a:off x="2627784" y="4653136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lide6_shape7"/>
          <p:cNvSpPr/>
          <p:nvPr/>
        </p:nvSpPr>
        <p:spPr>
          <a:xfrm>
            <a:off x="2699792" y="4653136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카드는 핸드폰에서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페이엣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어플에서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결제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계좌이체는 </a:t>
            </a:r>
            <a:r>
              <a:rPr lang="ko-KR" altLang="en-US" sz="1000" smtClean="0"/>
              <a:t>농협 </a:t>
            </a:r>
            <a:r>
              <a:rPr lang="en-US" altLang="ko-KR" sz="1000" smtClean="0"/>
              <a:t>351-5537-7635-13 </a:t>
            </a:r>
            <a:r>
              <a:rPr lang="ko-KR" altLang="en-US" sz="1000" err="1" smtClean="0"/>
              <a:t>홍희마케팅</a:t>
            </a:r>
            <a:r>
              <a:rPr lang="en-US" altLang="ko-KR" sz="1000" smtClean="0"/>
              <a:t>(</a:t>
            </a:r>
            <a:r>
              <a:rPr lang="ko-KR" altLang="en-US" sz="1000" smtClean="0"/>
              <a:t>박준홍</a:t>
            </a:r>
            <a:r>
              <a:rPr lang="en-US" altLang="ko-KR" sz="1000" smtClean="0"/>
              <a:t>)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0" name="slide6_shape14"/>
          <p:cNvSpPr/>
          <p:nvPr/>
        </p:nvSpPr>
        <p:spPr>
          <a:xfrm>
            <a:off x="418604" y="4653136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28600" indent="-228600" algn="ctr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bg1"/>
                </a:solidFill>
              </a:rPr>
              <a:t>결제관련</a:t>
            </a:r>
            <a:endParaRPr lang="ko-KR" altLang="en-US" sz="1000" b="1" spc="-20">
              <a:solidFill>
                <a:schemeClr val="bg1"/>
              </a:solidFill>
            </a:endParaRPr>
          </a:p>
        </p:txBody>
      </p:sp>
      <p:sp>
        <p:nvSpPr>
          <p:cNvPr id="61" name="slide6_shape15"/>
          <p:cNvSpPr/>
          <p:nvPr/>
        </p:nvSpPr>
        <p:spPr>
          <a:xfrm>
            <a:off x="455985" y="4653136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2" name="slide6_shape6"/>
          <p:cNvSpPr/>
          <p:nvPr/>
        </p:nvSpPr>
        <p:spPr>
          <a:xfrm>
            <a:off x="2627784" y="5157192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slide6_shape7"/>
          <p:cNvSpPr/>
          <p:nvPr/>
        </p:nvSpPr>
        <p:spPr>
          <a:xfrm>
            <a:off x="2699792" y="5157192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상품브리핑→상품가입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어드민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→계약서출력 후 서명 → 상품결제 →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</a:rPr>
              <a:t>포스팅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안내→계산서 라인 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</a:rPr>
              <a:t>홍희방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송부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4" name="slide6_shape14"/>
          <p:cNvSpPr/>
          <p:nvPr/>
        </p:nvSpPr>
        <p:spPr>
          <a:xfrm>
            <a:off x="418604" y="5157192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slide6_shape15"/>
          <p:cNvSpPr/>
          <p:nvPr/>
        </p:nvSpPr>
        <p:spPr>
          <a:xfrm>
            <a:off x="455985" y="5157192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가입절차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6" name="slide6_shape6"/>
          <p:cNvSpPr/>
          <p:nvPr/>
        </p:nvSpPr>
        <p:spPr>
          <a:xfrm>
            <a:off x="2627784" y="5661248"/>
            <a:ext cx="5904656" cy="36004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" name="slide6_shape7"/>
          <p:cNvSpPr/>
          <p:nvPr/>
        </p:nvSpPr>
        <p:spPr>
          <a:xfrm>
            <a:off x="2699792" y="5661248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</a:rPr>
              <a:t>홍희마케팅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한국 홈페이지 하단에 관리자 클릭 후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아이디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18002844  /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패스워드 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0907 /</a:t>
            </a:r>
            <a:r>
              <a:rPr lang="ko-KR" altLang="en-US" sz="1000" b="1" spc="-20" err="1" smtClean="0">
                <a:solidFill>
                  <a:schemeClr val="accent6">
                    <a:lumMod val="75000"/>
                  </a:schemeClr>
                </a:solidFill>
              </a:rPr>
              <a:t>블로그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 검색</a:t>
            </a:r>
            <a:endParaRPr lang="ko-KR" altLang="en-US" sz="1000" b="1" spc="-2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8" name="slide6_shape14"/>
          <p:cNvSpPr/>
          <p:nvPr/>
        </p:nvSpPr>
        <p:spPr>
          <a:xfrm>
            <a:off x="418604" y="5661248"/>
            <a:ext cx="1201068" cy="36004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9" name="slide6_shape15"/>
          <p:cNvSpPr/>
          <p:nvPr/>
        </p:nvSpPr>
        <p:spPr>
          <a:xfrm>
            <a:off x="455985" y="5661248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홈페이지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pic>
        <p:nvPicPr>
          <p:cNvPr id="70" name="그림 69" descr="홍희마케팅_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7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pic>
        <p:nvPicPr>
          <p:cNvPr id="4" name="slide7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5" name="slide7_shape1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ko-KR" altLang="en-US" sz="1300" b="1" kern="1200" spc="-2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블로그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ko-KR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script</a:t>
            </a:r>
            <a:r>
              <a:rPr lang="ko-KR" altLang="en-US" sz="1300" b="1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</a:t>
            </a:r>
            <a:endParaRPr sz="13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" name="slide7_shape2"/>
          <p:cNvSpPr/>
          <p:nvPr/>
        </p:nvSpPr>
        <p:spPr>
          <a:xfrm>
            <a:off x="395536" y="2573080"/>
            <a:ext cx="8424936" cy="1005901"/>
          </a:xfrm>
          <a:custGeom>
            <a:avLst/>
            <a:gdLst/>
            <a:ahLst/>
            <a:cxnLst/>
            <a:rect l="l" t="t" r="r" b="b"/>
            <a:pathLst>
              <a:path w="8424936" h="1005901">
                <a:moveTo>
                  <a:pt x="0" y="0"/>
                </a:moveTo>
                <a:lnTo>
                  <a:pt x="8424936" y="0"/>
                </a:lnTo>
                <a:lnTo>
                  <a:pt x="8424936" y="1005901"/>
                </a:lnTo>
                <a:lnTo>
                  <a:pt x="0" y="10059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6200">
            <a:solidFill>
              <a:schemeClr val="bg1"/>
            </a:solidFill>
            <a:miter lim="800000"/>
          </a:ln>
        </p:spPr>
        <p:style>
          <a:lnRef idx="0">
            <a:srgbClr val="000000"/>
          </a:lnRef>
          <a:fillRef idx="1">
            <a:srgbClr val="000000"/>
          </a:fillRef>
          <a:effectRef idx="0">
            <a:schemeClr val="accent1">
              <a:shade val="80000"/>
              <a:lumOff val="0"/>
            </a:schemeClr>
          </a:effectRef>
          <a:fontRef idx="minor">
            <a:schemeClr val="lt1">
              <a:lumOff val="0"/>
            </a:schemeClr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b="1" smtClean="0">
                <a:latin typeface="나눔고딕"/>
                <a:ea typeface="나눔고딕"/>
              </a:rPr>
              <a:t>[</a:t>
            </a:r>
            <a:r>
              <a:rPr lang="ko-KR" altLang="en-US" sz="1200" b="1" smtClean="0"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latin typeface="나눔고딕"/>
                <a:ea typeface="나눔고딕"/>
              </a:rPr>
              <a:t>1]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대표님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안녕하세요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블로그에서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전화드렸습니다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광고 하고 계신가요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?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광고는 매일 하나씩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포스팅하는게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중요한데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힘든게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현실이죠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?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그래서 대표님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매물광고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[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협력사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23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곳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]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하시면 쉽게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관리가 됩니다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대표님이 올리신 매물을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AI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가 매일 하루에 하나씩 포스팅을 해줍니다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블로그를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따로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관리안하셔도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광고성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좋은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블로그를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갖게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되는거지요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현재 부동산 광고 넘버원은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입니다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하나쯤 운영하시면 매출 증대에 많이 기여할 것으로 판단됩니다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</a:t>
            </a:r>
            <a:endParaRPr sz="1100" kern="120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7_shape3"/>
          <p:cNvSpPr/>
          <p:nvPr/>
        </p:nvSpPr>
        <p:spPr>
          <a:xfrm>
            <a:off x="395536" y="3537018"/>
            <a:ext cx="4212467" cy="1921616"/>
          </a:xfrm>
          <a:custGeom>
            <a:avLst/>
            <a:gdLst/>
            <a:ahLst/>
            <a:cxnLst/>
            <a:rect l="l" t="t" r="r" b="b"/>
            <a:pathLst>
              <a:path w="4212467" h="1921616">
                <a:moveTo>
                  <a:pt x="0" y="0"/>
                </a:moveTo>
                <a:lnTo>
                  <a:pt x="4212467" y="0"/>
                </a:lnTo>
                <a:lnTo>
                  <a:pt x="4212467" y="1921616"/>
                </a:lnTo>
                <a:lnTo>
                  <a:pt x="0" y="19216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62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lumOff val="0"/>
            </a:schemeClr>
          </a:effectRef>
          <a:fontRef idx="minor">
            <a:schemeClr val="lt1"/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en-US" sz="1200" b="1" kern="1200">
                <a:solidFill>
                  <a:schemeClr val="lt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en-US" sz="1200" b="1" smtClean="0">
                <a:latin typeface="나눔고딕"/>
                <a:ea typeface="나눔고딕"/>
              </a:rPr>
              <a:t>[</a:t>
            </a:r>
            <a:r>
              <a:rPr lang="ko-KR" altLang="en-US" sz="1200" b="1" smtClean="0"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latin typeface="나눔고딕"/>
                <a:ea typeface="나눔고딕"/>
              </a:rPr>
              <a:t>2]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smtClean="0">
                <a:solidFill>
                  <a:schemeClr val="tx1"/>
                </a:solidFill>
              </a:rPr>
              <a:t>[</a:t>
            </a:r>
            <a:r>
              <a:rPr lang="ko-KR" altLang="en-US" sz="1100" smtClean="0">
                <a:solidFill>
                  <a:schemeClr val="tx1"/>
                </a:solidFill>
              </a:rPr>
              <a:t>관심이 있는 중개업소 일 경우</a:t>
            </a:r>
            <a:r>
              <a:rPr lang="en-US" altLang="ko-KR" sz="1100" smtClean="0">
                <a:solidFill>
                  <a:schemeClr val="tx1"/>
                </a:solidFill>
              </a:rPr>
              <a:t>]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</a:rPr>
              <a:t>저희 </a:t>
            </a:r>
            <a:r>
              <a:rPr lang="ko-KR" altLang="en-US" sz="1100" err="1" smtClean="0">
                <a:solidFill>
                  <a:schemeClr val="tx1"/>
                </a:solidFill>
              </a:rPr>
              <a:t>블로그는</a:t>
            </a:r>
            <a:r>
              <a:rPr lang="ko-KR" altLang="en-US" sz="1100" smtClean="0">
                <a:solidFill>
                  <a:schemeClr val="tx1"/>
                </a:solidFill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</a:rPr>
              <a:t>1</a:t>
            </a:r>
            <a:r>
              <a:rPr lang="ko-KR" altLang="en-US" sz="1100" smtClean="0">
                <a:solidFill>
                  <a:schemeClr val="tx1"/>
                </a:solidFill>
              </a:rPr>
              <a:t>년 단위로 계약이 이루어 지며 비용은 공동주택만 </a:t>
            </a:r>
            <a:r>
              <a:rPr lang="ko-KR" altLang="en-US" sz="110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smtClean="0">
                <a:solidFill>
                  <a:schemeClr val="tx1"/>
                </a:solidFill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</a:rPr>
              <a:t>55</a:t>
            </a:r>
            <a:r>
              <a:rPr lang="ko-KR" altLang="en-US" sz="1100" smtClean="0">
                <a:solidFill>
                  <a:schemeClr val="tx1"/>
                </a:solidFill>
              </a:rPr>
              <a:t>만원</a:t>
            </a:r>
            <a:r>
              <a:rPr lang="en-US" altLang="ko-KR" sz="1100" smtClean="0">
                <a:solidFill>
                  <a:schemeClr val="tx1"/>
                </a:solidFill>
              </a:rPr>
              <a:t>, </a:t>
            </a:r>
            <a:r>
              <a:rPr lang="ko-KR" altLang="en-US" sz="1100" err="1" smtClean="0">
                <a:solidFill>
                  <a:schemeClr val="tx1"/>
                </a:solidFill>
              </a:rPr>
              <a:t>비공동주택만</a:t>
            </a:r>
            <a:r>
              <a:rPr lang="ko-KR" altLang="en-US" sz="1100" smtClean="0">
                <a:solidFill>
                  <a:schemeClr val="tx1"/>
                </a:solidFill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smtClean="0">
                <a:solidFill>
                  <a:schemeClr val="tx1"/>
                </a:solidFill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</a:rPr>
              <a:t>66</a:t>
            </a:r>
            <a:r>
              <a:rPr lang="ko-KR" altLang="en-US" sz="1100" smtClean="0">
                <a:solidFill>
                  <a:schemeClr val="tx1"/>
                </a:solidFill>
              </a:rPr>
              <a:t>만원</a:t>
            </a:r>
            <a:r>
              <a:rPr lang="en-US" altLang="ko-KR" sz="1100" smtClean="0">
                <a:solidFill>
                  <a:schemeClr val="tx1"/>
                </a:solidFill>
              </a:rPr>
              <a:t>, </a:t>
            </a:r>
            <a:r>
              <a:rPr lang="ko-KR" altLang="en-US" sz="1100" smtClean="0">
                <a:solidFill>
                  <a:schemeClr val="tx1"/>
                </a:solidFill>
              </a:rPr>
              <a:t>공동</a:t>
            </a:r>
            <a:r>
              <a:rPr lang="en-US" altLang="ko-KR" sz="1100" smtClean="0">
                <a:solidFill>
                  <a:schemeClr val="tx1"/>
                </a:solidFill>
              </a:rPr>
              <a:t>+</a:t>
            </a:r>
            <a:r>
              <a:rPr lang="ko-KR" altLang="en-US" sz="1100" err="1" smtClean="0">
                <a:solidFill>
                  <a:schemeClr val="tx1"/>
                </a:solidFill>
              </a:rPr>
              <a:t>비공공</a:t>
            </a:r>
            <a:r>
              <a:rPr lang="ko-KR" altLang="en-US" sz="1100" smtClean="0">
                <a:solidFill>
                  <a:schemeClr val="tx1"/>
                </a:solidFill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smtClean="0">
                <a:solidFill>
                  <a:schemeClr val="tx1"/>
                </a:solidFill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</a:rPr>
              <a:t>77</a:t>
            </a:r>
            <a:r>
              <a:rPr lang="ko-KR" altLang="en-US" sz="1100" smtClean="0">
                <a:solidFill>
                  <a:schemeClr val="tx1"/>
                </a:solidFill>
              </a:rPr>
              <a:t>만원입니다</a:t>
            </a:r>
            <a:r>
              <a:rPr lang="en-US" altLang="ko-KR" sz="1100" smtClean="0">
                <a:solidFill>
                  <a:schemeClr val="tx1"/>
                </a:solidFill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</a:rPr>
              <a:t>당연히 부가세 포함 가격입니다</a:t>
            </a:r>
            <a:r>
              <a:rPr lang="en-US" altLang="ko-KR" sz="1100" smtClean="0">
                <a:solidFill>
                  <a:schemeClr val="tx1"/>
                </a:solidFill>
              </a:rPr>
              <a:t>. 1</a:t>
            </a:r>
            <a:r>
              <a:rPr lang="ko-KR" altLang="en-US" sz="1100" smtClean="0">
                <a:solidFill>
                  <a:schemeClr val="tx1"/>
                </a:solidFill>
              </a:rPr>
              <a:t>년에 상기 비용을 지불하시면 </a:t>
            </a:r>
            <a:r>
              <a:rPr lang="en-US" altLang="ko-KR" sz="1100" smtClean="0">
                <a:solidFill>
                  <a:schemeClr val="tx1"/>
                </a:solidFill>
              </a:rPr>
              <a:t>1</a:t>
            </a:r>
            <a:r>
              <a:rPr lang="ko-KR" altLang="en-US" sz="1100" err="1" smtClean="0">
                <a:solidFill>
                  <a:schemeClr val="tx1"/>
                </a:solidFill>
              </a:rPr>
              <a:t>년동안</a:t>
            </a:r>
            <a:r>
              <a:rPr lang="ko-KR" altLang="en-US" sz="1100" smtClean="0">
                <a:solidFill>
                  <a:schemeClr val="tx1"/>
                </a:solidFill>
              </a:rPr>
              <a:t> 평일 기준으로 매일 </a:t>
            </a:r>
            <a:r>
              <a:rPr lang="en-US" altLang="ko-KR" sz="1100" smtClean="0">
                <a:solidFill>
                  <a:schemeClr val="tx1"/>
                </a:solidFill>
              </a:rPr>
              <a:t>AI</a:t>
            </a:r>
            <a:r>
              <a:rPr lang="ko-KR" altLang="en-US" sz="1100" smtClean="0">
                <a:solidFill>
                  <a:schemeClr val="tx1"/>
                </a:solidFill>
              </a:rPr>
              <a:t>가 포스팅을 진행합니다</a:t>
            </a:r>
            <a:r>
              <a:rPr lang="en-US" altLang="ko-KR" sz="1100" smtClean="0">
                <a:solidFill>
                  <a:schemeClr val="tx1"/>
                </a:solidFill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</a:rPr>
              <a:t>시장에 많은 </a:t>
            </a:r>
            <a:r>
              <a:rPr lang="ko-KR" altLang="en-US" sz="1100" err="1" smtClean="0">
                <a:solidFill>
                  <a:schemeClr val="tx1"/>
                </a:solidFill>
              </a:rPr>
              <a:t>블로그</a:t>
            </a:r>
            <a:r>
              <a:rPr lang="ko-KR" altLang="en-US" sz="1100" smtClean="0">
                <a:solidFill>
                  <a:schemeClr val="tx1"/>
                </a:solidFill>
              </a:rPr>
              <a:t> 상품이 있는데요</a:t>
            </a:r>
            <a:r>
              <a:rPr lang="en-US" altLang="ko-KR" sz="1100" smtClean="0">
                <a:solidFill>
                  <a:schemeClr val="tx1"/>
                </a:solidFill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</a:rPr>
              <a:t>그중</a:t>
            </a:r>
            <a:r>
              <a:rPr lang="ko-KR" altLang="en-US" sz="1100" smtClean="0">
                <a:solidFill>
                  <a:schemeClr val="tx1"/>
                </a:solidFill>
              </a:rPr>
              <a:t> 제일 저렴하고 만족도가 매우 높은 상품이라고 보시면 됩니다</a:t>
            </a:r>
            <a:r>
              <a:rPr lang="en-US" altLang="ko-KR" sz="1100" smtClean="0">
                <a:solidFill>
                  <a:schemeClr val="tx1"/>
                </a:solidFill>
              </a:rPr>
              <a:t>.</a:t>
            </a:r>
            <a:r>
              <a:rPr lang="ko-KR" altLang="en-US" sz="1100" err="1" smtClean="0">
                <a:solidFill>
                  <a:schemeClr val="tx1"/>
                </a:solidFill>
              </a:rPr>
              <a:t>블로그</a:t>
            </a:r>
            <a:r>
              <a:rPr lang="ko-KR" altLang="en-US" sz="1100" smtClean="0">
                <a:solidFill>
                  <a:schemeClr val="tx1"/>
                </a:solidFill>
              </a:rPr>
              <a:t> 계정도 대표님 </a:t>
            </a:r>
            <a:r>
              <a:rPr lang="ko-KR" altLang="en-US" sz="1100" err="1" smtClean="0">
                <a:solidFill>
                  <a:schemeClr val="tx1"/>
                </a:solidFill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</a:rPr>
              <a:t> 계정으로 생성하여 대표님이 직접 </a:t>
            </a:r>
            <a:r>
              <a:rPr lang="ko-KR" altLang="en-US" sz="1100" err="1" smtClean="0">
                <a:solidFill>
                  <a:schemeClr val="tx1"/>
                </a:solidFill>
              </a:rPr>
              <a:t>포스팅도</a:t>
            </a:r>
            <a:r>
              <a:rPr lang="ko-KR" altLang="en-US" sz="1100" smtClean="0">
                <a:solidFill>
                  <a:schemeClr val="tx1"/>
                </a:solidFill>
              </a:rPr>
              <a:t> 가능하시고 </a:t>
            </a:r>
            <a:r>
              <a:rPr lang="ko-KR" altLang="en-US" sz="110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smtClean="0">
                <a:solidFill>
                  <a:schemeClr val="tx1"/>
                </a:solidFill>
              </a:rPr>
              <a:t> 별 </a:t>
            </a:r>
            <a:r>
              <a:rPr lang="ko-KR" altLang="en-US" sz="1100" err="1" smtClean="0">
                <a:solidFill>
                  <a:schemeClr val="tx1"/>
                </a:solidFill>
              </a:rPr>
              <a:t>몇번이</a:t>
            </a:r>
            <a:r>
              <a:rPr lang="ko-KR" altLang="en-US" sz="1100" smtClean="0">
                <a:solidFill>
                  <a:schemeClr val="tx1"/>
                </a:solidFill>
              </a:rPr>
              <a:t> 클릭되고 노출되고 있는지 확인 가능하십니다</a:t>
            </a:r>
            <a:r>
              <a:rPr lang="en-US" altLang="ko-KR" sz="110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slide7_shape4"/>
          <p:cNvSpPr/>
          <p:nvPr/>
        </p:nvSpPr>
        <p:spPr>
          <a:xfrm>
            <a:off x="4608004" y="3537018"/>
            <a:ext cx="4212467" cy="1921616"/>
          </a:xfrm>
          <a:custGeom>
            <a:avLst/>
            <a:gdLst/>
            <a:ahLst/>
            <a:cxnLst/>
            <a:rect l="l" t="t" r="r" b="b"/>
            <a:pathLst>
              <a:path w="4212467" h="1921616">
                <a:moveTo>
                  <a:pt x="0" y="0"/>
                </a:moveTo>
                <a:lnTo>
                  <a:pt x="4212467" y="0"/>
                </a:lnTo>
                <a:lnTo>
                  <a:pt x="4212467" y="1921616"/>
                </a:lnTo>
                <a:lnTo>
                  <a:pt x="0" y="19216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62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lumOff val="0"/>
            </a:schemeClr>
          </a:effectRef>
          <a:fontRef idx="minor">
            <a:schemeClr val="lt1"/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en-US" sz="1200" b="1" kern="120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ko-KR" sz="1200" b="1" kern="120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200" b="1" smtClean="0">
                <a:solidFill>
                  <a:schemeClr val="bg1"/>
                </a:solidFill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solidFill>
                  <a:schemeClr val="bg1"/>
                </a:solidFill>
                <a:latin typeface="나눔고딕"/>
                <a:ea typeface="나눔고딕"/>
              </a:rPr>
              <a:t>3]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관심이 있는데 금액 때문에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주춤할때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공동주택은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55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만원 월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41,666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10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비공동주택은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66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만원 월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50,000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10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공동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비공동주택은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77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만원 월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58,333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10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대표님이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한달에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한번 술자리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안가시면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광고성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좋은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블로그를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대표님 상호로 광고가 나가게 됩니다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블로그는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힘들어서 못하시는 분들이 대부분인데 이렇게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매물만으로 내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블로그를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갖는고 생각하시면 매우 저렴하다고 생각하시면 됩니다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9" name="slide7_shape5"/>
          <p:cNvSpPr/>
          <p:nvPr/>
        </p:nvSpPr>
        <p:spPr>
          <a:xfrm>
            <a:off x="395536" y="5409219"/>
            <a:ext cx="8424936" cy="82809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bg1"/>
            </a:solidFill>
            <a:miter lim="800000"/>
          </a:ln>
        </p:spPr>
        <p:style>
          <a:lnRef idx="0">
            <a:srgbClr val="000000"/>
          </a:lnRef>
          <a:fillRef idx="1">
            <a:srgbClr val="000000"/>
          </a:fillRef>
          <a:effectRef idx="0">
            <a:schemeClr val="accent1">
              <a:shade val="80000"/>
              <a:lumOff val="0"/>
            </a:schemeClr>
          </a:effectRef>
          <a:fontRef idx="minor">
            <a:schemeClr val="lt1">
              <a:lumOff val="0"/>
            </a:schemeClr>
          </a:fontRef>
        </p:style>
        <p:txBody>
          <a:bodyPr/>
          <a:lstStyle/>
          <a:p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예시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4]</a:t>
            </a:r>
          </a:p>
          <a:p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중개업소에서  관심이 없어 바로 끊으실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분위기때는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대표님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pc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앞에 계신가요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?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검색창에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관저동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부동산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처보세요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처음에 뜨는 업소가 저희 사용업소입니다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저렴한 비용을 지불하고도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광고성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좋게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노출되는거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확인 하셨죠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? 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필요하시다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싶을때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연락주시면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가입 도와드리겠습니다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/>
          </a:p>
        </p:txBody>
      </p:sp>
      <p:sp>
        <p:nvSpPr>
          <p:cNvPr id="10" name="slide7_shape6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err="1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블로그</a:t>
            </a:r>
            <a: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/>
            </a:r>
            <a:b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</a:br>
            <a:endParaRPr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11" name="slide7_shape7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2" name="slide7_shape8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6</a:t>
            </a:r>
            <a:r>
              <a:rPr lang="en-US" altLang="ko-KR" sz="1600" b="1" kern="1200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-3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3" name="그림 12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10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10_shape2"/>
          <p:cNvSpPr>
            <a:spLocks noGrp="1"/>
          </p:cNvSpPr>
          <p:nvPr>
            <p:ph type="ctrTitle"/>
          </p:nvPr>
        </p:nvSpPr>
        <p:spPr>
          <a:xfrm>
            <a:off x="400000" y="620689"/>
            <a:ext cx="5108104" cy="936103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b="1" kern="120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감사합니다</a:t>
            </a:r>
            <a:r>
              <a:rPr lang="en-US" altLang="ko-KR" sz="4000" b="1" kern="120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.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7" name="그림 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EBDDC3"/>
      </a:hlink>
      <a:folHlink>
        <a:srgbClr val="B29C93"/>
      </a:folHlink>
    </a:clrScheme>
    <a:fontScheme name="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2201</Words>
  <Application>Microsoft Office PowerPoint</Application>
  <PresentationFormat>화면 슬라이드 쇼(4:3)</PresentationFormat>
  <Paragraphs>262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/>
      <vt:lpstr>Inside support manual  </vt:lpstr>
      <vt:lpstr>목차</vt:lpstr>
      <vt:lpstr>인력관리</vt:lpstr>
      <vt:lpstr>인력관리</vt:lpstr>
      <vt:lpstr>DB관리</vt:lpstr>
      <vt:lpstr>DB관리</vt:lpstr>
      <vt:lpstr>업무관리</vt:lpstr>
      <vt:lpstr>업무관리</vt:lpstr>
      <vt:lpstr>업무관리</vt:lpstr>
      <vt:lpstr>근태관리</vt:lpstr>
      <vt:lpstr>근태관리</vt:lpstr>
      <vt:lpstr>급여관리</vt:lpstr>
      <vt:lpstr>급여관리</vt:lpstr>
      <vt:lpstr>급여관리</vt:lpstr>
      <vt:lpstr>script</vt:lpstr>
      <vt:lpstr>부동산알터 </vt:lpstr>
      <vt:lpstr>부동산알터 </vt:lpstr>
      <vt:lpstr>[아실]아파트실거래 </vt:lpstr>
      <vt:lpstr>아실[아파트실거래] </vt:lpstr>
      <vt:lpstr>블로그 </vt:lpstr>
      <vt:lpstr>블로그 </vt:lpstr>
      <vt:lpstr>감사합니다.</vt:lpstr>
    </vt:vector>
  </TitlesOfParts>
  <Company>사이냅소프트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</dc:title>
  <dc:creator>네이버 한글캠페인</dc:creator>
  <cp:lastModifiedBy>Microsoft</cp:lastModifiedBy>
  <cp:revision>103</cp:revision>
  <dcterms:modified xsi:type="dcterms:W3CDTF">2023-11-06T05:43:16Z</dcterms:modified>
</cp:coreProperties>
</file>