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322" r:id="rId2"/>
    <p:sldId id="327" r:id="rId3"/>
    <p:sldId id="331" r:id="rId4"/>
    <p:sldId id="323" r:id="rId5"/>
    <p:sldId id="340" r:id="rId6"/>
    <p:sldId id="332" r:id="rId7"/>
    <p:sldId id="330" r:id="rId8"/>
    <p:sldId id="334" r:id="rId9"/>
    <p:sldId id="335" r:id="rId10"/>
    <p:sldId id="336" r:id="rId11"/>
    <p:sldId id="338" r:id="rId12"/>
    <p:sldId id="339" r:id="rId13"/>
    <p:sldId id="341" r:id="rId14"/>
    <p:sldId id="342" r:id="rId15"/>
    <p:sldId id="343" r:id="rId16"/>
    <p:sldId id="344" r:id="rId17"/>
  </p:sldIdLst>
  <p:sldSz cx="9144000" cy="6858000" type="screen4x3"/>
  <p:notesSz cx="6858000" cy="9144000"/>
  <p:embeddedFontLst>
    <p:embeddedFont>
      <p:font typeface="휴먼모음T" pitchFamily="18" charset="-127"/>
      <p:regular r:id="rId20"/>
    </p:embeddedFont>
    <p:embeddedFont>
      <p:font typeface="맑은 고딕" pitchFamily="50" charset="-127"/>
      <p:regular r:id="rId21"/>
      <p:bold r:id="rId22"/>
    </p:embeddedFont>
    <p:embeddedFont>
      <p:font typeface="Noto Sans" charset="0"/>
      <p:regular r:id="rId23"/>
      <p:bold r:id="rId2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E9E12"/>
    <a:srgbClr val="9E3C00"/>
    <a:srgbClr val="3E2F16"/>
    <a:srgbClr val="4E3B1B"/>
    <a:srgbClr val="9251AF"/>
    <a:srgbClr val="7D2733"/>
    <a:srgbClr val="008A3E"/>
    <a:srgbClr val="D44F00"/>
    <a:srgbClr val="FF9C11"/>
    <a:srgbClr val="3770A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0183" autoAdjust="0"/>
    <p:restoredTop sz="94792" autoAdjust="0"/>
  </p:normalViewPr>
  <p:slideViewPr>
    <p:cSldViewPr>
      <p:cViewPr>
        <p:scale>
          <a:sx n="110" d="100"/>
          <a:sy n="110" d="100"/>
        </p:scale>
        <p:origin x="-10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CFBE2-2B8D-499C-81C9-2CD5B3EB8E93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4DD7E-3179-445A-81DB-781C4554AFF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69536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45AC5-813F-4ED1-B011-8EA17CB93331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04B90-27FD-422C-8CC6-2AADAD122D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870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D3D6733-6F27-4404-AB51-585418F146E5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85073" y="3449723"/>
            <a:ext cx="5175994" cy="55534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en-US" altLang="ko-KR" sz="1800" kern="1200" baseline="0" dirty="0" smtClean="0">
                <a:solidFill>
                  <a:srgbClr val="9E3C00"/>
                </a:solidFill>
                <a:latin typeface="Noto Sans" pitchFamily="34" charset="0"/>
                <a:ea typeface="맑은 고딕" pitchFamily="50" charset="-127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altLang="ko-KR" dirty="0"/>
          </a:p>
        </p:txBody>
      </p:sp>
      <p:sp>
        <p:nvSpPr>
          <p:cNvPr id="9" name="제목 1"/>
          <p:cNvSpPr>
            <a:spLocks noGrp="1"/>
          </p:cNvSpPr>
          <p:nvPr>
            <p:ph type="ctrTitle"/>
          </p:nvPr>
        </p:nvSpPr>
        <p:spPr>
          <a:xfrm>
            <a:off x="285073" y="1886836"/>
            <a:ext cx="5832648" cy="158533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en-US" altLang="ko-KR" sz="4300" kern="1200" baseline="0" dirty="0">
                <a:solidFill>
                  <a:srgbClr val="3E2F16"/>
                </a:solidFill>
                <a:effectLst/>
                <a:latin typeface="Noto Sans" pitchFamily="34" charset="0"/>
                <a:ea typeface="맑은 고딕" pitchFamily="50" charset="-127"/>
                <a:cs typeface="+mj-cs"/>
              </a:defRPr>
            </a:lvl1pPr>
          </a:lstStyle>
          <a:p>
            <a:endParaRPr lang="en-US" altLang="ko-K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29396"/>
            <a:ext cx="2133600" cy="292079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9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29396"/>
            <a:ext cx="2895600" cy="292079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10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29396"/>
            <a:ext cx="2133600" cy="292079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8828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baseline="0" dirty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13000"/>
                    </a:prstClr>
                  </a:outerShdw>
                </a:effectLst>
                <a:latin typeface="Noto Sans" pitchFamily="34" charset="0"/>
                <a:ea typeface="맑은 고딕" pitchFamily="50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395536" y="1484784"/>
            <a:ext cx="8402525" cy="4881686"/>
          </a:xfrm>
        </p:spPr>
        <p:txBody>
          <a:bodyPr/>
          <a:lstStyle>
            <a:lvl1pPr algn="l">
              <a:buNone/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itchFamily="34" charset="0"/>
                <a:ea typeface="맑은 고딕" pitchFamily="50" charset="-127"/>
              </a:defRPr>
            </a:lvl1pPr>
            <a:lvl2pPr algn="l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itchFamily="34" charset="0"/>
                <a:ea typeface="맑은 고딕" pitchFamily="50" charset="-127"/>
              </a:defRPr>
            </a:lvl2pPr>
            <a:lvl3pPr algn="l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itchFamily="34" charset="0"/>
                <a:ea typeface="맑은 고딕" pitchFamily="50" charset="-127"/>
              </a:defRPr>
            </a:lvl3pPr>
            <a:lvl4pPr algn="l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itchFamily="34" charset="0"/>
                <a:ea typeface="맑은 고딕" pitchFamily="50" charset="-127"/>
              </a:defRPr>
            </a:lvl4pPr>
            <a:lvl5pPr algn="l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itchFamily="34" charset="0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500834"/>
            <a:ext cx="2133600" cy="220641"/>
          </a:xfrm>
        </p:spPr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500834"/>
            <a:ext cx="2895600" cy="220641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500834"/>
            <a:ext cx="2133600" cy="220641"/>
          </a:xfrm>
        </p:spPr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2"/>
          <p:cNvSpPr>
            <a:spLocks noGrp="1"/>
          </p:cNvSpPr>
          <p:nvPr>
            <p:ph idx="1"/>
          </p:nvPr>
        </p:nvSpPr>
        <p:spPr>
          <a:xfrm>
            <a:off x="395536" y="1484784"/>
            <a:ext cx="8402525" cy="4881686"/>
          </a:xfrm>
        </p:spPr>
        <p:txBody>
          <a:bodyPr/>
          <a:lstStyle>
            <a:lvl1pPr algn="l">
              <a:buNone/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itchFamily="34" charset="0"/>
                <a:ea typeface="맑은 고딕" pitchFamily="50" charset="-127"/>
              </a:defRPr>
            </a:lvl1pPr>
            <a:lvl2pPr algn="l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itchFamily="34" charset="0"/>
                <a:ea typeface="맑은 고딕" pitchFamily="50" charset="-127"/>
              </a:defRPr>
            </a:lvl2pPr>
            <a:lvl3pPr algn="l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itchFamily="34" charset="0"/>
                <a:ea typeface="맑은 고딕" pitchFamily="50" charset="-127"/>
              </a:defRPr>
            </a:lvl3pPr>
            <a:lvl4pPr algn="l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itchFamily="34" charset="0"/>
                <a:ea typeface="맑은 고딕" pitchFamily="50" charset="-127"/>
              </a:defRPr>
            </a:lvl4pPr>
            <a:lvl5pPr algn="l">
              <a:buNone/>
              <a:defRPr sz="1800" baseline="0">
                <a:solidFill>
                  <a:schemeClr val="tx1">
                    <a:lumMod val="65000"/>
                    <a:lumOff val="35000"/>
                  </a:schemeClr>
                </a:solidFill>
                <a:latin typeface="Noto Sans" pitchFamily="34" charset="0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179512" y="8828"/>
            <a:ext cx="7661196" cy="796908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2500" b="1" kern="1200" baseline="0" dirty="0">
                <a:solidFill>
                  <a:srgbClr val="9E3C00"/>
                </a:solidFill>
                <a:effectLst/>
                <a:latin typeface="Noto Sans" pitchFamily="34" charset="0"/>
                <a:ea typeface="맑은 고딕" pitchFamily="50" charset="-127"/>
                <a:cs typeface="+mj-cs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D6733-6F27-4404-AB51-585418F146E5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제목 1"/>
          <p:cNvSpPr>
            <a:spLocks noGrp="1"/>
          </p:cNvSpPr>
          <p:nvPr>
            <p:ph type="ctrTitle"/>
          </p:nvPr>
        </p:nvSpPr>
        <p:spPr>
          <a:xfrm>
            <a:off x="2746738" y="2564904"/>
            <a:ext cx="6001726" cy="1224136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Font typeface="굴림체" pitchFamily="49" charset="-127"/>
              <a:buNone/>
              <a:defRPr lang="ko-KR" altLang="en-US" sz="7000" kern="1200" baseline="0" dirty="0">
                <a:solidFill>
                  <a:srgbClr val="9E3C00"/>
                </a:solidFill>
                <a:effectLst/>
                <a:latin typeface="Noto Sans" pitchFamily="34" charset="0"/>
                <a:ea typeface="맑은 고딕" pitchFamily="50" charset="-127"/>
                <a:cs typeface="+mj-cs"/>
              </a:defRPr>
            </a:lvl1pPr>
          </a:lstStyle>
          <a:p>
            <a:endParaRPr lang="en-US" altLang="ko-K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xmlns="" id="{7A80A4C5-FBEE-0140-AAF5-DBE24CB81E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32194" y="1415776"/>
            <a:ext cx="3139807" cy="4026448"/>
          </a:xfrm>
        </p:spPr>
        <p:txBody>
          <a:bodyPr/>
          <a:lstStyle/>
          <a:p>
            <a:endParaRPr kumimoji="1" lang="x-none" altLang="en-US"/>
          </a:p>
        </p:txBody>
      </p:sp>
      <p:sp>
        <p:nvSpPr>
          <p:cNvPr id="3" name="그림 개체 틀 7">
            <a:extLst>
              <a:ext uri="{FF2B5EF4-FFF2-40B4-BE49-F238E27FC236}">
                <a16:creationId xmlns:a16="http://schemas.microsoft.com/office/drawing/2014/main" xmlns="" id="{3B1A1031-0E08-5D4C-BBD8-BE0A1B8AECC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3478576" cy="6858001"/>
          </a:xfrm>
        </p:spPr>
        <p:txBody>
          <a:bodyPr/>
          <a:lstStyle/>
          <a:p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xmlns="" val="4249877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그림 개체 틀 7">
            <a:extLst>
              <a:ext uri="{FF2B5EF4-FFF2-40B4-BE49-F238E27FC236}">
                <a16:creationId xmlns:a16="http://schemas.microsoft.com/office/drawing/2014/main" xmlns="" id="{7A80A4C5-FBEE-0140-AAF5-DBE24CB81ED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3429000"/>
          </a:xfrm>
        </p:spPr>
        <p:txBody>
          <a:bodyPr/>
          <a:lstStyle/>
          <a:p>
            <a:endParaRPr kumimoji="1" lang="x-none" altLang="en-US"/>
          </a:p>
        </p:txBody>
      </p:sp>
      <p:sp>
        <p:nvSpPr>
          <p:cNvPr id="5" name="그림 개체 틀 7">
            <a:extLst>
              <a:ext uri="{FF2B5EF4-FFF2-40B4-BE49-F238E27FC236}">
                <a16:creationId xmlns:a16="http://schemas.microsoft.com/office/drawing/2014/main" xmlns="" id="{EEEB4FF5-56B2-8048-93CE-F601B7474A0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04650" y="2170321"/>
            <a:ext cx="2043628" cy="2302525"/>
          </a:xfrm>
        </p:spPr>
        <p:txBody>
          <a:bodyPr/>
          <a:lstStyle/>
          <a:p>
            <a:endParaRPr kumimoji="1" lang="x-none" altLang="en-US"/>
          </a:p>
        </p:txBody>
      </p:sp>
      <p:sp>
        <p:nvSpPr>
          <p:cNvPr id="4" name="그림 개체 틀 7">
            <a:extLst>
              <a:ext uri="{FF2B5EF4-FFF2-40B4-BE49-F238E27FC236}">
                <a16:creationId xmlns:a16="http://schemas.microsoft.com/office/drawing/2014/main" xmlns="" id="{E5E44EC7-44AD-C94D-B78C-77A7FA0BB84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50186" y="2170322"/>
            <a:ext cx="2043628" cy="2302525"/>
          </a:xfrm>
        </p:spPr>
        <p:txBody>
          <a:bodyPr/>
          <a:lstStyle/>
          <a:p>
            <a:endParaRPr kumimoji="1" lang="x-none" altLang="en-US"/>
          </a:p>
        </p:txBody>
      </p:sp>
      <p:sp>
        <p:nvSpPr>
          <p:cNvPr id="6" name="그림 개체 틀 7">
            <a:extLst>
              <a:ext uri="{FF2B5EF4-FFF2-40B4-BE49-F238E27FC236}">
                <a16:creationId xmlns:a16="http://schemas.microsoft.com/office/drawing/2014/main" xmlns="" id="{058584A5-0F1E-4B44-AF80-8F62895CC9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95723" y="2170321"/>
            <a:ext cx="2043628" cy="2302525"/>
          </a:xfrm>
        </p:spPr>
        <p:txBody>
          <a:bodyPr/>
          <a:lstStyle/>
          <a:p>
            <a:endParaRPr kumimoji="1" lang="x-none" altLang="en-US"/>
          </a:p>
        </p:txBody>
      </p:sp>
    </p:spTree>
    <p:extLst>
      <p:ext uri="{BB962C8B-B14F-4D97-AF65-F5344CB8AC3E}">
        <p14:creationId xmlns:p14="http://schemas.microsoft.com/office/powerpoint/2010/main" xmlns="" val="131625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4">
            <a:extLst>
              <a:ext uri="{FF2B5EF4-FFF2-40B4-BE49-F238E27FC236}">
                <a16:creationId xmlns:a16="http://schemas.microsoft.com/office/drawing/2014/main" xmlns="" id="{A5DA2616-CF63-4A13-8BE6-EFE59F8097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723951"/>
            <a:ext cx="7886700" cy="1095325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400" b="1" i="0" u="none" spc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altLang="ko-KR" dirty="0"/>
              <a:t>INSERT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  <a:r>
              <a:rPr lang="ko-KR" altLang="en-US" dirty="0"/>
              <a:t> </a:t>
            </a:r>
            <a:r>
              <a:rPr lang="en-US" altLang="ko-KR" dirty="0"/>
              <a:t>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29358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9026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062021"/>
            <a:ext cx="8229600" cy="5286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D6733-6F27-4404-AB51-585418F146E5}" type="datetimeFigureOut">
              <a:rPr lang="ko-KR" altLang="en-US" smtClean="0"/>
              <a:pPr/>
              <a:t>2021-01-25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29396"/>
            <a:ext cx="2895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29396"/>
            <a:ext cx="2133600" cy="292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BC638-39B7-4287-91A7-2A3DDA57329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1" r:id="rId3"/>
    <p:sldLayoutId id="2147483656" r:id="rId4"/>
    <p:sldLayoutId id="2147483650" r:id="rId5"/>
    <p:sldLayoutId id="2147483657" r:id="rId6"/>
    <p:sldLayoutId id="2147483658" r:id="rId7"/>
    <p:sldLayoutId id="2147483659" r:id="rId8"/>
    <p:sldLayoutId id="2147483661" r:id="rId9"/>
  </p:sldLayoutIdLst>
  <p:txStyles>
    <p:titleStyle>
      <a:lvl1pPr algn="l" defTabSz="914400" rtl="0" eaLnBrk="1" latinLnBrk="1" hangingPunct="1">
        <a:spcBef>
          <a:spcPct val="0"/>
        </a:spcBef>
        <a:buNone/>
        <a:defRPr lang="ko-KR" altLang="en-US" sz="3500" kern="1200">
          <a:solidFill>
            <a:sysClr val="windowText" lastClr="000000"/>
          </a:solidFill>
          <a:latin typeface="맑은 고딕" pitchFamily="50" charset="-127"/>
          <a:ea typeface="맑은 고딕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25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lang="ko-KR" altLang="en-US" sz="18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lang="ko-KR" altLang="en-US" sz="1800" kern="1200" smtClean="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lang="ko-KR" altLang="en-US" sz="1800" kern="12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개체 틀 8">
            <a:extLst>
              <a:ext uri="{FF2B5EF4-FFF2-40B4-BE49-F238E27FC236}">
                <a16:creationId xmlns:a16="http://schemas.microsoft.com/office/drawing/2014/main" xmlns="" id="{0AE0ACDE-8CCE-CD48-96CC-F5F1F85451F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alphaModFix amt="30000"/>
          </a:blip>
          <a:srcRect t="796" b="796"/>
          <a:stretch>
            <a:fillRect/>
          </a:stretch>
        </p:blipFill>
        <p:spPr/>
      </p:pic>
      <p:pic>
        <p:nvPicPr>
          <p:cNvPr id="11" name="그림 개체 틀 10">
            <a:extLst>
              <a:ext uri="{FF2B5EF4-FFF2-40B4-BE49-F238E27FC236}">
                <a16:creationId xmlns:a16="http://schemas.microsoft.com/office/drawing/2014/main" xmlns="" id="{4FF279BC-13D1-4D42-BD43-B488C6ABDCF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5312" r="15312"/>
          <a:stretch>
            <a:fillRect/>
          </a:stretch>
        </p:blipFill>
        <p:spPr/>
      </p:pic>
      <p:grpSp>
        <p:nvGrpSpPr>
          <p:cNvPr id="2" name="그룹 3">
            <a:extLst>
              <a:ext uri="{FF2B5EF4-FFF2-40B4-BE49-F238E27FC236}">
                <a16:creationId xmlns:a16="http://schemas.microsoft.com/office/drawing/2014/main" xmlns="" id="{FACDF4FA-DE19-764F-A65B-10F1959209CB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xmlns="" id="{585D1B0A-18F4-0644-8665-28EE744D1201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xmlns="" id="{545E4897-80F2-B34E-8B08-61AE9ED823D5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" name="Freeform 804">
              <a:extLst>
                <a:ext uri="{FF2B5EF4-FFF2-40B4-BE49-F238E27FC236}">
                  <a16:creationId xmlns:a16="http://schemas.microsoft.com/office/drawing/2014/main" xmlns="" id="{C29FE20F-F21D-6E4D-BA5F-3D029F8AF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8" name="Freeform 804">
              <a:extLst>
                <a:ext uri="{FF2B5EF4-FFF2-40B4-BE49-F238E27FC236}">
                  <a16:creationId xmlns:a16="http://schemas.microsoft.com/office/drawing/2014/main" xmlns="" id="{716439B7-857F-0845-ACA7-748D3B24005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615DE27-197A-4E43-9043-8AF9301E0E9C}"/>
              </a:ext>
            </a:extLst>
          </p:cNvPr>
          <p:cNvSpPr txBox="1"/>
          <p:nvPr/>
        </p:nvSpPr>
        <p:spPr>
          <a:xfrm>
            <a:off x="5144945" y="2879000"/>
            <a:ext cx="15701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x-none" sz="4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100+</a:t>
            </a:r>
            <a:endParaRPr kumimoji="1" lang="x-none" altLang="en-US" sz="4400" b="1" dirty="0">
              <a:solidFill>
                <a:schemeClr val="tx2">
                  <a:lumMod val="60000"/>
                  <a:lumOff val="4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B814411-32D3-E940-A37F-60E85BE33C20}"/>
              </a:ext>
            </a:extLst>
          </p:cNvPr>
          <p:cNvSpPr txBox="1"/>
          <p:nvPr/>
        </p:nvSpPr>
        <p:spPr>
          <a:xfrm>
            <a:off x="5144945" y="3643533"/>
            <a:ext cx="1403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부동산 신규</a:t>
            </a:r>
            <a:endParaRPr kumimoji="1" lang="x-none" altLang="en-US" sz="1400" dirty="0">
              <a:solidFill>
                <a:schemeClr val="tx2">
                  <a:lumMod val="40000"/>
                  <a:lumOff val="6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BDDAAAC-50C0-1341-88BF-D99113476563}"/>
              </a:ext>
            </a:extLst>
          </p:cNvPr>
          <p:cNvSpPr txBox="1"/>
          <p:nvPr/>
        </p:nvSpPr>
        <p:spPr>
          <a:xfrm>
            <a:off x="6736897" y="2879000"/>
            <a:ext cx="16213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x-none" sz="4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500+</a:t>
            </a:r>
            <a:endParaRPr kumimoji="1" lang="x-none" altLang="en-US" sz="4400" b="1" dirty="0">
              <a:solidFill>
                <a:schemeClr val="tx2">
                  <a:lumMod val="60000"/>
                  <a:lumOff val="4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EEB0071-89A7-C04D-8704-F67B8BB35F3E}"/>
              </a:ext>
            </a:extLst>
          </p:cNvPr>
          <p:cNvSpPr txBox="1"/>
          <p:nvPr/>
        </p:nvSpPr>
        <p:spPr>
          <a:xfrm>
            <a:off x="6740291" y="3643533"/>
            <a:ext cx="1403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부동산 외 신규</a:t>
            </a:r>
            <a:endParaRPr kumimoji="1" lang="x-none" altLang="en-US" sz="1400" dirty="0">
              <a:solidFill>
                <a:schemeClr val="tx2">
                  <a:lumMod val="40000"/>
                  <a:lumOff val="60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629065F2-B253-2649-BAC6-355F9EF41871}"/>
              </a:ext>
            </a:extLst>
          </p:cNvPr>
          <p:cNvSpPr/>
          <p:nvPr/>
        </p:nvSpPr>
        <p:spPr>
          <a:xfrm>
            <a:off x="6786578" y="4786322"/>
            <a:ext cx="2284574" cy="1125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2020</a:t>
            </a:r>
            <a:r>
              <a:rPr lang="ko-KR" altLang="en-US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년 </a:t>
            </a: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월 </a:t>
            </a: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25</a:t>
            </a:r>
            <a:r>
              <a:rPr lang="ko-KR" altLang="en-US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일</a:t>
            </a:r>
            <a:endParaRPr lang="en-US" altLang="ko-KR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정수환 지점장</a:t>
            </a:r>
            <a:endParaRPr lang="x-none" altLang="en-US" sz="7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52C81864-C643-4240-AD3B-7BB1C9DA183F}"/>
              </a:ext>
            </a:extLst>
          </p:cNvPr>
          <p:cNvSpPr/>
          <p:nvPr/>
        </p:nvSpPr>
        <p:spPr>
          <a:xfrm>
            <a:off x="873171" y="1031756"/>
            <a:ext cx="1118044" cy="136934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5944E82-777E-A44F-92B0-616655BE39D1}"/>
              </a:ext>
            </a:extLst>
          </p:cNvPr>
          <p:cNvSpPr txBox="1"/>
          <p:nvPr/>
        </p:nvSpPr>
        <p:spPr>
          <a:xfrm>
            <a:off x="721278" y="1198891"/>
            <a:ext cx="14218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ko-KR" altLang="en-US" sz="2000" b="1" dirty="0">
                <a:solidFill>
                  <a:srgbClr val="FFFF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영업만이</a:t>
            </a:r>
            <a:endParaRPr kumimoji="1" lang="en-US" altLang="ko-KR" sz="2000" b="1" dirty="0">
              <a:solidFill>
                <a:srgbClr val="FFFF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ko-KR" altLang="en-US" sz="2000" b="1" dirty="0">
                <a:solidFill>
                  <a:srgbClr val="FFFF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살길이다</a:t>
            </a:r>
            <a:endParaRPr kumimoji="1" lang="x-none" altLang="en-US" sz="2000" b="1" dirty="0">
              <a:solidFill>
                <a:srgbClr val="FFFF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8" name="그림 17" descr="C:/Users/Administrator/AppData/Roaming/PolarisOffice/ETemp/4900_8192800/fImage217876538467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06982" y="71414"/>
            <a:ext cx="1465612" cy="4083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33219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790DF8F-9330-415E-92E0-151252CC9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7408"/>
            <a:ext cx="7886700" cy="1095325"/>
          </a:xfrm>
        </p:spPr>
        <p:txBody>
          <a:bodyPr/>
          <a:lstStyle/>
          <a:p>
            <a:pPr algn="l"/>
            <a:r>
              <a:rPr altLang="en-US">
                <a:latin typeface="휴먼모음T" panose="02030504000101010101" pitchFamily="18" charset="-127"/>
                <a:ea typeface="휴먼모음T" panose="02030504000101010101" pitchFamily="18" charset="-127"/>
              </a:rPr>
              <a:t>목차</a:t>
            </a:r>
            <a:endParaRPr lang="ko-KR" altLang="en-US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3" name="그룹 198">
            <a:extLst>
              <a:ext uri="{FF2B5EF4-FFF2-40B4-BE49-F238E27FC236}">
                <a16:creationId xmlns:a16="http://schemas.microsoft.com/office/drawing/2014/main" xmlns="" id="{00415AFD-8537-4FD1-8821-DF0BE22FD89F}"/>
              </a:ext>
            </a:extLst>
          </p:cNvPr>
          <p:cNvGrpSpPr/>
          <p:nvPr/>
        </p:nvGrpSpPr>
        <p:grpSpPr>
          <a:xfrm>
            <a:off x="1256733" y="1928802"/>
            <a:ext cx="6601415" cy="4107134"/>
            <a:chOff x="2641601" y="3203599"/>
            <a:chExt cx="8801886" cy="2341492"/>
          </a:xfrm>
        </p:grpSpPr>
        <p:sp>
          <p:nvSpPr>
            <p:cNvPr id="69" name="직사각형 23">
              <a:extLst>
                <a:ext uri="{FF2B5EF4-FFF2-40B4-BE49-F238E27FC236}">
                  <a16:creationId xmlns:a16="http://schemas.microsoft.com/office/drawing/2014/main" xmlns="" id="{B7761593-E955-463C-8DD8-1A31A8959F0E}"/>
                </a:ext>
              </a:extLst>
            </p:cNvPr>
            <p:cNvSpPr/>
            <p:nvPr/>
          </p:nvSpPr>
          <p:spPr>
            <a:xfrm>
              <a:off x="2641601" y="4628543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r>
                <a:rPr kumimoji="1" lang="ko-KR" altLang="en-US" sz="12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부동산 상품</a:t>
              </a:r>
            </a:p>
          </p:txBody>
        </p:sp>
        <p:sp>
          <p:nvSpPr>
            <p:cNvPr id="70" name="직사각형 23">
              <a:extLst>
                <a:ext uri="{FF2B5EF4-FFF2-40B4-BE49-F238E27FC236}">
                  <a16:creationId xmlns:a16="http://schemas.microsoft.com/office/drawing/2014/main" xmlns="" id="{620119BA-7308-4713-9720-CC3A612865A7}"/>
                </a:ext>
              </a:extLst>
            </p:cNvPr>
            <p:cNvSpPr/>
            <p:nvPr/>
          </p:nvSpPr>
          <p:spPr>
            <a:xfrm>
              <a:off x="4327156" y="4272305"/>
              <a:ext cx="2059663" cy="916547"/>
            </a:xfrm>
            <a:prstGeom prst="rect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r>
                <a:rPr kumimoji="1" lang="ko-KR" altLang="en-US" sz="12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홍희 상품</a:t>
              </a:r>
            </a:p>
          </p:txBody>
        </p:sp>
        <p:sp>
          <p:nvSpPr>
            <p:cNvPr id="71" name="직사각형 23">
              <a:extLst>
                <a:ext uri="{FF2B5EF4-FFF2-40B4-BE49-F238E27FC236}">
                  <a16:creationId xmlns:a16="http://schemas.microsoft.com/office/drawing/2014/main" xmlns="" id="{DA94D520-A878-4B0D-A4D6-266667A0880E}"/>
                </a:ext>
              </a:extLst>
            </p:cNvPr>
            <p:cNvSpPr/>
            <p:nvPr/>
          </p:nvSpPr>
          <p:spPr>
            <a:xfrm>
              <a:off x="6012712" y="3916071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r>
                <a:rPr kumimoji="1" lang="ko-KR" altLang="en-US" sz="1200" b="1" dirty="0" err="1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리보</a:t>
              </a:r>
              <a:r>
                <a:rPr kumimoji="1" lang="ko-KR" altLang="en-US" sz="12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상품</a:t>
              </a:r>
            </a:p>
          </p:txBody>
        </p:sp>
        <p:sp>
          <p:nvSpPr>
            <p:cNvPr id="72" name="직사각형 23">
              <a:extLst>
                <a:ext uri="{FF2B5EF4-FFF2-40B4-BE49-F238E27FC236}">
                  <a16:creationId xmlns:a16="http://schemas.microsoft.com/office/drawing/2014/main" xmlns="" id="{E572C73E-9503-43F1-8C2A-DCD32EEAA15A}"/>
                </a:ext>
              </a:extLst>
            </p:cNvPr>
            <p:cNvSpPr/>
            <p:nvPr/>
          </p:nvSpPr>
          <p:spPr>
            <a:xfrm>
              <a:off x="7698268" y="3559835"/>
              <a:ext cx="2059663" cy="916547"/>
            </a:xfrm>
            <a:prstGeom prst="rect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r>
                <a:rPr kumimoji="1" lang="ko-KR" altLang="en-US" sz="1200" b="1" dirty="0" err="1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네이버</a:t>
              </a:r>
              <a:r>
                <a:rPr kumimoji="1" lang="en-US" altLang="ko-KR" sz="12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&amp;</a:t>
              </a:r>
              <a:r>
                <a:rPr kumimoji="1" lang="ko-KR" altLang="en-US" sz="12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다음 상품</a:t>
              </a:r>
            </a:p>
          </p:txBody>
        </p:sp>
        <p:sp>
          <p:nvSpPr>
            <p:cNvPr id="73" name="직사각형 23">
              <a:extLst>
                <a:ext uri="{FF2B5EF4-FFF2-40B4-BE49-F238E27FC236}">
                  <a16:creationId xmlns:a16="http://schemas.microsoft.com/office/drawing/2014/main" xmlns="" id="{8DE47AFA-EC0B-4ECA-B898-386869AFE119}"/>
                </a:ext>
              </a:extLst>
            </p:cNvPr>
            <p:cNvSpPr/>
            <p:nvPr/>
          </p:nvSpPr>
          <p:spPr>
            <a:xfrm>
              <a:off x="9383824" y="3203599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r>
                <a:rPr kumimoji="1" lang="ko-KR" altLang="en-US" sz="12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기타 상품</a:t>
              </a:r>
            </a:p>
          </p:txBody>
        </p:sp>
        <p:sp>
          <p:nvSpPr>
            <p:cNvPr id="74" name="직사각형 23">
              <a:extLst>
                <a:ext uri="{FF2B5EF4-FFF2-40B4-BE49-F238E27FC236}">
                  <a16:creationId xmlns:a16="http://schemas.microsoft.com/office/drawing/2014/main" xmlns="" id="{94A2F8DB-1F04-4584-9D94-28A0CA566894}"/>
                </a:ext>
              </a:extLst>
            </p:cNvPr>
            <p:cNvSpPr/>
            <p:nvPr/>
          </p:nvSpPr>
          <p:spPr>
            <a:xfrm rot="10800000">
              <a:off x="4327154" y="5188853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5" name="직사각형 23">
              <a:extLst>
                <a:ext uri="{FF2B5EF4-FFF2-40B4-BE49-F238E27FC236}">
                  <a16:creationId xmlns:a16="http://schemas.microsoft.com/office/drawing/2014/main" xmlns="" id="{55784769-3A46-4DD7-80A1-D674E80CF57E}"/>
                </a:ext>
              </a:extLst>
            </p:cNvPr>
            <p:cNvSpPr/>
            <p:nvPr/>
          </p:nvSpPr>
          <p:spPr>
            <a:xfrm rot="10800000">
              <a:off x="6012713" y="4832616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6" name="직사각형 23">
              <a:extLst>
                <a:ext uri="{FF2B5EF4-FFF2-40B4-BE49-F238E27FC236}">
                  <a16:creationId xmlns:a16="http://schemas.microsoft.com/office/drawing/2014/main" xmlns="" id="{29704C8B-4F41-4E9B-A0DA-E18B11272339}"/>
                </a:ext>
              </a:extLst>
            </p:cNvPr>
            <p:cNvSpPr/>
            <p:nvPr/>
          </p:nvSpPr>
          <p:spPr>
            <a:xfrm rot="10800000">
              <a:off x="7698268" y="4476382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7" name="직사각형 23">
              <a:extLst>
                <a:ext uri="{FF2B5EF4-FFF2-40B4-BE49-F238E27FC236}">
                  <a16:creationId xmlns:a16="http://schemas.microsoft.com/office/drawing/2014/main" xmlns="" id="{6807FD82-AE80-4024-87F1-BA4E47008616}"/>
                </a:ext>
              </a:extLst>
            </p:cNvPr>
            <p:cNvSpPr/>
            <p:nvPr/>
          </p:nvSpPr>
          <p:spPr>
            <a:xfrm rot="10800000">
              <a:off x="9383824" y="4120147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32" name="타원 131">
              <a:extLst>
                <a:ext uri="{FF2B5EF4-FFF2-40B4-BE49-F238E27FC236}">
                  <a16:creationId xmlns:a16="http://schemas.microsoft.com/office/drawing/2014/main" xmlns="" id="{67483D42-EDB8-4243-A01D-5CE6E618C29D}"/>
                </a:ext>
              </a:extLst>
            </p:cNvPr>
            <p:cNvSpPr/>
            <p:nvPr/>
          </p:nvSpPr>
          <p:spPr>
            <a:xfrm>
              <a:off x="2740732" y="4664996"/>
              <a:ext cx="370425" cy="37042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01</a:t>
              </a:r>
              <a:endPara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30" name="타원 129">
              <a:extLst>
                <a:ext uri="{FF2B5EF4-FFF2-40B4-BE49-F238E27FC236}">
                  <a16:creationId xmlns:a16="http://schemas.microsoft.com/office/drawing/2014/main" xmlns="" id="{82833568-AEA7-4602-8FEB-C2DC497BDF9F}"/>
                </a:ext>
              </a:extLst>
            </p:cNvPr>
            <p:cNvSpPr/>
            <p:nvPr/>
          </p:nvSpPr>
          <p:spPr>
            <a:xfrm>
              <a:off x="4359993" y="4307806"/>
              <a:ext cx="370425" cy="370426"/>
            </a:xfrm>
            <a:prstGeom prst="ellipse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02</a:t>
              </a:r>
              <a:endPara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xmlns="" id="{9DFB167D-DA9E-4704-B7A3-658821C9B8FE}"/>
                </a:ext>
              </a:extLst>
            </p:cNvPr>
            <p:cNvSpPr/>
            <p:nvPr/>
          </p:nvSpPr>
          <p:spPr>
            <a:xfrm>
              <a:off x="6074505" y="3950616"/>
              <a:ext cx="370425" cy="37042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03</a:t>
              </a:r>
              <a:endPara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6" name="타원 125">
              <a:extLst>
                <a:ext uri="{FF2B5EF4-FFF2-40B4-BE49-F238E27FC236}">
                  <a16:creationId xmlns:a16="http://schemas.microsoft.com/office/drawing/2014/main" xmlns="" id="{7D05693B-8AE9-4088-A125-3BCF7089A90B}"/>
                </a:ext>
              </a:extLst>
            </p:cNvPr>
            <p:cNvSpPr/>
            <p:nvPr/>
          </p:nvSpPr>
          <p:spPr>
            <a:xfrm>
              <a:off x="7789017" y="3593426"/>
              <a:ext cx="370425" cy="370426"/>
            </a:xfrm>
            <a:prstGeom prst="ellipse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04</a:t>
              </a:r>
              <a:endPara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4" name="타원 123">
              <a:extLst>
                <a:ext uri="{FF2B5EF4-FFF2-40B4-BE49-F238E27FC236}">
                  <a16:creationId xmlns:a16="http://schemas.microsoft.com/office/drawing/2014/main" xmlns="" id="{428F97C3-7F46-4B60-9B1C-0660C8C4A994}"/>
                </a:ext>
              </a:extLst>
            </p:cNvPr>
            <p:cNvSpPr/>
            <p:nvPr/>
          </p:nvSpPr>
          <p:spPr>
            <a:xfrm>
              <a:off x="9408278" y="3236236"/>
              <a:ext cx="370425" cy="37042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05</a:t>
              </a:r>
              <a:endPara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9" name="그룹 85">
              <a:extLst>
                <a:ext uri="{FF2B5EF4-FFF2-40B4-BE49-F238E27FC236}">
                  <a16:creationId xmlns:a16="http://schemas.microsoft.com/office/drawing/2014/main" xmlns="" id="{ADF99C06-8E4A-4C95-95F0-8F8074BCDE80}"/>
                </a:ext>
              </a:extLst>
            </p:cNvPr>
            <p:cNvGrpSpPr/>
            <p:nvPr/>
          </p:nvGrpSpPr>
          <p:grpSpPr>
            <a:xfrm>
              <a:off x="5109211" y="4410627"/>
              <a:ext cx="495551" cy="435832"/>
              <a:chOff x="3109554" y="3745327"/>
              <a:chExt cx="973625" cy="856297"/>
            </a:xfrm>
            <a:solidFill>
              <a:schemeClr val="bg1"/>
            </a:solidFill>
          </p:grpSpPr>
          <p:sp>
            <p:nvSpPr>
              <p:cNvPr id="103" name="Freeform 72">
                <a:extLst>
                  <a:ext uri="{FF2B5EF4-FFF2-40B4-BE49-F238E27FC236}">
                    <a16:creationId xmlns:a16="http://schemas.microsoft.com/office/drawing/2014/main" xmlns="" id="{D6302CEC-6F48-45D7-B74D-9DDE151CDD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3239" y="4086260"/>
                <a:ext cx="726255" cy="515364"/>
              </a:xfrm>
              <a:custGeom>
                <a:avLst/>
                <a:gdLst>
                  <a:gd name="T0" fmla="*/ 651 w 665"/>
                  <a:gd name="T1" fmla="*/ 472 h 472"/>
                  <a:gd name="T2" fmla="*/ 14 w 665"/>
                  <a:gd name="T3" fmla="*/ 472 h 472"/>
                  <a:gd name="T4" fmla="*/ 0 w 665"/>
                  <a:gd name="T5" fmla="*/ 458 h 472"/>
                  <a:gd name="T6" fmla="*/ 0 w 665"/>
                  <a:gd name="T7" fmla="*/ 17 h 472"/>
                  <a:gd name="T8" fmla="*/ 14 w 665"/>
                  <a:gd name="T9" fmla="*/ 3 h 472"/>
                  <a:gd name="T10" fmla="*/ 28 w 665"/>
                  <a:gd name="T11" fmla="*/ 17 h 472"/>
                  <a:gd name="T12" fmla="*/ 28 w 665"/>
                  <a:gd name="T13" fmla="*/ 444 h 472"/>
                  <a:gd name="T14" fmla="*/ 637 w 665"/>
                  <a:gd name="T15" fmla="*/ 444 h 472"/>
                  <a:gd name="T16" fmla="*/ 637 w 665"/>
                  <a:gd name="T17" fmla="*/ 14 h 472"/>
                  <a:gd name="T18" fmla="*/ 651 w 665"/>
                  <a:gd name="T19" fmla="*/ 0 h 472"/>
                  <a:gd name="T20" fmla="*/ 665 w 665"/>
                  <a:gd name="T21" fmla="*/ 14 h 472"/>
                  <a:gd name="T22" fmla="*/ 665 w 665"/>
                  <a:gd name="T23" fmla="*/ 458 h 472"/>
                  <a:gd name="T24" fmla="*/ 651 w 665"/>
                  <a:gd name="T25" fmla="*/ 47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5" h="472">
                    <a:moveTo>
                      <a:pt x="651" y="472"/>
                    </a:moveTo>
                    <a:cubicBezTo>
                      <a:pt x="14" y="472"/>
                      <a:pt x="14" y="472"/>
                      <a:pt x="14" y="472"/>
                    </a:cubicBezTo>
                    <a:cubicBezTo>
                      <a:pt x="6" y="472"/>
                      <a:pt x="0" y="465"/>
                      <a:pt x="0" y="45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9"/>
                      <a:pt x="6" y="3"/>
                      <a:pt x="14" y="3"/>
                    </a:cubicBezTo>
                    <a:cubicBezTo>
                      <a:pt x="22" y="3"/>
                      <a:pt x="28" y="9"/>
                      <a:pt x="28" y="17"/>
                    </a:cubicBezTo>
                    <a:cubicBezTo>
                      <a:pt x="28" y="444"/>
                      <a:pt x="28" y="444"/>
                      <a:pt x="28" y="444"/>
                    </a:cubicBezTo>
                    <a:cubicBezTo>
                      <a:pt x="637" y="444"/>
                      <a:pt x="637" y="444"/>
                      <a:pt x="637" y="444"/>
                    </a:cubicBezTo>
                    <a:cubicBezTo>
                      <a:pt x="637" y="14"/>
                      <a:pt x="637" y="14"/>
                      <a:pt x="637" y="14"/>
                    </a:cubicBezTo>
                    <a:cubicBezTo>
                      <a:pt x="637" y="7"/>
                      <a:pt x="643" y="0"/>
                      <a:pt x="651" y="0"/>
                    </a:cubicBezTo>
                    <a:cubicBezTo>
                      <a:pt x="658" y="0"/>
                      <a:pt x="665" y="7"/>
                      <a:pt x="665" y="14"/>
                    </a:cubicBezTo>
                    <a:cubicBezTo>
                      <a:pt x="665" y="458"/>
                      <a:pt x="665" y="458"/>
                      <a:pt x="665" y="458"/>
                    </a:cubicBezTo>
                    <a:cubicBezTo>
                      <a:pt x="665" y="465"/>
                      <a:pt x="658" y="472"/>
                      <a:pt x="651" y="4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4" name="Freeform 73">
                <a:extLst>
                  <a:ext uri="{FF2B5EF4-FFF2-40B4-BE49-F238E27FC236}">
                    <a16:creationId xmlns:a16="http://schemas.microsoft.com/office/drawing/2014/main" xmlns="" id="{0C3679BC-D980-4EC6-90F2-F2CA7FE551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09554" y="3745327"/>
                <a:ext cx="973625" cy="367890"/>
              </a:xfrm>
              <a:custGeom>
                <a:avLst/>
                <a:gdLst>
                  <a:gd name="T0" fmla="*/ 46 w 892"/>
                  <a:gd name="T1" fmla="*/ 335 h 337"/>
                  <a:gd name="T2" fmla="*/ 34 w 892"/>
                  <a:gd name="T3" fmla="*/ 328 h 337"/>
                  <a:gd name="T4" fmla="*/ 3 w 892"/>
                  <a:gd name="T5" fmla="*/ 274 h 337"/>
                  <a:gd name="T6" fmla="*/ 1 w 892"/>
                  <a:gd name="T7" fmla="*/ 263 h 337"/>
                  <a:gd name="T8" fmla="*/ 8 w 892"/>
                  <a:gd name="T9" fmla="*/ 255 h 337"/>
                  <a:gd name="T10" fmla="*/ 439 w 892"/>
                  <a:gd name="T11" fmla="*/ 3 h 337"/>
                  <a:gd name="T12" fmla="*/ 453 w 892"/>
                  <a:gd name="T13" fmla="*/ 3 h 337"/>
                  <a:gd name="T14" fmla="*/ 885 w 892"/>
                  <a:gd name="T15" fmla="*/ 255 h 337"/>
                  <a:gd name="T16" fmla="*/ 891 w 892"/>
                  <a:gd name="T17" fmla="*/ 263 h 337"/>
                  <a:gd name="T18" fmla="*/ 890 w 892"/>
                  <a:gd name="T19" fmla="*/ 274 h 337"/>
                  <a:gd name="T20" fmla="*/ 858 w 892"/>
                  <a:gd name="T21" fmla="*/ 328 h 337"/>
                  <a:gd name="T22" fmla="*/ 839 w 892"/>
                  <a:gd name="T23" fmla="*/ 333 h 337"/>
                  <a:gd name="T24" fmla="*/ 446 w 892"/>
                  <a:gd name="T25" fmla="*/ 104 h 337"/>
                  <a:gd name="T26" fmla="*/ 53 w 892"/>
                  <a:gd name="T27" fmla="*/ 333 h 337"/>
                  <a:gd name="T28" fmla="*/ 46 w 892"/>
                  <a:gd name="T29" fmla="*/ 335 h 337"/>
                  <a:gd name="T30" fmla="*/ 446 w 892"/>
                  <a:gd name="T31" fmla="*/ 74 h 337"/>
                  <a:gd name="T32" fmla="*/ 453 w 892"/>
                  <a:gd name="T33" fmla="*/ 76 h 337"/>
                  <a:gd name="T34" fmla="*/ 841 w 892"/>
                  <a:gd name="T35" fmla="*/ 302 h 337"/>
                  <a:gd name="T36" fmla="*/ 859 w 892"/>
                  <a:gd name="T37" fmla="*/ 272 h 337"/>
                  <a:gd name="T38" fmla="*/ 446 w 892"/>
                  <a:gd name="T39" fmla="*/ 31 h 337"/>
                  <a:gd name="T40" fmla="*/ 34 w 892"/>
                  <a:gd name="T41" fmla="*/ 272 h 337"/>
                  <a:gd name="T42" fmla="*/ 51 w 892"/>
                  <a:gd name="T43" fmla="*/ 302 h 337"/>
                  <a:gd name="T44" fmla="*/ 439 w 892"/>
                  <a:gd name="T45" fmla="*/ 76 h 337"/>
                  <a:gd name="T46" fmla="*/ 446 w 892"/>
                  <a:gd name="T47" fmla="*/ 74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92" h="337">
                    <a:moveTo>
                      <a:pt x="46" y="335"/>
                    </a:moveTo>
                    <a:cubicBezTo>
                      <a:pt x="41" y="335"/>
                      <a:pt x="37" y="333"/>
                      <a:pt x="34" y="328"/>
                    </a:cubicBezTo>
                    <a:cubicBezTo>
                      <a:pt x="3" y="274"/>
                      <a:pt x="3" y="274"/>
                      <a:pt x="3" y="274"/>
                    </a:cubicBezTo>
                    <a:cubicBezTo>
                      <a:pt x="1" y="271"/>
                      <a:pt x="0" y="267"/>
                      <a:pt x="1" y="263"/>
                    </a:cubicBezTo>
                    <a:cubicBezTo>
                      <a:pt x="2" y="260"/>
                      <a:pt x="4" y="257"/>
                      <a:pt x="8" y="255"/>
                    </a:cubicBezTo>
                    <a:cubicBezTo>
                      <a:pt x="439" y="3"/>
                      <a:pt x="439" y="3"/>
                      <a:pt x="439" y="3"/>
                    </a:cubicBezTo>
                    <a:cubicBezTo>
                      <a:pt x="444" y="0"/>
                      <a:pt x="449" y="0"/>
                      <a:pt x="453" y="3"/>
                    </a:cubicBezTo>
                    <a:cubicBezTo>
                      <a:pt x="885" y="255"/>
                      <a:pt x="885" y="255"/>
                      <a:pt x="885" y="255"/>
                    </a:cubicBezTo>
                    <a:cubicBezTo>
                      <a:pt x="888" y="257"/>
                      <a:pt x="890" y="260"/>
                      <a:pt x="891" y="263"/>
                    </a:cubicBezTo>
                    <a:cubicBezTo>
                      <a:pt x="892" y="267"/>
                      <a:pt x="892" y="271"/>
                      <a:pt x="890" y="274"/>
                    </a:cubicBezTo>
                    <a:cubicBezTo>
                      <a:pt x="858" y="328"/>
                      <a:pt x="858" y="328"/>
                      <a:pt x="858" y="328"/>
                    </a:cubicBezTo>
                    <a:cubicBezTo>
                      <a:pt x="854" y="335"/>
                      <a:pt x="846" y="337"/>
                      <a:pt x="839" y="333"/>
                    </a:cubicBezTo>
                    <a:cubicBezTo>
                      <a:pt x="446" y="104"/>
                      <a:pt x="446" y="104"/>
                      <a:pt x="446" y="104"/>
                    </a:cubicBezTo>
                    <a:cubicBezTo>
                      <a:pt x="53" y="333"/>
                      <a:pt x="53" y="333"/>
                      <a:pt x="53" y="333"/>
                    </a:cubicBezTo>
                    <a:cubicBezTo>
                      <a:pt x="51" y="334"/>
                      <a:pt x="49" y="335"/>
                      <a:pt x="46" y="335"/>
                    </a:cubicBezTo>
                    <a:close/>
                    <a:moveTo>
                      <a:pt x="446" y="74"/>
                    </a:moveTo>
                    <a:cubicBezTo>
                      <a:pt x="449" y="74"/>
                      <a:pt x="451" y="74"/>
                      <a:pt x="453" y="76"/>
                    </a:cubicBezTo>
                    <a:cubicBezTo>
                      <a:pt x="841" y="302"/>
                      <a:pt x="841" y="302"/>
                      <a:pt x="841" y="302"/>
                    </a:cubicBezTo>
                    <a:cubicBezTo>
                      <a:pt x="859" y="272"/>
                      <a:pt x="859" y="272"/>
                      <a:pt x="859" y="272"/>
                    </a:cubicBezTo>
                    <a:cubicBezTo>
                      <a:pt x="446" y="31"/>
                      <a:pt x="446" y="31"/>
                      <a:pt x="446" y="31"/>
                    </a:cubicBezTo>
                    <a:cubicBezTo>
                      <a:pt x="34" y="272"/>
                      <a:pt x="34" y="272"/>
                      <a:pt x="34" y="272"/>
                    </a:cubicBezTo>
                    <a:cubicBezTo>
                      <a:pt x="51" y="302"/>
                      <a:pt x="51" y="302"/>
                      <a:pt x="51" y="302"/>
                    </a:cubicBezTo>
                    <a:cubicBezTo>
                      <a:pt x="439" y="76"/>
                      <a:pt x="439" y="76"/>
                      <a:pt x="439" y="76"/>
                    </a:cubicBezTo>
                    <a:cubicBezTo>
                      <a:pt x="441" y="74"/>
                      <a:pt x="444" y="74"/>
                      <a:pt x="446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5" name="Freeform 74">
                <a:extLst>
                  <a:ext uri="{FF2B5EF4-FFF2-40B4-BE49-F238E27FC236}">
                    <a16:creationId xmlns:a16="http://schemas.microsoft.com/office/drawing/2014/main" xmlns="" id="{9BD9DDFD-99D5-4244-8FBE-BA1EF9114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3424" y="4297163"/>
                <a:ext cx="161742" cy="253717"/>
              </a:xfrm>
              <a:custGeom>
                <a:avLst/>
                <a:gdLst>
                  <a:gd name="T0" fmla="*/ 14 w 149"/>
                  <a:gd name="T1" fmla="*/ 233 h 233"/>
                  <a:gd name="T2" fmla="*/ 0 w 149"/>
                  <a:gd name="T3" fmla="*/ 219 h 233"/>
                  <a:gd name="T4" fmla="*/ 0 w 149"/>
                  <a:gd name="T5" fmla="*/ 14 h 233"/>
                  <a:gd name="T6" fmla="*/ 14 w 149"/>
                  <a:gd name="T7" fmla="*/ 0 h 233"/>
                  <a:gd name="T8" fmla="*/ 135 w 149"/>
                  <a:gd name="T9" fmla="*/ 0 h 233"/>
                  <a:gd name="T10" fmla="*/ 149 w 149"/>
                  <a:gd name="T11" fmla="*/ 14 h 233"/>
                  <a:gd name="T12" fmla="*/ 149 w 149"/>
                  <a:gd name="T13" fmla="*/ 219 h 233"/>
                  <a:gd name="T14" fmla="*/ 135 w 149"/>
                  <a:gd name="T15" fmla="*/ 233 h 233"/>
                  <a:gd name="T16" fmla="*/ 121 w 149"/>
                  <a:gd name="T17" fmla="*/ 219 h 233"/>
                  <a:gd name="T18" fmla="*/ 121 w 149"/>
                  <a:gd name="T19" fmla="*/ 28 h 233"/>
                  <a:gd name="T20" fmla="*/ 28 w 149"/>
                  <a:gd name="T21" fmla="*/ 28 h 233"/>
                  <a:gd name="T22" fmla="*/ 28 w 149"/>
                  <a:gd name="T23" fmla="*/ 219 h 233"/>
                  <a:gd name="T24" fmla="*/ 14 w 149"/>
                  <a:gd name="T25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9" h="233">
                    <a:moveTo>
                      <a:pt x="14" y="233"/>
                    </a:moveTo>
                    <a:cubicBezTo>
                      <a:pt x="6" y="233"/>
                      <a:pt x="0" y="227"/>
                      <a:pt x="0" y="2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43" y="0"/>
                      <a:pt x="149" y="6"/>
                      <a:pt x="149" y="14"/>
                    </a:cubicBezTo>
                    <a:cubicBezTo>
                      <a:pt x="149" y="219"/>
                      <a:pt x="149" y="219"/>
                      <a:pt x="149" y="219"/>
                    </a:cubicBezTo>
                    <a:cubicBezTo>
                      <a:pt x="149" y="226"/>
                      <a:pt x="143" y="233"/>
                      <a:pt x="135" y="233"/>
                    </a:cubicBezTo>
                    <a:cubicBezTo>
                      <a:pt x="128" y="233"/>
                      <a:pt x="121" y="226"/>
                      <a:pt x="121" y="219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19"/>
                      <a:pt x="28" y="219"/>
                      <a:pt x="28" y="219"/>
                    </a:cubicBezTo>
                    <a:cubicBezTo>
                      <a:pt x="28" y="227"/>
                      <a:pt x="22" y="233"/>
                      <a:pt x="14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6" name="Freeform 75">
                <a:extLst>
                  <a:ext uri="{FF2B5EF4-FFF2-40B4-BE49-F238E27FC236}">
                    <a16:creationId xmlns:a16="http://schemas.microsoft.com/office/drawing/2014/main" xmlns="" id="{D98D83D1-1FA1-4FE1-8893-967656C5EC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2525" y="4094189"/>
                <a:ext cx="174428" cy="174431"/>
              </a:xfrm>
              <a:custGeom>
                <a:avLst/>
                <a:gdLst>
                  <a:gd name="T0" fmla="*/ 145 w 159"/>
                  <a:gd name="T1" fmla="*/ 159 h 159"/>
                  <a:gd name="T2" fmla="*/ 14 w 159"/>
                  <a:gd name="T3" fmla="*/ 159 h 159"/>
                  <a:gd name="T4" fmla="*/ 0 w 159"/>
                  <a:gd name="T5" fmla="*/ 145 h 159"/>
                  <a:gd name="T6" fmla="*/ 0 w 159"/>
                  <a:gd name="T7" fmla="*/ 14 h 159"/>
                  <a:gd name="T8" fmla="*/ 14 w 159"/>
                  <a:gd name="T9" fmla="*/ 0 h 159"/>
                  <a:gd name="T10" fmla="*/ 145 w 159"/>
                  <a:gd name="T11" fmla="*/ 0 h 159"/>
                  <a:gd name="T12" fmla="*/ 159 w 159"/>
                  <a:gd name="T13" fmla="*/ 14 h 159"/>
                  <a:gd name="T14" fmla="*/ 159 w 159"/>
                  <a:gd name="T15" fmla="*/ 145 h 159"/>
                  <a:gd name="T16" fmla="*/ 145 w 159"/>
                  <a:gd name="T17" fmla="*/ 159 h 159"/>
                  <a:gd name="T18" fmla="*/ 28 w 159"/>
                  <a:gd name="T19" fmla="*/ 131 h 159"/>
                  <a:gd name="T20" fmla="*/ 131 w 159"/>
                  <a:gd name="T21" fmla="*/ 131 h 159"/>
                  <a:gd name="T22" fmla="*/ 131 w 159"/>
                  <a:gd name="T23" fmla="*/ 28 h 159"/>
                  <a:gd name="T24" fmla="*/ 28 w 159"/>
                  <a:gd name="T25" fmla="*/ 28 h 159"/>
                  <a:gd name="T26" fmla="*/ 28 w 159"/>
                  <a:gd name="T27" fmla="*/ 13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9" h="159">
                    <a:moveTo>
                      <a:pt x="145" y="159"/>
                    </a:moveTo>
                    <a:cubicBezTo>
                      <a:pt x="14" y="159"/>
                      <a:pt x="14" y="159"/>
                      <a:pt x="14" y="159"/>
                    </a:cubicBezTo>
                    <a:cubicBezTo>
                      <a:pt x="6" y="159"/>
                      <a:pt x="0" y="153"/>
                      <a:pt x="0" y="14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52" y="0"/>
                      <a:pt x="159" y="7"/>
                      <a:pt x="159" y="14"/>
                    </a:cubicBezTo>
                    <a:cubicBezTo>
                      <a:pt x="159" y="145"/>
                      <a:pt x="159" y="145"/>
                      <a:pt x="159" y="145"/>
                    </a:cubicBezTo>
                    <a:cubicBezTo>
                      <a:pt x="159" y="153"/>
                      <a:pt x="152" y="159"/>
                      <a:pt x="145" y="159"/>
                    </a:cubicBezTo>
                    <a:close/>
                    <a:moveTo>
                      <a:pt x="28" y="131"/>
                    </a:move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1" y="28"/>
                      <a:pt x="131" y="28"/>
                      <a:pt x="131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7" name="Freeform 76">
                <a:extLst>
                  <a:ext uri="{FF2B5EF4-FFF2-40B4-BE49-F238E27FC236}">
                    <a16:creationId xmlns:a16="http://schemas.microsoft.com/office/drawing/2014/main" xmlns="" id="{B379B970-CDBE-41D7-9885-B26F22793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5210" y="4167132"/>
                <a:ext cx="149057" cy="30129"/>
              </a:xfrm>
              <a:custGeom>
                <a:avLst/>
                <a:gdLst>
                  <a:gd name="T0" fmla="*/ 123 w 137"/>
                  <a:gd name="T1" fmla="*/ 28 h 28"/>
                  <a:gd name="T2" fmla="*/ 14 w 137"/>
                  <a:gd name="T3" fmla="*/ 28 h 28"/>
                  <a:gd name="T4" fmla="*/ 0 w 137"/>
                  <a:gd name="T5" fmla="*/ 14 h 28"/>
                  <a:gd name="T6" fmla="*/ 14 w 137"/>
                  <a:gd name="T7" fmla="*/ 0 h 28"/>
                  <a:gd name="T8" fmla="*/ 123 w 137"/>
                  <a:gd name="T9" fmla="*/ 0 h 28"/>
                  <a:gd name="T10" fmla="*/ 137 w 137"/>
                  <a:gd name="T11" fmla="*/ 14 h 28"/>
                  <a:gd name="T12" fmla="*/ 123 w 137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28">
                    <a:moveTo>
                      <a:pt x="123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1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31" y="0"/>
                      <a:pt x="137" y="6"/>
                      <a:pt x="137" y="14"/>
                    </a:cubicBezTo>
                    <a:cubicBezTo>
                      <a:pt x="137" y="21"/>
                      <a:pt x="131" y="28"/>
                      <a:pt x="12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8" name="Freeform 77">
                <a:extLst>
                  <a:ext uri="{FF2B5EF4-FFF2-40B4-BE49-F238E27FC236}">
                    <a16:creationId xmlns:a16="http://schemas.microsoft.com/office/drawing/2014/main" xmlns="" id="{6EC3091F-6C0E-48CD-80BE-6671E6D4D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3881" y="4106875"/>
                <a:ext cx="30128" cy="149059"/>
              </a:xfrm>
              <a:custGeom>
                <a:avLst/>
                <a:gdLst>
                  <a:gd name="T0" fmla="*/ 14 w 28"/>
                  <a:gd name="T1" fmla="*/ 137 h 137"/>
                  <a:gd name="T2" fmla="*/ 0 w 28"/>
                  <a:gd name="T3" fmla="*/ 123 h 137"/>
                  <a:gd name="T4" fmla="*/ 0 w 28"/>
                  <a:gd name="T5" fmla="*/ 14 h 137"/>
                  <a:gd name="T6" fmla="*/ 14 w 28"/>
                  <a:gd name="T7" fmla="*/ 0 h 137"/>
                  <a:gd name="T8" fmla="*/ 28 w 28"/>
                  <a:gd name="T9" fmla="*/ 14 h 137"/>
                  <a:gd name="T10" fmla="*/ 28 w 28"/>
                  <a:gd name="T11" fmla="*/ 123 h 137"/>
                  <a:gd name="T12" fmla="*/ 14 w 28"/>
                  <a:gd name="T13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37">
                    <a:moveTo>
                      <a:pt x="14" y="137"/>
                    </a:moveTo>
                    <a:cubicBezTo>
                      <a:pt x="6" y="137"/>
                      <a:pt x="0" y="131"/>
                      <a:pt x="0" y="12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123"/>
                      <a:pt x="28" y="123"/>
                      <a:pt x="28" y="123"/>
                    </a:cubicBezTo>
                    <a:cubicBezTo>
                      <a:pt x="28" y="131"/>
                      <a:pt x="22" y="137"/>
                      <a:pt x="14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9" name="Freeform 78">
                <a:extLst>
                  <a:ext uri="{FF2B5EF4-FFF2-40B4-BE49-F238E27FC236}">
                    <a16:creationId xmlns:a16="http://schemas.microsoft.com/office/drawing/2014/main" xmlns="" id="{CAA9AF16-DE98-4FB7-9EBC-66B7F9FD4A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0537" y="4094189"/>
                <a:ext cx="174428" cy="174431"/>
              </a:xfrm>
              <a:custGeom>
                <a:avLst/>
                <a:gdLst>
                  <a:gd name="T0" fmla="*/ 145 w 159"/>
                  <a:gd name="T1" fmla="*/ 159 h 159"/>
                  <a:gd name="T2" fmla="*/ 14 w 159"/>
                  <a:gd name="T3" fmla="*/ 159 h 159"/>
                  <a:gd name="T4" fmla="*/ 0 w 159"/>
                  <a:gd name="T5" fmla="*/ 145 h 159"/>
                  <a:gd name="T6" fmla="*/ 0 w 159"/>
                  <a:gd name="T7" fmla="*/ 14 h 159"/>
                  <a:gd name="T8" fmla="*/ 14 w 159"/>
                  <a:gd name="T9" fmla="*/ 0 h 159"/>
                  <a:gd name="T10" fmla="*/ 145 w 159"/>
                  <a:gd name="T11" fmla="*/ 0 h 159"/>
                  <a:gd name="T12" fmla="*/ 159 w 159"/>
                  <a:gd name="T13" fmla="*/ 14 h 159"/>
                  <a:gd name="T14" fmla="*/ 159 w 159"/>
                  <a:gd name="T15" fmla="*/ 145 h 159"/>
                  <a:gd name="T16" fmla="*/ 145 w 159"/>
                  <a:gd name="T17" fmla="*/ 159 h 159"/>
                  <a:gd name="T18" fmla="*/ 28 w 159"/>
                  <a:gd name="T19" fmla="*/ 131 h 159"/>
                  <a:gd name="T20" fmla="*/ 131 w 159"/>
                  <a:gd name="T21" fmla="*/ 131 h 159"/>
                  <a:gd name="T22" fmla="*/ 131 w 159"/>
                  <a:gd name="T23" fmla="*/ 28 h 159"/>
                  <a:gd name="T24" fmla="*/ 28 w 159"/>
                  <a:gd name="T25" fmla="*/ 28 h 159"/>
                  <a:gd name="T26" fmla="*/ 28 w 159"/>
                  <a:gd name="T27" fmla="*/ 13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9" h="159">
                    <a:moveTo>
                      <a:pt x="145" y="159"/>
                    </a:moveTo>
                    <a:cubicBezTo>
                      <a:pt x="14" y="159"/>
                      <a:pt x="14" y="159"/>
                      <a:pt x="14" y="159"/>
                    </a:cubicBezTo>
                    <a:cubicBezTo>
                      <a:pt x="6" y="159"/>
                      <a:pt x="0" y="153"/>
                      <a:pt x="0" y="14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52" y="0"/>
                      <a:pt x="159" y="7"/>
                      <a:pt x="159" y="14"/>
                    </a:cubicBezTo>
                    <a:cubicBezTo>
                      <a:pt x="159" y="145"/>
                      <a:pt x="159" y="145"/>
                      <a:pt x="159" y="145"/>
                    </a:cubicBezTo>
                    <a:cubicBezTo>
                      <a:pt x="159" y="153"/>
                      <a:pt x="152" y="159"/>
                      <a:pt x="145" y="159"/>
                    </a:cubicBezTo>
                    <a:close/>
                    <a:moveTo>
                      <a:pt x="28" y="131"/>
                    </a:move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1" y="28"/>
                      <a:pt x="131" y="28"/>
                      <a:pt x="131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0" name="Freeform 79">
                <a:extLst>
                  <a:ext uri="{FF2B5EF4-FFF2-40B4-BE49-F238E27FC236}">
                    <a16:creationId xmlns:a16="http://schemas.microsoft.com/office/drawing/2014/main" xmlns="" id="{60A3E3A5-14AF-4524-B741-2491A8935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3223" y="4167132"/>
                <a:ext cx="149057" cy="30129"/>
              </a:xfrm>
              <a:custGeom>
                <a:avLst/>
                <a:gdLst>
                  <a:gd name="T0" fmla="*/ 123 w 137"/>
                  <a:gd name="T1" fmla="*/ 28 h 28"/>
                  <a:gd name="T2" fmla="*/ 14 w 137"/>
                  <a:gd name="T3" fmla="*/ 28 h 28"/>
                  <a:gd name="T4" fmla="*/ 0 w 137"/>
                  <a:gd name="T5" fmla="*/ 14 h 28"/>
                  <a:gd name="T6" fmla="*/ 14 w 137"/>
                  <a:gd name="T7" fmla="*/ 0 h 28"/>
                  <a:gd name="T8" fmla="*/ 123 w 137"/>
                  <a:gd name="T9" fmla="*/ 0 h 28"/>
                  <a:gd name="T10" fmla="*/ 137 w 137"/>
                  <a:gd name="T11" fmla="*/ 14 h 28"/>
                  <a:gd name="T12" fmla="*/ 123 w 137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28">
                    <a:moveTo>
                      <a:pt x="123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1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31" y="0"/>
                      <a:pt x="137" y="6"/>
                      <a:pt x="137" y="14"/>
                    </a:cubicBezTo>
                    <a:cubicBezTo>
                      <a:pt x="137" y="21"/>
                      <a:pt x="131" y="28"/>
                      <a:pt x="12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1" name="Freeform 80">
                <a:extLst>
                  <a:ext uri="{FF2B5EF4-FFF2-40B4-BE49-F238E27FC236}">
                    <a16:creationId xmlns:a16="http://schemas.microsoft.com/office/drawing/2014/main" xmlns="" id="{2AB66603-5F1F-4AFB-9CE2-85DA183FC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1894" y="4106875"/>
                <a:ext cx="30128" cy="149059"/>
              </a:xfrm>
              <a:custGeom>
                <a:avLst/>
                <a:gdLst>
                  <a:gd name="T0" fmla="*/ 14 w 28"/>
                  <a:gd name="T1" fmla="*/ 137 h 137"/>
                  <a:gd name="T2" fmla="*/ 0 w 28"/>
                  <a:gd name="T3" fmla="*/ 123 h 137"/>
                  <a:gd name="T4" fmla="*/ 0 w 28"/>
                  <a:gd name="T5" fmla="*/ 14 h 137"/>
                  <a:gd name="T6" fmla="*/ 14 w 28"/>
                  <a:gd name="T7" fmla="*/ 0 h 137"/>
                  <a:gd name="T8" fmla="*/ 28 w 28"/>
                  <a:gd name="T9" fmla="*/ 14 h 137"/>
                  <a:gd name="T10" fmla="*/ 28 w 28"/>
                  <a:gd name="T11" fmla="*/ 123 h 137"/>
                  <a:gd name="T12" fmla="*/ 14 w 28"/>
                  <a:gd name="T13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37">
                    <a:moveTo>
                      <a:pt x="14" y="137"/>
                    </a:moveTo>
                    <a:cubicBezTo>
                      <a:pt x="6" y="137"/>
                      <a:pt x="0" y="131"/>
                      <a:pt x="0" y="12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123"/>
                      <a:pt x="28" y="123"/>
                      <a:pt x="28" y="123"/>
                    </a:cubicBezTo>
                    <a:cubicBezTo>
                      <a:pt x="28" y="131"/>
                      <a:pt x="22" y="137"/>
                      <a:pt x="14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2" name="Oval 81">
                <a:extLst>
                  <a:ext uri="{FF2B5EF4-FFF2-40B4-BE49-F238E27FC236}">
                    <a16:creationId xmlns:a16="http://schemas.microsoft.com/office/drawing/2014/main" xmlns="" id="{04B52990-50D0-4A62-A689-FF7838A06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7824" y="4433536"/>
                <a:ext cx="19029" cy="190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  <p:grpSp>
          <p:nvGrpSpPr>
            <p:cNvPr id="10" name="그룹 86">
              <a:extLst>
                <a:ext uri="{FF2B5EF4-FFF2-40B4-BE49-F238E27FC236}">
                  <a16:creationId xmlns:a16="http://schemas.microsoft.com/office/drawing/2014/main" xmlns="" id="{A945597C-7FF9-4233-BB09-40C2B20CC3C4}"/>
                </a:ext>
              </a:extLst>
            </p:cNvPr>
            <p:cNvGrpSpPr/>
            <p:nvPr/>
          </p:nvGrpSpPr>
          <p:grpSpPr>
            <a:xfrm>
              <a:off x="3446734" y="4765749"/>
              <a:ext cx="449389" cy="437251"/>
              <a:chOff x="6060558" y="2283280"/>
              <a:chExt cx="938741" cy="913383"/>
            </a:xfrm>
            <a:solidFill>
              <a:schemeClr val="bg1"/>
            </a:solidFill>
          </p:grpSpPr>
          <p:sp>
            <p:nvSpPr>
              <p:cNvPr id="88" name="Freeform 31">
                <a:extLst>
                  <a:ext uri="{FF2B5EF4-FFF2-40B4-BE49-F238E27FC236}">
                    <a16:creationId xmlns:a16="http://schemas.microsoft.com/office/drawing/2014/main" xmlns="" id="{EC63BC3E-30D6-4470-9926-95CCA36872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6544" y="2362567"/>
                <a:ext cx="843597" cy="30129"/>
              </a:xfrm>
              <a:custGeom>
                <a:avLst/>
                <a:gdLst>
                  <a:gd name="T0" fmla="*/ 758 w 772"/>
                  <a:gd name="T1" fmla="*/ 28 h 28"/>
                  <a:gd name="T2" fmla="*/ 14 w 772"/>
                  <a:gd name="T3" fmla="*/ 28 h 28"/>
                  <a:gd name="T4" fmla="*/ 0 w 772"/>
                  <a:gd name="T5" fmla="*/ 14 h 28"/>
                  <a:gd name="T6" fmla="*/ 14 w 772"/>
                  <a:gd name="T7" fmla="*/ 0 h 28"/>
                  <a:gd name="T8" fmla="*/ 758 w 772"/>
                  <a:gd name="T9" fmla="*/ 0 h 28"/>
                  <a:gd name="T10" fmla="*/ 772 w 772"/>
                  <a:gd name="T11" fmla="*/ 14 h 28"/>
                  <a:gd name="T12" fmla="*/ 758 w 772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2" h="28">
                    <a:moveTo>
                      <a:pt x="758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758" y="0"/>
                      <a:pt x="758" y="0"/>
                      <a:pt x="758" y="0"/>
                    </a:cubicBezTo>
                    <a:cubicBezTo>
                      <a:pt x="766" y="0"/>
                      <a:pt x="772" y="6"/>
                      <a:pt x="772" y="14"/>
                    </a:cubicBezTo>
                    <a:cubicBezTo>
                      <a:pt x="772" y="22"/>
                      <a:pt x="766" y="28"/>
                      <a:pt x="758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89" name="Freeform 32">
                <a:extLst>
                  <a:ext uri="{FF2B5EF4-FFF2-40B4-BE49-F238E27FC236}">
                    <a16:creationId xmlns:a16="http://schemas.microsoft.com/office/drawing/2014/main" xmlns="" id="{2424CC90-729D-4720-A0AD-9C36BA586B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6544" y="2438682"/>
                <a:ext cx="371056" cy="30129"/>
              </a:xfrm>
              <a:custGeom>
                <a:avLst/>
                <a:gdLst>
                  <a:gd name="T0" fmla="*/ 326 w 340"/>
                  <a:gd name="T1" fmla="*/ 28 h 28"/>
                  <a:gd name="T2" fmla="*/ 14 w 340"/>
                  <a:gd name="T3" fmla="*/ 28 h 28"/>
                  <a:gd name="T4" fmla="*/ 0 w 340"/>
                  <a:gd name="T5" fmla="*/ 14 h 28"/>
                  <a:gd name="T6" fmla="*/ 14 w 340"/>
                  <a:gd name="T7" fmla="*/ 0 h 28"/>
                  <a:gd name="T8" fmla="*/ 326 w 340"/>
                  <a:gd name="T9" fmla="*/ 0 h 28"/>
                  <a:gd name="T10" fmla="*/ 340 w 340"/>
                  <a:gd name="T11" fmla="*/ 14 h 28"/>
                  <a:gd name="T12" fmla="*/ 326 w 340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0" h="28">
                    <a:moveTo>
                      <a:pt x="326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326" y="0"/>
                      <a:pt x="326" y="0"/>
                      <a:pt x="326" y="0"/>
                    </a:cubicBezTo>
                    <a:cubicBezTo>
                      <a:pt x="334" y="0"/>
                      <a:pt x="340" y="6"/>
                      <a:pt x="340" y="14"/>
                    </a:cubicBezTo>
                    <a:cubicBezTo>
                      <a:pt x="340" y="22"/>
                      <a:pt x="334" y="28"/>
                      <a:pt x="32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0" name="Freeform 33">
                <a:extLst>
                  <a:ext uri="{FF2B5EF4-FFF2-40B4-BE49-F238E27FC236}">
                    <a16:creationId xmlns:a16="http://schemas.microsoft.com/office/drawing/2014/main" xmlns="" id="{9C06E711-7DBA-4264-B0E1-3167A17675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5557" y="2438682"/>
                <a:ext cx="348856" cy="30129"/>
              </a:xfrm>
              <a:custGeom>
                <a:avLst/>
                <a:gdLst>
                  <a:gd name="T0" fmla="*/ 305 w 319"/>
                  <a:gd name="T1" fmla="*/ 28 h 28"/>
                  <a:gd name="T2" fmla="*/ 14 w 319"/>
                  <a:gd name="T3" fmla="*/ 28 h 28"/>
                  <a:gd name="T4" fmla="*/ 0 w 319"/>
                  <a:gd name="T5" fmla="*/ 14 h 28"/>
                  <a:gd name="T6" fmla="*/ 14 w 319"/>
                  <a:gd name="T7" fmla="*/ 0 h 28"/>
                  <a:gd name="T8" fmla="*/ 305 w 319"/>
                  <a:gd name="T9" fmla="*/ 0 h 28"/>
                  <a:gd name="T10" fmla="*/ 319 w 319"/>
                  <a:gd name="T11" fmla="*/ 14 h 28"/>
                  <a:gd name="T12" fmla="*/ 305 w 319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28">
                    <a:moveTo>
                      <a:pt x="305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3" y="0"/>
                      <a:pt x="319" y="6"/>
                      <a:pt x="319" y="14"/>
                    </a:cubicBezTo>
                    <a:cubicBezTo>
                      <a:pt x="319" y="22"/>
                      <a:pt x="313" y="28"/>
                      <a:pt x="30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1" name="Freeform 34">
                <a:extLst>
                  <a:ext uri="{FF2B5EF4-FFF2-40B4-BE49-F238E27FC236}">
                    <a16:creationId xmlns:a16="http://schemas.microsoft.com/office/drawing/2014/main" xmlns="" id="{59BAD756-76EC-4DFF-9EDF-468A8C5F3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101" y="2514797"/>
                <a:ext cx="317142" cy="30129"/>
              </a:xfrm>
              <a:custGeom>
                <a:avLst/>
                <a:gdLst>
                  <a:gd name="T0" fmla="*/ 276 w 290"/>
                  <a:gd name="T1" fmla="*/ 28 h 28"/>
                  <a:gd name="T2" fmla="*/ 14 w 290"/>
                  <a:gd name="T3" fmla="*/ 28 h 28"/>
                  <a:gd name="T4" fmla="*/ 0 w 290"/>
                  <a:gd name="T5" fmla="*/ 14 h 28"/>
                  <a:gd name="T6" fmla="*/ 14 w 290"/>
                  <a:gd name="T7" fmla="*/ 0 h 28"/>
                  <a:gd name="T8" fmla="*/ 276 w 290"/>
                  <a:gd name="T9" fmla="*/ 0 h 28"/>
                  <a:gd name="T10" fmla="*/ 290 w 290"/>
                  <a:gd name="T11" fmla="*/ 14 h 28"/>
                  <a:gd name="T12" fmla="*/ 276 w 290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0" h="28">
                    <a:moveTo>
                      <a:pt x="276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84" y="0"/>
                      <a:pt x="290" y="6"/>
                      <a:pt x="290" y="14"/>
                    </a:cubicBezTo>
                    <a:cubicBezTo>
                      <a:pt x="290" y="22"/>
                      <a:pt x="284" y="28"/>
                      <a:pt x="27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2" name="Freeform 35">
                <a:extLst>
                  <a:ext uri="{FF2B5EF4-FFF2-40B4-BE49-F238E27FC236}">
                    <a16:creationId xmlns:a16="http://schemas.microsoft.com/office/drawing/2014/main" xmlns="" id="{29C4DDB6-3041-41B5-8D86-B1D45F298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7399" y="2514797"/>
                <a:ext cx="304456" cy="30129"/>
              </a:xfrm>
              <a:custGeom>
                <a:avLst/>
                <a:gdLst>
                  <a:gd name="T0" fmla="*/ 264 w 278"/>
                  <a:gd name="T1" fmla="*/ 28 h 28"/>
                  <a:gd name="T2" fmla="*/ 14 w 278"/>
                  <a:gd name="T3" fmla="*/ 28 h 28"/>
                  <a:gd name="T4" fmla="*/ 0 w 278"/>
                  <a:gd name="T5" fmla="*/ 14 h 28"/>
                  <a:gd name="T6" fmla="*/ 14 w 278"/>
                  <a:gd name="T7" fmla="*/ 0 h 28"/>
                  <a:gd name="T8" fmla="*/ 264 w 278"/>
                  <a:gd name="T9" fmla="*/ 0 h 28"/>
                  <a:gd name="T10" fmla="*/ 278 w 278"/>
                  <a:gd name="T11" fmla="*/ 14 h 28"/>
                  <a:gd name="T12" fmla="*/ 264 w 278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8" h="28">
                    <a:moveTo>
                      <a:pt x="264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7" y="28"/>
                      <a:pt x="0" y="22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264" y="0"/>
                      <a:pt x="264" y="0"/>
                      <a:pt x="264" y="0"/>
                    </a:cubicBezTo>
                    <a:cubicBezTo>
                      <a:pt x="272" y="0"/>
                      <a:pt x="278" y="6"/>
                      <a:pt x="278" y="14"/>
                    </a:cubicBezTo>
                    <a:cubicBezTo>
                      <a:pt x="278" y="22"/>
                      <a:pt x="272" y="28"/>
                      <a:pt x="26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3" name="Freeform 36">
                <a:extLst>
                  <a:ext uri="{FF2B5EF4-FFF2-40B4-BE49-F238E27FC236}">
                    <a16:creationId xmlns:a16="http://schemas.microsoft.com/office/drawing/2014/main" xmlns="" id="{4AEE4ECB-3399-4160-AD2B-BB46DF2DEB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9744" y="2283280"/>
                <a:ext cx="759555" cy="361547"/>
              </a:xfrm>
              <a:custGeom>
                <a:avLst/>
                <a:gdLst>
                  <a:gd name="T0" fmla="*/ 682 w 696"/>
                  <a:gd name="T1" fmla="*/ 331 h 331"/>
                  <a:gd name="T2" fmla="*/ 440 w 696"/>
                  <a:gd name="T3" fmla="*/ 331 h 331"/>
                  <a:gd name="T4" fmla="*/ 426 w 696"/>
                  <a:gd name="T5" fmla="*/ 317 h 331"/>
                  <a:gd name="T6" fmla="*/ 440 w 696"/>
                  <a:gd name="T7" fmla="*/ 303 h 331"/>
                  <a:gd name="T8" fmla="*/ 665 w 696"/>
                  <a:gd name="T9" fmla="*/ 303 h 331"/>
                  <a:gd name="T10" fmla="*/ 614 w 696"/>
                  <a:gd name="T11" fmla="*/ 28 h 331"/>
                  <a:gd name="T12" fmla="*/ 14 w 696"/>
                  <a:gd name="T13" fmla="*/ 28 h 331"/>
                  <a:gd name="T14" fmla="*/ 0 w 696"/>
                  <a:gd name="T15" fmla="*/ 14 h 331"/>
                  <a:gd name="T16" fmla="*/ 14 w 696"/>
                  <a:gd name="T17" fmla="*/ 0 h 331"/>
                  <a:gd name="T18" fmla="*/ 625 w 696"/>
                  <a:gd name="T19" fmla="*/ 0 h 331"/>
                  <a:gd name="T20" fmla="*/ 639 w 696"/>
                  <a:gd name="T21" fmla="*/ 12 h 331"/>
                  <a:gd name="T22" fmla="*/ 696 w 696"/>
                  <a:gd name="T23" fmla="*/ 315 h 331"/>
                  <a:gd name="T24" fmla="*/ 693 w 696"/>
                  <a:gd name="T25" fmla="*/ 326 h 331"/>
                  <a:gd name="T26" fmla="*/ 682 w 696"/>
                  <a:gd name="T27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6" h="331">
                    <a:moveTo>
                      <a:pt x="682" y="331"/>
                    </a:moveTo>
                    <a:cubicBezTo>
                      <a:pt x="440" y="331"/>
                      <a:pt x="440" y="331"/>
                      <a:pt x="440" y="331"/>
                    </a:cubicBezTo>
                    <a:cubicBezTo>
                      <a:pt x="432" y="331"/>
                      <a:pt x="426" y="325"/>
                      <a:pt x="426" y="317"/>
                    </a:cubicBezTo>
                    <a:cubicBezTo>
                      <a:pt x="426" y="310"/>
                      <a:pt x="432" y="303"/>
                      <a:pt x="440" y="303"/>
                    </a:cubicBezTo>
                    <a:cubicBezTo>
                      <a:pt x="665" y="303"/>
                      <a:pt x="665" y="303"/>
                      <a:pt x="665" y="303"/>
                    </a:cubicBezTo>
                    <a:cubicBezTo>
                      <a:pt x="614" y="28"/>
                      <a:pt x="614" y="28"/>
                      <a:pt x="6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625" y="0"/>
                      <a:pt x="625" y="0"/>
                      <a:pt x="625" y="0"/>
                    </a:cubicBezTo>
                    <a:cubicBezTo>
                      <a:pt x="632" y="0"/>
                      <a:pt x="638" y="5"/>
                      <a:pt x="639" y="12"/>
                    </a:cubicBezTo>
                    <a:cubicBezTo>
                      <a:pt x="696" y="315"/>
                      <a:pt x="696" y="315"/>
                      <a:pt x="696" y="315"/>
                    </a:cubicBezTo>
                    <a:cubicBezTo>
                      <a:pt x="696" y="319"/>
                      <a:pt x="695" y="323"/>
                      <a:pt x="693" y="326"/>
                    </a:cubicBezTo>
                    <a:cubicBezTo>
                      <a:pt x="690" y="330"/>
                      <a:pt x="686" y="331"/>
                      <a:pt x="682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4" name="Freeform 37">
                <a:extLst>
                  <a:ext uri="{FF2B5EF4-FFF2-40B4-BE49-F238E27FC236}">
                    <a16:creationId xmlns:a16="http://schemas.microsoft.com/office/drawing/2014/main" xmlns="" id="{EB573C5E-C9F5-4E52-A65D-84187961FC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558" y="2283280"/>
                <a:ext cx="320313" cy="361547"/>
              </a:xfrm>
              <a:custGeom>
                <a:avLst/>
                <a:gdLst>
                  <a:gd name="T0" fmla="*/ 280 w 294"/>
                  <a:gd name="T1" fmla="*/ 331 h 331"/>
                  <a:gd name="T2" fmla="*/ 15 w 294"/>
                  <a:gd name="T3" fmla="*/ 331 h 331"/>
                  <a:gd name="T4" fmla="*/ 4 w 294"/>
                  <a:gd name="T5" fmla="*/ 326 h 331"/>
                  <a:gd name="T6" fmla="*/ 1 w 294"/>
                  <a:gd name="T7" fmla="*/ 315 h 331"/>
                  <a:gd name="T8" fmla="*/ 57 w 294"/>
                  <a:gd name="T9" fmla="*/ 12 h 331"/>
                  <a:gd name="T10" fmla="*/ 71 w 294"/>
                  <a:gd name="T11" fmla="*/ 0 h 331"/>
                  <a:gd name="T12" fmla="*/ 123 w 294"/>
                  <a:gd name="T13" fmla="*/ 0 h 331"/>
                  <a:gd name="T14" fmla="*/ 137 w 294"/>
                  <a:gd name="T15" fmla="*/ 14 h 331"/>
                  <a:gd name="T16" fmla="*/ 123 w 294"/>
                  <a:gd name="T17" fmla="*/ 28 h 331"/>
                  <a:gd name="T18" fmla="*/ 83 w 294"/>
                  <a:gd name="T19" fmla="*/ 28 h 331"/>
                  <a:gd name="T20" fmla="*/ 32 w 294"/>
                  <a:gd name="T21" fmla="*/ 303 h 331"/>
                  <a:gd name="T22" fmla="*/ 280 w 294"/>
                  <a:gd name="T23" fmla="*/ 303 h 331"/>
                  <a:gd name="T24" fmla="*/ 294 w 294"/>
                  <a:gd name="T25" fmla="*/ 317 h 331"/>
                  <a:gd name="T26" fmla="*/ 280 w 294"/>
                  <a:gd name="T27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4" h="331">
                    <a:moveTo>
                      <a:pt x="280" y="331"/>
                    </a:moveTo>
                    <a:cubicBezTo>
                      <a:pt x="15" y="331"/>
                      <a:pt x="15" y="331"/>
                      <a:pt x="15" y="331"/>
                    </a:cubicBezTo>
                    <a:cubicBezTo>
                      <a:pt x="11" y="331"/>
                      <a:pt x="7" y="330"/>
                      <a:pt x="4" y="326"/>
                    </a:cubicBezTo>
                    <a:cubicBezTo>
                      <a:pt x="1" y="323"/>
                      <a:pt x="0" y="319"/>
                      <a:pt x="1" y="315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9" y="5"/>
                      <a:pt x="64" y="0"/>
                      <a:pt x="71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31" y="0"/>
                      <a:pt x="137" y="6"/>
                      <a:pt x="137" y="14"/>
                    </a:cubicBezTo>
                    <a:cubicBezTo>
                      <a:pt x="137" y="22"/>
                      <a:pt x="131" y="28"/>
                      <a:pt x="123" y="28"/>
                    </a:cubicBezTo>
                    <a:cubicBezTo>
                      <a:pt x="83" y="28"/>
                      <a:pt x="83" y="28"/>
                      <a:pt x="83" y="28"/>
                    </a:cubicBezTo>
                    <a:cubicBezTo>
                      <a:pt x="32" y="303"/>
                      <a:pt x="32" y="303"/>
                      <a:pt x="32" y="303"/>
                    </a:cubicBezTo>
                    <a:cubicBezTo>
                      <a:pt x="280" y="303"/>
                      <a:pt x="280" y="303"/>
                      <a:pt x="280" y="303"/>
                    </a:cubicBezTo>
                    <a:cubicBezTo>
                      <a:pt x="288" y="303"/>
                      <a:pt x="294" y="310"/>
                      <a:pt x="294" y="317"/>
                    </a:cubicBezTo>
                    <a:cubicBezTo>
                      <a:pt x="294" y="325"/>
                      <a:pt x="288" y="331"/>
                      <a:pt x="280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5" name="Freeform 38">
                <a:extLst>
                  <a:ext uri="{FF2B5EF4-FFF2-40B4-BE49-F238E27FC236}">
                    <a16:creationId xmlns:a16="http://schemas.microsoft.com/office/drawing/2014/main" xmlns="" id="{E6AFC62C-297D-4141-8FDD-E13284BCC0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19230" y="2437096"/>
                <a:ext cx="819812" cy="759567"/>
              </a:xfrm>
              <a:custGeom>
                <a:avLst/>
                <a:gdLst>
                  <a:gd name="T0" fmla="*/ 736 w 750"/>
                  <a:gd name="T1" fmla="*/ 695 h 695"/>
                  <a:gd name="T2" fmla="*/ 14 w 750"/>
                  <a:gd name="T3" fmla="*/ 695 h 695"/>
                  <a:gd name="T4" fmla="*/ 0 w 750"/>
                  <a:gd name="T5" fmla="*/ 681 h 695"/>
                  <a:gd name="T6" fmla="*/ 0 w 750"/>
                  <a:gd name="T7" fmla="*/ 177 h 695"/>
                  <a:gd name="T8" fmla="*/ 14 w 750"/>
                  <a:gd name="T9" fmla="*/ 163 h 695"/>
                  <a:gd name="T10" fmla="*/ 219 w 750"/>
                  <a:gd name="T11" fmla="*/ 163 h 695"/>
                  <a:gd name="T12" fmla="*/ 377 w 750"/>
                  <a:gd name="T13" fmla="*/ 5 h 695"/>
                  <a:gd name="T14" fmla="*/ 397 w 750"/>
                  <a:gd name="T15" fmla="*/ 5 h 695"/>
                  <a:gd name="T16" fmla="*/ 555 w 750"/>
                  <a:gd name="T17" fmla="*/ 163 h 695"/>
                  <a:gd name="T18" fmla="*/ 736 w 750"/>
                  <a:gd name="T19" fmla="*/ 163 h 695"/>
                  <a:gd name="T20" fmla="*/ 750 w 750"/>
                  <a:gd name="T21" fmla="*/ 177 h 695"/>
                  <a:gd name="T22" fmla="*/ 750 w 750"/>
                  <a:gd name="T23" fmla="*/ 681 h 695"/>
                  <a:gd name="T24" fmla="*/ 736 w 750"/>
                  <a:gd name="T25" fmla="*/ 695 h 695"/>
                  <a:gd name="T26" fmla="*/ 28 w 750"/>
                  <a:gd name="T27" fmla="*/ 667 h 695"/>
                  <a:gd name="T28" fmla="*/ 722 w 750"/>
                  <a:gd name="T29" fmla="*/ 667 h 695"/>
                  <a:gd name="T30" fmla="*/ 722 w 750"/>
                  <a:gd name="T31" fmla="*/ 191 h 695"/>
                  <a:gd name="T32" fmla="*/ 550 w 750"/>
                  <a:gd name="T33" fmla="*/ 191 h 695"/>
                  <a:gd name="T34" fmla="*/ 540 w 750"/>
                  <a:gd name="T35" fmla="*/ 187 h 695"/>
                  <a:gd name="T36" fmla="*/ 387 w 750"/>
                  <a:gd name="T37" fmla="*/ 35 h 695"/>
                  <a:gd name="T38" fmla="*/ 235 w 750"/>
                  <a:gd name="T39" fmla="*/ 187 h 695"/>
                  <a:gd name="T40" fmla="*/ 225 w 750"/>
                  <a:gd name="T41" fmla="*/ 191 h 695"/>
                  <a:gd name="T42" fmla="*/ 28 w 750"/>
                  <a:gd name="T43" fmla="*/ 191 h 695"/>
                  <a:gd name="T44" fmla="*/ 28 w 750"/>
                  <a:gd name="T45" fmla="*/ 667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50" h="695">
                    <a:moveTo>
                      <a:pt x="736" y="695"/>
                    </a:moveTo>
                    <a:cubicBezTo>
                      <a:pt x="14" y="695"/>
                      <a:pt x="14" y="695"/>
                      <a:pt x="14" y="695"/>
                    </a:cubicBezTo>
                    <a:cubicBezTo>
                      <a:pt x="6" y="695"/>
                      <a:pt x="0" y="688"/>
                      <a:pt x="0" y="681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0" y="169"/>
                      <a:pt x="6" y="163"/>
                      <a:pt x="14" y="163"/>
                    </a:cubicBezTo>
                    <a:cubicBezTo>
                      <a:pt x="219" y="163"/>
                      <a:pt x="219" y="163"/>
                      <a:pt x="219" y="163"/>
                    </a:cubicBezTo>
                    <a:cubicBezTo>
                      <a:pt x="377" y="5"/>
                      <a:pt x="377" y="5"/>
                      <a:pt x="377" y="5"/>
                    </a:cubicBezTo>
                    <a:cubicBezTo>
                      <a:pt x="383" y="0"/>
                      <a:pt x="392" y="0"/>
                      <a:pt x="397" y="5"/>
                    </a:cubicBezTo>
                    <a:cubicBezTo>
                      <a:pt x="555" y="163"/>
                      <a:pt x="555" y="163"/>
                      <a:pt x="555" y="163"/>
                    </a:cubicBezTo>
                    <a:cubicBezTo>
                      <a:pt x="736" y="163"/>
                      <a:pt x="736" y="163"/>
                      <a:pt x="736" y="163"/>
                    </a:cubicBezTo>
                    <a:cubicBezTo>
                      <a:pt x="744" y="163"/>
                      <a:pt x="750" y="169"/>
                      <a:pt x="750" y="177"/>
                    </a:cubicBezTo>
                    <a:cubicBezTo>
                      <a:pt x="750" y="681"/>
                      <a:pt x="750" y="681"/>
                      <a:pt x="750" y="681"/>
                    </a:cubicBezTo>
                    <a:cubicBezTo>
                      <a:pt x="750" y="688"/>
                      <a:pt x="744" y="695"/>
                      <a:pt x="736" y="695"/>
                    </a:cubicBezTo>
                    <a:close/>
                    <a:moveTo>
                      <a:pt x="28" y="667"/>
                    </a:moveTo>
                    <a:cubicBezTo>
                      <a:pt x="722" y="667"/>
                      <a:pt x="722" y="667"/>
                      <a:pt x="722" y="667"/>
                    </a:cubicBezTo>
                    <a:cubicBezTo>
                      <a:pt x="722" y="191"/>
                      <a:pt x="722" y="191"/>
                      <a:pt x="722" y="191"/>
                    </a:cubicBezTo>
                    <a:cubicBezTo>
                      <a:pt x="550" y="191"/>
                      <a:pt x="550" y="191"/>
                      <a:pt x="550" y="191"/>
                    </a:cubicBezTo>
                    <a:cubicBezTo>
                      <a:pt x="546" y="191"/>
                      <a:pt x="542" y="190"/>
                      <a:pt x="540" y="187"/>
                    </a:cubicBezTo>
                    <a:cubicBezTo>
                      <a:pt x="387" y="35"/>
                      <a:pt x="387" y="35"/>
                      <a:pt x="387" y="35"/>
                    </a:cubicBezTo>
                    <a:cubicBezTo>
                      <a:pt x="235" y="187"/>
                      <a:pt x="235" y="187"/>
                      <a:pt x="235" y="187"/>
                    </a:cubicBezTo>
                    <a:cubicBezTo>
                      <a:pt x="232" y="190"/>
                      <a:pt x="229" y="191"/>
                      <a:pt x="225" y="191"/>
                    </a:cubicBezTo>
                    <a:cubicBezTo>
                      <a:pt x="28" y="191"/>
                      <a:pt x="28" y="191"/>
                      <a:pt x="28" y="191"/>
                    </a:cubicBezTo>
                    <a:lnTo>
                      <a:pt x="28" y="6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6" name="Freeform 39">
                <a:extLst>
                  <a:ext uri="{FF2B5EF4-FFF2-40B4-BE49-F238E27FC236}">
                    <a16:creationId xmlns:a16="http://schemas.microsoft.com/office/drawing/2014/main" xmlns="" id="{1895C684-7CD3-409C-A74F-5B42905249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77399" y="2727286"/>
                <a:ext cx="134785" cy="179188"/>
              </a:xfrm>
              <a:custGeom>
                <a:avLst/>
                <a:gdLst>
                  <a:gd name="T0" fmla="*/ 109 w 123"/>
                  <a:gd name="T1" fmla="*/ 164 h 164"/>
                  <a:gd name="T2" fmla="*/ 14 w 123"/>
                  <a:gd name="T3" fmla="*/ 164 h 164"/>
                  <a:gd name="T4" fmla="*/ 0 w 123"/>
                  <a:gd name="T5" fmla="*/ 150 h 164"/>
                  <a:gd name="T6" fmla="*/ 0 w 123"/>
                  <a:gd name="T7" fmla="*/ 14 h 164"/>
                  <a:gd name="T8" fmla="*/ 14 w 123"/>
                  <a:gd name="T9" fmla="*/ 0 h 164"/>
                  <a:gd name="T10" fmla="*/ 109 w 123"/>
                  <a:gd name="T11" fmla="*/ 0 h 164"/>
                  <a:gd name="T12" fmla="*/ 123 w 123"/>
                  <a:gd name="T13" fmla="*/ 14 h 164"/>
                  <a:gd name="T14" fmla="*/ 123 w 123"/>
                  <a:gd name="T15" fmla="*/ 150 h 164"/>
                  <a:gd name="T16" fmla="*/ 109 w 123"/>
                  <a:gd name="T17" fmla="*/ 164 h 164"/>
                  <a:gd name="T18" fmla="*/ 28 w 123"/>
                  <a:gd name="T19" fmla="*/ 136 h 164"/>
                  <a:gd name="T20" fmla="*/ 95 w 123"/>
                  <a:gd name="T21" fmla="*/ 136 h 164"/>
                  <a:gd name="T22" fmla="*/ 95 w 123"/>
                  <a:gd name="T23" fmla="*/ 28 h 164"/>
                  <a:gd name="T24" fmla="*/ 28 w 123"/>
                  <a:gd name="T25" fmla="*/ 28 h 164"/>
                  <a:gd name="T26" fmla="*/ 28 w 123"/>
                  <a:gd name="T27" fmla="*/ 13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3" h="164">
                    <a:moveTo>
                      <a:pt x="109" y="164"/>
                    </a:moveTo>
                    <a:cubicBezTo>
                      <a:pt x="14" y="164"/>
                      <a:pt x="14" y="164"/>
                      <a:pt x="14" y="164"/>
                    </a:cubicBezTo>
                    <a:cubicBezTo>
                      <a:pt x="7" y="164"/>
                      <a:pt x="0" y="158"/>
                      <a:pt x="0" y="1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6" y="0"/>
                      <a:pt x="123" y="6"/>
                      <a:pt x="123" y="14"/>
                    </a:cubicBezTo>
                    <a:cubicBezTo>
                      <a:pt x="123" y="150"/>
                      <a:pt x="123" y="150"/>
                      <a:pt x="123" y="150"/>
                    </a:cubicBezTo>
                    <a:cubicBezTo>
                      <a:pt x="123" y="158"/>
                      <a:pt x="116" y="164"/>
                      <a:pt x="109" y="164"/>
                    </a:cubicBezTo>
                    <a:close/>
                    <a:moveTo>
                      <a:pt x="28" y="136"/>
                    </a:moveTo>
                    <a:cubicBezTo>
                      <a:pt x="95" y="136"/>
                      <a:pt x="95" y="136"/>
                      <a:pt x="95" y="136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7" name="Freeform 40">
                <a:extLst>
                  <a:ext uri="{FF2B5EF4-FFF2-40B4-BE49-F238E27FC236}">
                    <a16:creationId xmlns:a16="http://schemas.microsoft.com/office/drawing/2014/main" xmlns="" id="{1316D47F-7F2F-4175-979B-9849F70DA3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73043" y="2727286"/>
                <a:ext cx="133200" cy="179188"/>
              </a:xfrm>
              <a:custGeom>
                <a:avLst/>
                <a:gdLst>
                  <a:gd name="T0" fmla="*/ 108 w 122"/>
                  <a:gd name="T1" fmla="*/ 164 h 164"/>
                  <a:gd name="T2" fmla="*/ 14 w 122"/>
                  <a:gd name="T3" fmla="*/ 164 h 164"/>
                  <a:gd name="T4" fmla="*/ 0 w 122"/>
                  <a:gd name="T5" fmla="*/ 150 h 164"/>
                  <a:gd name="T6" fmla="*/ 0 w 122"/>
                  <a:gd name="T7" fmla="*/ 14 h 164"/>
                  <a:gd name="T8" fmla="*/ 14 w 122"/>
                  <a:gd name="T9" fmla="*/ 0 h 164"/>
                  <a:gd name="T10" fmla="*/ 108 w 122"/>
                  <a:gd name="T11" fmla="*/ 0 h 164"/>
                  <a:gd name="T12" fmla="*/ 122 w 122"/>
                  <a:gd name="T13" fmla="*/ 14 h 164"/>
                  <a:gd name="T14" fmla="*/ 122 w 122"/>
                  <a:gd name="T15" fmla="*/ 150 h 164"/>
                  <a:gd name="T16" fmla="*/ 108 w 122"/>
                  <a:gd name="T17" fmla="*/ 164 h 164"/>
                  <a:gd name="T18" fmla="*/ 28 w 122"/>
                  <a:gd name="T19" fmla="*/ 136 h 164"/>
                  <a:gd name="T20" fmla="*/ 94 w 122"/>
                  <a:gd name="T21" fmla="*/ 136 h 164"/>
                  <a:gd name="T22" fmla="*/ 94 w 122"/>
                  <a:gd name="T23" fmla="*/ 28 h 164"/>
                  <a:gd name="T24" fmla="*/ 28 w 122"/>
                  <a:gd name="T25" fmla="*/ 28 h 164"/>
                  <a:gd name="T26" fmla="*/ 28 w 122"/>
                  <a:gd name="T27" fmla="*/ 13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2" h="164">
                    <a:moveTo>
                      <a:pt x="108" y="164"/>
                    </a:moveTo>
                    <a:cubicBezTo>
                      <a:pt x="14" y="164"/>
                      <a:pt x="14" y="164"/>
                      <a:pt x="14" y="164"/>
                    </a:cubicBezTo>
                    <a:cubicBezTo>
                      <a:pt x="6" y="164"/>
                      <a:pt x="0" y="158"/>
                      <a:pt x="0" y="1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16" y="0"/>
                      <a:pt x="122" y="6"/>
                      <a:pt x="122" y="14"/>
                    </a:cubicBezTo>
                    <a:cubicBezTo>
                      <a:pt x="122" y="150"/>
                      <a:pt x="122" y="150"/>
                      <a:pt x="122" y="150"/>
                    </a:cubicBezTo>
                    <a:cubicBezTo>
                      <a:pt x="122" y="158"/>
                      <a:pt x="116" y="164"/>
                      <a:pt x="108" y="164"/>
                    </a:cubicBezTo>
                    <a:close/>
                    <a:moveTo>
                      <a:pt x="28" y="136"/>
                    </a:moveTo>
                    <a:cubicBezTo>
                      <a:pt x="94" y="136"/>
                      <a:pt x="94" y="136"/>
                      <a:pt x="94" y="136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8" name="Freeform 41">
                <a:extLst>
                  <a:ext uri="{FF2B5EF4-FFF2-40B4-BE49-F238E27FC236}">
                    <a16:creationId xmlns:a16="http://schemas.microsoft.com/office/drawing/2014/main" xmlns="" id="{E0DAD9EE-C6F0-4192-BDA3-290814C7E4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77399" y="2933431"/>
                <a:ext cx="134785" cy="179188"/>
              </a:xfrm>
              <a:custGeom>
                <a:avLst/>
                <a:gdLst>
                  <a:gd name="T0" fmla="*/ 109 w 123"/>
                  <a:gd name="T1" fmla="*/ 164 h 164"/>
                  <a:gd name="T2" fmla="*/ 14 w 123"/>
                  <a:gd name="T3" fmla="*/ 164 h 164"/>
                  <a:gd name="T4" fmla="*/ 0 w 123"/>
                  <a:gd name="T5" fmla="*/ 150 h 164"/>
                  <a:gd name="T6" fmla="*/ 0 w 123"/>
                  <a:gd name="T7" fmla="*/ 14 h 164"/>
                  <a:gd name="T8" fmla="*/ 14 w 123"/>
                  <a:gd name="T9" fmla="*/ 0 h 164"/>
                  <a:gd name="T10" fmla="*/ 109 w 123"/>
                  <a:gd name="T11" fmla="*/ 0 h 164"/>
                  <a:gd name="T12" fmla="*/ 123 w 123"/>
                  <a:gd name="T13" fmla="*/ 14 h 164"/>
                  <a:gd name="T14" fmla="*/ 123 w 123"/>
                  <a:gd name="T15" fmla="*/ 150 h 164"/>
                  <a:gd name="T16" fmla="*/ 109 w 123"/>
                  <a:gd name="T17" fmla="*/ 164 h 164"/>
                  <a:gd name="T18" fmla="*/ 28 w 123"/>
                  <a:gd name="T19" fmla="*/ 136 h 164"/>
                  <a:gd name="T20" fmla="*/ 95 w 123"/>
                  <a:gd name="T21" fmla="*/ 136 h 164"/>
                  <a:gd name="T22" fmla="*/ 95 w 123"/>
                  <a:gd name="T23" fmla="*/ 28 h 164"/>
                  <a:gd name="T24" fmla="*/ 28 w 123"/>
                  <a:gd name="T25" fmla="*/ 28 h 164"/>
                  <a:gd name="T26" fmla="*/ 28 w 123"/>
                  <a:gd name="T27" fmla="*/ 13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3" h="164">
                    <a:moveTo>
                      <a:pt x="109" y="164"/>
                    </a:moveTo>
                    <a:cubicBezTo>
                      <a:pt x="14" y="164"/>
                      <a:pt x="14" y="164"/>
                      <a:pt x="14" y="164"/>
                    </a:cubicBezTo>
                    <a:cubicBezTo>
                      <a:pt x="7" y="164"/>
                      <a:pt x="0" y="158"/>
                      <a:pt x="0" y="1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6" y="0"/>
                      <a:pt x="123" y="6"/>
                      <a:pt x="123" y="14"/>
                    </a:cubicBezTo>
                    <a:cubicBezTo>
                      <a:pt x="123" y="150"/>
                      <a:pt x="123" y="150"/>
                      <a:pt x="123" y="150"/>
                    </a:cubicBezTo>
                    <a:cubicBezTo>
                      <a:pt x="123" y="158"/>
                      <a:pt x="116" y="164"/>
                      <a:pt x="109" y="164"/>
                    </a:cubicBezTo>
                    <a:close/>
                    <a:moveTo>
                      <a:pt x="28" y="136"/>
                    </a:moveTo>
                    <a:cubicBezTo>
                      <a:pt x="95" y="136"/>
                      <a:pt x="95" y="136"/>
                      <a:pt x="95" y="136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9" name="Freeform 42">
                <a:extLst>
                  <a:ext uri="{FF2B5EF4-FFF2-40B4-BE49-F238E27FC236}">
                    <a16:creationId xmlns:a16="http://schemas.microsoft.com/office/drawing/2014/main" xmlns="" id="{B4825F61-9F96-4A4C-A727-6F4FB82D84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73043" y="2933431"/>
                <a:ext cx="133200" cy="179188"/>
              </a:xfrm>
              <a:custGeom>
                <a:avLst/>
                <a:gdLst>
                  <a:gd name="T0" fmla="*/ 108 w 122"/>
                  <a:gd name="T1" fmla="*/ 164 h 164"/>
                  <a:gd name="T2" fmla="*/ 14 w 122"/>
                  <a:gd name="T3" fmla="*/ 164 h 164"/>
                  <a:gd name="T4" fmla="*/ 0 w 122"/>
                  <a:gd name="T5" fmla="*/ 150 h 164"/>
                  <a:gd name="T6" fmla="*/ 0 w 122"/>
                  <a:gd name="T7" fmla="*/ 14 h 164"/>
                  <a:gd name="T8" fmla="*/ 14 w 122"/>
                  <a:gd name="T9" fmla="*/ 0 h 164"/>
                  <a:gd name="T10" fmla="*/ 108 w 122"/>
                  <a:gd name="T11" fmla="*/ 0 h 164"/>
                  <a:gd name="T12" fmla="*/ 122 w 122"/>
                  <a:gd name="T13" fmla="*/ 14 h 164"/>
                  <a:gd name="T14" fmla="*/ 122 w 122"/>
                  <a:gd name="T15" fmla="*/ 150 h 164"/>
                  <a:gd name="T16" fmla="*/ 108 w 122"/>
                  <a:gd name="T17" fmla="*/ 164 h 164"/>
                  <a:gd name="T18" fmla="*/ 28 w 122"/>
                  <a:gd name="T19" fmla="*/ 136 h 164"/>
                  <a:gd name="T20" fmla="*/ 94 w 122"/>
                  <a:gd name="T21" fmla="*/ 136 h 164"/>
                  <a:gd name="T22" fmla="*/ 94 w 122"/>
                  <a:gd name="T23" fmla="*/ 28 h 164"/>
                  <a:gd name="T24" fmla="*/ 28 w 122"/>
                  <a:gd name="T25" fmla="*/ 28 h 164"/>
                  <a:gd name="T26" fmla="*/ 28 w 122"/>
                  <a:gd name="T27" fmla="*/ 13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2" h="164">
                    <a:moveTo>
                      <a:pt x="108" y="164"/>
                    </a:moveTo>
                    <a:cubicBezTo>
                      <a:pt x="14" y="164"/>
                      <a:pt x="14" y="164"/>
                      <a:pt x="14" y="164"/>
                    </a:cubicBezTo>
                    <a:cubicBezTo>
                      <a:pt x="6" y="164"/>
                      <a:pt x="0" y="158"/>
                      <a:pt x="0" y="1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16" y="0"/>
                      <a:pt x="122" y="6"/>
                      <a:pt x="122" y="14"/>
                    </a:cubicBezTo>
                    <a:cubicBezTo>
                      <a:pt x="122" y="150"/>
                      <a:pt x="122" y="150"/>
                      <a:pt x="122" y="150"/>
                    </a:cubicBezTo>
                    <a:cubicBezTo>
                      <a:pt x="122" y="158"/>
                      <a:pt x="116" y="164"/>
                      <a:pt x="108" y="164"/>
                    </a:cubicBezTo>
                    <a:close/>
                    <a:moveTo>
                      <a:pt x="28" y="136"/>
                    </a:moveTo>
                    <a:cubicBezTo>
                      <a:pt x="94" y="136"/>
                      <a:pt x="94" y="136"/>
                      <a:pt x="94" y="136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0" name="Freeform 43">
                <a:extLst>
                  <a:ext uri="{FF2B5EF4-FFF2-40B4-BE49-F238E27FC236}">
                    <a16:creationId xmlns:a16="http://schemas.microsoft.com/office/drawing/2014/main" xmlns="" id="{73449999-BC83-4F3B-A43C-2539F84FBB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14172" y="2554441"/>
                <a:ext cx="255299" cy="142716"/>
              </a:xfrm>
              <a:custGeom>
                <a:avLst/>
                <a:gdLst>
                  <a:gd name="T0" fmla="*/ 219 w 234"/>
                  <a:gd name="T1" fmla="*/ 131 h 131"/>
                  <a:gd name="T2" fmla="*/ 15 w 234"/>
                  <a:gd name="T3" fmla="*/ 131 h 131"/>
                  <a:gd name="T4" fmla="*/ 2 w 234"/>
                  <a:gd name="T5" fmla="*/ 122 h 131"/>
                  <a:gd name="T6" fmla="*/ 5 w 234"/>
                  <a:gd name="T7" fmla="*/ 107 h 131"/>
                  <a:gd name="T8" fmla="*/ 107 w 234"/>
                  <a:gd name="T9" fmla="*/ 5 h 131"/>
                  <a:gd name="T10" fmla="*/ 127 w 234"/>
                  <a:gd name="T11" fmla="*/ 5 h 131"/>
                  <a:gd name="T12" fmla="*/ 228 w 234"/>
                  <a:gd name="T13" fmla="*/ 107 h 131"/>
                  <a:gd name="T14" fmla="*/ 232 w 234"/>
                  <a:gd name="T15" fmla="*/ 122 h 131"/>
                  <a:gd name="T16" fmla="*/ 219 w 234"/>
                  <a:gd name="T17" fmla="*/ 131 h 131"/>
                  <a:gd name="T18" fmla="*/ 49 w 234"/>
                  <a:gd name="T19" fmla="*/ 103 h 131"/>
                  <a:gd name="T20" fmla="*/ 185 w 234"/>
                  <a:gd name="T21" fmla="*/ 103 h 131"/>
                  <a:gd name="T22" fmla="*/ 117 w 234"/>
                  <a:gd name="T23" fmla="*/ 35 h 131"/>
                  <a:gd name="T24" fmla="*/ 49 w 234"/>
                  <a:gd name="T25" fmla="*/ 10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4" h="131">
                    <a:moveTo>
                      <a:pt x="219" y="131"/>
                    </a:moveTo>
                    <a:cubicBezTo>
                      <a:pt x="15" y="131"/>
                      <a:pt x="15" y="131"/>
                      <a:pt x="15" y="131"/>
                    </a:cubicBezTo>
                    <a:cubicBezTo>
                      <a:pt x="9" y="131"/>
                      <a:pt x="4" y="128"/>
                      <a:pt x="2" y="122"/>
                    </a:cubicBezTo>
                    <a:cubicBezTo>
                      <a:pt x="0" y="117"/>
                      <a:pt x="1" y="111"/>
                      <a:pt x="5" y="107"/>
                    </a:cubicBezTo>
                    <a:cubicBezTo>
                      <a:pt x="107" y="5"/>
                      <a:pt x="107" y="5"/>
                      <a:pt x="107" y="5"/>
                    </a:cubicBezTo>
                    <a:cubicBezTo>
                      <a:pt x="112" y="0"/>
                      <a:pt x="122" y="0"/>
                      <a:pt x="127" y="5"/>
                    </a:cubicBezTo>
                    <a:cubicBezTo>
                      <a:pt x="228" y="107"/>
                      <a:pt x="228" y="107"/>
                      <a:pt x="228" y="107"/>
                    </a:cubicBezTo>
                    <a:cubicBezTo>
                      <a:pt x="232" y="111"/>
                      <a:pt x="234" y="117"/>
                      <a:pt x="232" y="122"/>
                    </a:cubicBezTo>
                    <a:cubicBezTo>
                      <a:pt x="229" y="128"/>
                      <a:pt x="224" y="131"/>
                      <a:pt x="219" y="131"/>
                    </a:cubicBezTo>
                    <a:close/>
                    <a:moveTo>
                      <a:pt x="49" y="103"/>
                    </a:move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17" y="35"/>
                      <a:pt x="117" y="35"/>
                      <a:pt x="117" y="35"/>
                    </a:cubicBezTo>
                    <a:lnTo>
                      <a:pt x="49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1" name="Freeform 44">
                <a:extLst>
                  <a:ext uri="{FF2B5EF4-FFF2-40B4-BE49-F238E27FC236}">
                    <a16:creationId xmlns:a16="http://schemas.microsoft.com/office/drawing/2014/main" xmlns="" id="{7A1ECC41-B600-438F-81F8-3C8F0C50A4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76014" y="2727286"/>
                <a:ext cx="133200" cy="179188"/>
              </a:xfrm>
              <a:custGeom>
                <a:avLst/>
                <a:gdLst>
                  <a:gd name="T0" fmla="*/ 108 w 122"/>
                  <a:gd name="T1" fmla="*/ 164 h 164"/>
                  <a:gd name="T2" fmla="*/ 14 w 122"/>
                  <a:gd name="T3" fmla="*/ 164 h 164"/>
                  <a:gd name="T4" fmla="*/ 0 w 122"/>
                  <a:gd name="T5" fmla="*/ 150 h 164"/>
                  <a:gd name="T6" fmla="*/ 0 w 122"/>
                  <a:gd name="T7" fmla="*/ 14 h 164"/>
                  <a:gd name="T8" fmla="*/ 14 w 122"/>
                  <a:gd name="T9" fmla="*/ 0 h 164"/>
                  <a:gd name="T10" fmla="*/ 108 w 122"/>
                  <a:gd name="T11" fmla="*/ 0 h 164"/>
                  <a:gd name="T12" fmla="*/ 122 w 122"/>
                  <a:gd name="T13" fmla="*/ 14 h 164"/>
                  <a:gd name="T14" fmla="*/ 122 w 122"/>
                  <a:gd name="T15" fmla="*/ 150 h 164"/>
                  <a:gd name="T16" fmla="*/ 108 w 122"/>
                  <a:gd name="T17" fmla="*/ 164 h 164"/>
                  <a:gd name="T18" fmla="*/ 28 w 122"/>
                  <a:gd name="T19" fmla="*/ 136 h 164"/>
                  <a:gd name="T20" fmla="*/ 94 w 122"/>
                  <a:gd name="T21" fmla="*/ 136 h 164"/>
                  <a:gd name="T22" fmla="*/ 94 w 122"/>
                  <a:gd name="T23" fmla="*/ 28 h 164"/>
                  <a:gd name="T24" fmla="*/ 28 w 122"/>
                  <a:gd name="T25" fmla="*/ 28 h 164"/>
                  <a:gd name="T26" fmla="*/ 28 w 122"/>
                  <a:gd name="T27" fmla="*/ 13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2" h="164">
                    <a:moveTo>
                      <a:pt x="108" y="164"/>
                    </a:moveTo>
                    <a:cubicBezTo>
                      <a:pt x="14" y="164"/>
                      <a:pt x="14" y="164"/>
                      <a:pt x="14" y="164"/>
                    </a:cubicBezTo>
                    <a:cubicBezTo>
                      <a:pt x="6" y="164"/>
                      <a:pt x="0" y="158"/>
                      <a:pt x="0" y="1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16" y="0"/>
                      <a:pt x="122" y="6"/>
                      <a:pt x="122" y="14"/>
                    </a:cubicBezTo>
                    <a:cubicBezTo>
                      <a:pt x="122" y="150"/>
                      <a:pt x="122" y="150"/>
                      <a:pt x="122" y="150"/>
                    </a:cubicBezTo>
                    <a:cubicBezTo>
                      <a:pt x="122" y="158"/>
                      <a:pt x="116" y="164"/>
                      <a:pt x="108" y="164"/>
                    </a:cubicBezTo>
                    <a:close/>
                    <a:moveTo>
                      <a:pt x="28" y="136"/>
                    </a:moveTo>
                    <a:cubicBezTo>
                      <a:pt x="94" y="136"/>
                      <a:pt x="94" y="136"/>
                      <a:pt x="94" y="136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2" name="Freeform 45">
                <a:extLst>
                  <a:ext uri="{FF2B5EF4-FFF2-40B4-BE49-F238E27FC236}">
                    <a16:creationId xmlns:a16="http://schemas.microsoft.com/office/drawing/2014/main" xmlns="" id="{0B52DA43-DD76-400C-BDDF-A7422FDA2D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76014" y="2933431"/>
                <a:ext cx="133200" cy="179188"/>
              </a:xfrm>
              <a:custGeom>
                <a:avLst/>
                <a:gdLst>
                  <a:gd name="T0" fmla="*/ 108 w 122"/>
                  <a:gd name="T1" fmla="*/ 164 h 164"/>
                  <a:gd name="T2" fmla="*/ 14 w 122"/>
                  <a:gd name="T3" fmla="*/ 164 h 164"/>
                  <a:gd name="T4" fmla="*/ 0 w 122"/>
                  <a:gd name="T5" fmla="*/ 150 h 164"/>
                  <a:gd name="T6" fmla="*/ 0 w 122"/>
                  <a:gd name="T7" fmla="*/ 14 h 164"/>
                  <a:gd name="T8" fmla="*/ 14 w 122"/>
                  <a:gd name="T9" fmla="*/ 0 h 164"/>
                  <a:gd name="T10" fmla="*/ 108 w 122"/>
                  <a:gd name="T11" fmla="*/ 0 h 164"/>
                  <a:gd name="T12" fmla="*/ 122 w 122"/>
                  <a:gd name="T13" fmla="*/ 14 h 164"/>
                  <a:gd name="T14" fmla="*/ 122 w 122"/>
                  <a:gd name="T15" fmla="*/ 150 h 164"/>
                  <a:gd name="T16" fmla="*/ 108 w 122"/>
                  <a:gd name="T17" fmla="*/ 164 h 164"/>
                  <a:gd name="T18" fmla="*/ 28 w 122"/>
                  <a:gd name="T19" fmla="*/ 136 h 164"/>
                  <a:gd name="T20" fmla="*/ 94 w 122"/>
                  <a:gd name="T21" fmla="*/ 136 h 164"/>
                  <a:gd name="T22" fmla="*/ 94 w 122"/>
                  <a:gd name="T23" fmla="*/ 28 h 164"/>
                  <a:gd name="T24" fmla="*/ 28 w 122"/>
                  <a:gd name="T25" fmla="*/ 28 h 164"/>
                  <a:gd name="T26" fmla="*/ 28 w 122"/>
                  <a:gd name="T27" fmla="*/ 13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2" h="164">
                    <a:moveTo>
                      <a:pt x="108" y="164"/>
                    </a:moveTo>
                    <a:cubicBezTo>
                      <a:pt x="14" y="164"/>
                      <a:pt x="14" y="164"/>
                      <a:pt x="14" y="164"/>
                    </a:cubicBezTo>
                    <a:cubicBezTo>
                      <a:pt x="6" y="164"/>
                      <a:pt x="0" y="158"/>
                      <a:pt x="0" y="1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16" y="0"/>
                      <a:pt x="122" y="6"/>
                      <a:pt x="122" y="14"/>
                    </a:cubicBezTo>
                    <a:cubicBezTo>
                      <a:pt x="122" y="150"/>
                      <a:pt x="122" y="150"/>
                      <a:pt x="122" y="150"/>
                    </a:cubicBezTo>
                    <a:cubicBezTo>
                      <a:pt x="122" y="158"/>
                      <a:pt x="116" y="164"/>
                      <a:pt x="108" y="164"/>
                    </a:cubicBezTo>
                    <a:close/>
                    <a:moveTo>
                      <a:pt x="28" y="136"/>
                    </a:moveTo>
                    <a:cubicBezTo>
                      <a:pt x="94" y="136"/>
                      <a:pt x="94" y="136"/>
                      <a:pt x="94" y="136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  <p:grpSp>
          <p:nvGrpSpPr>
            <p:cNvPr id="11" name="그룹 154">
              <a:extLst>
                <a:ext uri="{FF2B5EF4-FFF2-40B4-BE49-F238E27FC236}">
                  <a16:creationId xmlns:a16="http://schemas.microsoft.com/office/drawing/2014/main" xmlns="" id="{92ED632B-4F2B-4F6B-8124-366DFC2B5B84}"/>
                </a:ext>
              </a:extLst>
            </p:cNvPr>
            <p:cNvGrpSpPr/>
            <p:nvPr/>
          </p:nvGrpSpPr>
          <p:grpSpPr>
            <a:xfrm>
              <a:off x="6818382" y="4024340"/>
              <a:ext cx="448322" cy="445940"/>
              <a:chOff x="1698273" y="3739369"/>
              <a:chExt cx="892754" cy="888011"/>
            </a:xfrm>
            <a:solidFill>
              <a:schemeClr val="bg1"/>
            </a:solidFill>
          </p:grpSpPr>
          <p:sp>
            <p:nvSpPr>
              <p:cNvPr id="156" name="Freeform 68">
                <a:extLst>
                  <a:ext uri="{FF2B5EF4-FFF2-40B4-BE49-F238E27FC236}">
                    <a16:creationId xmlns:a16="http://schemas.microsoft.com/office/drawing/2014/main" xmlns="" id="{869AC26C-8667-4020-BCCE-CCC4915EC5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36229" y="3923314"/>
                <a:ext cx="580370" cy="597822"/>
              </a:xfrm>
              <a:custGeom>
                <a:avLst/>
                <a:gdLst>
                  <a:gd name="T0" fmla="*/ 366 w 366"/>
                  <a:gd name="T1" fmla="*/ 168 h 377"/>
                  <a:gd name="T2" fmla="*/ 233 w 366"/>
                  <a:gd name="T3" fmla="*/ 168 h 377"/>
                  <a:gd name="T4" fmla="*/ 203 w 366"/>
                  <a:gd name="T5" fmla="*/ 94 h 377"/>
                  <a:gd name="T6" fmla="*/ 339 w 366"/>
                  <a:gd name="T7" fmla="*/ 94 h 377"/>
                  <a:gd name="T8" fmla="*/ 339 w 366"/>
                  <a:gd name="T9" fmla="*/ 74 h 377"/>
                  <a:gd name="T10" fmla="*/ 195 w 366"/>
                  <a:gd name="T11" fmla="*/ 74 h 377"/>
                  <a:gd name="T12" fmla="*/ 168 w 366"/>
                  <a:gd name="T13" fmla="*/ 6 h 377"/>
                  <a:gd name="T14" fmla="*/ 129 w 366"/>
                  <a:gd name="T15" fmla="*/ 22 h 377"/>
                  <a:gd name="T16" fmla="*/ 187 w 366"/>
                  <a:gd name="T17" fmla="*/ 168 h 377"/>
                  <a:gd name="T18" fmla="*/ 42 w 366"/>
                  <a:gd name="T19" fmla="*/ 168 h 377"/>
                  <a:gd name="T20" fmla="*/ 42 w 366"/>
                  <a:gd name="T21" fmla="*/ 0 h 377"/>
                  <a:gd name="T22" fmla="*/ 0 w 366"/>
                  <a:gd name="T23" fmla="*/ 0 h 377"/>
                  <a:gd name="T24" fmla="*/ 0 w 366"/>
                  <a:gd name="T25" fmla="*/ 377 h 377"/>
                  <a:gd name="T26" fmla="*/ 42 w 366"/>
                  <a:gd name="T27" fmla="*/ 377 h 377"/>
                  <a:gd name="T28" fmla="*/ 42 w 366"/>
                  <a:gd name="T29" fmla="*/ 304 h 377"/>
                  <a:gd name="T30" fmla="*/ 242 w 366"/>
                  <a:gd name="T31" fmla="*/ 304 h 377"/>
                  <a:gd name="T32" fmla="*/ 269 w 366"/>
                  <a:gd name="T33" fmla="*/ 371 h 377"/>
                  <a:gd name="T34" fmla="*/ 308 w 366"/>
                  <a:gd name="T35" fmla="*/ 356 h 377"/>
                  <a:gd name="T36" fmla="*/ 249 w 366"/>
                  <a:gd name="T37" fmla="*/ 210 h 377"/>
                  <a:gd name="T38" fmla="*/ 366 w 366"/>
                  <a:gd name="T39" fmla="*/ 210 h 377"/>
                  <a:gd name="T40" fmla="*/ 366 w 366"/>
                  <a:gd name="T41" fmla="*/ 168 h 377"/>
                  <a:gd name="T42" fmla="*/ 234 w 366"/>
                  <a:gd name="T43" fmla="*/ 284 h 377"/>
                  <a:gd name="T44" fmla="*/ 42 w 366"/>
                  <a:gd name="T45" fmla="*/ 284 h 377"/>
                  <a:gd name="T46" fmla="*/ 42 w 366"/>
                  <a:gd name="T47" fmla="*/ 210 h 377"/>
                  <a:gd name="T48" fmla="*/ 204 w 366"/>
                  <a:gd name="T49" fmla="*/ 210 h 377"/>
                  <a:gd name="T50" fmla="*/ 234 w 366"/>
                  <a:gd name="T51" fmla="*/ 284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6" h="377">
                    <a:moveTo>
                      <a:pt x="366" y="168"/>
                    </a:moveTo>
                    <a:lnTo>
                      <a:pt x="233" y="168"/>
                    </a:lnTo>
                    <a:lnTo>
                      <a:pt x="203" y="94"/>
                    </a:lnTo>
                    <a:lnTo>
                      <a:pt x="339" y="94"/>
                    </a:lnTo>
                    <a:lnTo>
                      <a:pt x="339" y="74"/>
                    </a:lnTo>
                    <a:lnTo>
                      <a:pt x="195" y="74"/>
                    </a:lnTo>
                    <a:lnTo>
                      <a:pt x="168" y="6"/>
                    </a:lnTo>
                    <a:lnTo>
                      <a:pt x="129" y="22"/>
                    </a:lnTo>
                    <a:lnTo>
                      <a:pt x="187" y="168"/>
                    </a:lnTo>
                    <a:lnTo>
                      <a:pt x="42" y="168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377"/>
                    </a:lnTo>
                    <a:lnTo>
                      <a:pt x="42" y="377"/>
                    </a:lnTo>
                    <a:lnTo>
                      <a:pt x="42" y="304"/>
                    </a:lnTo>
                    <a:lnTo>
                      <a:pt x="242" y="304"/>
                    </a:lnTo>
                    <a:lnTo>
                      <a:pt x="269" y="371"/>
                    </a:lnTo>
                    <a:lnTo>
                      <a:pt x="308" y="356"/>
                    </a:lnTo>
                    <a:lnTo>
                      <a:pt x="249" y="210"/>
                    </a:lnTo>
                    <a:lnTo>
                      <a:pt x="366" y="210"/>
                    </a:lnTo>
                    <a:lnTo>
                      <a:pt x="366" y="168"/>
                    </a:lnTo>
                    <a:close/>
                    <a:moveTo>
                      <a:pt x="234" y="284"/>
                    </a:moveTo>
                    <a:lnTo>
                      <a:pt x="42" y="284"/>
                    </a:lnTo>
                    <a:lnTo>
                      <a:pt x="42" y="210"/>
                    </a:lnTo>
                    <a:lnTo>
                      <a:pt x="204" y="210"/>
                    </a:lnTo>
                    <a:lnTo>
                      <a:pt x="234" y="2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57" name="Freeform 66">
                <a:extLst>
                  <a:ext uri="{FF2B5EF4-FFF2-40B4-BE49-F238E27FC236}">
                    <a16:creationId xmlns:a16="http://schemas.microsoft.com/office/drawing/2014/main" xmlns="" id="{1F9E0B57-7E42-4DB2-8AD6-E5AE8F0C77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8273" y="3821827"/>
                <a:ext cx="857869" cy="805553"/>
              </a:xfrm>
              <a:custGeom>
                <a:avLst/>
                <a:gdLst>
                  <a:gd name="T0" fmla="*/ 713 w 787"/>
                  <a:gd name="T1" fmla="*/ 737 h 737"/>
                  <a:gd name="T2" fmla="*/ 14 w 787"/>
                  <a:gd name="T3" fmla="*/ 737 h 737"/>
                  <a:gd name="T4" fmla="*/ 0 w 787"/>
                  <a:gd name="T5" fmla="*/ 723 h 737"/>
                  <a:gd name="T6" fmla="*/ 0 w 787"/>
                  <a:gd name="T7" fmla="*/ 14 h 737"/>
                  <a:gd name="T8" fmla="*/ 14 w 787"/>
                  <a:gd name="T9" fmla="*/ 0 h 737"/>
                  <a:gd name="T10" fmla="*/ 644 w 787"/>
                  <a:gd name="T11" fmla="*/ 0 h 737"/>
                  <a:gd name="T12" fmla="*/ 658 w 787"/>
                  <a:gd name="T13" fmla="*/ 14 h 737"/>
                  <a:gd name="T14" fmla="*/ 644 w 787"/>
                  <a:gd name="T15" fmla="*/ 28 h 737"/>
                  <a:gd name="T16" fmla="*/ 28 w 787"/>
                  <a:gd name="T17" fmla="*/ 28 h 737"/>
                  <a:gd name="T18" fmla="*/ 28 w 787"/>
                  <a:gd name="T19" fmla="*/ 709 h 737"/>
                  <a:gd name="T20" fmla="*/ 713 w 787"/>
                  <a:gd name="T21" fmla="*/ 709 h 737"/>
                  <a:gd name="T22" fmla="*/ 764 w 787"/>
                  <a:gd name="T23" fmla="*/ 697 h 737"/>
                  <a:gd name="T24" fmla="*/ 783 w 787"/>
                  <a:gd name="T25" fmla="*/ 701 h 737"/>
                  <a:gd name="T26" fmla="*/ 778 w 787"/>
                  <a:gd name="T27" fmla="*/ 720 h 737"/>
                  <a:gd name="T28" fmla="*/ 713 w 787"/>
                  <a:gd name="T29" fmla="*/ 737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87" h="737">
                    <a:moveTo>
                      <a:pt x="713" y="737"/>
                    </a:moveTo>
                    <a:cubicBezTo>
                      <a:pt x="14" y="737"/>
                      <a:pt x="14" y="737"/>
                      <a:pt x="14" y="737"/>
                    </a:cubicBezTo>
                    <a:cubicBezTo>
                      <a:pt x="6" y="737"/>
                      <a:pt x="0" y="731"/>
                      <a:pt x="0" y="72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644" y="0"/>
                      <a:pt x="644" y="0"/>
                      <a:pt x="644" y="0"/>
                    </a:cubicBezTo>
                    <a:cubicBezTo>
                      <a:pt x="652" y="0"/>
                      <a:pt x="658" y="6"/>
                      <a:pt x="658" y="14"/>
                    </a:cubicBezTo>
                    <a:cubicBezTo>
                      <a:pt x="658" y="21"/>
                      <a:pt x="652" y="28"/>
                      <a:pt x="644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709"/>
                      <a:pt x="28" y="709"/>
                      <a:pt x="28" y="709"/>
                    </a:cubicBezTo>
                    <a:cubicBezTo>
                      <a:pt x="713" y="709"/>
                      <a:pt x="713" y="709"/>
                      <a:pt x="713" y="709"/>
                    </a:cubicBezTo>
                    <a:cubicBezTo>
                      <a:pt x="733" y="709"/>
                      <a:pt x="750" y="705"/>
                      <a:pt x="764" y="697"/>
                    </a:cubicBezTo>
                    <a:cubicBezTo>
                      <a:pt x="770" y="693"/>
                      <a:pt x="779" y="695"/>
                      <a:pt x="783" y="701"/>
                    </a:cubicBezTo>
                    <a:cubicBezTo>
                      <a:pt x="787" y="708"/>
                      <a:pt x="785" y="716"/>
                      <a:pt x="778" y="720"/>
                    </a:cubicBezTo>
                    <a:cubicBezTo>
                      <a:pt x="760" y="731"/>
                      <a:pt x="739" y="737"/>
                      <a:pt x="713" y="7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58" name="Freeform 67">
                <a:extLst>
                  <a:ext uri="{FF2B5EF4-FFF2-40B4-BE49-F238E27FC236}">
                    <a16:creationId xmlns:a16="http://schemas.microsoft.com/office/drawing/2014/main" xmlns="" id="{C465EF0A-31B2-4865-A697-109A42FE49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38799" y="3739369"/>
                <a:ext cx="152228" cy="824582"/>
              </a:xfrm>
              <a:custGeom>
                <a:avLst/>
                <a:gdLst>
                  <a:gd name="T0" fmla="*/ 126 w 140"/>
                  <a:gd name="T1" fmla="*/ 754 h 754"/>
                  <a:gd name="T2" fmla="*/ 112 w 140"/>
                  <a:gd name="T3" fmla="*/ 740 h 754"/>
                  <a:gd name="T4" fmla="*/ 35 w 140"/>
                  <a:gd name="T5" fmla="*/ 667 h 754"/>
                  <a:gd name="T6" fmla="*/ 16 w 140"/>
                  <a:gd name="T7" fmla="*/ 669 h 754"/>
                  <a:gd name="T8" fmla="*/ 5 w 140"/>
                  <a:gd name="T9" fmla="*/ 666 h 754"/>
                  <a:gd name="T10" fmla="*/ 0 w 140"/>
                  <a:gd name="T11" fmla="*/ 655 h 754"/>
                  <a:gd name="T12" fmla="*/ 0 w 140"/>
                  <a:gd name="T13" fmla="*/ 14 h 754"/>
                  <a:gd name="T14" fmla="*/ 14 w 140"/>
                  <a:gd name="T15" fmla="*/ 0 h 754"/>
                  <a:gd name="T16" fmla="*/ 139 w 140"/>
                  <a:gd name="T17" fmla="*/ 66 h 754"/>
                  <a:gd name="T18" fmla="*/ 140 w 140"/>
                  <a:gd name="T19" fmla="*/ 72 h 754"/>
                  <a:gd name="T20" fmla="*/ 140 w 140"/>
                  <a:gd name="T21" fmla="*/ 740 h 754"/>
                  <a:gd name="T22" fmla="*/ 126 w 140"/>
                  <a:gd name="T23" fmla="*/ 754 h 754"/>
                  <a:gd name="T24" fmla="*/ 35 w 140"/>
                  <a:gd name="T25" fmla="*/ 639 h 754"/>
                  <a:gd name="T26" fmla="*/ 112 w 140"/>
                  <a:gd name="T27" fmla="*/ 665 h 754"/>
                  <a:gd name="T28" fmla="*/ 112 w 140"/>
                  <a:gd name="T29" fmla="*/ 75 h 754"/>
                  <a:gd name="T30" fmla="*/ 28 w 140"/>
                  <a:gd name="T31" fmla="*/ 28 h 754"/>
                  <a:gd name="T32" fmla="*/ 28 w 140"/>
                  <a:gd name="T33" fmla="*/ 639 h 754"/>
                  <a:gd name="T34" fmla="*/ 35 w 140"/>
                  <a:gd name="T35" fmla="*/ 639 h 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0" h="754">
                    <a:moveTo>
                      <a:pt x="126" y="754"/>
                    </a:moveTo>
                    <a:cubicBezTo>
                      <a:pt x="119" y="754"/>
                      <a:pt x="112" y="748"/>
                      <a:pt x="112" y="740"/>
                    </a:cubicBezTo>
                    <a:cubicBezTo>
                      <a:pt x="112" y="692"/>
                      <a:pt x="86" y="667"/>
                      <a:pt x="35" y="667"/>
                    </a:cubicBezTo>
                    <a:cubicBezTo>
                      <a:pt x="24" y="667"/>
                      <a:pt x="16" y="669"/>
                      <a:pt x="16" y="669"/>
                    </a:cubicBezTo>
                    <a:cubicBezTo>
                      <a:pt x="12" y="669"/>
                      <a:pt x="8" y="668"/>
                      <a:pt x="5" y="666"/>
                    </a:cubicBezTo>
                    <a:cubicBezTo>
                      <a:pt x="2" y="663"/>
                      <a:pt x="0" y="659"/>
                      <a:pt x="0" y="65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11" y="0"/>
                      <a:pt x="138" y="64"/>
                      <a:pt x="139" y="66"/>
                    </a:cubicBezTo>
                    <a:cubicBezTo>
                      <a:pt x="140" y="68"/>
                      <a:pt x="140" y="70"/>
                      <a:pt x="140" y="72"/>
                    </a:cubicBezTo>
                    <a:cubicBezTo>
                      <a:pt x="140" y="740"/>
                      <a:pt x="140" y="740"/>
                      <a:pt x="140" y="740"/>
                    </a:cubicBezTo>
                    <a:cubicBezTo>
                      <a:pt x="140" y="748"/>
                      <a:pt x="134" y="754"/>
                      <a:pt x="126" y="754"/>
                    </a:cubicBezTo>
                    <a:close/>
                    <a:moveTo>
                      <a:pt x="35" y="639"/>
                    </a:moveTo>
                    <a:cubicBezTo>
                      <a:pt x="68" y="639"/>
                      <a:pt x="94" y="648"/>
                      <a:pt x="112" y="665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07" y="66"/>
                      <a:pt x="86" y="33"/>
                      <a:pt x="28" y="28"/>
                    </a:cubicBezTo>
                    <a:cubicBezTo>
                      <a:pt x="28" y="639"/>
                      <a:pt x="28" y="639"/>
                      <a:pt x="28" y="639"/>
                    </a:cubicBezTo>
                    <a:cubicBezTo>
                      <a:pt x="30" y="639"/>
                      <a:pt x="32" y="639"/>
                      <a:pt x="35" y="6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59" name="Oval 69">
                <a:extLst>
                  <a:ext uri="{FF2B5EF4-FFF2-40B4-BE49-F238E27FC236}">
                    <a16:creationId xmlns:a16="http://schemas.microsoft.com/office/drawing/2014/main" xmlns="" id="{71EC1309-E766-47F5-BB91-6D3F662E3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1858" y="4039072"/>
                <a:ext cx="36471" cy="348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0" name="Oval 70">
                <a:extLst>
                  <a:ext uri="{FF2B5EF4-FFF2-40B4-BE49-F238E27FC236}">
                    <a16:creationId xmlns:a16="http://schemas.microsoft.com/office/drawing/2014/main" xmlns="" id="{C696F589-57BE-4B80-A7FC-0F1A470C0C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1858" y="4300718"/>
                <a:ext cx="36471" cy="3647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1" name="Oval 71">
                <a:extLst>
                  <a:ext uri="{FF2B5EF4-FFF2-40B4-BE49-F238E27FC236}">
                    <a16:creationId xmlns:a16="http://schemas.microsoft.com/office/drawing/2014/main" xmlns="" id="{2CF8B4F1-A072-4D75-A1A3-16F973AD8D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0842" y="4088230"/>
                <a:ext cx="38057" cy="3647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  <p:grpSp>
          <p:nvGrpSpPr>
            <p:cNvPr id="12" name="그룹 161">
              <a:extLst>
                <a:ext uri="{FF2B5EF4-FFF2-40B4-BE49-F238E27FC236}">
                  <a16:creationId xmlns:a16="http://schemas.microsoft.com/office/drawing/2014/main" xmlns="" id="{63641BE1-858A-4466-B70A-2E6C3D08287E}"/>
                </a:ext>
              </a:extLst>
            </p:cNvPr>
            <p:cNvGrpSpPr/>
            <p:nvPr/>
          </p:nvGrpSpPr>
          <p:grpSpPr>
            <a:xfrm>
              <a:off x="10235680" y="3291531"/>
              <a:ext cx="355950" cy="467440"/>
              <a:chOff x="3250682" y="5175659"/>
              <a:chExt cx="708812" cy="930826"/>
            </a:xfrm>
            <a:solidFill>
              <a:schemeClr val="bg1"/>
            </a:solidFill>
          </p:grpSpPr>
          <p:sp>
            <p:nvSpPr>
              <p:cNvPr id="163" name="Freeform 88">
                <a:extLst>
                  <a:ext uri="{FF2B5EF4-FFF2-40B4-BE49-F238E27FC236}">
                    <a16:creationId xmlns:a16="http://schemas.microsoft.com/office/drawing/2014/main" xmlns="" id="{6866B2BB-5197-482D-8F3B-41BD6F8AB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0096" y="5175659"/>
                <a:ext cx="488398" cy="212488"/>
              </a:xfrm>
              <a:custGeom>
                <a:avLst/>
                <a:gdLst>
                  <a:gd name="T0" fmla="*/ 14 w 448"/>
                  <a:gd name="T1" fmla="*/ 195 h 195"/>
                  <a:gd name="T2" fmla="*/ 0 w 448"/>
                  <a:gd name="T3" fmla="*/ 181 h 195"/>
                  <a:gd name="T4" fmla="*/ 0 w 448"/>
                  <a:gd name="T5" fmla="*/ 14 h 195"/>
                  <a:gd name="T6" fmla="*/ 14 w 448"/>
                  <a:gd name="T7" fmla="*/ 0 h 195"/>
                  <a:gd name="T8" fmla="*/ 434 w 448"/>
                  <a:gd name="T9" fmla="*/ 0 h 195"/>
                  <a:gd name="T10" fmla="*/ 448 w 448"/>
                  <a:gd name="T11" fmla="*/ 14 h 195"/>
                  <a:gd name="T12" fmla="*/ 448 w 448"/>
                  <a:gd name="T13" fmla="*/ 177 h 195"/>
                  <a:gd name="T14" fmla="*/ 434 w 448"/>
                  <a:gd name="T15" fmla="*/ 191 h 195"/>
                  <a:gd name="T16" fmla="*/ 420 w 448"/>
                  <a:gd name="T17" fmla="*/ 177 h 195"/>
                  <a:gd name="T18" fmla="*/ 420 w 448"/>
                  <a:gd name="T19" fmla="*/ 28 h 195"/>
                  <a:gd name="T20" fmla="*/ 28 w 448"/>
                  <a:gd name="T21" fmla="*/ 28 h 195"/>
                  <a:gd name="T22" fmla="*/ 28 w 448"/>
                  <a:gd name="T23" fmla="*/ 181 h 195"/>
                  <a:gd name="T24" fmla="*/ 14 w 448"/>
                  <a:gd name="T25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8" h="195">
                    <a:moveTo>
                      <a:pt x="14" y="195"/>
                    </a:moveTo>
                    <a:cubicBezTo>
                      <a:pt x="6" y="195"/>
                      <a:pt x="0" y="189"/>
                      <a:pt x="0" y="18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42" y="0"/>
                      <a:pt x="448" y="6"/>
                      <a:pt x="448" y="14"/>
                    </a:cubicBezTo>
                    <a:cubicBezTo>
                      <a:pt x="448" y="177"/>
                      <a:pt x="448" y="177"/>
                      <a:pt x="448" y="177"/>
                    </a:cubicBezTo>
                    <a:cubicBezTo>
                      <a:pt x="448" y="185"/>
                      <a:pt x="442" y="191"/>
                      <a:pt x="434" y="191"/>
                    </a:cubicBezTo>
                    <a:cubicBezTo>
                      <a:pt x="426" y="191"/>
                      <a:pt x="420" y="185"/>
                      <a:pt x="420" y="177"/>
                    </a:cubicBezTo>
                    <a:cubicBezTo>
                      <a:pt x="420" y="28"/>
                      <a:pt x="420" y="28"/>
                      <a:pt x="420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181"/>
                      <a:pt x="28" y="181"/>
                      <a:pt x="28" y="181"/>
                    </a:cubicBezTo>
                    <a:cubicBezTo>
                      <a:pt x="28" y="189"/>
                      <a:pt x="21" y="195"/>
                      <a:pt x="14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4" name="Rectangle 89">
                <a:extLst>
                  <a:ext uri="{FF2B5EF4-FFF2-40B4-BE49-F238E27FC236}">
                    <a16:creationId xmlns:a16="http://schemas.microsoft.com/office/drawing/2014/main" xmlns="" id="{6EE6978F-F9D0-4E46-97CD-28E824B5D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8723" y="5478535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5" name="Rectangle 90">
                <a:extLst>
                  <a:ext uri="{FF2B5EF4-FFF2-40B4-BE49-F238E27FC236}">
                    <a16:creationId xmlns:a16="http://schemas.microsoft.com/office/drawing/2014/main" xmlns="" id="{8E5896AC-6069-44C4-879D-A8B9234CA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238" y="5478535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6" name="Rectangle 91">
                <a:extLst>
                  <a:ext uri="{FF2B5EF4-FFF2-40B4-BE49-F238E27FC236}">
                    <a16:creationId xmlns:a16="http://schemas.microsoft.com/office/drawing/2014/main" xmlns="" id="{F202A8F9-6BA0-473B-AF98-721CFF1833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338" y="5478535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7" name="Rectangle 92">
                <a:extLst>
                  <a:ext uri="{FF2B5EF4-FFF2-40B4-BE49-F238E27FC236}">
                    <a16:creationId xmlns:a16="http://schemas.microsoft.com/office/drawing/2014/main" xmlns="" id="{49BD3CDA-AECA-448F-8273-92B34B1103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238" y="5258118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8" name="Rectangle 93">
                <a:extLst>
                  <a:ext uri="{FF2B5EF4-FFF2-40B4-BE49-F238E27FC236}">
                    <a16:creationId xmlns:a16="http://schemas.microsoft.com/office/drawing/2014/main" xmlns="" id="{E697D285-49AC-41F8-8BB7-F8DE1182E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338" y="5258118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9" name="Rectangle 94">
                <a:extLst>
                  <a:ext uri="{FF2B5EF4-FFF2-40B4-BE49-F238E27FC236}">
                    <a16:creationId xmlns:a16="http://schemas.microsoft.com/office/drawing/2014/main" xmlns="" id="{31477B04-230D-44F0-A637-7A0B1A816C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853" y="5258118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0" name="Rectangle 95">
                <a:extLst>
                  <a:ext uri="{FF2B5EF4-FFF2-40B4-BE49-F238E27FC236}">
                    <a16:creationId xmlns:a16="http://schemas.microsoft.com/office/drawing/2014/main" xmlns="" id="{38A3684A-4C32-4217-BA34-A15494674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853" y="5478535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1" name="Rectangle 96">
                <a:extLst>
                  <a:ext uri="{FF2B5EF4-FFF2-40B4-BE49-F238E27FC236}">
                    <a16:creationId xmlns:a16="http://schemas.microsoft.com/office/drawing/2014/main" xmlns="" id="{0134D814-9DBF-447E-94AD-E7F59A069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953" y="5478535"/>
                <a:ext cx="52328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2" name="Rectangle 97">
                <a:extLst>
                  <a:ext uri="{FF2B5EF4-FFF2-40B4-BE49-F238E27FC236}">
                    <a16:creationId xmlns:a16="http://schemas.microsoft.com/office/drawing/2014/main" xmlns="" id="{F7D7254E-9439-483E-B296-33A3872B5E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8723" y="5584779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3" name="Rectangle 98">
                <a:extLst>
                  <a:ext uri="{FF2B5EF4-FFF2-40B4-BE49-F238E27FC236}">
                    <a16:creationId xmlns:a16="http://schemas.microsoft.com/office/drawing/2014/main" xmlns="" id="{70E241F0-F0B0-41A9-864B-031B31C6B2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238" y="5584779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4" name="Rectangle 99">
                <a:extLst>
                  <a:ext uri="{FF2B5EF4-FFF2-40B4-BE49-F238E27FC236}">
                    <a16:creationId xmlns:a16="http://schemas.microsoft.com/office/drawing/2014/main" xmlns="" id="{4C86DA34-2D9C-49A2-9D57-F46229950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338" y="5584779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5" name="Rectangle 100">
                <a:extLst>
                  <a:ext uri="{FF2B5EF4-FFF2-40B4-BE49-F238E27FC236}">
                    <a16:creationId xmlns:a16="http://schemas.microsoft.com/office/drawing/2014/main" xmlns="" id="{FE3599D6-CB98-46C8-8475-8DCF7D7DCC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853" y="5584779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6" name="Rectangle 101">
                <a:extLst>
                  <a:ext uri="{FF2B5EF4-FFF2-40B4-BE49-F238E27FC236}">
                    <a16:creationId xmlns:a16="http://schemas.microsoft.com/office/drawing/2014/main" xmlns="" id="{F340B695-12EF-47A2-B181-6DB78B75D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953" y="5584779"/>
                <a:ext cx="52328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7" name="Rectangle 102">
                <a:extLst>
                  <a:ext uri="{FF2B5EF4-FFF2-40B4-BE49-F238E27FC236}">
                    <a16:creationId xmlns:a16="http://schemas.microsoft.com/office/drawing/2014/main" xmlns="" id="{29FA85AC-8A1E-4FF7-B015-979CBFA1F9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8723" y="5692609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8" name="Rectangle 103">
                <a:extLst>
                  <a:ext uri="{FF2B5EF4-FFF2-40B4-BE49-F238E27FC236}">
                    <a16:creationId xmlns:a16="http://schemas.microsoft.com/office/drawing/2014/main" xmlns="" id="{F9C6963B-4223-459F-BFCB-BF23F1B913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238" y="5692609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9" name="Rectangle 104">
                <a:extLst>
                  <a:ext uri="{FF2B5EF4-FFF2-40B4-BE49-F238E27FC236}">
                    <a16:creationId xmlns:a16="http://schemas.microsoft.com/office/drawing/2014/main" xmlns="" id="{1622CFC6-1CCA-43D3-BBB8-62FF458116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338" y="5692609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0" name="Rectangle 105">
                <a:extLst>
                  <a:ext uri="{FF2B5EF4-FFF2-40B4-BE49-F238E27FC236}">
                    <a16:creationId xmlns:a16="http://schemas.microsoft.com/office/drawing/2014/main" xmlns="" id="{69011E71-472C-443E-966C-700B0A73C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853" y="5692609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1" name="Rectangle 106">
                <a:extLst>
                  <a:ext uri="{FF2B5EF4-FFF2-40B4-BE49-F238E27FC236}">
                    <a16:creationId xmlns:a16="http://schemas.microsoft.com/office/drawing/2014/main" xmlns="" id="{398FD9A2-D766-4E36-A2FC-A04A8EC29D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953" y="5692609"/>
                <a:ext cx="52328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2" name="Rectangle 107">
                <a:extLst>
                  <a:ext uri="{FF2B5EF4-FFF2-40B4-BE49-F238E27FC236}">
                    <a16:creationId xmlns:a16="http://schemas.microsoft.com/office/drawing/2014/main" xmlns="" id="{0136E760-D94E-4DBC-B2F4-98C914332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8723" y="5798853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3" name="Rectangle 108">
                <a:extLst>
                  <a:ext uri="{FF2B5EF4-FFF2-40B4-BE49-F238E27FC236}">
                    <a16:creationId xmlns:a16="http://schemas.microsoft.com/office/drawing/2014/main" xmlns="" id="{9D55D5C5-4022-4F4E-A056-78F9C869C8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238" y="5798853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4" name="Rectangle 109">
                <a:extLst>
                  <a:ext uri="{FF2B5EF4-FFF2-40B4-BE49-F238E27FC236}">
                    <a16:creationId xmlns:a16="http://schemas.microsoft.com/office/drawing/2014/main" xmlns="" id="{4B1B833F-95A8-4BA1-8E6A-5C727CA3E6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338" y="5798853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5" name="Rectangle 110">
                <a:extLst>
                  <a:ext uri="{FF2B5EF4-FFF2-40B4-BE49-F238E27FC236}">
                    <a16:creationId xmlns:a16="http://schemas.microsoft.com/office/drawing/2014/main" xmlns="" id="{2A59A205-7CCD-4234-A810-D62381154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6724" y="5927297"/>
                <a:ext cx="96728" cy="16015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6" name="Rectangle 111">
                <a:extLst>
                  <a:ext uri="{FF2B5EF4-FFF2-40B4-BE49-F238E27FC236}">
                    <a16:creationId xmlns:a16="http://schemas.microsoft.com/office/drawing/2014/main" xmlns="" id="{230E6B31-87CB-4641-A93F-00BF2811BF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853" y="5798853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7" name="Rectangle 112">
                <a:extLst>
                  <a:ext uri="{FF2B5EF4-FFF2-40B4-BE49-F238E27FC236}">
                    <a16:creationId xmlns:a16="http://schemas.microsoft.com/office/drawing/2014/main" xmlns="" id="{8530E791-7172-4E25-AF56-7ACBEE0E2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953" y="5798853"/>
                <a:ext cx="52328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8" name="Freeform 113">
                <a:extLst>
                  <a:ext uri="{FF2B5EF4-FFF2-40B4-BE49-F238E27FC236}">
                    <a16:creationId xmlns:a16="http://schemas.microsoft.com/office/drawing/2014/main" xmlns="" id="{9C6306FB-632B-4AF0-90D6-51B430BFA3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50682" y="5402419"/>
                <a:ext cx="708812" cy="704066"/>
              </a:xfrm>
              <a:custGeom>
                <a:avLst/>
                <a:gdLst>
                  <a:gd name="T0" fmla="*/ 636 w 650"/>
                  <a:gd name="T1" fmla="*/ 644 h 644"/>
                  <a:gd name="T2" fmla="*/ 14 w 650"/>
                  <a:gd name="T3" fmla="*/ 644 h 644"/>
                  <a:gd name="T4" fmla="*/ 0 w 650"/>
                  <a:gd name="T5" fmla="*/ 630 h 644"/>
                  <a:gd name="T6" fmla="*/ 0 w 650"/>
                  <a:gd name="T7" fmla="*/ 14 h 644"/>
                  <a:gd name="T8" fmla="*/ 14 w 650"/>
                  <a:gd name="T9" fmla="*/ 0 h 644"/>
                  <a:gd name="T10" fmla="*/ 636 w 650"/>
                  <a:gd name="T11" fmla="*/ 0 h 644"/>
                  <a:gd name="T12" fmla="*/ 650 w 650"/>
                  <a:gd name="T13" fmla="*/ 14 h 644"/>
                  <a:gd name="T14" fmla="*/ 650 w 650"/>
                  <a:gd name="T15" fmla="*/ 630 h 644"/>
                  <a:gd name="T16" fmla="*/ 636 w 650"/>
                  <a:gd name="T17" fmla="*/ 644 h 644"/>
                  <a:gd name="T18" fmla="*/ 28 w 650"/>
                  <a:gd name="T19" fmla="*/ 616 h 644"/>
                  <a:gd name="T20" fmla="*/ 622 w 650"/>
                  <a:gd name="T21" fmla="*/ 616 h 644"/>
                  <a:gd name="T22" fmla="*/ 622 w 650"/>
                  <a:gd name="T23" fmla="*/ 28 h 644"/>
                  <a:gd name="T24" fmla="*/ 28 w 650"/>
                  <a:gd name="T25" fmla="*/ 28 h 644"/>
                  <a:gd name="T26" fmla="*/ 28 w 650"/>
                  <a:gd name="T27" fmla="*/ 616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0" h="644">
                    <a:moveTo>
                      <a:pt x="636" y="644"/>
                    </a:moveTo>
                    <a:cubicBezTo>
                      <a:pt x="14" y="644"/>
                      <a:pt x="14" y="644"/>
                      <a:pt x="14" y="644"/>
                    </a:cubicBezTo>
                    <a:cubicBezTo>
                      <a:pt x="6" y="644"/>
                      <a:pt x="0" y="637"/>
                      <a:pt x="0" y="63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636" y="0"/>
                      <a:pt x="636" y="0"/>
                      <a:pt x="636" y="0"/>
                    </a:cubicBezTo>
                    <a:cubicBezTo>
                      <a:pt x="643" y="0"/>
                      <a:pt x="650" y="7"/>
                      <a:pt x="650" y="14"/>
                    </a:cubicBezTo>
                    <a:cubicBezTo>
                      <a:pt x="650" y="630"/>
                      <a:pt x="650" y="630"/>
                      <a:pt x="650" y="630"/>
                    </a:cubicBezTo>
                    <a:cubicBezTo>
                      <a:pt x="650" y="637"/>
                      <a:pt x="643" y="644"/>
                      <a:pt x="636" y="644"/>
                    </a:cubicBezTo>
                    <a:close/>
                    <a:moveTo>
                      <a:pt x="28" y="616"/>
                    </a:moveTo>
                    <a:cubicBezTo>
                      <a:pt x="622" y="616"/>
                      <a:pt x="622" y="616"/>
                      <a:pt x="622" y="616"/>
                    </a:cubicBezTo>
                    <a:cubicBezTo>
                      <a:pt x="622" y="28"/>
                      <a:pt x="622" y="28"/>
                      <a:pt x="622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6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  <p:sp>
          <p:nvSpPr>
            <p:cNvPr id="189" name="Freeform 30">
              <a:extLst>
                <a:ext uri="{FF2B5EF4-FFF2-40B4-BE49-F238E27FC236}">
                  <a16:creationId xmlns:a16="http://schemas.microsoft.com/office/drawing/2014/main" xmlns="" id="{D228428E-5DE3-475B-9D09-45339B7247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7708" y="3655925"/>
              <a:ext cx="460782" cy="457644"/>
            </a:xfrm>
            <a:custGeom>
              <a:avLst/>
              <a:gdLst>
                <a:gd name="T0" fmla="*/ 690 w 850"/>
                <a:gd name="T1" fmla="*/ 844 h 844"/>
                <a:gd name="T2" fmla="*/ 676 w 850"/>
                <a:gd name="T3" fmla="*/ 762 h 844"/>
                <a:gd name="T4" fmla="*/ 577 w 850"/>
                <a:gd name="T5" fmla="*/ 748 h 844"/>
                <a:gd name="T6" fmla="*/ 523 w 850"/>
                <a:gd name="T7" fmla="*/ 690 h 844"/>
                <a:gd name="T8" fmla="*/ 509 w 850"/>
                <a:gd name="T9" fmla="*/ 605 h 844"/>
                <a:gd name="T10" fmla="*/ 410 w 850"/>
                <a:gd name="T11" fmla="*/ 591 h 844"/>
                <a:gd name="T12" fmla="*/ 280 w 850"/>
                <a:gd name="T13" fmla="*/ 560 h 844"/>
                <a:gd name="T14" fmla="*/ 123 w 850"/>
                <a:gd name="T15" fmla="*/ 48 h 844"/>
                <a:gd name="T16" fmla="*/ 139 w 850"/>
                <a:gd name="T17" fmla="*/ 71 h 844"/>
                <a:gd name="T18" fmla="*/ 280 w 850"/>
                <a:gd name="T19" fmla="*/ 532 h 844"/>
                <a:gd name="T20" fmla="*/ 431 w 850"/>
                <a:gd name="T21" fmla="*/ 491 h 844"/>
                <a:gd name="T22" fmla="*/ 438 w 850"/>
                <a:gd name="T23" fmla="*/ 577 h 844"/>
                <a:gd name="T24" fmla="*/ 537 w 850"/>
                <a:gd name="T25" fmla="*/ 591 h 844"/>
                <a:gd name="T26" fmla="*/ 591 w 850"/>
                <a:gd name="T27" fmla="*/ 662 h 844"/>
                <a:gd name="T28" fmla="*/ 605 w 850"/>
                <a:gd name="T29" fmla="*/ 734 h 844"/>
                <a:gd name="T30" fmla="*/ 704 w 850"/>
                <a:gd name="T31" fmla="*/ 748 h 844"/>
                <a:gd name="T32" fmla="*/ 800 w 850"/>
                <a:gd name="T33" fmla="*/ 816 h 844"/>
                <a:gd name="T34" fmla="*/ 460 w 850"/>
                <a:gd name="T35" fmla="*/ 456 h 844"/>
                <a:gd name="T36" fmla="*/ 500 w 850"/>
                <a:gd name="T37" fmla="*/ 412 h 844"/>
                <a:gd name="T38" fmla="*/ 822 w 850"/>
                <a:gd name="T39" fmla="*/ 726 h 844"/>
                <a:gd name="T40" fmla="*/ 515 w 850"/>
                <a:gd name="T41" fmla="*/ 391 h 844"/>
                <a:gd name="T42" fmla="*/ 532 w 850"/>
                <a:gd name="T43" fmla="*/ 280 h 844"/>
                <a:gd name="T44" fmla="*/ 183 w 850"/>
                <a:gd name="T45" fmla="*/ 47 h 844"/>
                <a:gd name="T46" fmla="*/ 172 w 850"/>
                <a:gd name="T47" fmla="*/ 21 h 844"/>
                <a:gd name="T48" fmla="*/ 560 w 850"/>
                <a:gd name="T49" fmla="*/ 280 h 844"/>
                <a:gd name="T50" fmla="*/ 846 w 850"/>
                <a:gd name="T51" fmla="*/ 682 h 844"/>
                <a:gd name="T52" fmla="*/ 850 w 850"/>
                <a:gd name="T53" fmla="*/ 760 h 844"/>
                <a:gd name="T54" fmla="*/ 826 w 850"/>
                <a:gd name="T55" fmla="*/ 770 h 844"/>
                <a:gd name="T56" fmla="*/ 489 w 850"/>
                <a:gd name="T57" fmla="*/ 466 h 844"/>
                <a:gd name="T58" fmla="*/ 846 w 850"/>
                <a:gd name="T59" fmla="*/ 835 h 844"/>
                <a:gd name="T60" fmla="*/ 221 w 850"/>
                <a:gd name="T61" fmla="*/ 333 h 844"/>
                <a:gd name="T62" fmla="*/ 221 w 850"/>
                <a:gd name="T63" fmla="*/ 109 h 844"/>
                <a:gd name="T64" fmla="*/ 221 w 850"/>
                <a:gd name="T65" fmla="*/ 333 h 844"/>
                <a:gd name="T66" fmla="*/ 137 w 850"/>
                <a:gd name="T67" fmla="*/ 221 h 844"/>
                <a:gd name="T68" fmla="*/ 305 w 850"/>
                <a:gd name="T69" fmla="*/ 221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50" h="844">
                  <a:moveTo>
                    <a:pt x="833" y="844"/>
                  </a:moveTo>
                  <a:cubicBezTo>
                    <a:pt x="690" y="844"/>
                    <a:pt x="690" y="844"/>
                    <a:pt x="690" y="844"/>
                  </a:cubicBezTo>
                  <a:cubicBezTo>
                    <a:pt x="682" y="844"/>
                    <a:pt x="676" y="837"/>
                    <a:pt x="676" y="830"/>
                  </a:cubicBezTo>
                  <a:cubicBezTo>
                    <a:pt x="676" y="762"/>
                    <a:pt x="676" y="762"/>
                    <a:pt x="676" y="762"/>
                  </a:cubicBezTo>
                  <a:cubicBezTo>
                    <a:pt x="591" y="762"/>
                    <a:pt x="591" y="762"/>
                    <a:pt x="591" y="762"/>
                  </a:cubicBezTo>
                  <a:cubicBezTo>
                    <a:pt x="583" y="762"/>
                    <a:pt x="577" y="756"/>
                    <a:pt x="577" y="748"/>
                  </a:cubicBezTo>
                  <a:cubicBezTo>
                    <a:pt x="577" y="690"/>
                    <a:pt x="577" y="690"/>
                    <a:pt x="577" y="690"/>
                  </a:cubicBezTo>
                  <a:cubicBezTo>
                    <a:pt x="523" y="690"/>
                    <a:pt x="523" y="690"/>
                    <a:pt x="523" y="690"/>
                  </a:cubicBezTo>
                  <a:cubicBezTo>
                    <a:pt x="515" y="690"/>
                    <a:pt x="509" y="684"/>
                    <a:pt x="509" y="676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424" y="605"/>
                    <a:pt x="424" y="605"/>
                    <a:pt x="424" y="605"/>
                  </a:cubicBezTo>
                  <a:cubicBezTo>
                    <a:pt x="416" y="605"/>
                    <a:pt x="410" y="599"/>
                    <a:pt x="410" y="591"/>
                  </a:cubicBezTo>
                  <a:cubicBezTo>
                    <a:pt x="410" y="528"/>
                    <a:pt x="410" y="528"/>
                    <a:pt x="410" y="528"/>
                  </a:cubicBezTo>
                  <a:cubicBezTo>
                    <a:pt x="370" y="549"/>
                    <a:pt x="325" y="560"/>
                    <a:pt x="280" y="560"/>
                  </a:cubicBezTo>
                  <a:cubicBezTo>
                    <a:pt x="125" y="560"/>
                    <a:pt x="0" y="434"/>
                    <a:pt x="0" y="280"/>
                  </a:cubicBezTo>
                  <a:cubicBezTo>
                    <a:pt x="0" y="187"/>
                    <a:pt x="46" y="100"/>
                    <a:pt x="123" y="48"/>
                  </a:cubicBezTo>
                  <a:cubicBezTo>
                    <a:pt x="130" y="44"/>
                    <a:pt x="138" y="45"/>
                    <a:pt x="143" y="52"/>
                  </a:cubicBezTo>
                  <a:cubicBezTo>
                    <a:pt x="147" y="58"/>
                    <a:pt x="145" y="67"/>
                    <a:pt x="139" y="71"/>
                  </a:cubicBezTo>
                  <a:cubicBezTo>
                    <a:pt x="69" y="118"/>
                    <a:pt x="28" y="196"/>
                    <a:pt x="28" y="280"/>
                  </a:cubicBezTo>
                  <a:cubicBezTo>
                    <a:pt x="28" y="419"/>
                    <a:pt x="141" y="532"/>
                    <a:pt x="280" y="532"/>
                  </a:cubicBezTo>
                  <a:cubicBezTo>
                    <a:pt x="328" y="532"/>
                    <a:pt x="376" y="518"/>
                    <a:pt x="416" y="491"/>
                  </a:cubicBezTo>
                  <a:cubicBezTo>
                    <a:pt x="421" y="489"/>
                    <a:pt x="426" y="488"/>
                    <a:pt x="431" y="491"/>
                  </a:cubicBezTo>
                  <a:cubicBezTo>
                    <a:pt x="435" y="493"/>
                    <a:pt x="438" y="498"/>
                    <a:pt x="438" y="503"/>
                  </a:cubicBezTo>
                  <a:cubicBezTo>
                    <a:pt x="438" y="577"/>
                    <a:pt x="438" y="577"/>
                    <a:pt x="438" y="577"/>
                  </a:cubicBezTo>
                  <a:cubicBezTo>
                    <a:pt x="523" y="577"/>
                    <a:pt x="523" y="577"/>
                    <a:pt x="523" y="577"/>
                  </a:cubicBezTo>
                  <a:cubicBezTo>
                    <a:pt x="531" y="577"/>
                    <a:pt x="537" y="583"/>
                    <a:pt x="537" y="591"/>
                  </a:cubicBezTo>
                  <a:cubicBezTo>
                    <a:pt x="537" y="662"/>
                    <a:pt x="537" y="662"/>
                    <a:pt x="537" y="662"/>
                  </a:cubicBezTo>
                  <a:cubicBezTo>
                    <a:pt x="591" y="662"/>
                    <a:pt x="591" y="662"/>
                    <a:pt x="591" y="662"/>
                  </a:cubicBezTo>
                  <a:cubicBezTo>
                    <a:pt x="598" y="662"/>
                    <a:pt x="605" y="669"/>
                    <a:pt x="605" y="676"/>
                  </a:cubicBezTo>
                  <a:cubicBezTo>
                    <a:pt x="605" y="734"/>
                    <a:pt x="605" y="734"/>
                    <a:pt x="605" y="734"/>
                  </a:cubicBezTo>
                  <a:cubicBezTo>
                    <a:pt x="690" y="734"/>
                    <a:pt x="690" y="734"/>
                    <a:pt x="690" y="734"/>
                  </a:cubicBezTo>
                  <a:cubicBezTo>
                    <a:pt x="697" y="734"/>
                    <a:pt x="704" y="741"/>
                    <a:pt x="704" y="748"/>
                  </a:cubicBezTo>
                  <a:cubicBezTo>
                    <a:pt x="704" y="816"/>
                    <a:pt x="704" y="816"/>
                    <a:pt x="704" y="816"/>
                  </a:cubicBezTo>
                  <a:cubicBezTo>
                    <a:pt x="800" y="816"/>
                    <a:pt x="800" y="816"/>
                    <a:pt x="800" y="816"/>
                  </a:cubicBezTo>
                  <a:cubicBezTo>
                    <a:pt x="460" y="476"/>
                    <a:pt x="460" y="476"/>
                    <a:pt x="460" y="476"/>
                  </a:cubicBezTo>
                  <a:cubicBezTo>
                    <a:pt x="454" y="470"/>
                    <a:pt x="454" y="462"/>
                    <a:pt x="460" y="456"/>
                  </a:cubicBezTo>
                  <a:cubicBezTo>
                    <a:pt x="471" y="444"/>
                    <a:pt x="481" y="432"/>
                    <a:pt x="490" y="418"/>
                  </a:cubicBezTo>
                  <a:cubicBezTo>
                    <a:pt x="492" y="415"/>
                    <a:pt x="496" y="412"/>
                    <a:pt x="500" y="412"/>
                  </a:cubicBezTo>
                  <a:cubicBezTo>
                    <a:pt x="505" y="412"/>
                    <a:pt x="509" y="413"/>
                    <a:pt x="512" y="416"/>
                  </a:cubicBezTo>
                  <a:cubicBezTo>
                    <a:pt x="822" y="726"/>
                    <a:pt x="822" y="726"/>
                    <a:pt x="822" y="726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515" y="391"/>
                    <a:pt x="515" y="391"/>
                    <a:pt x="515" y="391"/>
                  </a:cubicBezTo>
                  <a:cubicBezTo>
                    <a:pt x="511" y="387"/>
                    <a:pt x="510" y="381"/>
                    <a:pt x="512" y="376"/>
                  </a:cubicBezTo>
                  <a:cubicBezTo>
                    <a:pt x="525" y="346"/>
                    <a:pt x="532" y="313"/>
                    <a:pt x="532" y="280"/>
                  </a:cubicBezTo>
                  <a:cubicBezTo>
                    <a:pt x="532" y="141"/>
                    <a:pt x="419" y="28"/>
                    <a:pt x="280" y="28"/>
                  </a:cubicBezTo>
                  <a:cubicBezTo>
                    <a:pt x="246" y="28"/>
                    <a:pt x="214" y="35"/>
                    <a:pt x="183" y="47"/>
                  </a:cubicBezTo>
                  <a:cubicBezTo>
                    <a:pt x="176" y="50"/>
                    <a:pt x="168" y="47"/>
                    <a:pt x="165" y="40"/>
                  </a:cubicBezTo>
                  <a:cubicBezTo>
                    <a:pt x="162" y="33"/>
                    <a:pt x="165" y="24"/>
                    <a:pt x="172" y="21"/>
                  </a:cubicBezTo>
                  <a:cubicBezTo>
                    <a:pt x="206" y="7"/>
                    <a:pt x="243" y="0"/>
                    <a:pt x="280" y="0"/>
                  </a:cubicBezTo>
                  <a:cubicBezTo>
                    <a:pt x="434" y="0"/>
                    <a:pt x="560" y="126"/>
                    <a:pt x="560" y="280"/>
                  </a:cubicBezTo>
                  <a:cubicBezTo>
                    <a:pt x="560" y="314"/>
                    <a:pt x="554" y="347"/>
                    <a:pt x="542" y="378"/>
                  </a:cubicBezTo>
                  <a:cubicBezTo>
                    <a:pt x="846" y="682"/>
                    <a:pt x="846" y="682"/>
                    <a:pt x="846" y="682"/>
                  </a:cubicBezTo>
                  <a:cubicBezTo>
                    <a:pt x="849" y="685"/>
                    <a:pt x="850" y="688"/>
                    <a:pt x="850" y="692"/>
                  </a:cubicBezTo>
                  <a:cubicBezTo>
                    <a:pt x="850" y="760"/>
                    <a:pt x="850" y="760"/>
                    <a:pt x="850" y="760"/>
                  </a:cubicBezTo>
                  <a:cubicBezTo>
                    <a:pt x="850" y="766"/>
                    <a:pt x="847" y="771"/>
                    <a:pt x="841" y="773"/>
                  </a:cubicBezTo>
                  <a:cubicBezTo>
                    <a:pt x="836" y="775"/>
                    <a:pt x="830" y="774"/>
                    <a:pt x="826" y="770"/>
                  </a:cubicBezTo>
                  <a:cubicBezTo>
                    <a:pt x="504" y="448"/>
                    <a:pt x="504" y="448"/>
                    <a:pt x="504" y="448"/>
                  </a:cubicBezTo>
                  <a:cubicBezTo>
                    <a:pt x="499" y="454"/>
                    <a:pt x="494" y="460"/>
                    <a:pt x="489" y="466"/>
                  </a:cubicBezTo>
                  <a:cubicBezTo>
                    <a:pt x="843" y="820"/>
                    <a:pt x="843" y="820"/>
                    <a:pt x="843" y="820"/>
                  </a:cubicBezTo>
                  <a:cubicBezTo>
                    <a:pt x="847" y="824"/>
                    <a:pt x="848" y="830"/>
                    <a:pt x="846" y="835"/>
                  </a:cubicBezTo>
                  <a:cubicBezTo>
                    <a:pt x="844" y="840"/>
                    <a:pt x="839" y="844"/>
                    <a:pt x="833" y="844"/>
                  </a:cubicBezTo>
                  <a:close/>
                  <a:moveTo>
                    <a:pt x="221" y="333"/>
                  </a:moveTo>
                  <a:cubicBezTo>
                    <a:pt x="159" y="333"/>
                    <a:pt x="109" y="283"/>
                    <a:pt x="109" y="221"/>
                  </a:cubicBezTo>
                  <a:cubicBezTo>
                    <a:pt x="109" y="160"/>
                    <a:pt x="159" y="109"/>
                    <a:pt x="221" y="109"/>
                  </a:cubicBezTo>
                  <a:cubicBezTo>
                    <a:pt x="283" y="109"/>
                    <a:pt x="333" y="160"/>
                    <a:pt x="333" y="221"/>
                  </a:cubicBezTo>
                  <a:cubicBezTo>
                    <a:pt x="333" y="283"/>
                    <a:pt x="283" y="333"/>
                    <a:pt x="221" y="333"/>
                  </a:cubicBezTo>
                  <a:close/>
                  <a:moveTo>
                    <a:pt x="221" y="137"/>
                  </a:moveTo>
                  <a:cubicBezTo>
                    <a:pt x="175" y="137"/>
                    <a:pt x="137" y="175"/>
                    <a:pt x="137" y="221"/>
                  </a:cubicBezTo>
                  <a:cubicBezTo>
                    <a:pt x="137" y="268"/>
                    <a:pt x="175" y="305"/>
                    <a:pt x="221" y="305"/>
                  </a:cubicBezTo>
                  <a:cubicBezTo>
                    <a:pt x="267" y="305"/>
                    <a:pt x="305" y="268"/>
                    <a:pt x="305" y="221"/>
                  </a:cubicBezTo>
                  <a:cubicBezTo>
                    <a:pt x="305" y="175"/>
                    <a:pt x="267" y="137"/>
                    <a:pt x="221" y="1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3" name="그룹 193">
            <a:extLst>
              <a:ext uri="{FF2B5EF4-FFF2-40B4-BE49-F238E27FC236}">
                <a16:creationId xmlns:a16="http://schemas.microsoft.com/office/drawing/2014/main" xmlns="" id="{028BD9D9-B728-4FFD-BE8F-57B52705DADA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xmlns="" id="{9215AA73-C51F-4DDE-AA8C-9F30ABAC077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xmlns="" id="{85EB82CD-69AF-4B0E-BE7B-252EF44C07F4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7" name="Freeform 804">
              <a:extLst>
                <a:ext uri="{FF2B5EF4-FFF2-40B4-BE49-F238E27FC236}">
                  <a16:creationId xmlns:a16="http://schemas.microsoft.com/office/drawing/2014/main" xmlns="" id="{B3BD0750-DC3C-4077-9DAA-F52F0917F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8" name="Freeform 804">
              <a:extLst>
                <a:ext uri="{FF2B5EF4-FFF2-40B4-BE49-F238E27FC236}">
                  <a16:creationId xmlns:a16="http://schemas.microsoft.com/office/drawing/2014/main" xmlns="" id="{6BD0B5A2-F8BE-4DB7-9C6C-AF4179B3071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202" name="직사각형 201">
            <a:extLst>
              <a:ext uri="{FF2B5EF4-FFF2-40B4-BE49-F238E27FC236}">
                <a16:creationId xmlns:a16="http://schemas.microsoft.com/office/drawing/2014/main" xmlns="" id="{433D79EF-D33C-4D8F-BB9D-CEF8A0E225A4}"/>
              </a:ext>
            </a:extLst>
          </p:cNvPr>
          <p:cNvSpPr/>
          <p:nvPr/>
        </p:nvSpPr>
        <p:spPr>
          <a:xfrm>
            <a:off x="628650" y="720711"/>
            <a:ext cx="1872489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5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0246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790DF8F-9330-415E-92E0-151252CC9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7408"/>
            <a:ext cx="7886700" cy="1095325"/>
          </a:xfrm>
        </p:spPr>
        <p:txBody>
          <a:bodyPr/>
          <a:lstStyle/>
          <a:p>
            <a:pPr algn="l"/>
            <a:r>
              <a:rPr lang="en-US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1. </a:t>
            </a:r>
            <a:r>
              <a:rPr altLang="en-US">
                <a:latin typeface="휴먼모음T" panose="02030504000101010101" pitchFamily="18" charset="-127"/>
                <a:ea typeface="휴먼모음T" panose="02030504000101010101" pitchFamily="18" charset="-127"/>
              </a:rPr>
              <a:t>부동산 상품</a:t>
            </a:r>
            <a:endParaRPr lang="ko-KR" altLang="en-US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3" name="그룹 198">
            <a:extLst>
              <a:ext uri="{FF2B5EF4-FFF2-40B4-BE49-F238E27FC236}">
                <a16:creationId xmlns:a16="http://schemas.microsoft.com/office/drawing/2014/main" xmlns="" id="{00415AFD-8537-4FD1-8821-DF0BE22FD89F}"/>
              </a:ext>
            </a:extLst>
          </p:cNvPr>
          <p:cNvGrpSpPr/>
          <p:nvPr/>
        </p:nvGrpSpPr>
        <p:grpSpPr>
          <a:xfrm>
            <a:off x="1256733" y="1928802"/>
            <a:ext cx="6601415" cy="4107134"/>
            <a:chOff x="2641601" y="3203599"/>
            <a:chExt cx="8801886" cy="2341492"/>
          </a:xfrm>
        </p:grpSpPr>
        <p:sp>
          <p:nvSpPr>
            <p:cNvPr id="69" name="직사각형 23">
              <a:extLst>
                <a:ext uri="{FF2B5EF4-FFF2-40B4-BE49-F238E27FC236}">
                  <a16:creationId xmlns:a16="http://schemas.microsoft.com/office/drawing/2014/main" xmlns="" id="{B7761593-E955-463C-8DD8-1A31A8959F0E}"/>
                </a:ext>
              </a:extLst>
            </p:cNvPr>
            <p:cNvSpPr/>
            <p:nvPr/>
          </p:nvSpPr>
          <p:spPr>
            <a:xfrm>
              <a:off x="2641601" y="4628543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r>
                <a:rPr kumimoji="1" lang="ko-KR" altLang="en-US" sz="12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부동산 상품</a:t>
              </a:r>
            </a:p>
          </p:txBody>
        </p:sp>
        <p:sp>
          <p:nvSpPr>
            <p:cNvPr id="70" name="직사각형 23">
              <a:extLst>
                <a:ext uri="{FF2B5EF4-FFF2-40B4-BE49-F238E27FC236}">
                  <a16:creationId xmlns:a16="http://schemas.microsoft.com/office/drawing/2014/main" xmlns="" id="{620119BA-7308-4713-9720-CC3A612865A7}"/>
                </a:ext>
              </a:extLst>
            </p:cNvPr>
            <p:cNvSpPr/>
            <p:nvPr/>
          </p:nvSpPr>
          <p:spPr>
            <a:xfrm>
              <a:off x="4327156" y="4272305"/>
              <a:ext cx="2059663" cy="916547"/>
            </a:xfrm>
            <a:prstGeom prst="rect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1" name="직사각형 23">
              <a:extLst>
                <a:ext uri="{FF2B5EF4-FFF2-40B4-BE49-F238E27FC236}">
                  <a16:creationId xmlns:a16="http://schemas.microsoft.com/office/drawing/2014/main" xmlns="" id="{DA94D520-A878-4B0D-A4D6-266667A0880E}"/>
                </a:ext>
              </a:extLst>
            </p:cNvPr>
            <p:cNvSpPr/>
            <p:nvPr/>
          </p:nvSpPr>
          <p:spPr>
            <a:xfrm>
              <a:off x="6012712" y="3916071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2" name="직사각형 23">
              <a:extLst>
                <a:ext uri="{FF2B5EF4-FFF2-40B4-BE49-F238E27FC236}">
                  <a16:creationId xmlns:a16="http://schemas.microsoft.com/office/drawing/2014/main" xmlns="" id="{E572C73E-9503-43F1-8C2A-DCD32EEAA15A}"/>
                </a:ext>
              </a:extLst>
            </p:cNvPr>
            <p:cNvSpPr/>
            <p:nvPr/>
          </p:nvSpPr>
          <p:spPr>
            <a:xfrm>
              <a:off x="7698268" y="3559835"/>
              <a:ext cx="2059663" cy="916547"/>
            </a:xfrm>
            <a:prstGeom prst="rect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3" name="직사각형 23">
              <a:extLst>
                <a:ext uri="{FF2B5EF4-FFF2-40B4-BE49-F238E27FC236}">
                  <a16:creationId xmlns:a16="http://schemas.microsoft.com/office/drawing/2014/main" xmlns="" id="{8DE47AFA-EC0B-4ECA-B898-386869AFE119}"/>
                </a:ext>
              </a:extLst>
            </p:cNvPr>
            <p:cNvSpPr/>
            <p:nvPr/>
          </p:nvSpPr>
          <p:spPr>
            <a:xfrm>
              <a:off x="9383824" y="3203599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4" name="직사각형 23">
              <a:extLst>
                <a:ext uri="{FF2B5EF4-FFF2-40B4-BE49-F238E27FC236}">
                  <a16:creationId xmlns:a16="http://schemas.microsoft.com/office/drawing/2014/main" xmlns="" id="{94A2F8DB-1F04-4584-9D94-28A0CA566894}"/>
                </a:ext>
              </a:extLst>
            </p:cNvPr>
            <p:cNvSpPr/>
            <p:nvPr/>
          </p:nvSpPr>
          <p:spPr>
            <a:xfrm rot="10800000">
              <a:off x="4327154" y="5188853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5" name="직사각형 23">
              <a:extLst>
                <a:ext uri="{FF2B5EF4-FFF2-40B4-BE49-F238E27FC236}">
                  <a16:creationId xmlns:a16="http://schemas.microsoft.com/office/drawing/2014/main" xmlns="" id="{55784769-3A46-4DD7-80A1-D674E80CF57E}"/>
                </a:ext>
              </a:extLst>
            </p:cNvPr>
            <p:cNvSpPr/>
            <p:nvPr/>
          </p:nvSpPr>
          <p:spPr>
            <a:xfrm rot="10800000">
              <a:off x="6012713" y="4832616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6" name="직사각형 23">
              <a:extLst>
                <a:ext uri="{FF2B5EF4-FFF2-40B4-BE49-F238E27FC236}">
                  <a16:creationId xmlns:a16="http://schemas.microsoft.com/office/drawing/2014/main" xmlns="" id="{29704C8B-4F41-4E9B-A0DA-E18B11272339}"/>
                </a:ext>
              </a:extLst>
            </p:cNvPr>
            <p:cNvSpPr/>
            <p:nvPr/>
          </p:nvSpPr>
          <p:spPr>
            <a:xfrm rot="10800000">
              <a:off x="7698268" y="4476382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7" name="직사각형 23">
              <a:extLst>
                <a:ext uri="{FF2B5EF4-FFF2-40B4-BE49-F238E27FC236}">
                  <a16:creationId xmlns:a16="http://schemas.microsoft.com/office/drawing/2014/main" xmlns="" id="{6807FD82-AE80-4024-87F1-BA4E47008616}"/>
                </a:ext>
              </a:extLst>
            </p:cNvPr>
            <p:cNvSpPr/>
            <p:nvPr/>
          </p:nvSpPr>
          <p:spPr>
            <a:xfrm rot="10800000">
              <a:off x="9383824" y="4120147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32" name="타원 131">
              <a:extLst>
                <a:ext uri="{FF2B5EF4-FFF2-40B4-BE49-F238E27FC236}">
                  <a16:creationId xmlns:a16="http://schemas.microsoft.com/office/drawing/2014/main" xmlns="" id="{67483D42-EDB8-4243-A01D-5CE6E618C29D}"/>
                </a:ext>
              </a:extLst>
            </p:cNvPr>
            <p:cNvSpPr/>
            <p:nvPr/>
          </p:nvSpPr>
          <p:spPr>
            <a:xfrm>
              <a:off x="2740732" y="4664996"/>
              <a:ext cx="370425" cy="37042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01</a:t>
              </a:r>
              <a:endPara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5" name="그룹 86">
              <a:extLst>
                <a:ext uri="{FF2B5EF4-FFF2-40B4-BE49-F238E27FC236}">
                  <a16:creationId xmlns:a16="http://schemas.microsoft.com/office/drawing/2014/main" xmlns="" id="{A945597C-7FF9-4233-BB09-40C2B20CC3C4}"/>
                </a:ext>
              </a:extLst>
            </p:cNvPr>
            <p:cNvGrpSpPr/>
            <p:nvPr/>
          </p:nvGrpSpPr>
          <p:grpSpPr>
            <a:xfrm>
              <a:off x="3446734" y="4765749"/>
              <a:ext cx="449389" cy="437251"/>
              <a:chOff x="6060558" y="2283280"/>
              <a:chExt cx="938741" cy="913383"/>
            </a:xfrm>
            <a:solidFill>
              <a:schemeClr val="bg1"/>
            </a:solidFill>
          </p:grpSpPr>
          <p:sp>
            <p:nvSpPr>
              <p:cNvPr id="88" name="Freeform 31">
                <a:extLst>
                  <a:ext uri="{FF2B5EF4-FFF2-40B4-BE49-F238E27FC236}">
                    <a16:creationId xmlns:a16="http://schemas.microsoft.com/office/drawing/2014/main" xmlns="" id="{EC63BC3E-30D6-4470-9926-95CCA36872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6544" y="2362567"/>
                <a:ext cx="843597" cy="30129"/>
              </a:xfrm>
              <a:custGeom>
                <a:avLst/>
                <a:gdLst>
                  <a:gd name="T0" fmla="*/ 758 w 772"/>
                  <a:gd name="T1" fmla="*/ 28 h 28"/>
                  <a:gd name="T2" fmla="*/ 14 w 772"/>
                  <a:gd name="T3" fmla="*/ 28 h 28"/>
                  <a:gd name="T4" fmla="*/ 0 w 772"/>
                  <a:gd name="T5" fmla="*/ 14 h 28"/>
                  <a:gd name="T6" fmla="*/ 14 w 772"/>
                  <a:gd name="T7" fmla="*/ 0 h 28"/>
                  <a:gd name="T8" fmla="*/ 758 w 772"/>
                  <a:gd name="T9" fmla="*/ 0 h 28"/>
                  <a:gd name="T10" fmla="*/ 772 w 772"/>
                  <a:gd name="T11" fmla="*/ 14 h 28"/>
                  <a:gd name="T12" fmla="*/ 758 w 772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2" h="28">
                    <a:moveTo>
                      <a:pt x="758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758" y="0"/>
                      <a:pt x="758" y="0"/>
                      <a:pt x="758" y="0"/>
                    </a:cubicBezTo>
                    <a:cubicBezTo>
                      <a:pt x="766" y="0"/>
                      <a:pt x="772" y="6"/>
                      <a:pt x="772" y="14"/>
                    </a:cubicBezTo>
                    <a:cubicBezTo>
                      <a:pt x="772" y="22"/>
                      <a:pt x="766" y="28"/>
                      <a:pt x="758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89" name="Freeform 32">
                <a:extLst>
                  <a:ext uri="{FF2B5EF4-FFF2-40B4-BE49-F238E27FC236}">
                    <a16:creationId xmlns:a16="http://schemas.microsoft.com/office/drawing/2014/main" xmlns="" id="{2424CC90-729D-4720-A0AD-9C36BA586B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6544" y="2438682"/>
                <a:ext cx="371056" cy="30129"/>
              </a:xfrm>
              <a:custGeom>
                <a:avLst/>
                <a:gdLst>
                  <a:gd name="T0" fmla="*/ 326 w 340"/>
                  <a:gd name="T1" fmla="*/ 28 h 28"/>
                  <a:gd name="T2" fmla="*/ 14 w 340"/>
                  <a:gd name="T3" fmla="*/ 28 h 28"/>
                  <a:gd name="T4" fmla="*/ 0 w 340"/>
                  <a:gd name="T5" fmla="*/ 14 h 28"/>
                  <a:gd name="T6" fmla="*/ 14 w 340"/>
                  <a:gd name="T7" fmla="*/ 0 h 28"/>
                  <a:gd name="T8" fmla="*/ 326 w 340"/>
                  <a:gd name="T9" fmla="*/ 0 h 28"/>
                  <a:gd name="T10" fmla="*/ 340 w 340"/>
                  <a:gd name="T11" fmla="*/ 14 h 28"/>
                  <a:gd name="T12" fmla="*/ 326 w 340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0" h="28">
                    <a:moveTo>
                      <a:pt x="326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326" y="0"/>
                      <a:pt x="326" y="0"/>
                      <a:pt x="326" y="0"/>
                    </a:cubicBezTo>
                    <a:cubicBezTo>
                      <a:pt x="334" y="0"/>
                      <a:pt x="340" y="6"/>
                      <a:pt x="340" y="14"/>
                    </a:cubicBezTo>
                    <a:cubicBezTo>
                      <a:pt x="340" y="22"/>
                      <a:pt x="334" y="28"/>
                      <a:pt x="32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0" name="Freeform 33">
                <a:extLst>
                  <a:ext uri="{FF2B5EF4-FFF2-40B4-BE49-F238E27FC236}">
                    <a16:creationId xmlns:a16="http://schemas.microsoft.com/office/drawing/2014/main" xmlns="" id="{9C06E711-7DBA-4264-B0E1-3167A17675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5557" y="2438682"/>
                <a:ext cx="348856" cy="30129"/>
              </a:xfrm>
              <a:custGeom>
                <a:avLst/>
                <a:gdLst>
                  <a:gd name="T0" fmla="*/ 305 w 319"/>
                  <a:gd name="T1" fmla="*/ 28 h 28"/>
                  <a:gd name="T2" fmla="*/ 14 w 319"/>
                  <a:gd name="T3" fmla="*/ 28 h 28"/>
                  <a:gd name="T4" fmla="*/ 0 w 319"/>
                  <a:gd name="T5" fmla="*/ 14 h 28"/>
                  <a:gd name="T6" fmla="*/ 14 w 319"/>
                  <a:gd name="T7" fmla="*/ 0 h 28"/>
                  <a:gd name="T8" fmla="*/ 305 w 319"/>
                  <a:gd name="T9" fmla="*/ 0 h 28"/>
                  <a:gd name="T10" fmla="*/ 319 w 319"/>
                  <a:gd name="T11" fmla="*/ 14 h 28"/>
                  <a:gd name="T12" fmla="*/ 305 w 319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9" h="28">
                    <a:moveTo>
                      <a:pt x="305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313" y="0"/>
                      <a:pt x="319" y="6"/>
                      <a:pt x="319" y="14"/>
                    </a:cubicBezTo>
                    <a:cubicBezTo>
                      <a:pt x="319" y="22"/>
                      <a:pt x="313" y="28"/>
                      <a:pt x="30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1" name="Freeform 34">
                <a:extLst>
                  <a:ext uri="{FF2B5EF4-FFF2-40B4-BE49-F238E27FC236}">
                    <a16:creationId xmlns:a16="http://schemas.microsoft.com/office/drawing/2014/main" xmlns="" id="{59BAD756-76EC-4DFF-9EDF-468A8C5F3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9101" y="2514797"/>
                <a:ext cx="317142" cy="30129"/>
              </a:xfrm>
              <a:custGeom>
                <a:avLst/>
                <a:gdLst>
                  <a:gd name="T0" fmla="*/ 276 w 290"/>
                  <a:gd name="T1" fmla="*/ 28 h 28"/>
                  <a:gd name="T2" fmla="*/ 14 w 290"/>
                  <a:gd name="T3" fmla="*/ 28 h 28"/>
                  <a:gd name="T4" fmla="*/ 0 w 290"/>
                  <a:gd name="T5" fmla="*/ 14 h 28"/>
                  <a:gd name="T6" fmla="*/ 14 w 290"/>
                  <a:gd name="T7" fmla="*/ 0 h 28"/>
                  <a:gd name="T8" fmla="*/ 276 w 290"/>
                  <a:gd name="T9" fmla="*/ 0 h 28"/>
                  <a:gd name="T10" fmla="*/ 290 w 290"/>
                  <a:gd name="T11" fmla="*/ 14 h 28"/>
                  <a:gd name="T12" fmla="*/ 276 w 290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0" h="28">
                    <a:moveTo>
                      <a:pt x="276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84" y="0"/>
                      <a:pt x="290" y="6"/>
                      <a:pt x="290" y="14"/>
                    </a:cubicBezTo>
                    <a:cubicBezTo>
                      <a:pt x="290" y="22"/>
                      <a:pt x="284" y="28"/>
                      <a:pt x="27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2" name="Freeform 35">
                <a:extLst>
                  <a:ext uri="{FF2B5EF4-FFF2-40B4-BE49-F238E27FC236}">
                    <a16:creationId xmlns:a16="http://schemas.microsoft.com/office/drawing/2014/main" xmlns="" id="{29C4DDB6-3041-41B5-8D86-B1D45F298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7399" y="2514797"/>
                <a:ext cx="304456" cy="30129"/>
              </a:xfrm>
              <a:custGeom>
                <a:avLst/>
                <a:gdLst>
                  <a:gd name="T0" fmla="*/ 264 w 278"/>
                  <a:gd name="T1" fmla="*/ 28 h 28"/>
                  <a:gd name="T2" fmla="*/ 14 w 278"/>
                  <a:gd name="T3" fmla="*/ 28 h 28"/>
                  <a:gd name="T4" fmla="*/ 0 w 278"/>
                  <a:gd name="T5" fmla="*/ 14 h 28"/>
                  <a:gd name="T6" fmla="*/ 14 w 278"/>
                  <a:gd name="T7" fmla="*/ 0 h 28"/>
                  <a:gd name="T8" fmla="*/ 264 w 278"/>
                  <a:gd name="T9" fmla="*/ 0 h 28"/>
                  <a:gd name="T10" fmla="*/ 278 w 278"/>
                  <a:gd name="T11" fmla="*/ 14 h 28"/>
                  <a:gd name="T12" fmla="*/ 264 w 278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8" h="28">
                    <a:moveTo>
                      <a:pt x="264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7" y="28"/>
                      <a:pt x="0" y="22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264" y="0"/>
                      <a:pt x="264" y="0"/>
                      <a:pt x="264" y="0"/>
                    </a:cubicBezTo>
                    <a:cubicBezTo>
                      <a:pt x="272" y="0"/>
                      <a:pt x="278" y="6"/>
                      <a:pt x="278" y="14"/>
                    </a:cubicBezTo>
                    <a:cubicBezTo>
                      <a:pt x="278" y="22"/>
                      <a:pt x="272" y="28"/>
                      <a:pt x="26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3" name="Freeform 36">
                <a:extLst>
                  <a:ext uri="{FF2B5EF4-FFF2-40B4-BE49-F238E27FC236}">
                    <a16:creationId xmlns:a16="http://schemas.microsoft.com/office/drawing/2014/main" xmlns="" id="{4AEE4ECB-3399-4160-AD2B-BB46DF2DEB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9744" y="2283280"/>
                <a:ext cx="759555" cy="361547"/>
              </a:xfrm>
              <a:custGeom>
                <a:avLst/>
                <a:gdLst>
                  <a:gd name="T0" fmla="*/ 682 w 696"/>
                  <a:gd name="T1" fmla="*/ 331 h 331"/>
                  <a:gd name="T2" fmla="*/ 440 w 696"/>
                  <a:gd name="T3" fmla="*/ 331 h 331"/>
                  <a:gd name="T4" fmla="*/ 426 w 696"/>
                  <a:gd name="T5" fmla="*/ 317 h 331"/>
                  <a:gd name="T6" fmla="*/ 440 w 696"/>
                  <a:gd name="T7" fmla="*/ 303 h 331"/>
                  <a:gd name="T8" fmla="*/ 665 w 696"/>
                  <a:gd name="T9" fmla="*/ 303 h 331"/>
                  <a:gd name="T10" fmla="*/ 614 w 696"/>
                  <a:gd name="T11" fmla="*/ 28 h 331"/>
                  <a:gd name="T12" fmla="*/ 14 w 696"/>
                  <a:gd name="T13" fmla="*/ 28 h 331"/>
                  <a:gd name="T14" fmla="*/ 0 w 696"/>
                  <a:gd name="T15" fmla="*/ 14 h 331"/>
                  <a:gd name="T16" fmla="*/ 14 w 696"/>
                  <a:gd name="T17" fmla="*/ 0 h 331"/>
                  <a:gd name="T18" fmla="*/ 625 w 696"/>
                  <a:gd name="T19" fmla="*/ 0 h 331"/>
                  <a:gd name="T20" fmla="*/ 639 w 696"/>
                  <a:gd name="T21" fmla="*/ 12 h 331"/>
                  <a:gd name="T22" fmla="*/ 696 w 696"/>
                  <a:gd name="T23" fmla="*/ 315 h 331"/>
                  <a:gd name="T24" fmla="*/ 693 w 696"/>
                  <a:gd name="T25" fmla="*/ 326 h 331"/>
                  <a:gd name="T26" fmla="*/ 682 w 696"/>
                  <a:gd name="T27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6" h="331">
                    <a:moveTo>
                      <a:pt x="682" y="331"/>
                    </a:moveTo>
                    <a:cubicBezTo>
                      <a:pt x="440" y="331"/>
                      <a:pt x="440" y="331"/>
                      <a:pt x="440" y="331"/>
                    </a:cubicBezTo>
                    <a:cubicBezTo>
                      <a:pt x="432" y="331"/>
                      <a:pt x="426" y="325"/>
                      <a:pt x="426" y="317"/>
                    </a:cubicBezTo>
                    <a:cubicBezTo>
                      <a:pt x="426" y="310"/>
                      <a:pt x="432" y="303"/>
                      <a:pt x="440" y="303"/>
                    </a:cubicBezTo>
                    <a:cubicBezTo>
                      <a:pt x="665" y="303"/>
                      <a:pt x="665" y="303"/>
                      <a:pt x="665" y="303"/>
                    </a:cubicBezTo>
                    <a:cubicBezTo>
                      <a:pt x="614" y="28"/>
                      <a:pt x="614" y="28"/>
                      <a:pt x="6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625" y="0"/>
                      <a:pt x="625" y="0"/>
                      <a:pt x="625" y="0"/>
                    </a:cubicBezTo>
                    <a:cubicBezTo>
                      <a:pt x="632" y="0"/>
                      <a:pt x="638" y="5"/>
                      <a:pt x="639" y="12"/>
                    </a:cubicBezTo>
                    <a:cubicBezTo>
                      <a:pt x="696" y="315"/>
                      <a:pt x="696" y="315"/>
                      <a:pt x="696" y="315"/>
                    </a:cubicBezTo>
                    <a:cubicBezTo>
                      <a:pt x="696" y="319"/>
                      <a:pt x="695" y="323"/>
                      <a:pt x="693" y="326"/>
                    </a:cubicBezTo>
                    <a:cubicBezTo>
                      <a:pt x="690" y="330"/>
                      <a:pt x="686" y="331"/>
                      <a:pt x="682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4" name="Freeform 37">
                <a:extLst>
                  <a:ext uri="{FF2B5EF4-FFF2-40B4-BE49-F238E27FC236}">
                    <a16:creationId xmlns:a16="http://schemas.microsoft.com/office/drawing/2014/main" xmlns="" id="{EB573C5E-C9F5-4E52-A65D-84187961FC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0558" y="2283280"/>
                <a:ext cx="320313" cy="361547"/>
              </a:xfrm>
              <a:custGeom>
                <a:avLst/>
                <a:gdLst>
                  <a:gd name="T0" fmla="*/ 280 w 294"/>
                  <a:gd name="T1" fmla="*/ 331 h 331"/>
                  <a:gd name="T2" fmla="*/ 15 w 294"/>
                  <a:gd name="T3" fmla="*/ 331 h 331"/>
                  <a:gd name="T4" fmla="*/ 4 w 294"/>
                  <a:gd name="T5" fmla="*/ 326 h 331"/>
                  <a:gd name="T6" fmla="*/ 1 w 294"/>
                  <a:gd name="T7" fmla="*/ 315 h 331"/>
                  <a:gd name="T8" fmla="*/ 57 w 294"/>
                  <a:gd name="T9" fmla="*/ 12 h 331"/>
                  <a:gd name="T10" fmla="*/ 71 w 294"/>
                  <a:gd name="T11" fmla="*/ 0 h 331"/>
                  <a:gd name="T12" fmla="*/ 123 w 294"/>
                  <a:gd name="T13" fmla="*/ 0 h 331"/>
                  <a:gd name="T14" fmla="*/ 137 w 294"/>
                  <a:gd name="T15" fmla="*/ 14 h 331"/>
                  <a:gd name="T16" fmla="*/ 123 w 294"/>
                  <a:gd name="T17" fmla="*/ 28 h 331"/>
                  <a:gd name="T18" fmla="*/ 83 w 294"/>
                  <a:gd name="T19" fmla="*/ 28 h 331"/>
                  <a:gd name="T20" fmla="*/ 32 w 294"/>
                  <a:gd name="T21" fmla="*/ 303 h 331"/>
                  <a:gd name="T22" fmla="*/ 280 w 294"/>
                  <a:gd name="T23" fmla="*/ 303 h 331"/>
                  <a:gd name="T24" fmla="*/ 294 w 294"/>
                  <a:gd name="T25" fmla="*/ 317 h 331"/>
                  <a:gd name="T26" fmla="*/ 280 w 294"/>
                  <a:gd name="T27" fmla="*/ 331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4" h="331">
                    <a:moveTo>
                      <a:pt x="280" y="331"/>
                    </a:moveTo>
                    <a:cubicBezTo>
                      <a:pt x="15" y="331"/>
                      <a:pt x="15" y="331"/>
                      <a:pt x="15" y="331"/>
                    </a:cubicBezTo>
                    <a:cubicBezTo>
                      <a:pt x="11" y="331"/>
                      <a:pt x="7" y="330"/>
                      <a:pt x="4" y="326"/>
                    </a:cubicBezTo>
                    <a:cubicBezTo>
                      <a:pt x="1" y="323"/>
                      <a:pt x="0" y="319"/>
                      <a:pt x="1" y="315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9" y="5"/>
                      <a:pt x="64" y="0"/>
                      <a:pt x="71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31" y="0"/>
                      <a:pt x="137" y="6"/>
                      <a:pt x="137" y="14"/>
                    </a:cubicBezTo>
                    <a:cubicBezTo>
                      <a:pt x="137" y="22"/>
                      <a:pt x="131" y="28"/>
                      <a:pt x="123" y="28"/>
                    </a:cubicBezTo>
                    <a:cubicBezTo>
                      <a:pt x="83" y="28"/>
                      <a:pt x="83" y="28"/>
                      <a:pt x="83" y="28"/>
                    </a:cubicBezTo>
                    <a:cubicBezTo>
                      <a:pt x="32" y="303"/>
                      <a:pt x="32" y="303"/>
                      <a:pt x="32" y="303"/>
                    </a:cubicBezTo>
                    <a:cubicBezTo>
                      <a:pt x="280" y="303"/>
                      <a:pt x="280" y="303"/>
                      <a:pt x="280" y="303"/>
                    </a:cubicBezTo>
                    <a:cubicBezTo>
                      <a:pt x="288" y="303"/>
                      <a:pt x="294" y="310"/>
                      <a:pt x="294" y="317"/>
                    </a:cubicBezTo>
                    <a:cubicBezTo>
                      <a:pt x="294" y="325"/>
                      <a:pt x="288" y="331"/>
                      <a:pt x="280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5" name="Freeform 38">
                <a:extLst>
                  <a:ext uri="{FF2B5EF4-FFF2-40B4-BE49-F238E27FC236}">
                    <a16:creationId xmlns:a16="http://schemas.microsoft.com/office/drawing/2014/main" xmlns="" id="{E6AFC62C-297D-4141-8FDD-E13284BCC0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19230" y="2437096"/>
                <a:ext cx="819812" cy="759567"/>
              </a:xfrm>
              <a:custGeom>
                <a:avLst/>
                <a:gdLst>
                  <a:gd name="T0" fmla="*/ 736 w 750"/>
                  <a:gd name="T1" fmla="*/ 695 h 695"/>
                  <a:gd name="T2" fmla="*/ 14 w 750"/>
                  <a:gd name="T3" fmla="*/ 695 h 695"/>
                  <a:gd name="T4" fmla="*/ 0 w 750"/>
                  <a:gd name="T5" fmla="*/ 681 h 695"/>
                  <a:gd name="T6" fmla="*/ 0 w 750"/>
                  <a:gd name="T7" fmla="*/ 177 h 695"/>
                  <a:gd name="T8" fmla="*/ 14 w 750"/>
                  <a:gd name="T9" fmla="*/ 163 h 695"/>
                  <a:gd name="T10" fmla="*/ 219 w 750"/>
                  <a:gd name="T11" fmla="*/ 163 h 695"/>
                  <a:gd name="T12" fmla="*/ 377 w 750"/>
                  <a:gd name="T13" fmla="*/ 5 h 695"/>
                  <a:gd name="T14" fmla="*/ 397 w 750"/>
                  <a:gd name="T15" fmla="*/ 5 h 695"/>
                  <a:gd name="T16" fmla="*/ 555 w 750"/>
                  <a:gd name="T17" fmla="*/ 163 h 695"/>
                  <a:gd name="T18" fmla="*/ 736 w 750"/>
                  <a:gd name="T19" fmla="*/ 163 h 695"/>
                  <a:gd name="T20" fmla="*/ 750 w 750"/>
                  <a:gd name="T21" fmla="*/ 177 h 695"/>
                  <a:gd name="T22" fmla="*/ 750 w 750"/>
                  <a:gd name="T23" fmla="*/ 681 h 695"/>
                  <a:gd name="T24" fmla="*/ 736 w 750"/>
                  <a:gd name="T25" fmla="*/ 695 h 695"/>
                  <a:gd name="T26" fmla="*/ 28 w 750"/>
                  <a:gd name="T27" fmla="*/ 667 h 695"/>
                  <a:gd name="T28" fmla="*/ 722 w 750"/>
                  <a:gd name="T29" fmla="*/ 667 h 695"/>
                  <a:gd name="T30" fmla="*/ 722 w 750"/>
                  <a:gd name="T31" fmla="*/ 191 h 695"/>
                  <a:gd name="T32" fmla="*/ 550 w 750"/>
                  <a:gd name="T33" fmla="*/ 191 h 695"/>
                  <a:gd name="T34" fmla="*/ 540 w 750"/>
                  <a:gd name="T35" fmla="*/ 187 h 695"/>
                  <a:gd name="T36" fmla="*/ 387 w 750"/>
                  <a:gd name="T37" fmla="*/ 35 h 695"/>
                  <a:gd name="T38" fmla="*/ 235 w 750"/>
                  <a:gd name="T39" fmla="*/ 187 h 695"/>
                  <a:gd name="T40" fmla="*/ 225 w 750"/>
                  <a:gd name="T41" fmla="*/ 191 h 695"/>
                  <a:gd name="T42" fmla="*/ 28 w 750"/>
                  <a:gd name="T43" fmla="*/ 191 h 695"/>
                  <a:gd name="T44" fmla="*/ 28 w 750"/>
                  <a:gd name="T45" fmla="*/ 667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50" h="695">
                    <a:moveTo>
                      <a:pt x="736" y="695"/>
                    </a:moveTo>
                    <a:cubicBezTo>
                      <a:pt x="14" y="695"/>
                      <a:pt x="14" y="695"/>
                      <a:pt x="14" y="695"/>
                    </a:cubicBezTo>
                    <a:cubicBezTo>
                      <a:pt x="6" y="695"/>
                      <a:pt x="0" y="688"/>
                      <a:pt x="0" y="681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0" y="169"/>
                      <a:pt x="6" y="163"/>
                      <a:pt x="14" y="163"/>
                    </a:cubicBezTo>
                    <a:cubicBezTo>
                      <a:pt x="219" y="163"/>
                      <a:pt x="219" y="163"/>
                      <a:pt x="219" y="163"/>
                    </a:cubicBezTo>
                    <a:cubicBezTo>
                      <a:pt x="377" y="5"/>
                      <a:pt x="377" y="5"/>
                      <a:pt x="377" y="5"/>
                    </a:cubicBezTo>
                    <a:cubicBezTo>
                      <a:pt x="383" y="0"/>
                      <a:pt x="392" y="0"/>
                      <a:pt x="397" y="5"/>
                    </a:cubicBezTo>
                    <a:cubicBezTo>
                      <a:pt x="555" y="163"/>
                      <a:pt x="555" y="163"/>
                      <a:pt x="555" y="163"/>
                    </a:cubicBezTo>
                    <a:cubicBezTo>
                      <a:pt x="736" y="163"/>
                      <a:pt x="736" y="163"/>
                      <a:pt x="736" y="163"/>
                    </a:cubicBezTo>
                    <a:cubicBezTo>
                      <a:pt x="744" y="163"/>
                      <a:pt x="750" y="169"/>
                      <a:pt x="750" y="177"/>
                    </a:cubicBezTo>
                    <a:cubicBezTo>
                      <a:pt x="750" y="681"/>
                      <a:pt x="750" y="681"/>
                      <a:pt x="750" y="681"/>
                    </a:cubicBezTo>
                    <a:cubicBezTo>
                      <a:pt x="750" y="688"/>
                      <a:pt x="744" y="695"/>
                      <a:pt x="736" y="695"/>
                    </a:cubicBezTo>
                    <a:close/>
                    <a:moveTo>
                      <a:pt x="28" y="667"/>
                    </a:moveTo>
                    <a:cubicBezTo>
                      <a:pt x="722" y="667"/>
                      <a:pt x="722" y="667"/>
                      <a:pt x="722" y="667"/>
                    </a:cubicBezTo>
                    <a:cubicBezTo>
                      <a:pt x="722" y="191"/>
                      <a:pt x="722" y="191"/>
                      <a:pt x="722" y="191"/>
                    </a:cubicBezTo>
                    <a:cubicBezTo>
                      <a:pt x="550" y="191"/>
                      <a:pt x="550" y="191"/>
                      <a:pt x="550" y="191"/>
                    </a:cubicBezTo>
                    <a:cubicBezTo>
                      <a:pt x="546" y="191"/>
                      <a:pt x="542" y="190"/>
                      <a:pt x="540" y="187"/>
                    </a:cubicBezTo>
                    <a:cubicBezTo>
                      <a:pt x="387" y="35"/>
                      <a:pt x="387" y="35"/>
                      <a:pt x="387" y="35"/>
                    </a:cubicBezTo>
                    <a:cubicBezTo>
                      <a:pt x="235" y="187"/>
                      <a:pt x="235" y="187"/>
                      <a:pt x="235" y="187"/>
                    </a:cubicBezTo>
                    <a:cubicBezTo>
                      <a:pt x="232" y="190"/>
                      <a:pt x="229" y="191"/>
                      <a:pt x="225" y="191"/>
                    </a:cubicBezTo>
                    <a:cubicBezTo>
                      <a:pt x="28" y="191"/>
                      <a:pt x="28" y="191"/>
                      <a:pt x="28" y="191"/>
                    </a:cubicBezTo>
                    <a:lnTo>
                      <a:pt x="28" y="6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6" name="Freeform 39">
                <a:extLst>
                  <a:ext uri="{FF2B5EF4-FFF2-40B4-BE49-F238E27FC236}">
                    <a16:creationId xmlns:a16="http://schemas.microsoft.com/office/drawing/2014/main" xmlns="" id="{1895C684-7CD3-409C-A74F-5B42905249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77399" y="2727286"/>
                <a:ext cx="134785" cy="179188"/>
              </a:xfrm>
              <a:custGeom>
                <a:avLst/>
                <a:gdLst>
                  <a:gd name="T0" fmla="*/ 109 w 123"/>
                  <a:gd name="T1" fmla="*/ 164 h 164"/>
                  <a:gd name="T2" fmla="*/ 14 w 123"/>
                  <a:gd name="T3" fmla="*/ 164 h 164"/>
                  <a:gd name="T4" fmla="*/ 0 w 123"/>
                  <a:gd name="T5" fmla="*/ 150 h 164"/>
                  <a:gd name="T6" fmla="*/ 0 w 123"/>
                  <a:gd name="T7" fmla="*/ 14 h 164"/>
                  <a:gd name="T8" fmla="*/ 14 w 123"/>
                  <a:gd name="T9" fmla="*/ 0 h 164"/>
                  <a:gd name="T10" fmla="*/ 109 w 123"/>
                  <a:gd name="T11" fmla="*/ 0 h 164"/>
                  <a:gd name="T12" fmla="*/ 123 w 123"/>
                  <a:gd name="T13" fmla="*/ 14 h 164"/>
                  <a:gd name="T14" fmla="*/ 123 w 123"/>
                  <a:gd name="T15" fmla="*/ 150 h 164"/>
                  <a:gd name="T16" fmla="*/ 109 w 123"/>
                  <a:gd name="T17" fmla="*/ 164 h 164"/>
                  <a:gd name="T18" fmla="*/ 28 w 123"/>
                  <a:gd name="T19" fmla="*/ 136 h 164"/>
                  <a:gd name="T20" fmla="*/ 95 w 123"/>
                  <a:gd name="T21" fmla="*/ 136 h 164"/>
                  <a:gd name="T22" fmla="*/ 95 w 123"/>
                  <a:gd name="T23" fmla="*/ 28 h 164"/>
                  <a:gd name="T24" fmla="*/ 28 w 123"/>
                  <a:gd name="T25" fmla="*/ 28 h 164"/>
                  <a:gd name="T26" fmla="*/ 28 w 123"/>
                  <a:gd name="T27" fmla="*/ 13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3" h="164">
                    <a:moveTo>
                      <a:pt x="109" y="164"/>
                    </a:moveTo>
                    <a:cubicBezTo>
                      <a:pt x="14" y="164"/>
                      <a:pt x="14" y="164"/>
                      <a:pt x="14" y="164"/>
                    </a:cubicBezTo>
                    <a:cubicBezTo>
                      <a:pt x="7" y="164"/>
                      <a:pt x="0" y="158"/>
                      <a:pt x="0" y="1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6" y="0"/>
                      <a:pt x="123" y="6"/>
                      <a:pt x="123" y="14"/>
                    </a:cubicBezTo>
                    <a:cubicBezTo>
                      <a:pt x="123" y="150"/>
                      <a:pt x="123" y="150"/>
                      <a:pt x="123" y="150"/>
                    </a:cubicBezTo>
                    <a:cubicBezTo>
                      <a:pt x="123" y="158"/>
                      <a:pt x="116" y="164"/>
                      <a:pt x="109" y="164"/>
                    </a:cubicBezTo>
                    <a:close/>
                    <a:moveTo>
                      <a:pt x="28" y="136"/>
                    </a:moveTo>
                    <a:cubicBezTo>
                      <a:pt x="95" y="136"/>
                      <a:pt x="95" y="136"/>
                      <a:pt x="95" y="136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7" name="Freeform 40">
                <a:extLst>
                  <a:ext uri="{FF2B5EF4-FFF2-40B4-BE49-F238E27FC236}">
                    <a16:creationId xmlns:a16="http://schemas.microsoft.com/office/drawing/2014/main" xmlns="" id="{1316D47F-7F2F-4175-979B-9849F70DA3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73043" y="2727286"/>
                <a:ext cx="133200" cy="179188"/>
              </a:xfrm>
              <a:custGeom>
                <a:avLst/>
                <a:gdLst>
                  <a:gd name="T0" fmla="*/ 108 w 122"/>
                  <a:gd name="T1" fmla="*/ 164 h 164"/>
                  <a:gd name="T2" fmla="*/ 14 w 122"/>
                  <a:gd name="T3" fmla="*/ 164 h 164"/>
                  <a:gd name="T4" fmla="*/ 0 w 122"/>
                  <a:gd name="T5" fmla="*/ 150 h 164"/>
                  <a:gd name="T6" fmla="*/ 0 w 122"/>
                  <a:gd name="T7" fmla="*/ 14 h 164"/>
                  <a:gd name="T8" fmla="*/ 14 w 122"/>
                  <a:gd name="T9" fmla="*/ 0 h 164"/>
                  <a:gd name="T10" fmla="*/ 108 w 122"/>
                  <a:gd name="T11" fmla="*/ 0 h 164"/>
                  <a:gd name="T12" fmla="*/ 122 w 122"/>
                  <a:gd name="T13" fmla="*/ 14 h 164"/>
                  <a:gd name="T14" fmla="*/ 122 w 122"/>
                  <a:gd name="T15" fmla="*/ 150 h 164"/>
                  <a:gd name="T16" fmla="*/ 108 w 122"/>
                  <a:gd name="T17" fmla="*/ 164 h 164"/>
                  <a:gd name="T18" fmla="*/ 28 w 122"/>
                  <a:gd name="T19" fmla="*/ 136 h 164"/>
                  <a:gd name="T20" fmla="*/ 94 w 122"/>
                  <a:gd name="T21" fmla="*/ 136 h 164"/>
                  <a:gd name="T22" fmla="*/ 94 w 122"/>
                  <a:gd name="T23" fmla="*/ 28 h 164"/>
                  <a:gd name="T24" fmla="*/ 28 w 122"/>
                  <a:gd name="T25" fmla="*/ 28 h 164"/>
                  <a:gd name="T26" fmla="*/ 28 w 122"/>
                  <a:gd name="T27" fmla="*/ 13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2" h="164">
                    <a:moveTo>
                      <a:pt x="108" y="164"/>
                    </a:moveTo>
                    <a:cubicBezTo>
                      <a:pt x="14" y="164"/>
                      <a:pt x="14" y="164"/>
                      <a:pt x="14" y="164"/>
                    </a:cubicBezTo>
                    <a:cubicBezTo>
                      <a:pt x="6" y="164"/>
                      <a:pt x="0" y="158"/>
                      <a:pt x="0" y="1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16" y="0"/>
                      <a:pt x="122" y="6"/>
                      <a:pt x="122" y="14"/>
                    </a:cubicBezTo>
                    <a:cubicBezTo>
                      <a:pt x="122" y="150"/>
                      <a:pt x="122" y="150"/>
                      <a:pt x="122" y="150"/>
                    </a:cubicBezTo>
                    <a:cubicBezTo>
                      <a:pt x="122" y="158"/>
                      <a:pt x="116" y="164"/>
                      <a:pt x="108" y="164"/>
                    </a:cubicBezTo>
                    <a:close/>
                    <a:moveTo>
                      <a:pt x="28" y="136"/>
                    </a:moveTo>
                    <a:cubicBezTo>
                      <a:pt x="94" y="136"/>
                      <a:pt x="94" y="136"/>
                      <a:pt x="94" y="136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8" name="Freeform 41">
                <a:extLst>
                  <a:ext uri="{FF2B5EF4-FFF2-40B4-BE49-F238E27FC236}">
                    <a16:creationId xmlns:a16="http://schemas.microsoft.com/office/drawing/2014/main" xmlns="" id="{E0DAD9EE-C6F0-4192-BDA3-290814C7E4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77399" y="2933431"/>
                <a:ext cx="134785" cy="179188"/>
              </a:xfrm>
              <a:custGeom>
                <a:avLst/>
                <a:gdLst>
                  <a:gd name="T0" fmla="*/ 109 w 123"/>
                  <a:gd name="T1" fmla="*/ 164 h 164"/>
                  <a:gd name="T2" fmla="*/ 14 w 123"/>
                  <a:gd name="T3" fmla="*/ 164 h 164"/>
                  <a:gd name="T4" fmla="*/ 0 w 123"/>
                  <a:gd name="T5" fmla="*/ 150 h 164"/>
                  <a:gd name="T6" fmla="*/ 0 w 123"/>
                  <a:gd name="T7" fmla="*/ 14 h 164"/>
                  <a:gd name="T8" fmla="*/ 14 w 123"/>
                  <a:gd name="T9" fmla="*/ 0 h 164"/>
                  <a:gd name="T10" fmla="*/ 109 w 123"/>
                  <a:gd name="T11" fmla="*/ 0 h 164"/>
                  <a:gd name="T12" fmla="*/ 123 w 123"/>
                  <a:gd name="T13" fmla="*/ 14 h 164"/>
                  <a:gd name="T14" fmla="*/ 123 w 123"/>
                  <a:gd name="T15" fmla="*/ 150 h 164"/>
                  <a:gd name="T16" fmla="*/ 109 w 123"/>
                  <a:gd name="T17" fmla="*/ 164 h 164"/>
                  <a:gd name="T18" fmla="*/ 28 w 123"/>
                  <a:gd name="T19" fmla="*/ 136 h 164"/>
                  <a:gd name="T20" fmla="*/ 95 w 123"/>
                  <a:gd name="T21" fmla="*/ 136 h 164"/>
                  <a:gd name="T22" fmla="*/ 95 w 123"/>
                  <a:gd name="T23" fmla="*/ 28 h 164"/>
                  <a:gd name="T24" fmla="*/ 28 w 123"/>
                  <a:gd name="T25" fmla="*/ 28 h 164"/>
                  <a:gd name="T26" fmla="*/ 28 w 123"/>
                  <a:gd name="T27" fmla="*/ 13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3" h="164">
                    <a:moveTo>
                      <a:pt x="109" y="164"/>
                    </a:moveTo>
                    <a:cubicBezTo>
                      <a:pt x="14" y="164"/>
                      <a:pt x="14" y="164"/>
                      <a:pt x="14" y="164"/>
                    </a:cubicBezTo>
                    <a:cubicBezTo>
                      <a:pt x="7" y="164"/>
                      <a:pt x="0" y="158"/>
                      <a:pt x="0" y="1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6" y="0"/>
                      <a:pt x="123" y="6"/>
                      <a:pt x="123" y="14"/>
                    </a:cubicBezTo>
                    <a:cubicBezTo>
                      <a:pt x="123" y="150"/>
                      <a:pt x="123" y="150"/>
                      <a:pt x="123" y="150"/>
                    </a:cubicBezTo>
                    <a:cubicBezTo>
                      <a:pt x="123" y="158"/>
                      <a:pt x="116" y="164"/>
                      <a:pt x="109" y="164"/>
                    </a:cubicBezTo>
                    <a:close/>
                    <a:moveTo>
                      <a:pt x="28" y="136"/>
                    </a:moveTo>
                    <a:cubicBezTo>
                      <a:pt x="95" y="136"/>
                      <a:pt x="95" y="136"/>
                      <a:pt x="95" y="136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9" name="Freeform 42">
                <a:extLst>
                  <a:ext uri="{FF2B5EF4-FFF2-40B4-BE49-F238E27FC236}">
                    <a16:creationId xmlns:a16="http://schemas.microsoft.com/office/drawing/2014/main" xmlns="" id="{B4825F61-9F96-4A4C-A727-6F4FB82D84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73043" y="2933431"/>
                <a:ext cx="133200" cy="179188"/>
              </a:xfrm>
              <a:custGeom>
                <a:avLst/>
                <a:gdLst>
                  <a:gd name="T0" fmla="*/ 108 w 122"/>
                  <a:gd name="T1" fmla="*/ 164 h 164"/>
                  <a:gd name="T2" fmla="*/ 14 w 122"/>
                  <a:gd name="T3" fmla="*/ 164 h 164"/>
                  <a:gd name="T4" fmla="*/ 0 w 122"/>
                  <a:gd name="T5" fmla="*/ 150 h 164"/>
                  <a:gd name="T6" fmla="*/ 0 w 122"/>
                  <a:gd name="T7" fmla="*/ 14 h 164"/>
                  <a:gd name="T8" fmla="*/ 14 w 122"/>
                  <a:gd name="T9" fmla="*/ 0 h 164"/>
                  <a:gd name="T10" fmla="*/ 108 w 122"/>
                  <a:gd name="T11" fmla="*/ 0 h 164"/>
                  <a:gd name="T12" fmla="*/ 122 w 122"/>
                  <a:gd name="T13" fmla="*/ 14 h 164"/>
                  <a:gd name="T14" fmla="*/ 122 w 122"/>
                  <a:gd name="T15" fmla="*/ 150 h 164"/>
                  <a:gd name="T16" fmla="*/ 108 w 122"/>
                  <a:gd name="T17" fmla="*/ 164 h 164"/>
                  <a:gd name="T18" fmla="*/ 28 w 122"/>
                  <a:gd name="T19" fmla="*/ 136 h 164"/>
                  <a:gd name="T20" fmla="*/ 94 w 122"/>
                  <a:gd name="T21" fmla="*/ 136 h 164"/>
                  <a:gd name="T22" fmla="*/ 94 w 122"/>
                  <a:gd name="T23" fmla="*/ 28 h 164"/>
                  <a:gd name="T24" fmla="*/ 28 w 122"/>
                  <a:gd name="T25" fmla="*/ 28 h 164"/>
                  <a:gd name="T26" fmla="*/ 28 w 122"/>
                  <a:gd name="T27" fmla="*/ 13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2" h="164">
                    <a:moveTo>
                      <a:pt x="108" y="164"/>
                    </a:moveTo>
                    <a:cubicBezTo>
                      <a:pt x="14" y="164"/>
                      <a:pt x="14" y="164"/>
                      <a:pt x="14" y="164"/>
                    </a:cubicBezTo>
                    <a:cubicBezTo>
                      <a:pt x="6" y="164"/>
                      <a:pt x="0" y="158"/>
                      <a:pt x="0" y="1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16" y="0"/>
                      <a:pt x="122" y="6"/>
                      <a:pt x="122" y="14"/>
                    </a:cubicBezTo>
                    <a:cubicBezTo>
                      <a:pt x="122" y="150"/>
                      <a:pt x="122" y="150"/>
                      <a:pt x="122" y="150"/>
                    </a:cubicBezTo>
                    <a:cubicBezTo>
                      <a:pt x="122" y="158"/>
                      <a:pt x="116" y="164"/>
                      <a:pt x="108" y="164"/>
                    </a:cubicBezTo>
                    <a:close/>
                    <a:moveTo>
                      <a:pt x="28" y="136"/>
                    </a:moveTo>
                    <a:cubicBezTo>
                      <a:pt x="94" y="136"/>
                      <a:pt x="94" y="136"/>
                      <a:pt x="94" y="136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0" name="Freeform 43">
                <a:extLst>
                  <a:ext uri="{FF2B5EF4-FFF2-40B4-BE49-F238E27FC236}">
                    <a16:creationId xmlns:a16="http://schemas.microsoft.com/office/drawing/2014/main" xmlns="" id="{73449999-BC83-4F3B-A43C-2539F84FBB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14172" y="2554441"/>
                <a:ext cx="255299" cy="142716"/>
              </a:xfrm>
              <a:custGeom>
                <a:avLst/>
                <a:gdLst>
                  <a:gd name="T0" fmla="*/ 219 w 234"/>
                  <a:gd name="T1" fmla="*/ 131 h 131"/>
                  <a:gd name="T2" fmla="*/ 15 w 234"/>
                  <a:gd name="T3" fmla="*/ 131 h 131"/>
                  <a:gd name="T4" fmla="*/ 2 w 234"/>
                  <a:gd name="T5" fmla="*/ 122 h 131"/>
                  <a:gd name="T6" fmla="*/ 5 w 234"/>
                  <a:gd name="T7" fmla="*/ 107 h 131"/>
                  <a:gd name="T8" fmla="*/ 107 w 234"/>
                  <a:gd name="T9" fmla="*/ 5 h 131"/>
                  <a:gd name="T10" fmla="*/ 127 w 234"/>
                  <a:gd name="T11" fmla="*/ 5 h 131"/>
                  <a:gd name="T12" fmla="*/ 228 w 234"/>
                  <a:gd name="T13" fmla="*/ 107 h 131"/>
                  <a:gd name="T14" fmla="*/ 232 w 234"/>
                  <a:gd name="T15" fmla="*/ 122 h 131"/>
                  <a:gd name="T16" fmla="*/ 219 w 234"/>
                  <a:gd name="T17" fmla="*/ 131 h 131"/>
                  <a:gd name="T18" fmla="*/ 49 w 234"/>
                  <a:gd name="T19" fmla="*/ 103 h 131"/>
                  <a:gd name="T20" fmla="*/ 185 w 234"/>
                  <a:gd name="T21" fmla="*/ 103 h 131"/>
                  <a:gd name="T22" fmla="*/ 117 w 234"/>
                  <a:gd name="T23" fmla="*/ 35 h 131"/>
                  <a:gd name="T24" fmla="*/ 49 w 234"/>
                  <a:gd name="T25" fmla="*/ 10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4" h="131">
                    <a:moveTo>
                      <a:pt x="219" y="131"/>
                    </a:moveTo>
                    <a:cubicBezTo>
                      <a:pt x="15" y="131"/>
                      <a:pt x="15" y="131"/>
                      <a:pt x="15" y="131"/>
                    </a:cubicBezTo>
                    <a:cubicBezTo>
                      <a:pt x="9" y="131"/>
                      <a:pt x="4" y="128"/>
                      <a:pt x="2" y="122"/>
                    </a:cubicBezTo>
                    <a:cubicBezTo>
                      <a:pt x="0" y="117"/>
                      <a:pt x="1" y="111"/>
                      <a:pt x="5" y="107"/>
                    </a:cubicBezTo>
                    <a:cubicBezTo>
                      <a:pt x="107" y="5"/>
                      <a:pt x="107" y="5"/>
                      <a:pt x="107" y="5"/>
                    </a:cubicBezTo>
                    <a:cubicBezTo>
                      <a:pt x="112" y="0"/>
                      <a:pt x="122" y="0"/>
                      <a:pt x="127" y="5"/>
                    </a:cubicBezTo>
                    <a:cubicBezTo>
                      <a:pt x="228" y="107"/>
                      <a:pt x="228" y="107"/>
                      <a:pt x="228" y="107"/>
                    </a:cubicBezTo>
                    <a:cubicBezTo>
                      <a:pt x="232" y="111"/>
                      <a:pt x="234" y="117"/>
                      <a:pt x="232" y="122"/>
                    </a:cubicBezTo>
                    <a:cubicBezTo>
                      <a:pt x="229" y="128"/>
                      <a:pt x="224" y="131"/>
                      <a:pt x="219" y="131"/>
                    </a:cubicBezTo>
                    <a:close/>
                    <a:moveTo>
                      <a:pt x="49" y="103"/>
                    </a:moveTo>
                    <a:cubicBezTo>
                      <a:pt x="185" y="103"/>
                      <a:pt x="185" y="103"/>
                      <a:pt x="185" y="103"/>
                    </a:cubicBezTo>
                    <a:cubicBezTo>
                      <a:pt x="117" y="35"/>
                      <a:pt x="117" y="35"/>
                      <a:pt x="117" y="35"/>
                    </a:cubicBezTo>
                    <a:lnTo>
                      <a:pt x="49" y="1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1" name="Freeform 44">
                <a:extLst>
                  <a:ext uri="{FF2B5EF4-FFF2-40B4-BE49-F238E27FC236}">
                    <a16:creationId xmlns:a16="http://schemas.microsoft.com/office/drawing/2014/main" xmlns="" id="{7A1ECC41-B600-438F-81F8-3C8F0C50A4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76014" y="2727286"/>
                <a:ext cx="133200" cy="179188"/>
              </a:xfrm>
              <a:custGeom>
                <a:avLst/>
                <a:gdLst>
                  <a:gd name="T0" fmla="*/ 108 w 122"/>
                  <a:gd name="T1" fmla="*/ 164 h 164"/>
                  <a:gd name="T2" fmla="*/ 14 w 122"/>
                  <a:gd name="T3" fmla="*/ 164 h 164"/>
                  <a:gd name="T4" fmla="*/ 0 w 122"/>
                  <a:gd name="T5" fmla="*/ 150 h 164"/>
                  <a:gd name="T6" fmla="*/ 0 w 122"/>
                  <a:gd name="T7" fmla="*/ 14 h 164"/>
                  <a:gd name="T8" fmla="*/ 14 w 122"/>
                  <a:gd name="T9" fmla="*/ 0 h 164"/>
                  <a:gd name="T10" fmla="*/ 108 w 122"/>
                  <a:gd name="T11" fmla="*/ 0 h 164"/>
                  <a:gd name="T12" fmla="*/ 122 w 122"/>
                  <a:gd name="T13" fmla="*/ 14 h 164"/>
                  <a:gd name="T14" fmla="*/ 122 w 122"/>
                  <a:gd name="T15" fmla="*/ 150 h 164"/>
                  <a:gd name="T16" fmla="*/ 108 w 122"/>
                  <a:gd name="T17" fmla="*/ 164 h 164"/>
                  <a:gd name="T18" fmla="*/ 28 w 122"/>
                  <a:gd name="T19" fmla="*/ 136 h 164"/>
                  <a:gd name="T20" fmla="*/ 94 w 122"/>
                  <a:gd name="T21" fmla="*/ 136 h 164"/>
                  <a:gd name="T22" fmla="*/ 94 w 122"/>
                  <a:gd name="T23" fmla="*/ 28 h 164"/>
                  <a:gd name="T24" fmla="*/ 28 w 122"/>
                  <a:gd name="T25" fmla="*/ 28 h 164"/>
                  <a:gd name="T26" fmla="*/ 28 w 122"/>
                  <a:gd name="T27" fmla="*/ 13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2" h="164">
                    <a:moveTo>
                      <a:pt x="108" y="164"/>
                    </a:moveTo>
                    <a:cubicBezTo>
                      <a:pt x="14" y="164"/>
                      <a:pt x="14" y="164"/>
                      <a:pt x="14" y="164"/>
                    </a:cubicBezTo>
                    <a:cubicBezTo>
                      <a:pt x="6" y="164"/>
                      <a:pt x="0" y="158"/>
                      <a:pt x="0" y="1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16" y="0"/>
                      <a:pt x="122" y="6"/>
                      <a:pt x="122" y="14"/>
                    </a:cubicBezTo>
                    <a:cubicBezTo>
                      <a:pt x="122" y="150"/>
                      <a:pt x="122" y="150"/>
                      <a:pt x="122" y="150"/>
                    </a:cubicBezTo>
                    <a:cubicBezTo>
                      <a:pt x="122" y="158"/>
                      <a:pt x="116" y="164"/>
                      <a:pt x="108" y="164"/>
                    </a:cubicBezTo>
                    <a:close/>
                    <a:moveTo>
                      <a:pt x="28" y="136"/>
                    </a:moveTo>
                    <a:cubicBezTo>
                      <a:pt x="94" y="136"/>
                      <a:pt x="94" y="136"/>
                      <a:pt x="94" y="136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2" name="Freeform 45">
                <a:extLst>
                  <a:ext uri="{FF2B5EF4-FFF2-40B4-BE49-F238E27FC236}">
                    <a16:creationId xmlns:a16="http://schemas.microsoft.com/office/drawing/2014/main" xmlns="" id="{0B52DA43-DD76-400C-BDDF-A7422FDA2D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76014" y="2933431"/>
                <a:ext cx="133200" cy="179188"/>
              </a:xfrm>
              <a:custGeom>
                <a:avLst/>
                <a:gdLst>
                  <a:gd name="T0" fmla="*/ 108 w 122"/>
                  <a:gd name="T1" fmla="*/ 164 h 164"/>
                  <a:gd name="T2" fmla="*/ 14 w 122"/>
                  <a:gd name="T3" fmla="*/ 164 h 164"/>
                  <a:gd name="T4" fmla="*/ 0 w 122"/>
                  <a:gd name="T5" fmla="*/ 150 h 164"/>
                  <a:gd name="T6" fmla="*/ 0 w 122"/>
                  <a:gd name="T7" fmla="*/ 14 h 164"/>
                  <a:gd name="T8" fmla="*/ 14 w 122"/>
                  <a:gd name="T9" fmla="*/ 0 h 164"/>
                  <a:gd name="T10" fmla="*/ 108 w 122"/>
                  <a:gd name="T11" fmla="*/ 0 h 164"/>
                  <a:gd name="T12" fmla="*/ 122 w 122"/>
                  <a:gd name="T13" fmla="*/ 14 h 164"/>
                  <a:gd name="T14" fmla="*/ 122 w 122"/>
                  <a:gd name="T15" fmla="*/ 150 h 164"/>
                  <a:gd name="T16" fmla="*/ 108 w 122"/>
                  <a:gd name="T17" fmla="*/ 164 h 164"/>
                  <a:gd name="T18" fmla="*/ 28 w 122"/>
                  <a:gd name="T19" fmla="*/ 136 h 164"/>
                  <a:gd name="T20" fmla="*/ 94 w 122"/>
                  <a:gd name="T21" fmla="*/ 136 h 164"/>
                  <a:gd name="T22" fmla="*/ 94 w 122"/>
                  <a:gd name="T23" fmla="*/ 28 h 164"/>
                  <a:gd name="T24" fmla="*/ 28 w 122"/>
                  <a:gd name="T25" fmla="*/ 28 h 164"/>
                  <a:gd name="T26" fmla="*/ 28 w 122"/>
                  <a:gd name="T27" fmla="*/ 13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2" h="164">
                    <a:moveTo>
                      <a:pt x="108" y="164"/>
                    </a:moveTo>
                    <a:cubicBezTo>
                      <a:pt x="14" y="164"/>
                      <a:pt x="14" y="164"/>
                      <a:pt x="14" y="164"/>
                    </a:cubicBezTo>
                    <a:cubicBezTo>
                      <a:pt x="6" y="164"/>
                      <a:pt x="0" y="158"/>
                      <a:pt x="0" y="15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16" y="0"/>
                      <a:pt x="122" y="6"/>
                      <a:pt x="122" y="14"/>
                    </a:cubicBezTo>
                    <a:cubicBezTo>
                      <a:pt x="122" y="150"/>
                      <a:pt x="122" y="150"/>
                      <a:pt x="122" y="150"/>
                    </a:cubicBezTo>
                    <a:cubicBezTo>
                      <a:pt x="122" y="158"/>
                      <a:pt x="116" y="164"/>
                      <a:pt x="108" y="164"/>
                    </a:cubicBezTo>
                    <a:close/>
                    <a:moveTo>
                      <a:pt x="28" y="136"/>
                    </a:moveTo>
                    <a:cubicBezTo>
                      <a:pt x="94" y="136"/>
                      <a:pt x="94" y="136"/>
                      <a:pt x="94" y="136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8" name="그룹 193">
            <a:extLst>
              <a:ext uri="{FF2B5EF4-FFF2-40B4-BE49-F238E27FC236}">
                <a16:creationId xmlns:a16="http://schemas.microsoft.com/office/drawing/2014/main" xmlns="" id="{028BD9D9-B728-4FFD-BE8F-57B52705DADA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xmlns="" id="{9215AA73-C51F-4DDE-AA8C-9F30ABAC077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xmlns="" id="{85EB82CD-69AF-4B0E-BE7B-252EF44C07F4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7" name="Freeform 804">
              <a:extLst>
                <a:ext uri="{FF2B5EF4-FFF2-40B4-BE49-F238E27FC236}">
                  <a16:creationId xmlns:a16="http://schemas.microsoft.com/office/drawing/2014/main" xmlns="" id="{B3BD0750-DC3C-4077-9DAA-F52F0917F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8" name="Freeform 804">
              <a:extLst>
                <a:ext uri="{FF2B5EF4-FFF2-40B4-BE49-F238E27FC236}">
                  <a16:creationId xmlns:a16="http://schemas.microsoft.com/office/drawing/2014/main" xmlns="" id="{6BD0B5A2-F8BE-4DB7-9C6C-AF4179B3071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202" name="직사각형 201">
            <a:extLst>
              <a:ext uri="{FF2B5EF4-FFF2-40B4-BE49-F238E27FC236}">
                <a16:creationId xmlns:a16="http://schemas.microsoft.com/office/drawing/2014/main" xmlns="" id="{433D79EF-D33C-4D8F-BB9D-CEF8A0E225A4}"/>
              </a:ext>
            </a:extLst>
          </p:cNvPr>
          <p:cNvSpPr/>
          <p:nvPr/>
        </p:nvSpPr>
        <p:spPr>
          <a:xfrm>
            <a:off x="628650" y="720711"/>
            <a:ext cx="1872489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4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024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D50138A2-13CB-DF44-88AE-64FFDFE25460}"/>
              </a:ext>
            </a:extLst>
          </p:cNvPr>
          <p:cNvSpPr/>
          <p:nvPr/>
        </p:nvSpPr>
        <p:spPr>
          <a:xfrm>
            <a:off x="1404649" y="959443"/>
            <a:ext cx="6334702" cy="4129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154C2099-4250-4C43-BCE4-480FBED28C0F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9508B44F-391A-2A46-A1C2-285D3F2AD65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E51D284E-B01C-AA48-9D81-A5419D8A001D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" name="Freeform 804">
              <a:extLst>
                <a:ext uri="{FF2B5EF4-FFF2-40B4-BE49-F238E27FC236}">
                  <a16:creationId xmlns:a16="http://schemas.microsoft.com/office/drawing/2014/main" xmlns="" id="{37E10CCF-080C-AE4B-A8B4-242CAC9C5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4" name="Freeform 804">
              <a:extLst>
                <a:ext uri="{FF2B5EF4-FFF2-40B4-BE49-F238E27FC236}">
                  <a16:creationId xmlns:a16="http://schemas.microsoft.com/office/drawing/2014/main" xmlns="" id="{CA9D039E-152C-9040-B686-9C6345E8A2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F90CEA9-203C-9B43-B3A0-0631B6035CD3}"/>
              </a:ext>
            </a:extLst>
          </p:cNvPr>
          <p:cNvSpPr txBox="1"/>
          <p:nvPr/>
        </p:nvSpPr>
        <p:spPr>
          <a:xfrm>
            <a:off x="0" y="895323"/>
            <a:ext cx="9144000" cy="1008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ko-KR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1. </a:t>
            </a:r>
            <a:r>
              <a:rPr kumimoji="1" lang="ko-KR" altLang="en-US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부동산 상품</a:t>
            </a:r>
            <a:endParaRPr kumimoji="1" lang="en-US" altLang="x-none" b="1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왜</a:t>
            </a:r>
            <a:r>
              <a:rPr kumimoji="1" lang="en-US" altLang="ko-KR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? </a:t>
            </a:r>
            <a:r>
              <a:rPr kumimoji="1" lang="ko-KR" altLang="en-US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부동산 </a:t>
            </a:r>
            <a:r>
              <a:rPr kumimoji="1" lang="en-US" altLang="ko-KR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114</a:t>
            </a:r>
            <a:r>
              <a:rPr kumimoji="1" lang="ko-KR" altLang="en-US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인가</a:t>
            </a:r>
            <a:r>
              <a:rPr kumimoji="1" lang="en-US" altLang="ko-KR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?</a:t>
            </a:r>
            <a:endParaRPr kumimoji="1" lang="x-none" altLang="en-US" sz="2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xmlns="" id="{E8081BED-F51A-4B16-A9A0-992351FECED5}"/>
              </a:ext>
            </a:extLst>
          </p:cNvPr>
          <p:cNvGrpSpPr/>
          <p:nvPr/>
        </p:nvGrpSpPr>
        <p:grpSpPr>
          <a:xfrm>
            <a:off x="3903376" y="2050977"/>
            <a:ext cx="4177179" cy="650897"/>
            <a:chOff x="6505699" y="1916818"/>
            <a:chExt cx="4177179" cy="650897"/>
          </a:xfrm>
        </p:grpSpPr>
        <p:sp>
          <p:nvSpPr>
            <p:cNvPr id="26" name="사각형: 둥근 모서리 25">
              <a:extLst>
                <a:ext uri="{FF2B5EF4-FFF2-40B4-BE49-F238E27FC236}">
                  <a16:creationId xmlns:a16="http://schemas.microsoft.com/office/drawing/2014/main" xmlns="" id="{0A8069E3-6811-42D5-A251-D7BD50DAC1D4}"/>
                </a:ext>
              </a:extLst>
            </p:cNvPr>
            <p:cNvSpPr/>
            <p:nvPr/>
          </p:nvSpPr>
          <p:spPr>
            <a:xfrm>
              <a:off x="6505699" y="1916818"/>
              <a:ext cx="650897" cy="65089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27" name="Group 279">
              <a:extLst>
                <a:ext uri="{FF2B5EF4-FFF2-40B4-BE49-F238E27FC236}">
                  <a16:creationId xmlns:a16="http://schemas.microsoft.com/office/drawing/2014/main" xmlns="" id="{DACB7DA6-4EFF-4DE3-BBF9-FF5166A91E7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631586" y="2027593"/>
              <a:ext cx="399121" cy="409624"/>
              <a:chOff x="3298" y="2314"/>
              <a:chExt cx="494" cy="507"/>
            </a:xfrm>
            <a:solidFill>
              <a:schemeClr val="bg2">
                <a:lumMod val="10000"/>
              </a:schemeClr>
            </a:solidFill>
          </p:grpSpPr>
          <p:sp>
            <p:nvSpPr>
              <p:cNvPr id="32" name="Freeform 280">
                <a:extLst>
                  <a:ext uri="{FF2B5EF4-FFF2-40B4-BE49-F238E27FC236}">
                    <a16:creationId xmlns:a16="http://schemas.microsoft.com/office/drawing/2014/main" xmlns="" id="{8A53C8A6-9B7F-4065-866D-73DDE80680A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98" y="2464"/>
                <a:ext cx="401" cy="357"/>
              </a:xfrm>
              <a:custGeom>
                <a:avLst/>
                <a:gdLst>
                  <a:gd name="T0" fmla="*/ 331 w 401"/>
                  <a:gd name="T1" fmla="*/ 357 h 357"/>
                  <a:gd name="T2" fmla="*/ 68 w 401"/>
                  <a:gd name="T3" fmla="*/ 357 h 357"/>
                  <a:gd name="T4" fmla="*/ 70 w 401"/>
                  <a:gd name="T5" fmla="*/ 175 h 357"/>
                  <a:gd name="T6" fmla="*/ 0 w 401"/>
                  <a:gd name="T7" fmla="*/ 175 h 357"/>
                  <a:gd name="T8" fmla="*/ 204 w 401"/>
                  <a:gd name="T9" fmla="*/ 0 h 357"/>
                  <a:gd name="T10" fmla="*/ 401 w 401"/>
                  <a:gd name="T11" fmla="*/ 170 h 357"/>
                  <a:gd name="T12" fmla="*/ 331 w 401"/>
                  <a:gd name="T13" fmla="*/ 170 h 357"/>
                  <a:gd name="T14" fmla="*/ 331 w 401"/>
                  <a:gd name="T15" fmla="*/ 357 h 357"/>
                  <a:gd name="T16" fmla="*/ 89 w 401"/>
                  <a:gd name="T17" fmla="*/ 333 h 357"/>
                  <a:gd name="T18" fmla="*/ 310 w 401"/>
                  <a:gd name="T19" fmla="*/ 333 h 357"/>
                  <a:gd name="T20" fmla="*/ 310 w 401"/>
                  <a:gd name="T21" fmla="*/ 149 h 357"/>
                  <a:gd name="T22" fmla="*/ 341 w 401"/>
                  <a:gd name="T23" fmla="*/ 149 h 357"/>
                  <a:gd name="T24" fmla="*/ 204 w 401"/>
                  <a:gd name="T25" fmla="*/ 29 h 357"/>
                  <a:gd name="T26" fmla="*/ 60 w 401"/>
                  <a:gd name="T27" fmla="*/ 151 h 357"/>
                  <a:gd name="T28" fmla="*/ 92 w 401"/>
                  <a:gd name="T29" fmla="*/ 151 h 357"/>
                  <a:gd name="T30" fmla="*/ 89 w 401"/>
                  <a:gd name="T31" fmla="*/ 333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1" h="357">
                    <a:moveTo>
                      <a:pt x="331" y="357"/>
                    </a:moveTo>
                    <a:lnTo>
                      <a:pt x="68" y="357"/>
                    </a:lnTo>
                    <a:lnTo>
                      <a:pt x="70" y="175"/>
                    </a:lnTo>
                    <a:lnTo>
                      <a:pt x="0" y="175"/>
                    </a:lnTo>
                    <a:lnTo>
                      <a:pt x="204" y="0"/>
                    </a:lnTo>
                    <a:lnTo>
                      <a:pt x="401" y="170"/>
                    </a:lnTo>
                    <a:lnTo>
                      <a:pt x="331" y="170"/>
                    </a:lnTo>
                    <a:lnTo>
                      <a:pt x="331" y="357"/>
                    </a:lnTo>
                    <a:close/>
                    <a:moveTo>
                      <a:pt x="89" y="333"/>
                    </a:moveTo>
                    <a:lnTo>
                      <a:pt x="310" y="333"/>
                    </a:lnTo>
                    <a:lnTo>
                      <a:pt x="310" y="149"/>
                    </a:lnTo>
                    <a:lnTo>
                      <a:pt x="341" y="149"/>
                    </a:lnTo>
                    <a:lnTo>
                      <a:pt x="204" y="29"/>
                    </a:lnTo>
                    <a:lnTo>
                      <a:pt x="60" y="151"/>
                    </a:lnTo>
                    <a:lnTo>
                      <a:pt x="92" y="151"/>
                    </a:lnTo>
                    <a:lnTo>
                      <a:pt x="89" y="333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34" name="Freeform 281">
                <a:extLst>
                  <a:ext uri="{FF2B5EF4-FFF2-40B4-BE49-F238E27FC236}">
                    <a16:creationId xmlns:a16="http://schemas.microsoft.com/office/drawing/2014/main" xmlns="" id="{6E3D4E4D-89B5-4D4B-92F5-D96A6EDDD6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7" y="2649"/>
                <a:ext cx="108" cy="165"/>
              </a:xfrm>
              <a:custGeom>
                <a:avLst/>
                <a:gdLst>
                  <a:gd name="T0" fmla="*/ 108 w 108"/>
                  <a:gd name="T1" fmla="*/ 165 h 165"/>
                  <a:gd name="T2" fmla="*/ 0 w 108"/>
                  <a:gd name="T3" fmla="*/ 165 h 165"/>
                  <a:gd name="T4" fmla="*/ 0 w 108"/>
                  <a:gd name="T5" fmla="*/ 0 h 165"/>
                  <a:gd name="T6" fmla="*/ 108 w 108"/>
                  <a:gd name="T7" fmla="*/ 0 h 165"/>
                  <a:gd name="T8" fmla="*/ 108 w 108"/>
                  <a:gd name="T9" fmla="*/ 165 h 165"/>
                  <a:gd name="T10" fmla="*/ 22 w 108"/>
                  <a:gd name="T11" fmla="*/ 143 h 165"/>
                  <a:gd name="T12" fmla="*/ 86 w 108"/>
                  <a:gd name="T13" fmla="*/ 143 h 165"/>
                  <a:gd name="T14" fmla="*/ 86 w 108"/>
                  <a:gd name="T15" fmla="*/ 21 h 165"/>
                  <a:gd name="T16" fmla="*/ 22 w 108"/>
                  <a:gd name="T17" fmla="*/ 21 h 165"/>
                  <a:gd name="T18" fmla="*/ 22 w 108"/>
                  <a:gd name="T19" fmla="*/ 143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65">
                    <a:moveTo>
                      <a:pt x="108" y="165"/>
                    </a:moveTo>
                    <a:lnTo>
                      <a:pt x="0" y="165"/>
                    </a:lnTo>
                    <a:lnTo>
                      <a:pt x="0" y="0"/>
                    </a:lnTo>
                    <a:lnTo>
                      <a:pt x="108" y="0"/>
                    </a:lnTo>
                    <a:lnTo>
                      <a:pt x="108" y="165"/>
                    </a:lnTo>
                    <a:close/>
                    <a:moveTo>
                      <a:pt x="22" y="143"/>
                    </a:moveTo>
                    <a:lnTo>
                      <a:pt x="86" y="143"/>
                    </a:lnTo>
                    <a:lnTo>
                      <a:pt x="86" y="21"/>
                    </a:lnTo>
                    <a:lnTo>
                      <a:pt x="22" y="21"/>
                    </a:lnTo>
                    <a:lnTo>
                      <a:pt x="22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35" name="Freeform 282">
                <a:extLst>
                  <a:ext uri="{FF2B5EF4-FFF2-40B4-BE49-F238E27FC236}">
                    <a16:creationId xmlns:a16="http://schemas.microsoft.com/office/drawing/2014/main" xmlns="" id="{3542B6E2-3554-4A81-BDD7-282CB18C66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8" y="2476"/>
                <a:ext cx="87" cy="115"/>
              </a:xfrm>
              <a:custGeom>
                <a:avLst/>
                <a:gdLst>
                  <a:gd name="T0" fmla="*/ 24 w 87"/>
                  <a:gd name="T1" fmla="*/ 115 h 115"/>
                  <a:gd name="T2" fmla="*/ 0 w 87"/>
                  <a:gd name="T3" fmla="*/ 115 h 115"/>
                  <a:gd name="T4" fmla="*/ 0 w 87"/>
                  <a:gd name="T5" fmla="*/ 0 h 115"/>
                  <a:gd name="T6" fmla="*/ 87 w 87"/>
                  <a:gd name="T7" fmla="*/ 0 h 115"/>
                  <a:gd name="T8" fmla="*/ 87 w 87"/>
                  <a:gd name="T9" fmla="*/ 60 h 115"/>
                  <a:gd name="T10" fmla="*/ 65 w 87"/>
                  <a:gd name="T11" fmla="*/ 60 h 115"/>
                  <a:gd name="T12" fmla="*/ 65 w 87"/>
                  <a:gd name="T13" fmla="*/ 22 h 115"/>
                  <a:gd name="T14" fmla="*/ 24 w 87"/>
                  <a:gd name="T15" fmla="*/ 22 h 115"/>
                  <a:gd name="T16" fmla="*/ 24 w 87"/>
                  <a:gd name="T17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115">
                    <a:moveTo>
                      <a:pt x="24" y="115"/>
                    </a:moveTo>
                    <a:lnTo>
                      <a:pt x="0" y="115"/>
                    </a:lnTo>
                    <a:lnTo>
                      <a:pt x="0" y="0"/>
                    </a:lnTo>
                    <a:lnTo>
                      <a:pt x="87" y="0"/>
                    </a:lnTo>
                    <a:lnTo>
                      <a:pt x="87" y="60"/>
                    </a:lnTo>
                    <a:lnTo>
                      <a:pt x="65" y="60"/>
                    </a:lnTo>
                    <a:lnTo>
                      <a:pt x="65" y="22"/>
                    </a:lnTo>
                    <a:lnTo>
                      <a:pt x="24" y="22"/>
                    </a:lnTo>
                    <a:lnTo>
                      <a:pt x="24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36" name="Rectangle 283">
                <a:extLst>
                  <a:ext uri="{FF2B5EF4-FFF2-40B4-BE49-F238E27FC236}">
                    <a16:creationId xmlns:a16="http://schemas.microsoft.com/office/drawing/2014/main" xmlns="" id="{304E7719-B5E7-4444-8D92-9D5F3CC092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0" y="2443"/>
                <a:ext cx="22" cy="25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37" name="Freeform 284">
                <a:extLst>
                  <a:ext uri="{FF2B5EF4-FFF2-40B4-BE49-F238E27FC236}">
                    <a16:creationId xmlns:a16="http://schemas.microsoft.com/office/drawing/2014/main" xmlns="" id="{2C175AC2-4ECA-4DA9-BCEA-E8C4AAC08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0" y="2419"/>
                <a:ext cx="122" cy="79"/>
              </a:xfrm>
              <a:custGeom>
                <a:avLst/>
                <a:gdLst>
                  <a:gd name="T0" fmla="*/ 14 w 122"/>
                  <a:gd name="T1" fmla="*/ 79 h 79"/>
                  <a:gd name="T2" fmla="*/ 0 w 122"/>
                  <a:gd name="T3" fmla="*/ 64 h 79"/>
                  <a:gd name="T4" fmla="*/ 62 w 122"/>
                  <a:gd name="T5" fmla="*/ 0 h 79"/>
                  <a:gd name="T6" fmla="*/ 122 w 122"/>
                  <a:gd name="T7" fmla="*/ 60 h 79"/>
                  <a:gd name="T8" fmla="*/ 105 w 122"/>
                  <a:gd name="T9" fmla="*/ 76 h 79"/>
                  <a:gd name="T10" fmla="*/ 62 w 122"/>
                  <a:gd name="T11" fmla="*/ 31 h 79"/>
                  <a:gd name="T12" fmla="*/ 14 w 122"/>
                  <a:gd name="T13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2" h="79">
                    <a:moveTo>
                      <a:pt x="14" y="79"/>
                    </a:moveTo>
                    <a:lnTo>
                      <a:pt x="0" y="64"/>
                    </a:lnTo>
                    <a:lnTo>
                      <a:pt x="62" y="0"/>
                    </a:lnTo>
                    <a:lnTo>
                      <a:pt x="122" y="60"/>
                    </a:lnTo>
                    <a:lnTo>
                      <a:pt x="105" y="76"/>
                    </a:lnTo>
                    <a:lnTo>
                      <a:pt x="62" y="31"/>
                    </a:lnTo>
                    <a:lnTo>
                      <a:pt x="14" y="79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38" name="Rectangle 285">
                <a:extLst>
                  <a:ext uri="{FF2B5EF4-FFF2-40B4-BE49-F238E27FC236}">
                    <a16:creationId xmlns:a16="http://schemas.microsoft.com/office/drawing/2014/main" xmlns="" id="{CE558CD5-58C4-4476-8B44-27768558A3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1" y="2706"/>
                <a:ext cx="77" cy="22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39" name="Rectangle 286">
                <a:extLst>
                  <a:ext uri="{FF2B5EF4-FFF2-40B4-BE49-F238E27FC236}">
                    <a16:creationId xmlns:a16="http://schemas.microsoft.com/office/drawing/2014/main" xmlns="" id="{D799723B-3B8A-4269-A4FF-A5827CE7A6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1" y="2747"/>
                <a:ext cx="77" cy="2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40" name="Rectangle 287">
                <a:extLst>
                  <a:ext uri="{FF2B5EF4-FFF2-40B4-BE49-F238E27FC236}">
                    <a16:creationId xmlns:a16="http://schemas.microsoft.com/office/drawing/2014/main" xmlns="" id="{7F4DA25C-E768-4ADB-958D-96D7C17BB1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1" y="2788"/>
                <a:ext cx="77" cy="21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41" name="Freeform 288">
                <a:extLst>
                  <a:ext uri="{FF2B5EF4-FFF2-40B4-BE49-F238E27FC236}">
                    <a16:creationId xmlns:a16="http://schemas.microsoft.com/office/drawing/2014/main" xmlns="" id="{F9A45BB5-A614-45CE-8EC3-094F4DDA56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09" y="2314"/>
                <a:ext cx="175" cy="177"/>
              </a:xfrm>
              <a:custGeom>
                <a:avLst/>
                <a:gdLst>
                  <a:gd name="T0" fmla="*/ 36 w 73"/>
                  <a:gd name="T1" fmla="*/ 74 h 74"/>
                  <a:gd name="T2" fmla="*/ 0 w 73"/>
                  <a:gd name="T3" fmla="*/ 37 h 74"/>
                  <a:gd name="T4" fmla="*/ 36 w 73"/>
                  <a:gd name="T5" fmla="*/ 0 h 74"/>
                  <a:gd name="T6" fmla="*/ 73 w 73"/>
                  <a:gd name="T7" fmla="*/ 37 h 74"/>
                  <a:gd name="T8" fmla="*/ 36 w 73"/>
                  <a:gd name="T9" fmla="*/ 74 h 74"/>
                  <a:gd name="T10" fmla="*/ 36 w 73"/>
                  <a:gd name="T11" fmla="*/ 10 h 74"/>
                  <a:gd name="T12" fmla="*/ 9 w 73"/>
                  <a:gd name="T13" fmla="*/ 37 h 74"/>
                  <a:gd name="T14" fmla="*/ 36 w 73"/>
                  <a:gd name="T15" fmla="*/ 64 h 74"/>
                  <a:gd name="T16" fmla="*/ 64 w 73"/>
                  <a:gd name="T17" fmla="*/ 37 h 74"/>
                  <a:gd name="T18" fmla="*/ 36 w 73"/>
                  <a:gd name="T19" fmla="*/ 1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74">
                    <a:moveTo>
                      <a:pt x="36" y="74"/>
                    </a:moveTo>
                    <a:cubicBezTo>
                      <a:pt x="16" y="74"/>
                      <a:pt x="0" y="57"/>
                      <a:pt x="0" y="37"/>
                    </a:cubicBezTo>
                    <a:cubicBezTo>
                      <a:pt x="0" y="17"/>
                      <a:pt x="16" y="0"/>
                      <a:pt x="36" y="0"/>
                    </a:cubicBezTo>
                    <a:cubicBezTo>
                      <a:pt x="56" y="0"/>
                      <a:pt x="73" y="17"/>
                      <a:pt x="73" y="37"/>
                    </a:cubicBezTo>
                    <a:cubicBezTo>
                      <a:pt x="73" y="57"/>
                      <a:pt x="56" y="74"/>
                      <a:pt x="36" y="74"/>
                    </a:cubicBezTo>
                    <a:close/>
                    <a:moveTo>
                      <a:pt x="36" y="10"/>
                    </a:moveTo>
                    <a:cubicBezTo>
                      <a:pt x="21" y="10"/>
                      <a:pt x="9" y="22"/>
                      <a:pt x="9" y="37"/>
                    </a:cubicBezTo>
                    <a:cubicBezTo>
                      <a:pt x="9" y="52"/>
                      <a:pt x="21" y="64"/>
                      <a:pt x="36" y="64"/>
                    </a:cubicBezTo>
                    <a:cubicBezTo>
                      <a:pt x="51" y="64"/>
                      <a:pt x="64" y="52"/>
                      <a:pt x="64" y="37"/>
                    </a:cubicBezTo>
                    <a:cubicBezTo>
                      <a:pt x="64" y="22"/>
                      <a:pt x="51" y="10"/>
                      <a:pt x="3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42" name="Freeform 289">
                <a:extLst>
                  <a:ext uri="{FF2B5EF4-FFF2-40B4-BE49-F238E27FC236}">
                    <a16:creationId xmlns:a16="http://schemas.microsoft.com/office/drawing/2014/main" xmlns="" id="{E3B9FBA0-B16E-4DE3-AE6C-FC79A17241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5" y="2371"/>
                <a:ext cx="41" cy="53"/>
              </a:xfrm>
              <a:custGeom>
                <a:avLst/>
                <a:gdLst>
                  <a:gd name="T0" fmla="*/ 13 w 17"/>
                  <a:gd name="T1" fmla="*/ 21 h 22"/>
                  <a:gd name="T2" fmla="*/ 13 w 17"/>
                  <a:gd name="T3" fmla="*/ 21 h 22"/>
                  <a:gd name="T4" fmla="*/ 13 w 17"/>
                  <a:gd name="T5" fmla="*/ 21 h 22"/>
                  <a:gd name="T6" fmla="*/ 13 w 17"/>
                  <a:gd name="T7" fmla="*/ 19 h 22"/>
                  <a:gd name="T8" fmla="*/ 10 w 17"/>
                  <a:gd name="T9" fmla="*/ 21 h 22"/>
                  <a:gd name="T10" fmla="*/ 7 w 17"/>
                  <a:gd name="T11" fmla="*/ 22 h 22"/>
                  <a:gd name="T12" fmla="*/ 2 w 17"/>
                  <a:gd name="T13" fmla="*/ 19 h 22"/>
                  <a:gd name="T14" fmla="*/ 0 w 17"/>
                  <a:gd name="T15" fmla="*/ 13 h 22"/>
                  <a:gd name="T16" fmla="*/ 0 w 17"/>
                  <a:gd name="T17" fmla="*/ 0 h 22"/>
                  <a:gd name="T18" fmla="*/ 0 w 17"/>
                  <a:gd name="T19" fmla="*/ 0 h 22"/>
                  <a:gd name="T20" fmla="*/ 0 w 17"/>
                  <a:gd name="T21" fmla="*/ 0 h 22"/>
                  <a:gd name="T22" fmla="*/ 3 w 17"/>
                  <a:gd name="T23" fmla="*/ 0 h 22"/>
                  <a:gd name="T24" fmla="*/ 4 w 17"/>
                  <a:gd name="T25" fmla="*/ 0 h 22"/>
                  <a:gd name="T26" fmla="*/ 4 w 17"/>
                  <a:gd name="T27" fmla="*/ 0 h 22"/>
                  <a:gd name="T28" fmla="*/ 4 w 17"/>
                  <a:gd name="T29" fmla="*/ 13 h 22"/>
                  <a:gd name="T30" fmla="*/ 5 w 17"/>
                  <a:gd name="T31" fmla="*/ 17 h 22"/>
                  <a:gd name="T32" fmla="*/ 8 w 17"/>
                  <a:gd name="T33" fmla="*/ 18 h 22"/>
                  <a:gd name="T34" fmla="*/ 11 w 17"/>
                  <a:gd name="T35" fmla="*/ 16 h 22"/>
                  <a:gd name="T36" fmla="*/ 13 w 17"/>
                  <a:gd name="T37" fmla="*/ 12 h 22"/>
                  <a:gd name="T38" fmla="*/ 13 w 17"/>
                  <a:gd name="T39" fmla="*/ 0 h 22"/>
                  <a:gd name="T40" fmla="*/ 13 w 17"/>
                  <a:gd name="T41" fmla="*/ 0 h 22"/>
                  <a:gd name="T42" fmla="*/ 13 w 17"/>
                  <a:gd name="T43" fmla="*/ 0 h 22"/>
                  <a:gd name="T44" fmla="*/ 16 w 17"/>
                  <a:gd name="T45" fmla="*/ 0 h 22"/>
                  <a:gd name="T46" fmla="*/ 16 w 17"/>
                  <a:gd name="T47" fmla="*/ 0 h 22"/>
                  <a:gd name="T48" fmla="*/ 17 w 17"/>
                  <a:gd name="T49" fmla="*/ 0 h 22"/>
                  <a:gd name="T50" fmla="*/ 17 w 17"/>
                  <a:gd name="T51" fmla="*/ 16 h 22"/>
                  <a:gd name="T52" fmla="*/ 17 w 17"/>
                  <a:gd name="T53" fmla="*/ 18 h 22"/>
                  <a:gd name="T54" fmla="*/ 17 w 17"/>
                  <a:gd name="T55" fmla="*/ 21 h 22"/>
                  <a:gd name="T56" fmla="*/ 16 w 17"/>
                  <a:gd name="T57" fmla="*/ 21 h 22"/>
                  <a:gd name="T58" fmla="*/ 13 w 17"/>
                  <a:gd name="T59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" h="22">
                    <a:moveTo>
                      <a:pt x="13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1" y="21"/>
                      <a:pt x="10" y="21"/>
                    </a:cubicBezTo>
                    <a:cubicBezTo>
                      <a:pt x="9" y="21"/>
                      <a:pt x="8" y="22"/>
                      <a:pt x="7" y="22"/>
                    </a:cubicBezTo>
                    <a:cubicBezTo>
                      <a:pt x="5" y="22"/>
                      <a:pt x="3" y="21"/>
                      <a:pt x="2" y="19"/>
                    </a:cubicBezTo>
                    <a:cubicBezTo>
                      <a:pt x="0" y="18"/>
                      <a:pt x="0" y="16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4"/>
                      <a:pt x="4" y="16"/>
                      <a:pt x="5" y="17"/>
                    </a:cubicBezTo>
                    <a:cubicBezTo>
                      <a:pt x="6" y="17"/>
                      <a:pt x="6" y="18"/>
                      <a:pt x="8" y="18"/>
                    </a:cubicBezTo>
                    <a:cubicBezTo>
                      <a:pt x="9" y="18"/>
                      <a:pt x="10" y="17"/>
                      <a:pt x="11" y="16"/>
                    </a:cubicBezTo>
                    <a:cubicBezTo>
                      <a:pt x="12" y="15"/>
                      <a:pt x="13" y="14"/>
                      <a:pt x="13" y="1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21"/>
                      <a:pt x="17" y="21"/>
                      <a:pt x="16" y="21"/>
                    </a:cubicBezTo>
                    <a:lnTo>
                      <a:pt x="1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43" name="Freeform 290">
                <a:extLst>
                  <a:ext uri="{FF2B5EF4-FFF2-40B4-BE49-F238E27FC236}">
                    <a16:creationId xmlns:a16="http://schemas.microsoft.com/office/drawing/2014/main" xmlns="" id="{D166621C-A0C1-445D-A9B4-387F826537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00" y="2369"/>
                <a:ext cx="44" cy="67"/>
              </a:xfrm>
              <a:custGeom>
                <a:avLst/>
                <a:gdLst>
                  <a:gd name="T0" fmla="*/ 9 w 18"/>
                  <a:gd name="T1" fmla="*/ 23 h 28"/>
                  <a:gd name="T2" fmla="*/ 6 w 18"/>
                  <a:gd name="T3" fmla="*/ 22 h 28"/>
                  <a:gd name="T4" fmla="*/ 4 w 18"/>
                  <a:gd name="T5" fmla="*/ 20 h 28"/>
                  <a:gd name="T6" fmla="*/ 4 w 18"/>
                  <a:gd name="T7" fmla="*/ 27 h 28"/>
                  <a:gd name="T8" fmla="*/ 4 w 18"/>
                  <a:gd name="T9" fmla="*/ 28 h 28"/>
                  <a:gd name="T10" fmla="*/ 4 w 18"/>
                  <a:gd name="T11" fmla="*/ 28 h 28"/>
                  <a:gd name="T12" fmla="*/ 0 w 18"/>
                  <a:gd name="T13" fmla="*/ 28 h 28"/>
                  <a:gd name="T14" fmla="*/ 0 w 18"/>
                  <a:gd name="T15" fmla="*/ 28 h 28"/>
                  <a:gd name="T16" fmla="*/ 0 w 18"/>
                  <a:gd name="T17" fmla="*/ 27 h 28"/>
                  <a:gd name="T18" fmla="*/ 0 w 18"/>
                  <a:gd name="T19" fmla="*/ 1 h 28"/>
                  <a:gd name="T20" fmla="*/ 0 w 18"/>
                  <a:gd name="T21" fmla="*/ 1 h 28"/>
                  <a:gd name="T22" fmla="*/ 3 w 18"/>
                  <a:gd name="T23" fmla="*/ 1 h 28"/>
                  <a:gd name="T24" fmla="*/ 4 w 18"/>
                  <a:gd name="T25" fmla="*/ 1 h 28"/>
                  <a:gd name="T26" fmla="*/ 4 w 18"/>
                  <a:gd name="T27" fmla="*/ 3 h 28"/>
                  <a:gd name="T28" fmla="*/ 6 w 18"/>
                  <a:gd name="T29" fmla="*/ 1 h 28"/>
                  <a:gd name="T30" fmla="*/ 9 w 18"/>
                  <a:gd name="T31" fmla="*/ 0 h 28"/>
                  <a:gd name="T32" fmla="*/ 13 w 18"/>
                  <a:gd name="T33" fmla="*/ 1 h 28"/>
                  <a:gd name="T34" fmla="*/ 16 w 18"/>
                  <a:gd name="T35" fmla="*/ 3 h 28"/>
                  <a:gd name="T36" fmla="*/ 17 w 18"/>
                  <a:gd name="T37" fmla="*/ 7 h 28"/>
                  <a:gd name="T38" fmla="*/ 18 w 18"/>
                  <a:gd name="T39" fmla="*/ 12 h 28"/>
                  <a:gd name="T40" fmla="*/ 17 w 18"/>
                  <a:gd name="T41" fmla="*/ 16 h 28"/>
                  <a:gd name="T42" fmla="*/ 16 w 18"/>
                  <a:gd name="T43" fmla="*/ 20 h 28"/>
                  <a:gd name="T44" fmla="*/ 13 w 18"/>
                  <a:gd name="T45" fmla="*/ 22 h 28"/>
                  <a:gd name="T46" fmla="*/ 9 w 18"/>
                  <a:gd name="T47" fmla="*/ 23 h 28"/>
                  <a:gd name="T48" fmla="*/ 9 w 18"/>
                  <a:gd name="T49" fmla="*/ 4 h 28"/>
                  <a:gd name="T50" fmla="*/ 7 w 18"/>
                  <a:gd name="T51" fmla="*/ 5 h 28"/>
                  <a:gd name="T52" fmla="*/ 5 w 18"/>
                  <a:gd name="T53" fmla="*/ 6 h 28"/>
                  <a:gd name="T54" fmla="*/ 4 w 18"/>
                  <a:gd name="T55" fmla="*/ 8 h 28"/>
                  <a:gd name="T56" fmla="*/ 4 w 18"/>
                  <a:gd name="T57" fmla="*/ 12 h 28"/>
                  <a:gd name="T58" fmla="*/ 5 w 18"/>
                  <a:gd name="T59" fmla="*/ 17 h 28"/>
                  <a:gd name="T60" fmla="*/ 9 w 18"/>
                  <a:gd name="T61" fmla="*/ 19 h 28"/>
                  <a:gd name="T62" fmla="*/ 13 w 18"/>
                  <a:gd name="T63" fmla="*/ 17 h 28"/>
                  <a:gd name="T64" fmla="*/ 14 w 18"/>
                  <a:gd name="T65" fmla="*/ 12 h 28"/>
                  <a:gd name="T66" fmla="*/ 12 w 18"/>
                  <a:gd name="T67" fmla="*/ 6 h 28"/>
                  <a:gd name="T68" fmla="*/ 9 w 18"/>
                  <a:gd name="T6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" h="28">
                    <a:moveTo>
                      <a:pt x="9" y="23"/>
                    </a:moveTo>
                    <a:cubicBezTo>
                      <a:pt x="8" y="23"/>
                      <a:pt x="7" y="23"/>
                      <a:pt x="6" y="22"/>
                    </a:cubicBezTo>
                    <a:cubicBezTo>
                      <a:pt x="5" y="22"/>
                      <a:pt x="5" y="21"/>
                      <a:pt x="4" y="20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5" y="1"/>
                      <a:pt x="6" y="1"/>
                    </a:cubicBezTo>
                    <a:cubicBezTo>
                      <a:pt x="7" y="1"/>
                      <a:pt x="8" y="0"/>
                      <a:pt x="9" y="0"/>
                    </a:cubicBezTo>
                    <a:cubicBezTo>
                      <a:pt x="11" y="0"/>
                      <a:pt x="12" y="1"/>
                      <a:pt x="13" y="1"/>
                    </a:cubicBezTo>
                    <a:cubicBezTo>
                      <a:pt x="14" y="2"/>
                      <a:pt x="15" y="2"/>
                      <a:pt x="16" y="3"/>
                    </a:cubicBezTo>
                    <a:cubicBezTo>
                      <a:pt x="17" y="4"/>
                      <a:pt x="17" y="6"/>
                      <a:pt x="17" y="7"/>
                    </a:cubicBezTo>
                    <a:cubicBezTo>
                      <a:pt x="18" y="8"/>
                      <a:pt x="18" y="10"/>
                      <a:pt x="18" y="12"/>
                    </a:cubicBezTo>
                    <a:cubicBezTo>
                      <a:pt x="18" y="13"/>
                      <a:pt x="18" y="15"/>
                      <a:pt x="17" y="16"/>
                    </a:cubicBezTo>
                    <a:cubicBezTo>
                      <a:pt x="17" y="18"/>
                      <a:pt x="16" y="19"/>
                      <a:pt x="16" y="20"/>
                    </a:cubicBezTo>
                    <a:cubicBezTo>
                      <a:pt x="15" y="21"/>
                      <a:pt x="14" y="22"/>
                      <a:pt x="13" y="22"/>
                    </a:cubicBezTo>
                    <a:cubicBezTo>
                      <a:pt x="12" y="23"/>
                      <a:pt x="11" y="23"/>
                      <a:pt x="9" y="23"/>
                    </a:cubicBezTo>
                    <a:close/>
                    <a:moveTo>
                      <a:pt x="9" y="4"/>
                    </a:moveTo>
                    <a:cubicBezTo>
                      <a:pt x="8" y="4"/>
                      <a:pt x="8" y="4"/>
                      <a:pt x="7" y="5"/>
                    </a:cubicBezTo>
                    <a:cubicBezTo>
                      <a:pt x="6" y="5"/>
                      <a:pt x="6" y="6"/>
                      <a:pt x="5" y="6"/>
                    </a:cubicBezTo>
                    <a:cubicBezTo>
                      <a:pt x="5" y="7"/>
                      <a:pt x="5" y="8"/>
                      <a:pt x="4" y="8"/>
                    </a:cubicBezTo>
                    <a:cubicBezTo>
                      <a:pt x="4" y="9"/>
                      <a:pt x="4" y="10"/>
                      <a:pt x="4" y="12"/>
                    </a:cubicBezTo>
                    <a:cubicBezTo>
                      <a:pt x="4" y="14"/>
                      <a:pt x="4" y="16"/>
                      <a:pt x="5" y="17"/>
                    </a:cubicBezTo>
                    <a:cubicBezTo>
                      <a:pt x="6" y="18"/>
                      <a:pt x="7" y="19"/>
                      <a:pt x="9" y="19"/>
                    </a:cubicBezTo>
                    <a:cubicBezTo>
                      <a:pt x="10" y="19"/>
                      <a:pt x="12" y="18"/>
                      <a:pt x="13" y="17"/>
                    </a:cubicBezTo>
                    <a:cubicBezTo>
                      <a:pt x="13" y="16"/>
                      <a:pt x="14" y="14"/>
                      <a:pt x="14" y="12"/>
                    </a:cubicBezTo>
                    <a:cubicBezTo>
                      <a:pt x="14" y="9"/>
                      <a:pt x="13" y="7"/>
                      <a:pt x="12" y="6"/>
                    </a:cubicBezTo>
                    <a:cubicBezTo>
                      <a:pt x="12" y="5"/>
                      <a:pt x="10" y="4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  <p:sp>
          <p:nvSpPr>
            <p:cNvPr id="28" name="직사각형 22">
              <a:extLst>
                <a:ext uri="{FF2B5EF4-FFF2-40B4-BE49-F238E27FC236}">
                  <a16:creationId xmlns:a16="http://schemas.microsoft.com/office/drawing/2014/main" xmlns="" id="{18976B11-95DE-4930-B3E7-2359E4B1F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8285" y="1958948"/>
              <a:ext cx="3474593" cy="2965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부동산 종합정보분야 트래픽 </a:t>
              </a:r>
              <a:r>
                <a:rPr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1</a:t>
              </a:r>
              <a:r>
                <a:rPr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위</a:t>
              </a:r>
              <a:endParaRPr lang="en-US" altLang="ko-KR" sz="1600" b="1" dirty="0">
                <a:solidFill>
                  <a:schemeClr val="accent1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30" name="직사각형 22">
              <a:extLst>
                <a:ext uri="{FF2B5EF4-FFF2-40B4-BE49-F238E27FC236}">
                  <a16:creationId xmlns:a16="http://schemas.microsoft.com/office/drawing/2014/main" xmlns="" id="{3BBEB4B9-025E-457A-AE00-38A3A9609AD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08285" y="2295189"/>
              <a:ext cx="3474592" cy="24840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914400" latinLnBrk="1">
                <a:lnSpc>
                  <a:spcPts val="1200"/>
                </a:lnSpc>
              </a:pP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부동산 종합정보분야 점유율 </a:t>
              </a:r>
              <a:r>
                <a:rPr lang="en-US" altLang="ko-KR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31%, </a:t>
              </a: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압도적 </a:t>
              </a:r>
              <a:r>
                <a:rPr lang="en-US" altLang="ko-KR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1</a:t>
              </a: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위</a:t>
              </a:r>
              <a:endParaRPr lang="en-US" altLang="ko" sz="1000" dirty="0">
                <a:solidFill>
                  <a:schemeClr val="tx2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xmlns="" id="{D2CA2D70-21A1-4DD5-B0FC-0057AC52AE93}"/>
              </a:ext>
            </a:extLst>
          </p:cNvPr>
          <p:cNvGrpSpPr/>
          <p:nvPr/>
        </p:nvGrpSpPr>
        <p:grpSpPr>
          <a:xfrm>
            <a:off x="4846800" y="2815671"/>
            <a:ext cx="4189695" cy="650897"/>
            <a:chOff x="7057237" y="2681512"/>
            <a:chExt cx="4189695" cy="650897"/>
          </a:xfrm>
        </p:grpSpPr>
        <p:sp>
          <p:nvSpPr>
            <p:cNvPr id="45" name="직사각형 22">
              <a:extLst>
                <a:ext uri="{FF2B5EF4-FFF2-40B4-BE49-F238E27FC236}">
                  <a16:creationId xmlns:a16="http://schemas.microsoft.com/office/drawing/2014/main" xmlns="" id="{58817A4C-5C71-4A69-9B7F-D22C528378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2339" y="2736887"/>
              <a:ext cx="3474593" cy="2965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1600" b="1" dirty="0">
                  <a:solidFill>
                    <a:schemeClr val="accent2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매물 상세페이지 상단 노출</a:t>
              </a:r>
              <a:endParaRPr lang="en-US" altLang="ko-KR" sz="1600" b="1" dirty="0">
                <a:solidFill>
                  <a:schemeClr val="accent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46" name="직사각형 22">
              <a:extLst>
                <a:ext uri="{FF2B5EF4-FFF2-40B4-BE49-F238E27FC236}">
                  <a16:creationId xmlns:a16="http://schemas.microsoft.com/office/drawing/2014/main" xmlns="" id="{4789A019-38A9-4AD6-BD87-E5F5BA7C30A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772339" y="3073127"/>
              <a:ext cx="3474592" cy="24840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914400" latinLnBrk="1">
                <a:lnSpc>
                  <a:spcPts val="1200"/>
                </a:lnSpc>
              </a:pP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중개업소 정보가 매물 상세페이지 최상단에 노출</a:t>
              </a:r>
              <a:endParaRPr lang="en-US" altLang="ko" sz="1000" dirty="0">
                <a:solidFill>
                  <a:schemeClr val="tx2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xmlns="" id="{55C733F1-2810-4B16-BFBB-903AB8DB18CB}"/>
                </a:ext>
              </a:extLst>
            </p:cNvPr>
            <p:cNvSpPr/>
            <p:nvPr/>
          </p:nvSpPr>
          <p:spPr>
            <a:xfrm>
              <a:off x="7057237" y="2681512"/>
              <a:ext cx="650897" cy="65089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48" name="Group 202">
              <a:extLst>
                <a:ext uri="{FF2B5EF4-FFF2-40B4-BE49-F238E27FC236}">
                  <a16:creationId xmlns:a16="http://schemas.microsoft.com/office/drawing/2014/main" xmlns="" id="{695EB953-66D5-454A-94C8-160ADB44884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210830" y="2799181"/>
              <a:ext cx="397188" cy="414748"/>
              <a:chOff x="2233" y="1578"/>
              <a:chExt cx="475" cy="496"/>
            </a:xfrm>
          </p:grpSpPr>
          <p:sp>
            <p:nvSpPr>
              <p:cNvPr id="49" name="Rectangle 203">
                <a:extLst>
                  <a:ext uri="{FF2B5EF4-FFF2-40B4-BE49-F238E27FC236}">
                    <a16:creationId xmlns:a16="http://schemas.microsoft.com/office/drawing/2014/main" xmlns="" id="{4F3B9D14-778A-44C2-83EE-79FB6794A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5" y="1712"/>
                <a:ext cx="86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50" name="Rectangle 204">
                <a:extLst>
                  <a:ext uri="{FF2B5EF4-FFF2-40B4-BE49-F238E27FC236}">
                    <a16:creationId xmlns:a16="http://schemas.microsoft.com/office/drawing/2014/main" xmlns="" id="{E2D84CFC-44B1-4AD1-98FE-FBA2301899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7" y="1712"/>
                <a:ext cx="89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51" name="Rectangle 205">
                <a:extLst>
                  <a:ext uri="{FF2B5EF4-FFF2-40B4-BE49-F238E27FC236}">
                    <a16:creationId xmlns:a16="http://schemas.microsoft.com/office/drawing/2014/main" xmlns="" id="{2B306A8C-FE40-4F42-9229-4277D82900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5" y="1791"/>
                <a:ext cx="86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52" name="Rectangle 206">
                <a:extLst>
                  <a:ext uri="{FF2B5EF4-FFF2-40B4-BE49-F238E27FC236}">
                    <a16:creationId xmlns:a16="http://schemas.microsoft.com/office/drawing/2014/main" xmlns="" id="{E02DF1CF-2F3E-4579-8DEA-4A947A00C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7" y="1791"/>
                <a:ext cx="26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53" name="Rectangle 207">
                <a:extLst>
                  <a:ext uri="{FF2B5EF4-FFF2-40B4-BE49-F238E27FC236}">
                    <a16:creationId xmlns:a16="http://schemas.microsoft.com/office/drawing/2014/main" xmlns="" id="{B3A18FDB-3402-44ED-A5E0-47741385F4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5" y="1870"/>
                <a:ext cx="86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54" name="Rectangle 208">
                <a:extLst>
                  <a:ext uri="{FF2B5EF4-FFF2-40B4-BE49-F238E27FC236}">
                    <a16:creationId xmlns:a16="http://schemas.microsoft.com/office/drawing/2014/main" xmlns="" id="{26300E96-79DA-4AD8-8778-A4BD928616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5" y="1949"/>
                <a:ext cx="8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55" name="Freeform 209">
                <a:extLst>
                  <a:ext uri="{FF2B5EF4-FFF2-40B4-BE49-F238E27FC236}">
                    <a16:creationId xmlns:a16="http://schemas.microsoft.com/office/drawing/2014/main" xmlns="" id="{A8BF44F4-EA95-46C8-BBCE-B7675192A9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3" y="1648"/>
                <a:ext cx="345" cy="388"/>
              </a:xfrm>
              <a:custGeom>
                <a:avLst/>
                <a:gdLst>
                  <a:gd name="T0" fmla="*/ 80 w 144"/>
                  <a:gd name="T1" fmla="*/ 162 h 162"/>
                  <a:gd name="T2" fmla="*/ 11 w 144"/>
                  <a:gd name="T3" fmla="*/ 162 h 162"/>
                  <a:gd name="T4" fmla="*/ 0 w 144"/>
                  <a:gd name="T5" fmla="*/ 152 h 162"/>
                  <a:gd name="T6" fmla="*/ 0 w 144"/>
                  <a:gd name="T7" fmla="*/ 11 h 162"/>
                  <a:gd name="T8" fmla="*/ 11 w 144"/>
                  <a:gd name="T9" fmla="*/ 0 h 162"/>
                  <a:gd name="T10" fmla="*/ 134 w 144"/>
                  <a:gd name="T11" fmla="*/ 0 h 162"/>
                  <a:gd name="T12" fmla="*/ 144 w 144"/>
                  <a:gd name="T13" fmla="*/ 11 h 162"/>
                  <a:gd name="T14" fmla="*/ 144 w 144"/>
                  <a:gd name="T15" fmla="*/ 44 h 162"/>
                  <a:gd name="T16" fmla="*/ 135 w 144"/>
                  <a:gd name="T17" fmla="*/ 44 h 162"/>
                  <a:gd name="T18" fmla="*/ 135 w 144"/>
                  <a:gd name="T19" fmla="*/ 11 h 162"/>
                  <a:gd name="T20" fmla="*/ 134 w 144"/>
                  <a:gd name="T21" fmla="*/ 10 h 162"/>
                  <a:gd name="T22" fmla="*/ 11 w 144"/>
                  <a:gd name="T23" fmla="*/ 10 h 162"/>
                  <a:gd name="T24" fmla="*/ 10 w 144"/>
                  <a:gd name="T25" fmla="*/ 11 h 162"/>
                  <a:gd name="T26" fmla="*/ 10 w 144"/>
                  <a:gd name="T27" fmla="*/ 152 h 162"/>
                  <a:gd name="T28" fmla="*/ 11 w 144"/>
                  <a:gd name="T29" fmla="*/ 153 h 162"/>
                  <a:gd name="T30" fmla="*/ 80 w 144"/>
                  <a:gd name="T31" fmla="*/ 153 h 162"/>
                  <a:gd name="T32" fmla="*/ 80 w 144"/>
                  <a:gd name="T33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4" h="162">
                    <a:moveTo>
                      <a:pt x="80" y="162"/>
                    </a:moveTo>
                    <a:cubicBezTo>
                      <a:pt x="11" y="162"/>
                      <a:pt x="11" y="162"/>
                      <a:pt x="11" y="162"/>
                    </a:cubicBezTo>
                    <a:cubicBezTo>
                      <a:pt x="5" y="162"/>
                      <a:pt x="0" y="158"/>
                      <a:pt x="0" y="15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40" y="0"/>
                      <a:pt x="144" y="5"/>
                      <a:pt x="144" y="11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135" y="44"/>
                      <a:pt x="135" y="44"/>
                      <a:pt x="135" y="44"/>
                    </a:cubicBezTo>
                    <a:cubicBezTo>
                      <a:pt x="135" y="11"/>
                      <a:pt x="135" y="11"/>
                      <a:pt x="135" y="11"/>
                    </a:cubicBezTo>
                    <a:cubicBezTo>
                      <a:pt x="135" y="10"/>
                      <a:pt x="135" y="10"/>
                      <a:pt x="134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0"/>
                      <a:pt x="10" y="11"/>
                    </a:cubicBezTo>
                    <a:cubicBezTo>
                      <a:pt x="10" y="152"/>
                      <a:pt x="10" y="152"/>
                      <a:pt x="10" y="152"/>
                    </a:cubicBezTo>
                    <a:cubicBezTo>
                      <a:pt x="10" y="153"/>
                      <a:pt x="10" y="153"/>
                      <a:pt x="11" y="153"/>
                    </a:cubicBezTo>
                    <a:cubicBezTo>
                      <a:pt x="80" y="153"/>
                      <a:pt x="80" y="153"/>
                      <a:pt x="80" y="153"/>
                    </a:cubicBezTo>
                    <a:lnTo>
                      <a:pt x="80" y="1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56" name="Freeform 210">
                <a:extLst>
                  <a:ext uri="{FF2B5EF4-FFF2-40B4-BE49-F238E27FC236}">
                    <a16:creationId xmlns:a16="http://schemas.microsoft.com/office/drawing/2014/main" xmlns="" id="{DBD537D1-9F20-4296-90C1-DD6CD86951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5" y="1827"/>
                <a:ext cx="249" cy="247"/>
              </a:xfrm>
              <a:custGeom>
                <a:avLst/>
                <a:gdLst>
                  <a:gd name="T0" fmla="*/ 94 w 104"/>
                  <a:gd name="T1" fmla="*/ 103 h 103"/>
                  <a:gd name="T2" fmla="*/ 10 w 104"/>
                  <a:gd name="T3" fmla="*/ 103 h 103"/>
                  <a:gd name="T4" fmla="*/ 0 w 104"/>
                  <a:gd name="T5" fmla="*/ 93 h 103"/>
                  <a:gd name="T6" fmla="*/ 0 w 104"/>
                  <a:gd name="T7" fmla="*/ 0 h 103"/>
                  <a:gd name="T8" fmla="*/ 9 w 104"/>
                  <a:gd name="T9" fmla="*/ 0 h 103"/>
                  <a:gd name="T10" fmla="*/ 9 w 104"/>
                  <a:gd name="T11" fmla="*/ 93 h 103"/>
                  <a:gd name="T12" fmla="*/ 10 w 104"/>
                  <a:gd name="T13" fmla="*/ 94 h 103"/>
                  <a:gd name="T14" fmla="*/ 94 w 104"/>
                  <a:gd name="T15" fmla="*/ 94 h 103"/>
                  <a:gd name="T16" fmla="*/ 95 w 104"/>
                  <a:gd name="T17" fmla="*/ 93 h 103"/>
                  <a:gd name="T18" fmla="*/ 95 w 104"/>
                  <a:gd name="T19" fmla="*/ 4 h 103"/>
                  <a:gd name="T20" fmla="*/ 104 w 104"/>
                  <a:gd name="T21" fmla="*/ 4 h 103"/>
                  <a:gd name="T22" fmla="*/ 104 w 104"/>
                  <a:gd name="T23" fmla="*/ 93 h 103"/>
                  <a:gd name="T24" fmla="*/ 94 w 104"/>
                  <a:gd name="T25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03">
                    <a:moveTo>
                      <a:pt x="94" y="103"/>
                    </a:moveTo>
                    <a:cubicBezTo>
                      <a:pt x="10" y="103"/>
                      <a:pt x="10" y="103"/>
                      <a:pt x="10" y="103"/>
                    </a:cubicBezTo>
                    <a:cubicBezTo>
                      <a:pt x="4" y="103"/>
                      <a:pt x="0" y="99"/>
                      <a:pt x="0" y="9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93"/>
                      <a:pt x="9" y="93"/>
                      <a:pt x="9" y="93"/>
                    </a:cubicBezTo>
                    <a:cubicBezTo>
                      <a:pt x="9" y="94"/>
                      <a:pt x="9" y="94"/>
                      <a:pt x="10" y="94"/>
                    </a:cubicBezTo>
                    <a:cubicBezTo>
                      <a:pt x="94" y="94"/>
                      <a:pt x="94" y="94"/>
                      <a:pt x="94" y="94"/>
                    </a:cubicBezTo>
                    <a:cubicBezTo>
                      <a:pt x="94" y="94"/>
                      <a:pt x="95" y="94"/>
                      <a:pt x="95" y="93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104" y="4"/>
                      <a:pt x="104" y="4"/>
                      <a:pt x="104" y="4"/>
                    </a:cubicBezTo>
                    <a:cubicBezTo>
                      <a:pt x="104" y="93"/>
                      <a:pt x="104" y="93"/>
                      <a:pt x="104" y="93"/>
                    </a:cubicBezTo>
                    <a:cubicBezTo>
                      <a:pt x="104" y="99"/>
                      <a:pt x="99" y="103"/>
                      <a:pt x="94" y="103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57" name="Freeform 211">
                <a:extLst>
                  <a:ext uri="{FF2B5EF4-FFF2-40B4-BE49-F238E27FC236}">
                    <a16:creationId xmlns:a16="http://schemas.microsoft.com/office/drawing/2014/main" xmlns="" id="{073AFBC0-37E7-487A-823C-9CCB80E69B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5" y="1710"/>
                <a:ext cx="353" cy="182"/>
              </a:xfrm>
              <a:custGeom>
                <a:avLst/>
                <a:gdLst>
                  <a:gd name="T0" fmla="*/ 14 w 353"/>
                  <a:gd name="T1" fmla="*/ 182 h 182"/>
                  <a:gd name="T2" fmla="*/ 0 w 353"/>
                  <a:gd name="T3" fmla="*/ 165 h 182"/>
                  <a:gd name="T4" fmla="*/ 187 w 353"/>
                  <a:gd name="T5" fmla="*/ 0 h 182"/>
                  <a:gd name="T6" fmla="*/ 353 w 353"/>
                  <a:gd name="T7" fmla="*/ 163 h 182"/>
                  <a:gd name="T8" fmla="*/ 336 w 353"/>
                  <a:gd name="T9" fmla="*/ 179 h 182"/>
                  <a:gd name="T10" fmla="*/ 187 w 353"/>
                  <a:gd name="T11" fmla="*/ 31 h 182"/>
                  <a:gd name="T12" fmla="*/ 14 w 353"/>
                  <a:gd name="T13" fmla="*/ 18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3" h="182">
                    <a:moveTo>
                      <a:pt x="14" y="182"/>
                    </a:moveTo>
                    <a:lnTo>
                      <a:pt x="0" y="165"/>
                    </a:lnTo>
                    <a:lnTo>
                      <a:pt x="187" y="0"/>
                    </a:lnTo>
                    <a:lnTo>
                      <a:pt x="353" y="163"/>
                    </a:lnTo>
                    <a:lnTo>
                      <a:pt x="336" y="179"/>
                    </a:lnTo>
                    <a:lnTo>
                      <a:pt x="187" y="31"/>
                    </a:lnTo>
                    <a:lnTo>
                      <a:pt x="14" y="182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58" name="Freeform 212">
                <a:extLst>
                  <a:ext uri="{FF2B5EF4-FFF2-40B4-BE49-F238E27FC236}">
                    <a16:creationId xmlns:a16="http://schemas.microsoft.com/office/drawing/2014/main" xmlns="" id="{10955BB5-F0C2-42DB-BADE-75B9864531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07" y="1578"/>
                <a:ext cx="115" cy="93"/>
              </a:xfrm>
              <a:custGeom>
                <a:avLst/>
                <a:gdLst>
                  <a:gd name="T0" fmla="*/ 38 w 48"/>
                  <a:gd name="T1" fmla="*/ 39 h 39"/>
                  <a:gd name="T2" fmla="*/ 10 w 48"/>
                  <a:gd name="T3" fmla="*/ 39 h 39"/>
                  <a:gd name="T4" fmla="*/ 0 w 48"/>
                  <a:gd name="T5" fmla="*/ 28 h 39"/>
                  <a:gd name="T6" fmla="*/ 0 w 48"/>
                  <a:gd name="T7" fmla="*/ 10 h 39"/>
                  <a:gd name="T8" fmla="*/ 10 w 48"/>
                  <a:gd name="T9" fmla="*/ 0 h 39"/>
                  <a:gd name="T10" fmla="*/ 38 w 48"/>
                  <a:gd name="T11" fmla="*/ 0 h 39"/>
                  <a:gd name="T12" fmla="*/ 48 w 48"/>
                  <a:gd name="T13" fmla="*/ 10 h 39"/>
                  <a:gd name="T14" fmla="*/ 48 w 48"/>
                  <a:gd name="T15" fmla="*/ 28 h 39"/>
                  <a:gd name="T16" fmla="*/ 38 w 48"/>
                  <a:gd name="T17" fmla="*/ 39 h 39"/>
                  <a:gd name="T18" fmla="*/ 10 w 48"/>
                  <a:gd name="T19" fmla="*/ 9 h 39"/>
                  <a:gd name="T20" fmla="*/ 9 w 48"/>
                  <a:gd name="T21" fmla="*/ 10 h 39"/>
                  <a:gd name="T22" fmla="*/ 9 w 48"/>
                  <a:gd name="T23" fmla="*/ 28 h 39"/>
                  <a:gd name="T24" fmla="*/ 10 w 48"/>
                  <a:gd name="T25" fmla="*/ 29 h 39"/>
                  <a:gd name="T26" fmla="*/ 38 w 48"/>
                  <a:gd name="T27" fmla="*/ 29 h 39"/>
                  <a:gd name="T28" fmla="*/ 39 w 48"/>
                  <a:gd name="T29" fmla="*/ 28 h 39"/>
                  <a:gd name="T30" fmla="*/ 39 w 48"/>
                  <a:gd name="T31" fmla="*/ 10 h 39"/>
                  <a:gd name="T32" fmla="*/ 38 w 48"/>
                  <a:gd name="T33" fmla="*/ 9 h 39"/>
                  <a:gd name="T34" fmla="*/ 10 w 48"/>
                  <a:gd name="T35" fmla="*/ 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39">
                    <a:moveTo>
                      <a:pt x="38" y="39"/>
                    </a:moveTo>
                    <a:cubicBezTo>
                      <a:pt x="10" y="39"/>
                      <a:pt x="10" y="39"/>
                      <a:pt x="10" y="39"/>
                    </a:cubicBezTo>
                    <a:cubicBezTo>
                      <a:pt x="4" y="39"/>
                      <a:pt x="0" y="34"/>
                      <a:pt x="0" y="2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4" y="0"/>
                      <a:pt x="48" y="5"/>
                      <a:pt x="48" y="10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34"/>
                      <a:pt x="44" y="39"/>
                      <a:pt x="38" y="39"/>
                    </a:cubicBezTo>
                    <a:close/>
                    <a:moveTo>
                      <a:pt x="10" y="9"/>
                    </a:moveTo>
                    <a:cubicBezTo>
                      <a:pt x="9" y="9"/>
                      <a:pt x="9" y="10"/>
                      <a:pt x="9" y="10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9"/>
                      <a:pt x="9" y="29"/>
                      <a:pt x="10" y="29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29"/>
                      <a:pt x="39" y="29"/>
                      <a:pt x="39" y="28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10"/>
                      <a:pt x="39" y="9"/>
                      <a:pt x="38" y="9"/>
                    </a:cubicBezTo>
                    <a:lnTo>
                      <a:pt x="1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59" name="Rectangle 213">
                <a:extLst>
                  <a:ext uri="{FF2B5EF4-FFF2-40B4-BE49-F238E27FC236}">
                    <a16:creationId xmlns:a16="http://schemas.microsoft.com/office/drawing/2014/main" xmlns="" id="{277923DE-5E9B-4358-9FF6-0BD5DCBEB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7" y="1877"/>
                <a:ext cx="51" cy="53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60" name="Rectangle 214">
                <a:extLst>
                  <a:ext uri="{FF2B5EF4-FFF2-40B4-BE49-F238E27FC236}">
                    <a16:creationId xmlns:a16="http://schemas.microsoft.com/office/drawing/2014/main" xmlns="" id="{44892EC6-8BD1-4D95-917C-8CD4E6B6F4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9" y="1877"/>
                <a:ext cx="53" cy="53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61" name="Rectangle 215">
                <a:extLst>
                  <a:ext uri="{FF2B5EF4-FFF2-40B4-BE49-F238E27FC236}">
                    <a16:creationId xmlns:a16="http://schemas.microsoft.com/office/drawing/2014/main" xmlns="" id="{31C0EB76-1AA3-4814-8798-9BACB7E247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7" y="1952"/>
                <a:ext cx="51" cy="5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62" name="Rectangle 216">
                <a:extLst>
                  <a:ext uri="{FF2B5EF4-FFF2-40B4-BE49-F238E27FC236}">
                    <a16:creationId xmlns:a16="http://schemas.microsoft.com/office/drawing/2014/main" xmlns="" id="{C1EA1F0D-397F-446B-B73F-7CF7C339AC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9" y="1952"/>
                <a:ext cx="53" cy="50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xmlns="" id="{C31E9A13-D445-439D-95B4-E28A93058CA2}"/>
              </a:ext>
            </a:extLst>
          </p:cNvPr>
          <p:cNvGrpSpPr/>
          <p:nvPr/>
        </p:nvGrpSpPr>
        <p:grpSpPr>
          <a:xfrm>
            <a:off x="3903376" y="3580365"/>
            <a:ext cx="4216259" cy="650897"/>
            <a:chOff x="6505699" y="3446206"/>
            <a:chExt cx="4216259" cy="650897"/>
          </a:xfrm>
        </p:grpSpPr>
        <p:sp>
          <p:nvSpPr>
            <p:cNvPr id="64" name="직사각형 22">
              <a:extLst>
                <a:ext uri="{FF2B5EF4-FFF2-40B4-BE49-F238E27FC236}">
                  <a16:creationId xmlns:a16="http://schemas.microsoft.com/office/drawing/2014/main" xmlns="" id="{F0F0EF44-5FBE-433C-A995-499C8B0970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47365" y="3511963"/>
              <a:ext cx="3474593" cy="2965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1600" b="1" dirty="0">
                  <a:solidFill>
                    <a:schemeClr val="accent3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주요 포털과의 제휴를 통한 동시노출</a:t>
              </a:r>
              <a:endParaRPr lang="en-US" altLang="ko-KR" sz="1600" b="1" dirty="0">
                <a:solidFill>
                  <a:schemeClr val="accent3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65" name="직사각형 22">
              <a:extLst>
                <a:ext uri="{FF2B5EF4-FFF2-40B4-BE49-F238E27FC236}">
                  <a16:creationId xmlns:a16="http://schemas.microsoft.com/office/drawing/2014/main" xmlns="" id="{098B198E-670C-4344-B140-4D94674D9C7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47365" y="3848203"/>
              <a:ext cx="3474592" cy="24840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914400" latinLnBrk="1">
                <a:lnSpc>
                  <a:spcPts val="1200"/>
                </a:lnSpc>
              </a:pP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네이버</a:t>
              </a:r>
              <a:r>
                <a:rPr lang="en-US" altLang="ko-KR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, </a:t>
              </a: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네이트</a:t>
              </a:r>
              <a:r>
                <a:rPr lang="en-US" altLang="ko-KR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, </a:t>
              </a:r>
              <a:r>
                <a:rPr lang="ko-KR" altLang="en-US" sz="1000" dirty="0" err="1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리브온</a:t>
              </a:r>
              <a:r>
                <a:rPr lang="en-US" altLang="ko-KR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, </a:t>
              </a: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서울부동산광장</a:t>
              </a:r>
              <a:r>
                <a:rPr lang="en-US" altLang="ko-KR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, </a:t>
              </a: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부동산 </a:t>
              </a:r>
              <a:r>
                <a:rPr lang="en-US" altLang="ko-KR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114</a:t>
              </a:r>
              <a:endParaRPr lang="en-US" altLang="ko" sz="1000" dirty="0">
                <a:solidFill>
                  <a:schemeClr val="tx2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xmlns="" id="{C4822C41-29FD-48EA-9808-34B84A9B5649}"/>
                </a:ext>
              </a:extLst>
            </p:cNvPr>
            <p:cNvSpPr/>
            <p:nvPr/>
          </p:nvSpPr>
          <p:spPr>
            <a:xfrm>
              <a:off x="6505699" y="3446206"/>
              <a:ext cx="650897" cy="65089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67" name="Group 263">
              <a:extLst>
                <a:ext uri="{FF2B5EF4-FFF2-40B4-BE49-F238E27FC236}">
                  <a16:creationId xmlns:a16="http://schemas.microsoft.com/office/drawing/2014/main" xmlns="" id="{C2DBC03B-8E1C-4FF7-82F7-9DAE9A9FA2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644695" y="3578348"/>
              <a:ext cx="376925" cy="389765"/>
              <a:chOff x="2265" y="2370"/>
              <a:chExt cx="411" cy="425"/>
            </a:xfrm>
          </p:grpSpPr>
          <p:sp>
            <p:nvSpPr>
              <p:cNvPr id="68" name="Freeform 264">
                <a:extLst>
                  <a:ext uri="{FF2B5EF4-FFF2-40B4-BE49-F238E27FC236}">
                    <a16:creationId xmlns:a16="http://schemas.microsoft.com/office/drawing/2014/main" xmlns="" id="{1A0CE731-F426-437B-89F6-BDEAD9C03F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1" y="2447"/>
                <a:ext cx="229" cy="77"/>
              </a:xfrm>
              <a:custGeom>
                <a:avLst/>
                <a:gdLst>
                  <a:gd name="T0" fmla="*/ 95 w 95"/>
                  <a:gd name="T1" fmla="*/ 32 h 32"/>
                  <a:gd name="T2" fmla="*/ 34 w 95"/>
                  <a:gd name="T3" fmla="*/ 32 h 32"/>
                  <a:gd name="T4" fmla="*/ 33 w 95"/>
                  <a:gd name="T5" fmla="*/ 28 h 32"/>
                  <a:gd name="T6" fmla="*/ 28 w 95"/>
                  <a:gd name="T7" fmla="*/ 14 h 32"/>
                  <a:gd name="T8" fmla="*/ 20 w 95"/>
                  <a:gd name="T9" fmla="*/ 10 h 32"/>
                  <a:gd name="T10" fmla="*/ 20 w 95"/>
                  <a:gd name="T11" fmla="*/ 32 h 32"/>
                  <a:gd name="T12" fmla="*/ 0 w 95"/>
                  <a:gd name="T13" fmla="*/ 32 h 32"/>
                  <a:gd name="T14" fmla="*/ 0 w 95"/>
                  <a:gd name="T15" fmla="*/ 23 h 32"/>
                  <a:gd name="T16" fmla="*/ 11 w 95"/>
                  <a:gd name="T17" fmla="*/ 23 h 32"/>
                  <a:gd name="T18" fmla="*/ 11 w 95"/>
                  <a:gd name="T19" fmla="*/ 1 h 32"/>
                  <a:gd name="T20" fmla="*/ 15 w 95"/>
                  <a:gd name="T21" fmla="*/ 1 h 32"/>
                  <a:gd name="T22" fmla="*/ 33 w 95"/>
                  <a:gd name="T23" fmla="*/ 6 h 32"/>
                  <a:gd name="T24" fmla="*/ 42 w 95"/>
                  <a:gd name="T25" fmla="*/ 23 h 32"/>
                  <a:gd name="T26" fmla="*/ 95 w 95"/>
                  <a:gd name="T27" fmla="*/ 23 h 32"/>
                  <a:gd name="T28" fmla="*/ 95 w 95"/>
                  <a:gd name="T2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32">
                    <a:moveTo>
                      <a:pt x="95" y="32"/>
                    </a:moveTo>
                    <a:cubicBezTo>
                      <a:pt x="34" y="32"/>
                      <a:pt x="34" y="32"/>
                      <a:pt x="34" y="32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1"/>
                      <a:pt x="31" y="17"/>
                      <a:pt x="28" y="14"/>
                    </a:cubicBezTo>
                    <a:cubicBezTo>
                      <a:pt x="25" y="12"/>
                      <a:pt x="22" y="11"/>
                      <a:pt x="20" y="10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1"/>
                      <a:pt x="25" y="0"/>
                      <a:pt x="33" y="6"/>
                    </a:cubicBezTo>
                    <a:cubicBezTo>
                      <a:pt x="38" y="10"/>
                      <a:pt x="41" y="16"/>
                      <a:pt x="42" y="23"/>
                    </a:cubicBezTo>
                    <a:cubicBezTo>
                      <a:pt x="95" y="23"/>
                      <a:pt x="95" y="23"/>
                      <a:pt x="95" y="23"/>
                    </a:cubicBezTo>
                    <a:lnTo>
                      <a:pt x="95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69" name="Freeform 265">
                <a:extLst>
                  <a:ext uri="{FF2B5EF4-FFF2-40B4-BE49-F238E27FC236}">
                    <a16:creationId xmlns:a16="http://schemas.microsoft.com/office/drawing/2014/main" xmlns="" id="{EEF63CB1-A8C5-4A60-8F80-4D8D4DA3D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7" y="2447"/>
                <a:ext cx="157" cy="77"/>
              </a:xfrm>
              <a:custGeom>
                <a:avLst/>
                <a:gdLst>
                  <a:gd name="T0" fmla="*/ 65 w 65"/>
                  <a:gd name="T1" fmla="*/ 32 h 32"/>
                  <a:gd name="T2" fmla="*/ 36 w 65"/>
                  <a:gd name="T3" fmla="*/ 32 h 32"/>
                  <a:gd name="T4" fmla="*/ 36 w 65"/>
                  <a:gd name="T5" fmla="*/ 28 h 32"/>
                  <a:gd name="T6" fmla="*/ 30 w 65"/>
                  <a:gd name="T7" fmla="*/ 13 h 32"/>
                  <a:gd name="T8" fmla="*/ 22 w 65"/>
                  <a:gd name="T9" fmla="*/ 10 h 32"/>
                  <a:gd name="T10" fmla="*/ 22 w 65"/>
                  <a:gd name="T11" fmla="*/ 32 h 32"/>
                  <a:gd name="T12" fmla="*/ 0 w 65"/>
                  <a:gd name="T13" fmla="*/ 32 h 32"/>
                  <a:gd name="T14" fmla="*/ 0 w 65"/>
                  <a:gd name="T15" fmla="*/ 23 h 32"/>
                  <a:gd name="T16" fmla="*/ 13 w 65"/>
                  <a:gd name="T17" fmla="*/ 23 h 32"/>
                  <a:gd name="T18" fmla="*/ 13 w 65"/>
                  <a:gd name="T19" fmla="*/ 1 h 32"/>
                  <a:gd name="T20" fmla="*/ 17 w 65"/>
                  <a:gd name="T21" fmla="*/ 1 h 32"/>
                  <a:gd name="T22" fmla="*/ 35 w 65"/>
                  <a:gd name="T23" fmla="*/ 6 h 32"/>
                  <a:gd name="T24" fmla="*/ 44 w 65"/>
                  <a:gd name="T25" fmla="*/ 23 h 32"/>
                  <a:gd name="T26" fmla="*/ 65 w 65"/>
                  <a:gd name="T27" fmla="*/ 23 h 32"/>
                  <a:gd name="T28" fmla="*/ 65 w 65"/>
                  <a:gd name="T2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5" h="32">
                    <a:moveTo>
                      <a:pt x="65" y="32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5" y="21"/>
                      <a:pt x="33" y="16"/>
                      <a:pt x="30" y="13"/>
                    </a:cubicBezTo>
                    <a:cubicBezTo>
                      <a:pt x="27" y="12"/>
                      <a:pt x="24" y="11"/>
                      <a:pt x="22" y="10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1"/>
                      <a:pt x="28" y="0"/>
                      <a:pt x="35" y="6"/>
                    </a:cubicBezTo>
                    <a:cubicBezTo>
                      <a:pt x="40" y="10"/>
                      <a:pt x="43" y="16"/>
                      <a:pt x="44" y="23"/>
                    </a:cubicBezTo>
                    <a:cubicBezTo>
                      <a:pt x="65" y="23"/>
                      <a:pt x="65" y="23"/>
                      <a:pt x="65" y="23"/>
                    </a:cubicBezTo>
                    <a:lnTo>
                      <a:pt x="65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70" name="Rectangle 266">
                <a:extLst>
                  <a:ext uri="{FF2B5EF4-FFF2-40B4-BE49-F238E27FC236}">
                    <a16:creationId xmlns:a16="http://schemas.microsoft.com/office/drawing/2014/main" xmlns="" id="{92EE770B-1307-4772-A898-575D68A74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0" y="2382"/>
                <a:ext cx="22" cy="1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71" name="Freeform 267">
                <a:extLst>
                  <a:ext uri="{FF2B5EF4-FFF2-40B4-BE49-F238E27FC236}">
                    <a16:creationId xmlns:a16="http://schemas.microsoft.com/office/drawing/2014/main" xmlns="" id="{2596016F-8B6D-4BD2-AB3E-802330437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1" y="2625"/>
                <a:ext cx="142" cy="144"/>
              </a:xfrm>
              <a:custGeom>
                <a:avLst/>
                <a:gdLst>
                  <a:gd name="T0" fmla="*/ 142 w 142"/>
                  <a:gd name="T1" fmla="*/ 144 h 144"/>
                  <a:gd name="T2" fmla="*/ 121 w 142"/>
                  <a:gd name="T3" fmla="*/ 144 h 144"/>
                  <a:gd name="T4" fmla="*/ 121 w 142"/>
                  <a:gd name="T5" fmla="*/ 21 h 144"/>
                  <a:gd name="T6" fmla="*/ 0 w 142"/>
                  <a:gd name="T7" fmla="*/ 21 h 144"/>
                  <a:gd name="T8" fmla="*/ 0 w 142"/>
                  <a:gd name="T9" fmla="*/ 0 h 144"/>
                  <a:gd name="T10" fmla="*/ 142 w 142"/>
                  <a:gd name="T11" fmla="*/ 0 h 144"/>
                  <a:gd name="T12" fmla="*/ 142 w 142"/>
                  <a:gd name="T1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" h="144">
                    <a:moveTo>
                      <a:pt x="142" y="144"/>
                    </a:moveTo>
                    <a:lnTo>
                      <a:pt x="121" y="144"/>
                    </a:lnTo>
                    <a:lnTo>
                      <a:pt x="121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142" y="0"/>
                    </a:lnTo>
                    <a:lnTo>
                      <a:pt x="142" y="144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72" name="Freeform 268">
                <a:extLst>
                  <a:ext uri="{FF2B5EF4-FFF2-40B4-BE49-F238E27FC236}">
                    <a16:creationId xmlns:a16="http://schemas.microsoft.com/office/drawing/2014/main" xmlns="" id="{91B8810A-B843-4531-AD51-D1D6492B43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9" y="2634"/>
                <a:ext cx="137" cy="137"/>
              </a:xfrm>
              <a:custGeom>
                <a:avLst/>
                <a:gdLst>
                  <a:gd name="T0" fmla="*/ 15 w 137"/>
                  <a:gd name="T1" fmla="*/ 137 h 137"/>
                  <a:gd name="T2" fmla="*/ 0 w 137"/>
                  <a:gd name="T3" fmla="*/ 123 h 137"/>
                  <a:gd name="T4" fmla="*/ 120 w 137"/>
                  <a:gd name="T5" fmla="*/ 0 h 137"/>
                  <a:gd name="T6" fmla="*/ 137 w 137"/>
                  <a:gd name="T7" fmla="*/ 17 h 137"/>
                  <a:gd name="T8" fmla="*/ 15 w 137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5" y="137"/>
                    </a:moveTo>
                    <a:lnTo>
                      <a:pt x="0" y="123"/>
                    </a:lnTo>
                    <a:lnTo>
                      <a:pt x="120" y="0"/>
                    </a:lnTo>
                    <a:lnTo>
                      <a:pt x="137" y="17"/>
                    </a:lnTo>
                    <a:lnTo>
                      <a:pt x="15" y="137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73" name="Freeform 269">
                <a:extLst>
                  <a:ext uri="{FF2B5EF4-FFF2-40B4-BE49-F238E27FC236}">
                    <a16:creationId xmlns:a16="http://schemas.microsoft.com/office/drawing/2014/main" xmlns="" id="{89E4962F-AD09-44BF-9DB6-FE89FE9792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2" y="2630"/>
                <a:ext cx="149" cy="146"/>
              </a:xfrm>
              <a:custGeom>
                <a:avLst/>
                <a:gdLst>
                  <a:gd name="T0" fmla="*/ 132 w 149"/>
                  <a:gd name="T1" fmla="*/ 146 h 146"/>
                  <a:gd name="T2" fmla="*/ 0 w 149"/>
                  <a:gd name="T3" fmla="*/ 14 h 146"/>
                  <a:gd name="T4" fmla="*/ 17 w 149"/>
                  <a:gd name="T5" fmla="*/ 0 h 146"/>
                  <a:gd name="T6" fmla="*/ 149 w 149"/>
                  <a:gd name="T7" fmla="*/ 129 h 146"/>
                  <a:gd name="T8" fmla="*/ 132 w 149"/>
                  <a:gd name="T9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46">
                    <a:moveTo>
                      <a:pt x="132" y="146"/>
                    </a:moveTo>
                    <a:lnTo>
                      <a:pt x="0" y="14"/>
                    </a:lnTo>
                    <a:lnTo>
                      <a:pt x="17" y="0"/>
                    </a:lnTo>
                    <a:lnTo>
                      <a:pt x="149" y="129"/>
                    </a:lnTo>
                    <a:lnTo>
                      <a:pt x="132" y="146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74" name="Rectangle 270">
                <a:extLst>
                  <a:ext uri="{FF2B5EF4-FFF2-40B4-BE49-F238E27FC236}">
                    <a16:creationId xmlns:a16="http://schemas.microsoft.com/office/drawing/2014/main" xmlns="" id="{2FA21F3F-7D10-40C2-813D-83D01C71F8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2610"/>
                <a:ext cx="21" cy="15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75" name="Rectangle 271">
                <a:extLst>
                  <a:ext uri="{FF2B5EF4-FFF2-40B4-BE49-F238E27FC236}">
                    <a16:creationId xmlns:a16="http://schemas.microsoft.com/office/drawing/2014/main" xmlns="" id="{78E15553-D51A-48CC-8A1C-CCC6A7A448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" y="2625"/>
                <a:ext cx="105" cy="2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76" name="Rectangle 272">
                <a:extLst>
                  <a:ext uri="{FF2B5EF4-FFF2-40B4-BE49-F238E27FC236}">
                    <a16:creationId xmlns:a16="http://schemas.microsoft.com/office/drawing/2014/main" xmlns="" id="{931A27E2-3150-473E-A901-0D0BB73984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" y="2666"/>
                <a:ext cx="105" cy="2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77" name="Rectangle 273">
                <a:extLst>
                  <a:ext uri="{FF2B5EF4-FFF2-40B4-BE49-F238E27FC236}">
                    <a16:creationId xmlns:a16="http://schemas.microsoft.com/office/drawing/2014/main" xmlns="" id="{3567C699-630B-441B-9CDE-9EC69B8A8F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" y="2704"/>
                <a:ext cx="105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78" name="Freeform 274">
                <a:extLst>
                  <a:ext uri="{FF2B5EF4-FFF2-40B4-BE49-F238E27FC236}">
                    <a16:creationId xmlns:a16="http://schemas.microsoft.com/office/drawing/2014/main" xmlns="" id="{F1333ACD-EB06-451E-8667-4BDEBD36D8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65" y="2370"/>
                <a:ext cx="411" cy="413"/>
              </a:xfrm>
              <a:custGeom>
                <a:avLst/>
                <a:gdLst>
                  <a:gd name="T0" fmla="*/ 158 w 171"/>
                  <a:gd name="T1" fmla="*/ 172 h 172"/>
                  <a:gd name="T2" fmla="*/ 13 w 171"/>
                  <a:gd name="T3" fmla="*/ 172 h 172"/>
                  <a:gd name="T4" fmla="*/ 0 w 171"/>
                  <a:gd name="T5" fmla="*/ 158 h 172"/>
                  <a:gd name="T6" fmla="*/ 0 w 171"/>
                  <a:gd name="T7" fmla="*/ 13 h 172"/>
                  <a:gd name="T8" fmla="*/ 13 w 171"/>
                  <a:gd name="T9" fmla="*/ 0 h 172"/>
                  <a:gd name="T10" fmla="*/ 158 w 171"/>
                  <a:gd name="T11" fmla="*/ 0 h 172"/>
                  <a:gd name="T12" fmla="*/ 171 w 171"/>
                  <a:gd name="T13" fmla="*/ 13 h 172"/>
                  <a:gd name="T14" fmla="*/ 171 w 171"/>
                  <a:gd name="T15" fmla="*/ 158 h 172"/>
                  <a:gd name="T16" fmla="*/ 158 w 171"/>
                  <a:gd name="T17" fmla="*/ 172 h 172"/>
                  <a:gd name="T18" fmla="*/ 13 w 171"/>
                  <a:gd name="T19" fmla="*/ 9 h 172"/>
                  <a:gd name="T20" fmla="*/ 9 w 171"/>
                  <a:gd name="T21" fmla="*/ 13 h 172"/>
                  <a:gd name="T22" fmla="*/ 9 w 171"/>
                  <a:gd name="T23" fmla="*/ 158 h 172"/>
                  <a:gd name="T24" fmla="*/ 13 w 171"/>
                  <a:gd name="T25" fmla="*/ 162 h 172"/>
                  <a:gd name="T26" fmla="*/ 158 w 171"/>
                  <a:gd name="T27" fmla="*/ 162 h 172"/>
                  <a:gd name="T28" fmla="*/ 162 w 171"/>
                  <a:gd name="T29" fmla="*/ 158 h 172"/>
                  <a:gd name="T30" fmla="*/ 162 w 171"/>
                  <a:gd name="T31" fmla="*/ 13 h 172"/>
                  <a:gd name="T32" fmla="*/ 158 w 171"/>
                  <a:gd name="T33" fmla="*/ 9 h 172"/>
                  <a:gd name="T34" fmla="*/ 13 w 171"/>
                  <a:gd name="T35" fmla="*/ 9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1" h="172">
                    <a:moveTo>
                      <a:pt x="158" y="172"/>
                    </a:moveTo>
                    <a:cubicBezTo>
                      <a:pt x="13" y="172"/>
                      <a:pt x="13" y="172"/>
                      <a:pt x="13" y="172"/>
                    </a:cubicBezTo>
                    <a:cubicBezTo>
                      <a:pt x="6" y="172"/>
                      <a:pt x="0" y="166"/>
                      <a:pt x="0" y="158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65" y="0"/>
                      <a:pt x="171" y="6"/>
                      <a:pt x="171" y="13"/>
                    </a:cubicBezTo>
                    <a:cubicBezTo>
                      <a:pt x="171" y="158"/>
                      <a:pt x="171" y="158"/>
                      <a:pt x="171" y="158"/>
                    </a:cubicBezTo>
                    <a:cubicBezTo>
                      <a:pt x="171" y="166"/>
                      <a:pt x="165" y="172"/>
                      <a:pt x="158" y="172"/>
                    </a:cubicBezTo>
                    <a:close/>
                    <a:moveTo>
                      <a:pt x="13" y="9"/>
                    </a:moveTo>
                    <a:cubicBezTo>
                      <a:pt x="11" y="9"/>
                      <a:pt x="9" y="11"/>
                      <a:pt x="9" y="13"/>
                    </a:cubicBezTo>
                    <a:cubicBezTo>
                      <a:pt x="9" y="158"/>
                      <a:pt x="9" y="158"/>
                      <a:pt x="9" y="158"/>
                    </a:cubicBezTo>
                    <a:cubicBezTo>
                      <a:pt x="9" y="161"/>
                      <a:pt x="11" y="162"/>
                      <a:pt x="13" y="162"/>
                    </a:cubicBezTo>
                    <a:cubicBezTo>
                      <a:pt x="158" y="162"/>
                      <a:pt x="158" y="162"/>
                      <a:pt x="158" y="162"/>
                    </a:cubicBezTo>
                    <a:cubicBezTo>
                      <a:pt x="160" y="162"/>
                      <a:pt x="162" y="161"/>
                      <a:pt x="162" y="158"/>
                    </a:cubicBezTo>
                    <a:cubicBezTo>
                      <a:pt x="162" y="13"/>
                      <a:pt x="162" y="13"/>
                      <a:pt x="162" y="13"/>
                    </a:cubicBezTo>
                    <a:cubicBezTo>
                      <a:pt x="162" y="11"/>
                      <a:pt x="160" y="9"/>
                      <a:pt x="158" y="9"/>
                    </a:cubicBezTo>
                    <a:lnTo>
                      <a:pt x="13" y="9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79" name="Rectangle 275">
                <a:extLst>
                  <a:ext uri="{FF2B5EF4-FFF2-40B4-BE49-F238E27FC236}">
                    <a16:creationId xmlns:a16="http://schemas.microsoft.com/office/drawing/2014/main" xmlns="" id="{5FC8F2A8-B616-44D3-88D8-FBB17F1AE9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5" y="2750"/>
                <a:ext cx="21" cy="4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80" name="Rectangle 276">
                <a:extLst>
                  <a:ext uri="{FF2B5EF4-FFF2-40B4-BE49-F238E27FC236}">
                    <a16:creationId xmlns:a16="http://schemas.microsoft.com/office/drawing/2014/main" xmlns="" id="{7823D776-F05B-4DB9-94DD-1AD2BB7200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2750"/>
                <a:ext cx="21" cy="4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81" name="그룹 80">
            <a:extLst>
              <a:ext uri="{FF2B5EF4-FFF2-40B4-BE49-F238E27FC236}">
                <a16:creationId xmlns:a16="http://schemas.microsoft.com/office/drawing/2014/main" xmlns="" id="{D83E6C35-1030-4DC2-A6A4-E54271322330}"/>
              </a:ext>
            </a:extLst>
          </p:cNvPr>
          <p:cNvGrpSpPr/>
          <p:nvPr/>
        </p:nvGrpSpPr>
        <p:grpSpPr>
          <a:xfrm>
            <a:off x="4846800" y="4345059"/>
            <a:ext cx="4189696" cy="650897"/>
            <a:chOff x="7057237" y="4210900"/>
            <a:chExt cx="4189696" cy="650897"/>
          </a:xfrm>
        </p:grpSpPr>
        <p:sp>
          <p:nvSpPr>
            <p:cNvPr id="82" name="직사각형 22">
              <a:extLst>
                <a:ext uri="{FF2B5EF4-FFF2-40B4-BE49-F238E27FC236}">
                  <a16:creationId xmlns:a16="http://schemas.microsoft.com/office/drawing/2014/main" xmlns="" id="{E8DBD16F-E540-4D3C-84A2-BDE1442E0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2340" y="4261286"/>
              <a:ext cx="3474593" cy="2965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1600" b="1" dirty="0">
                  <a:solidFill>
                    <a:schemeClr val="accent4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타사 대비 저렴한 비용</a:t>
              </a:r>
              <a:r>
                <a:rPr lang="en-US" altLang="ko-KR" sz="1600" b="1" dirty="0">
                  <a:solidFill>
                    <a:schemeClr val="accent4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(</a:t>
              </a:r>
              <a:r>
                <a:rPr lang="ko-KR" altLang="en-US" sz="1600" b="1" dirty="0" err="1">
                  <a:solidFill>
                    <a:schemeClr val="accent4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네이버프리</a:t>
              </a:r>
              <a:r>
                <a:rPr lang="ko-KR" altLang="en-US" sz="1600" b="1" dirty="0">
                  <a:solidFill>
                    <a:schemeClr val="accent4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기준</a:t>
              </a:r>
              <a:r>
                <a:rPr lang="en-US" altLang="ko-KR" sz="1600" b="1" dirty="0">
                  <a:solidFill>
                    <a:schemeClr val="accent4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)</a:t>
              </a:r>
            </a:p>
          </p:txBody>
        </p:sp>
        <p:sp>
          <p:nvSpPr>
            <p:cNvPr id="83" name="직사각형 22">
              <a:extLst>
                <a:ext uri="{FF2B5EF4-FFF2-40B4-BE49-F238E27FC236}">
                  <a16:creationId xmlns:a16="http://schemas.microsoft.com/office/drawing/2014/main" xmlns="" id="{BF257A95-8482-4A5E-A6CC-48423CEBD0D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772340" y="4597526"/>
              <a:ext cx="3474592" cy="24840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914400" latinLnBrk="1">
                <a:lnSpc>
                  <a:spcPts val="1200"/>
                </a:lnSpc>
              </a:pPr>
              <a:r>
                <a:rPr lang="ko-KR" altLang="en-US" sz="1000" dirty="0" err="1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매경</a:t>
              </a:r>
              <a:r>
                <a:rPr lang="en-US" altLang="ko-KR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, </a:t>
              </a:r>
              <a:r>
                <a:rPr lang="ko-KR" altLang="en-US" sz="1000" dirty="0" err="1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써브와</a:t>
              </a: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</a:t>
              </a:r>
              <a:r>
                <a:rPr lang="ko-KR" altLang="en-US" sz="1000" dirty="0" err="1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비교시</a:t>
              </a: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상대적으로 저렴함</a:t>
              </a:r>
              <a:endParaRPr lang="en-US" altLang="ko" sz="1000" dirty="0">
                <a:solidFill>
                  <a:schemeClr val="tx2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84" name="사각형: 둥근 모서리 83">
              <a:extLst>
                <a:ext uri="{FF2B5EF4-FFF2-40B4-BE49-F238E27FC236}">
                  <a16:creationId xmlns:a16="http://schemas.microsoft.com/office/drawing/2014/main" xmlns="" id="{62570572-053B-484B-91C9-F48D73965B3C}"/>
                </a:ext>
              </a:extLst>
            </p:cNvPr>
            <p:cNvSpPr/>
            <p:nvPr/>
          </p:nvSpPr>
          <p:spPr>
            <a:xfrm>
              <a:off x="7057237" y="4210900"/>
              <a:ext cx="650897" cy="65089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85" name="Group 241">
              <a:extLst>
                <a:ext uri="{FF2B5EF4-FFF2-40B4-BE49-F238E27FC236}">
                  <a16:creationId xmlns:a16="http://schemas.microsoft.com/office/drawing/2014/main" xmlns="" id="{ABC51C44-88D4-4A5D-9C1C-E215EB80C42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152414" y="4339358"/>
              <a:ext cx="466980" cy="361721"/>
              <a:chOff x="4254" y="1598"/>
              <a:chExt cx="559" cy="433"/>
            </a:xfrm>
          </p:grpSpPr>
          <p:sp>
            <p:nvSpPr>
              <p:cNvPr id="86" name="Rectangle 242">
                <a:extLst>
                  <a:ext uri="{FF2B5EF4-FFF2-40B4-BE49-F238E27FC236}">
                    <a16:creationId xmlns:a16="http://schemas.microsoft.com/office/drawing/2014/main" xmlns="" id="{6D0D404C-8FF5-459D-AD0B-B33267B378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5" y="1906"/>
                <a:ext cx="65" cy="43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87" name="Rectangle 243">
                <a:extLst>
                  <a:ext uri="{FF2B5EF4-FFF2-40B4-BE49-F238E27FC236}">
                    <a16:creationId xmlns:a16="http://schemas.microsoft.com/office/drawing/2014/main" xmlns="" id="{4BD867DB-3DF0-4F0E-8390-8384A528B7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3" y="1906"/>
                <a:ext cx="65" cy="43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88" name="Rectangle 244">
                <a:extLst>
                  <a:ext uri="{FF2B5EF4-FFF2-40B4-BE49-F238E27FC236}">
                    <a16:creationId xmlns:a16="http://schemas.microsoft.com/office/drawing/2014/main" xmlns="" id="{BAB1EE61-0608-434C-A458-69845975AB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1" y="1906"/>
                <a:ext cx="65" cy="43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89" name="Rectangle 245">
                <a:extLst>
                  <a:ext uri="{FF2B5EF4-FFF2-40B4-BE49-F238E27FC236}">
                    <a16:creationId xmlns:a16="http://schemas.microsoft.com/office/drawing/2014/main" xmlns="" id="{C1C4EF9F-3282-4EAC-B9F6-3EBADAED76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9" y="1906"/>
                <a:ext cx="43" cy="43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0" name="Freeform 246">
                <a:extLst>
                  <a:ext uri="{FF2B5EF4-FFF2-40B4-BE49-F238E27FC236}">
                    <a16:creationId xmlns:a16="http://schemas.microsoft.com/office/drawing/2014/main" xmlns="" id="{58D1541D-FBA7-48CA-A426-4084FB9861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" y="1612"/>
                <a:ext cx="91" cy="137"/>
              </a:xfrm>
              <a:custGeom>
                <a:avLst/>
                <a:gdLst>
                  <a:gd name="T0" fmla="*/ 91 w 91"/>
                  <a:gd name="T1" fmla="*/ 137 h 137"/>
                  <a:gd name="T2" fmla="*/ 67 w 91"/>
                  <a:gd name="T3" fmla="*/ 137 h 137"/>
                  <a:gd name="T4" fmla="*/ 67 w 91"/>
                  <a:gd name="T5" fmla="*/ 22 h 137"/>
                  <a:gd name="T6" fmla="*/ 21 w 91"/>
                  <a:gd name="T7" fmla="*/ 22 h 137"/>
                  <a:gd name="T8" fmla="*/ 21 w 91"/>
                  <a:gd name="T9" fmla="*/ 84 h 137"/>
                  <a:gd name="T10" fmla="*/ 0 w 91"/>
                  <a:gd name="T11" fmla="*/ 84 h 137"/>
                  <a:gd name="T12" fmla="*/ 0 w 91"/>
                  <a:gd name="T13" fmla="*/ 0 h 137"/>
                  <a:gd name="T14" fmla="*/ 91 w 91"/>
                  <a:gd name="T15" fmla="*/ 0 h 137"/>
                  <a:gd name="T16" fmla="*/ 91 w 91"/>
                  <a:gd name="T17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137">
                    <a:moveTo>
                      <a:pt x="91" y="137"/>
                    </a:moveTo>
                    <a:lnTo>
                      <a:pt x="67" y="137"/>
                    </a:lnTo>
                    <a:lnTo>
                      <a:pt x="67" y="22"/>
                    </a:lnTo>
                    <a:lnTo>
                      <a:pt x="21" y="22"/>
                    </a:lnTo>
                    <a:lnTo>
                      <a:pt x="21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91" y="0"/>
                    </a:lnTo>
                    <a:lnTo>
                      <a:pt x="91" y="1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1" name="Freeform 247">
                <a:extLst>
                  <a:ext uri="{FF2B5EF4-FFF2-40B4-BE49-F238E27FC236}">
                    <a16:creationId xmlns:a16="http://schemas.microsoft.com/office/drawing/2014/main" xmlns="" id="{0F8B4B00-AEF5-4E33-9712-6CC346A896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855"/>
                <a:ext cx="359" cy="168"/>
              </a:xfrm>
              <a:custGeom>
                <a:avLst/>
                <a:gdLst>
                  <a:gd name="T0" fmla="*/ 359 w 359"/>
                  <a:gd name="T1" fmla="*/ 168 h 168"/>
                  <a:gd name="T2" fmla="*/ 0 w 359"/>
                  <a:gd name="T3" fmla="*/ 168 h 168"/>
                  <a:gd name="T4" fmla="*/ 0 w 359"/>
                  <a:gd name="T5" fmla="*/ 0 h 168"/>
                  <a:gd name="T6" fmla="*/ 22 w 359"/>
                  <a:gd name="T7" fmla="*/ 0 h 168"/>
                  <a:gd name="T8" fmla="*/ 22 w 359"/>
                  <a:gd name="T9" fmla="*/ 144 h 168"/>
                  <a:gd name="T10" fmla="*/ 338 w 359"/>
                  <a:gd name="T11" fmla="*/ 144 h 168"/>
                  <a:gd name="T12" fmla="*/ 338 w 359"/>
                  <a:gd name="T13" fmla="*/ 2 h 168"/>
                  <a:gd name="T14" fmla="*/ 359 w 359"/>
                  <a:gd name="T15" fmla="*/ 2 h 168"/>
                  <a:gd name="T16" fmla="*/ 359 w 359"/>
                  <a:gd name="T17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9" h="168">
                    <a:moveTo>
                      <a:pt x="359" y="168"/>
                    </a:moveTo>
                    <a:lnTo>
                      <a:pt x="0" y="168"/>
                    </a:lnTo>
                    <a:lnTo>
                      <a:pt x="0" y="0"/>
                    </a:lnTo>
                    <a:lnTo>
                      <a:pt x="22" y="0"/>
                    </a:lnTo>
                    <a:lnTo>
                      <a:pt x="22" y="144"/>
                    </a:lnTo>
                    <a:lnTo>
                      <a:pt x="338" y="144"/>
                    </a:lnTo>
                    <a:lnTo>
                      <a:pt x="338" y="2"/>
                    </a:lnTo>
                    <a:lnTo>
                      <a:pt x="359" y="2"/>
                    </a:lnTo>
                    <a:lnTo>
                      <a:pt x="359" y="16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2" name="Freeform 248">
                <a:extLst>
                  <a:ext uri="{FF2B5EF4-FFF2-40B4-BE49-F238E27FC236}">
                    <a16:creationId xmlns:a16="http://schemas.microsoft.com/office/drawing/2014/main" xmlns="" id="{702B8031-56BE-4F8F-8B16-F3C896A23A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4" y="1610"/>
                <a:ext cx="495" cy="288"/>
              </a:xfrm>
              <a:custGeom>
                <a:avLst/>
                <a:gdLst>
                  <a:gd name="T0" fmla="*/ 47 w 495"/>
                  <a:gd name="T1" fmla="*/ 288 h 288"/>
                  <a:gd name="T2" fmla="*/ 0 w 495"/>
                  <a:gd name="T3" fmla="*/ 211 h 288"/>
                  <a:gd name="T4" fmla="*/ 248 w 495"/>
                  <a:gd name="T5" fmla="*/ 0 h 288"/>
                  <a:gd name="T6" fmla="*/ 495 w 495"/>
                  <a:gd name="T7" fmla="*/ 211 h 288"/>
                  <a:gd name="T8" fmla="*/ 449 w 495"/>
                  <a:gd name="T9" fmla="*/ 288 h 288"/>
                  <a:gd name="T10" fmla="*/ 248 w 495"/>
                  <a:gd name="T11" fmla="*/ 118 h 288"/>
                  <a:gd name="T12" fmla="*/ 47 w 495"/>
                  <a:gd name="T13" fmla="*/ 288 h 288"/>
                  <a:gd name="T14" fmla="*/ 28 w 495"/>
                  <a:gd name="T15" fmla="*/ 216 h 288"/>
                  <a:gd name="T16" fmla="*/ 52 w 495"/>
                  <a:gd name="T17" fmla="*/ 255 h 288"/>
                  <a:gd name="T18" fmla="*/ 248 w 495"/>
                  <a:gd name="T19" fmla="*/ 89 h 288"/>
                  <a:gd name="T20" fmla="*/ 442 w 495"/>
                  <a:gd name="T21" fmla="*/ 255 h 288"/>
                  <a:gd name="T22" fmla="*/ 466 w 495"/>
                  <a:gd name="T23" fmla="*/ 216 h 288"/>
                  <a:gd name="T24" fmla="*/ 248 w 495"/>
                  <a:gd name="T25" fmla="*/ 29 h 288"/>
                  <a:gd name="T26" fmla="*/ 28 w 495"/>
                  <a:gd name="T27" fmla="*/ 216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5" h="288">
                    <a:moveTo>
                      <a:pt x="47" y="288"/>
                    </a:moveTo>
                    <a:lnTo>
                      <a:pt x="0" y="211"/>
                    </a:lnTo>
                    <a:lnTo>
                      <a:pt x="248" y="0"/>
                    </a:lnTo>
                    <a:lnTo>
                      <a:pt x="495" y="211"/>
                    </a:lnTo>
                    <a:lnTo>
                      <a:pt x="449" y="288"/>
                    </a:lnTo>
                    <a:lnTo>
                      <a:pt x="248" y="118"/>
                    </a:lnTo>
                    <a:lnTo>
                      <a:pt x="47" y="288"/>
                    </a:lnTo>
                    <a:close/>
                    <a:moveTo>
                      <a:pt x="28" y="216"/>
                    </a:moveTo>
                    <a:lnTo>
                      <a:pt x="52" y="255"/>
                    </a:lnTo>
                    <a:lnTo>
                      <a:pt x="248" y="89"/>
                    </a:lnTo>
                    <a:lnTo>
                      <a:pt x="442" y="255"/>
                    </a:lnTo>
                    <a:lnTo>
                      <a:pt x="466" y="216"/>
                    </a:lnTo>
                    <a:lnTo>
                      <a:pt x="248" y="29"/>
                    </a:lnTo>
                    <a:lnTo>
                      <a:pt x="28" y="2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3" name="Rectangle 249">
                <a:extLst>
                  <a:ext uri="{FF2B5EF4-FFF2-40B4-BE49-F238E27FC236}">
                    <a16:creationId xmlns:a16="http://schemas.microsoft.com/office/drawing/2014/main" xmlns="" id="{6D928241-CED8-4812-AB70-107D1F4D32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0" y="1607"/>
                <a:ext cx="22" cy="409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4" name="Rectangle 250">
                <a:extLst>
                  <a:ext uri="{FF2B5EF4-FFF2-40B4-BE49-F238E27FC236}">
                    <a16:creationId xmlns:a16="http://schemas.microsoft.com/office/drawing/2014/main" xmlns="" id="{53ED852E-BF3E-45E1-B488-D769155283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1" y="1598"/>
                <a:ext cx="62" cy="21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5" name="Rectangle 251">
                <a:extLst>
                  <a:ext uri="{FF2B5EF4-FFF2-40B4-BE49-F238E27FC236}">
                    <a16:creationId xmlns:a16="http://schemas.microsoft.com/office/drawing/2014/main" xmlns="" id="{9F2EF287-6754-4330-BC64-1979C47B45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1" y="2009"/>
                <a:ext cx="62" cy="22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6" name="Rectangle 252">
                <a:extLst>
                  <a:ext uri="{FF2B5EF4-FFF2-40B4-BE49-F238E27FC236}">
                    <a16:creationId xmlns:a16="http://schemas.microsoft.com/office/drawing/2014/main" xmlns="" id="{E569C1DF-803F-440E-939A-112BCCFEAE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04" y="1838"/>
                <a:ext cx="189" cy="2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xmlns="" id="{BDA214DD-E82E-4A8F-807A-4A429B49B8C1}"/>
              </a:ext>
            </a:extLst>
          </p:cNvPr>
          <p:cNvGrpSpPr/>
          <p:nvPr/>
        </p:nvGrpSpPr>
        <p:grpSpPr>
          <a:xfrm>
            <a:off x="3903376" y="5109753"/>
            <a:ext cx="4261822" cy="655038"/>
            <a:chOff x="6505699" y="4975594"/>
            <a:chExt cx="4261822" cy="655038"/>
          </a:xfrm>
        </p:grpSpPr>
        <p:sp>
          <p:nvSpPr>
            <p:cNvPr id="98" name="직사각형 22">
              <a:extLst>
                <a:ext uri="{FF2B5EF4-FFF2-40B4-BE49-F238E27FC236}">
                  <a16:creationId xmlns:a16="http://schemas.microsoft.com/office/drawing/2014/main" xmlns="" id="{CAA4F5D1-0AB2-46FF-BEF0-834AABBBE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92928" y="5045991"/>
              <a:ext cx="3474593" cy="2965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1600" b="1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중개업무 통합 솔루션</a:t>
              </a:r>
              <a:endParaRPr lang="en-US" altLang="ko-KR" sz="1600" b="1" dirty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99" name="직사각형 22">
              <a:extLst>
                <a:ext uri="{FF2B5EF4-FFF2-40B4-BE49-F238E27FC236}">
                  <a16:creationId xmlns:a16="http://schemas.microsoft.com/office/drawing/2014/main" xmlns="" id="{BA048309-3B94-4CC4-94BD-8AA9F45247A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292928" y="5382231"/>
              <a:ext cx="3474592" cy="24840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914400" latinLnBrk="1">
                <a:lnSpc>
                  <a:spcPts val="1200"/>
                </a:lnSpc>
              </a:pPr>
              <a:r>
                <a:rPr lang="ko-KR" altLang="en-US" sz="1000" dirty="0" err="1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콜백</a:t>
              </a:r>
              <a:r>
                <a:rPr lang="en-US" altLang="ko-KR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, </a:t>
              </a:r>
              <a:r>
                <a:rPr lang="ko-KR" altLang="en-US" sz="1000" dirty="0" err="1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웹팩스</a:t>
              </a:r>
              <a:r>
                <a:rPr lang="en-US" altLang="ko-KR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, </a:t>
              </a: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고객관리 일정관리</a:t>
              </a:r>
              <a:r>
                <a:rPr lang="en-US" altLang="ko-KR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, </a:t>
              </a: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매물관리 등</a:t>
              </a:r>
              <a:endParaRPr lang="en-US" altLang="ko" sz="1000" dirty="0">
                <a:solidFill>
                  <a:schemeClr val="tx2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00" name="사각형: 둥근 모서리 99">
              <a:extLst>
                <a:ext uri="{FF2B5EF4-FFF2-40B4-BE49-F238E27FC236}">
                  <a16:creationId xmlns:a16="http://schemas.microsoft.com/office/drawing/2014/main" xmlns="" id="{A72F0D3A-62E0-414B-9F9C-7434543BE06B}"/>
                </a:ext>
              </a:extLst>
            </p:cNvPr>
            <p:cNvSpPr/>
            <p:nvPr/>
          </p:nvSpPr>
          <p:spPr>
            <a:xfrm>
              <a:off x="6505699" y="4975594"/>
              <a:ext cx="650897" cy="650897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101" name="Group 219">
              <a:extLst>
                <a:ext uri="{FF2B5EF4-FFF2-40B4-BE49-F238E27FC236}">
                  <a16:creationId xmlns:a16="http://schemas.microsoft.com/office/drawing/2014/main" xmlns="" id="{81E26846-3DAA-4279-B502-0706B0307BB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648576" y="5113536"/>
              <a:ext cx="388925" cy="362996"/>
              <a:chOff x="3289" y="1617"/>
              <a:chExt cx="465" cy="434"/>
            </a:xfrm>
          </p:grpSpPr>
          <p:sp>
            <p:nvSpPr>
              <p:cNvPr id="102" name="Rectangle 220">
                <a:extLst>
                  <a:ext uri="{FF2B5EF4-FFF2-40B4-BE49-F238E27FC236}">
                    <a16:creationId xmlns:a16="http://schemas.microsoft.com/office/drawing/2014/main" xmlns="" id="{E02DCCAC-F19B-43CB-B008-9B615D6AF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1" y="1958"/>
                <a:ext cx="12" cy="2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3" name="Rectangle 221">
                <a:extLst>
                  <a:ext uri="{FF2B5EF4-FFF2-40B4-BE49-F238E27FC236}">
                    <a16:creationId xmlns:a16="http://schemas.microsoft.com/office/drawing/2014/main" xmlns="" id="{FF937828-B015-4051-BB97-844D247B01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7" y="1958"/>
                <a:ext cx="17" cy="2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4" name="Freeform 222">
                <a:extLst>
                  <a:ext uri="{FF2B5EF4-FFF2-40B4-BE49-F238E27FC236}">
                    <a16:creationId xmlns:a16="http://schemas.microsoft.com/office/drawing/2014/main" xmlns="" id="{223C8EE0-A3EF-4E83-863B-680C8AD439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" y="1955"/>
                <a:ext cx="21" cy="24"/>
              </a:xfrm>
              <a:custGeom>
                <a:avLst/>
                <a:gdLst>
                  <a:gd name="T0" fmla="*/ 21 w 21"/>
                  <a:gd name="T1" fmla="*/ 24 h 24"/>
                  <a:gd name="T2" fmla="*/ 0 w 21"/>
                  <a:gd name="T3" fmla="*/ 24 h 24"/>
                  <a:gd name="T4" fmla="*/ 0 w 21"/>
                  <a:gd name="T5" fmla="*/ 0 h 24"/>
                  <a:gd name="T6" fmla="*/ 21 w 21"/>
                  <a:gd name="T7" fmla="*/ 0 h 24"/>
                  <a:gd name="T8" fmla="*/ 21 w 21"/>
                  <a:gd name="T9" fmla="*/ 3 h 24"/>
                  <a:gd name="T10" fmla="*/ 21 w 21"/>
                  <a:gd name="T11" fmla="*/ 3 h 24"/>
                  <a:gd name="T12" fmla="*/ 21 w 21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4">
                    <a:moveTo>
                      <a:pt x="21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1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5" name="Freeform 223">
                <a:extLst>
                  <a:ext uri="{FF2B5EF4-FFF2-40B4-BE49-F238E27FC236}">
                    <a16:creationId xmlns:a16="http://schemas.microsoft.com/office/drawing/2014/main" xmlns="" id="{34A7F3B0-7AEA-469D-BE5E-44F23F98BD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89" y="1665"/>
                <a:ext cx="21" cy="266"/>
              </a:xfrm>
              <a:custGeom>
                <a:avLst/>
                <a:gdLst>
                  <a:gd name="T0" fmla="*/ 21 w 21"/>
                  <a:gd name="T1" fmla="*/ 266 h 266"/>
                  <a:gd name="T2" fmla="*/ 0 w 21"/>
                  <a:gd name="T3" fmla="*/ 266 h 266"/>
                  <a:gd name="T4" fmla="*/ 0 w 21"/>
                  <a:gd name="T5" fmla="*/ 242 h 266"/>
                  <a:gd name="T6" fmla="*/ 21 w 21"/>
                  <a:gd name="T7" fmla="*/ 242 h 266"/>
                  <a:gd name="T8" fmla="*/ 21 w 21"/>
                  <a:gd name="T9" fmla="*/ 266 h 266"/>
                  <a:gd name="T10" fmla="*/ 21 w 21"/>
                  <a:gd name="T11" fmla="*/ 218 h 266"/>
                  <a:gd name="T12" fmla="*/ 0 w 21"/>
                  <a:gd name="T13" fmla="*/ 218 h 266"/>
                  <a:gd name="T14" fmla="*/ 0 w 21"/>
                  <a:gd name="T15" fmla="*/ 194 h 266"/>
                  <a:gd name="T16" fmla="*/ 21 w 21"/>
                  <a:gd name="T17" fmla="*/ 194 h 266"/>
                  <a:gd name="T18" fmla="*/ 21 w 21"/>
                  <a:gd name="T19" fmla="*/ 218 h 266"/>
                  <a:gd name="T20" fmla="*/ 21 w 21"/>
                  <a:gd name="T21" fmla="*/ 170 h 266"/>
                  <a:gd name="T22" fmla="*/ 0 w 21"/>
                  <a:gd name="T23" fmla="*/ 170 h 266"/>
                  <a:gd name="T24" fmla="*/ 0 w 21"/>
                  <a:gd name="T25" fmla="*/ 146 h 266"/>
                  <a:gd name="T26" fmla="*/ 21 w 21"/>
                  <a:gd name="T27" fmla="*/ 146 h 266"/>
                  <a:gd name="T28" fmla="*/ 21 w 21"/>
                  <a:gd name="T29" fmla="*/ 170 h 266"/>
                  <a:gd name="T30" fmla="*/ 21 w 21"/>
                  <a:gd name="T31" fmla="*/ 122 h 266"/>
                  <a:gd name="T32" fmla="*/ 0 w 21"/>
                  <a:gd name="T33" fmla="*/ 122 h 266"/>
                  <a:gd name="T34" fmla="*/ 0 w 21"/>
                  <a:gd name="T35" fmla="*/ 98 h 266"/>
                  <a:gd name="T36" fmla="*/ 21 w 21"/>
                  <a:gd name="T37" fmla="*/ 98 h 266"/>
                  <a:gd name="T38" fmla="*/ 21 w 21"/>
                  <a:gd name="T39" fmla="*/ 122 h 266"/>
                  <a:gd name="T40" fmla="*/ 21 w 21"/>
                  <a:gd name="T41" fmla="*/ 72 h 266"/>
                  <a:gd name="T42" fmla="*/ 0 w 21"/>
                  <a:gd name="T43" fmla="*/ 72 h 266"/>
                  <a:gd name="T44" fmla="*/ 0 w 21"/>
                  <a:gd name="T45" fmla="*/ 48 h 266"/>
                  <a:gd name="T46" fmla="*/ 21 w 21"/>
                  <a:gd name="T47" fmla="*/ 48 h 266"/>
                  <a:gd name="T48" fmla="*/ 21 w 21"/>
                  <a:gd name="T49" fmla="*/ 72 h 266"/>
                  <a:gd name="T50" fmla="*/ 21 w 21"/>
                  <a:gd name="T51" fmla="*/ 24 h 266"/>
                  <a:gd name="T52" fmla="*/ 0 w 21"/>
                  <a:gd name="T53" fmla="*/ 24 h 266"/>
                  <a:gd name="T54" fmla="*/ 0 w 21"/>
                  <a:gd name="T55" fmla="*/ 0 h 266"/>
                  <a:gd name="T56" fmla="*/ 21 w 21"/>
                  <a:gd name="T57" fmla="*/ 0 h 266"/>
                  <a:gd name="T58" fmla="*/ 21 w 21"/>
                  <a:gd name="T59" fmla="*/ 2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66">
                    <a:moveTo>
                      <a:pt x="21" y="266"/>
                    </a:moveTo>
                    <a:lnTo>
                      <a:pt x="0" y="266"/>
                    </a:lnTo>
                    <a:lnTo>
                      <a:pt x="0" y="242"/>
                    </a:lnTo>
                    <a:lnTo>
                      <a:pt x="21" y="242"/>
                    </a:lnTo>
                    <a:lnTo>
                      <a:pt x="21" y="266"/>
                    </a:lnTo>
                    <a:close/>
                    <a:moveTo>
                      <a:pt x="21" y="218"/>
                    </a:moveTo>
                    <a:lnTo>
                      <a:pt x="0" y="218"/>
                    </a:lnTo>
                    <a:lnTo>
                      <a:pt x="0" y="194"/>
                    </a:lnTo>
                    <a:lnTo>
                      <a:pt x="21" y="194"/>
                    </a:lnTo>
                    <a:lnTo>
                      <a:pt x="21" y="218"/>
                    </a:lnTo>
                    <a:close/>
                    <a:moveTo>
                      <a:pt x="21" y="170"/>
                    </a:moveTo>
                    <a:lnTo>
                      <a:pt x="0" y="170"/>
                    </a:lnTo>
                    <a:lnTo>
                      <a:pt x="0" y="146"/>
                    </a:lnTo>
                    <a:lnTo>
                      <a:pt x="21" y="146"/>
                    </a:lnTo>
                    <a:lnTo>
                      <a:pt x="21" y="170"/>
                    </a:lnTo>
                    <a:close/>
                    <a:moveTo>
                      <a:pt x="21" y="122"/>
                    </a:moveTo>
                    <a:lnTo>
                      <a:pt x="0" y="122"/>
                    </a:lnTo>
                    <a:lnTo>
                      <a:pt x="0" y="98"/>
                    </a:lnTo>
                    <a:lnTo>
                      <a:pt x="21" y="98"/>
                    </a:lnTo>
                    <a:lnTo>
                      <a:pt x="21" y="122"/>
                    </a:lnTo>
                    <a:close/>
                    <a:moveTo>
                      <a:pt x="21" y="72"/>
                    </a:moveTo>
                    <a:lnTo>
                      <a:pt x="0" y="72"/>
                    </a:lnTo>
                    <a:lnTo>
                      <a:pt x="0" y="48"/>
                    </a:lnTo>
                    <a:lnTo>
                      <a:pt x="21" y="48"/>
                    </a:lnTo>
                    <a:lnTo>
                      <a:pt x="21" y="72"/>
                    </a:lnTo>
                    <a:close/>
                    <a:moveTo>
                      <a:pt x="21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1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6" name="Freeform 224">
                <a:extLst>
                  <a:ext uri="{FF2B5EF4-FFF2-40B4-BE49-F238E27FC236}">
                    <a16:creationId xmlns:a16="http://schemas.microsoft.com/office/drawing/2014/main" xmlns="" id="{352BF254-38E2-489A-BDCF-3ED9E46939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" y="1617"/>
                <a:ext cx="21" cy="24"/>
              </a:xfrm>
              <a:custGeom>
                <a:avLst/>
                <a:gdLst>
                  <a:gd name="T0" fmla="*/ 21 w 21"/>
                  <a:gd name="T1" fmla="*/ 24 h 24"/>
                  <a:gd name="T2" fmla="*/ 0 w 21"/>
                  <a:gd name="T3" fmla="*/ 24 h 24"/>
                  <a:gd name="T4" fmla="*/ 0 w 21"/>
                  <a:gd name="T5" fmla="*/ 0 h 24"/>
                  <a:gd name="T6" fmla="*/ 21 w 21"/>
                  <a:gd name="T7" fmla="*/ 0 h 24"/>
                  <a:gd name="T8" fmla="*/ 21 w 21"/>
                  <a:gd name="T9" fmla="*/ 24 h 24"/>
                  <a:gd name="T10" fmla="*/ 21 w 21"/>
                  <a:gd name="T11" fmla="*/ 24 h 24"/>
                  <a:gd name="T12" fmla="*/ 21 w 21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4">
                    <a:moveTo>
                      <a:pt x="21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21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7" name="Freeform 225">
                <a:extLst>
                  <a:ext uri="{FF2B5EF4-FFF2-40B4-BE49-F238E27FC236}">
                    <a16:creationId xmlns:a16="http://schemas.microsoft.com/office/drawing/2014/main" xmlns="" id="{1C5C4204-61B3-4C6D-83A3-9B08C4B3E3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4" y="1617"/>
                <a:ext cx="266" cy="24"/>
              </a:xfrm>
              <a:custGeom>
                <a:avLst/>
                <a:gdLst>
                  <a:gd name="T0" fmla="*/ 266 w 266"/>
                  <a:gd name="T1" fmla="*/ 24 h 24"/>
                  <a:gd name="T2" fmla="*/ 242 w 266"/>
                  <a:gd name="T3" fmla="*/ 24 h 24"/>
                  <a:gd name="T4" fmla="*/ 242 w 266"/>
                  <a:gd name="T5" fmla="*/ 0 h 24"/>
                  <a:gd name="T6" fmla="*/ 266 w 266"/>
                  <a:gd name="T7" fmla="*/ 0 h 24"/>
                  <a:gd name="T8" fmla="*/ 266 w 266"/>
                  <a:gd name="T9" fmla="*/ 24 h 24"/>
                  <a:gd name="T10" fmla="*/ 218 w 266"/>
                  <a:gd name="T11" fmla="*/ 24 h 24"/>
                  <a:gd name="T12" fmla="*/ 194 w 266"/>
                  <a:gd name="T13" fmla="*/ 24 h 24"/>
                  <a:gd name="T14" fmla="*/ 194 w 266"/>
                  <a:gd name="T15" fmla="*/ 0 h 24"/>
                  <a:gd name="T16" fmla="*/ 218 w 266"/>
                  <a:gd name="T17" fmla="*/ 0 h 24"/>
                  <a:gd name="T18" fmla="*/ 218 w 266"/>
                  <a:gd name="T19" fmla="*/ 24 h 24"/>
                  <a:gd name="T20" fmla="*/ 170 w 266"/>
                  <a:gd name="T21" fmla="*/ 24 h 24"/>
                  <a:gd name="T22" fmla="*/ 146 w 266"/>
                  <a:gd name="T23" fmla="*/ 24 h 24"/>
                  <a:gd name="T24" fmla="*/ 146 w 266"/>
                  <a:gd name="T25" fmla="*/ 0 h 24"/>
                  <a:gd name="T26" fmla="*/ 170 w 266"/>
                  <a:gd name="T27" fmla="*/ 0 h 24"/>
                  <a:gd name="T28" fmla="*/ 170 w 266"/>
                  <a:gd name="T29" fmla="*/ 24 h 24"/>
                  <a:gd name="T30" fmla="*/ 122 w 266"/>
                  <a:gd name="T31" fmla="*/ 24 h 24"/>
                  <a:gd name="T32" fmla="*/ 99 w 266"/>
                  <a:gd name="T33" fmla="*/ 24 h 24"/>
                  <a:gd name="T34" fmla="*/ 99 w 266"/>
                  <a:gd name="T35" fmla="*/ 0 h 24"/>
                  <a:gd name="T36" fmla="*/ 122 w 266"/>
                  <a:gd name="T37" fmla="*/ 0 h 24"/>
                  <a:gd name="T38" fmla="*/ 122 w 266"/>
                  <a:gd name="T39" fmla="*/ 24 h 24"/>
                  <a:gd name="T40" fmla="*/ 75 w 266"/>
                  <a:gd name="T41" fmla="*/ 24 h 24"/>
                  <a:gd name="T42" fmla="*/ 48 w 266"/>
                  <a:gd name="T43" fmla="*/ 24 h 24"/>
                  <a:gd name="T44" fmla="*/ 48 w 266"/>
                  <a:gd name="T45" fmla="*/ 0 h 24"/>
                  <a:gd name="T46" fmla="*/ 75 w 266"/>
                  <a:gd name="T47" fmla="*/ 0 h 24"/>
                  <a:gd name="T48" fmla="*/ 75 w 266"/>
                  <a:gd name="T49" fmla="*/ 24 h 24"/>
                  <a:gd name="T50" fmla="*/ 24 w 266"/>
                  <a:gd name="T51" fmla="*/ 24 h 24"/>
                  <a:gd name="T52" fmla="*/ 0 w 266"/>
                  <a:gd name="T53" fmla="*/ 24 h 24"/>
                  <a:gd name="T54" fmla="*/ 0 w 266"/>
                  <a:gd name="T55" fmla="*/ 0 h 24"/>
                  <a:gd name="T56" fmla="*/ 24 w 266"/>
                  <a:gd name="T57" fmla="*/ 0 h 24"/>
                  <a:gd name="T58" fmla="*/ 24 w 266"/>
                  <a:gd name="T5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6" h="24">
                    <a:moveTo>
                      <a:pt x="266" y="24"/>
                    </a:moveTo>
                    <a:lnTo>
                      <a:pt x="242" y="24"/>
                    </a:lnTo>
                    <a:lnTo>
                      <a:pt x="242" y="0"/>
                    </a:lnTo>
                    <a:lnTo>
                      <a:pt x="266" y="0"/>
                    </a:lnTo>
                    <a:lnTo>
                      <a:pt x="266" y="24"/>
                    </a:lnTo>
                    <a:close/>
                    <a:moveTo>
                      <a:pt x="218" y="24"/>
                    </a:moveTo>
                    <a:lnTo>
                      <a:pt x="194" y="24"/>
                    </a:lnTo>
                    <a:lnTo>
                      <a:pt x="194" y="0"/>
                    </a:lnTo>
                    <a:lnTo>
                      <a:pt x="218" y="0"/>
                    </a:lnTo>
                    <a:lnTo>
                      <a:pt x="218" y="24"/>
                    </a:lnTo>
                    <a:close/>
                    <a:moveTo>
                      <a:pt x="170" y="24"/>
                    </a:moveTo>
                    <a:lnTo>
                      <a:pt x="146" y="24"/>
                    </a:lnTo>
                    <a:lnTo>
                      <a:pt x="146" y="0"/>
                    </a:lnTo>
                    <a:lnTo>
                      <a:pt x="170" y="0"/>
                    </a:lnTo>
                    <a:lnTo>
                      <a:pt x="170" y="24"/>
                    </a:lnTo>
                    <a:close/>
                    <a:moveTo>
                      <a:pt x="122" y="24"/>
                    </a:moveTo>
                    <a:lnTo>
                      <a:pt x="99" y="24"/>
                    </a:lnTo>
                    <a:lnTo>
                      <a:pt x="99" y="0"/>
                    </a:lnTo>
                    <a:lnTo>
                      <a:pt x="122" y="0"/>
                    </a:lnTo>
                    <a:lnTo>
                      <a:pt x="122" y="24"/>
                    </a:lnTo>
                    <a:close/>
                    <a:moveTo>
                      <a:pt x="75" y="24"/>
                    </a:moveTo>
                    <a:lnTo>
                      <a:pt x="48" y="24"/>
                    </a:lnTo>
                    <a:lnTo>
                      <a:pt x="48" y="0"/>
                    </a:lnTo>
                    <a:lnTo>
                      <a:pt x="75" y="0"/>
                    </a:lnTo>
                    <a:lnTo>
                      <a:pt x="75" y="24"/>
                    </a:lnTo>
                    <a:close/>
                    <a:moveTo>
                      <a:pt x="24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8" name="Freeform 226">
                <a:extLst>
                  <a:ext uri="{FF2B5EF4-FFF2-40B4-BE49-F238E27FC236}">
                    <a16:creationId xmlns:a16="http://schemas.microsoft.com/office/drawing/2014/main" xmlns="" id="{5E8A3E45-93BE-49EC-B93A-2725DA2CB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4" y="1617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3 w 24"/>
                  <a:gd name="T3" fmla="*/ 24 h 24"/>
                  <a:gd name="T4" fmla="*/ 3 w 24"/>
                  <a:gd name="T5" fmla="*/ 24 h 24"/>
                  <a:gd name="T6" fmla="*/ 0 w 24"/>
                  <a:gd name="T7" fmla="*/ 24 h 24"/>
                  <a:gd name="T8" fmla="*/ 0 w 24"/>
                  <a:gd name="T9" fmla="*/ 0 h 24"/>
                  <a:gd name="T10" fmla="*/ 24 w 24"/>
                  <a:gd name="T11" fmla="*/ 0 h 24"/>
                  <a:gd name="T12" fmla="*/ 24 w 2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3" y="24"/>
                    </a:lnTo>
                    <a:lnTo>
                      <a:pt x="3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9" name="Rectangle 227">
                <a:extLst>
                  <a:ext uri="{FF2B5EF4-FFF2-40B4-BE49-F238E27FC236}">
                    <a16:creationId xmlns:a16="http://schemas.microsoft.com/office/drawing/2014/main" xmlns="" id="{C0FE1EA6-159C-40FA-B150-EA91E5021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7" y="1653"/>
                <a:ext cx="21" cy="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0" name="Rectangle 228">
                <a:extLst>
                  <a:ext uri="{FF2B5EF4-FFF2-40B4-BE49-F238E27FC236}">
                    <a16:creationId xmlns:a16="http://schemas.microsoft.com/office/drawing/2014/main" xmlns="" id="{D587A0C9-F798-4843-9EC8-F9395C62C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7" y="1679"/>
                <a:ext cx="21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1" name="Freeform 229">
                <a:extLst>
                  <a:ext uri="{FF2B5EF4-FFF2-40B4-BE49-F238E27FC236}">
                    <a16:creationId xmlns:a16="http://schemas.microsoft.com/office/drawing/2014/main" xmlns="" id="{9D50D095-4234-4591-8D2D-6A462B6E2D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3" y="1684"/>
                <a:ext cx="369" cy="367"/>
              </a:xfrm>
              <a:custGeom>
                <a:avLst/>
                <a:gdLst>
                  <a:gd name="T0" fmla="*/ 141 w 154"/>
                  <a:gd name="T1" fmla="*/ 153 h 153"/>
                  <a:gd name="T2" fmla="*/ 13 w 154"/>
                  <a:gd name="T3" fmla="*/ 153 h 153"/>
                  <a:gd name="T4" fmla="*/ 0 w 154"/>
                  <a:gd name="T5" fmla="*/ 141 h 153"/>
                  <a:gd name="T6" fmla="*/ 0 w 154"/>
                  <a:gd name="T7" fmla="*/ 12 h 153"/>
                  <a:gd name="T8" fmla="*/ 13 w 154"/>
                  <a:gd name="T9" fmla="*/ 0 h 153"/>
                  <a:gd name="T10" fmla="*/ 141 w 154"/>
                  <a:gd name="T11" fmla="*/ 0 h 153"/>
                  <a:gd name="T12" fmla="*/ 154 w 154"/>
                  <a:gd name="T13" fmla="*/ 12 h 153"/>
                  <a:gd name="T14" fmla="*/ 154 w 154"/>
                  <a:gd name="T15" fmla="*/ 52 h 153"/>
                  <a:gd name="T16" fmla="*/ 145 w 154"/>
                  <a:gd name="T17" fmla="*/ 52 h 153"/>
                  <a:gd name="T18" fmla="*/ 145 w 154"/>
                  <a:gd name="T19" fmla="*/ 12 h 153"/>
                  <a:gd name="T20" fmla="*/ 141 w 154"/>
                  <a:gd name="T21" fmla="*/ 9 h 153"/>
                  <a:gd name="T22" fmla="*/ 13 w 154"/>
                  <a:gd name="T23" fmla="*/ 9 h 153"/>
                  <a:gd name="T24" fmla="*/ 10 w 154"/>
                  <a:gd name="T25" fmla="*/ 12 h 153"/>
                  <a:gd name="T26" fmla="*/ 10 w 154"/>
                  <a:gd name="T27" fmla="*/ 141 h 153"/>
                  <a:gd name="T28" fmla="*/ 13 w 154"/>
                  <a:gd name="T29" fmla="*/ 144 h 153"/>
                  <a:gd name="T30" fmla="*/ 141 w 154"/>
                  <a:gd name="T31" fmla="*/ 144 h 153"/>
                  <a:gd name="T32" fmla="*/ 145 w 154"/>
                  <a:gd name="T33" fmla="*/ 141 h 153"/>
                  <a:gd name="T34" fmla="*/ 145 w 154"/>
                  <a:gd name="T35" fmla="*/ 104 h 153"/>
                  <a:gd name="T36" fmla="*/ 154 w 154"/>
                  <a:gd name="T37" fmla="*/ 104 h 153"/>
                  <a:gd name="T38" fmla="*/ 154 w 154"/>
                  <a:gd name="T39" fmla="*/ 141 h 153"/>
                  <a:gd name="T40" fmla="*/ 141 w 154"/>
                  <a:gd name="T4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4" h="153">
                    <a:moveTo>
                      <a:pt x="141" y="153"/>
                    </a:moveTo>
                    <a:cubicBezTo>
                      <a:pt x="13" y="153"/>
                      <a:pt x="13" y="153"/>
                      <a:pt x="13" y="153"/>
                    </a:cubicBezTo>
                    <a:cubicBezTo>
                      <a:pt x="6" y="153"/>
                      <a:pt x="0" y="147"/>
                      <a:pt x="0" y="14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8" y="0"/>
                      <a:pt x="154" y="5"/>
                      <a:pt x="154" y="12"/>
                    </a:cubicBezTo>
                    <a:cubicBezTo>
                      <a:pt x="154" y="52"/>
                      <a:pt x="154" y="52"/>
                      <a:pt x="154" y="52"/>
                    </a:cubicBezTo>
                    <a:cubicBezTo>
                      <a:pt x="145" y="52"/>
                      <a:pt x="145" y="52"/>
                      <a:pt x="145" y="52"/>
                    </a:cubicBezTo>
                    <a:cubicBezTo>
                      <a:pt x="145" y="12"/>
                      <a:pt x="145" y="12"/>
                      <a:pt x="145" y="12"/>
                    </a:cubicBezTo>
                    <a:cubicBezTo>
                      <a:pt x="145" y="11"/>
                      <a:pt x="143" y="9"/>
                      <a:pt x="141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1" y="9"/>
                      <a:pt x="10" y="11"/>
                      <a:pt x="10" y="12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42"/>
                      <a:pt x="11" y="144"/>
                      <a:pt x="13" y="144"/>
                    </a:cubicBezTo>
                    <a:cubicBezTo>
                      <a:pt x="141" y="144"/>
                      <a:pt x="141" y="144"/>
                      <a:pt x="141" y="144"/>
                    </a:cubicBezTo>
                    <a:cubicBezTo>
                      <a:pt x="143" y="144"/>
                      <a:pt x="145" y="142"/>
                      <a:pt x="145" y="141"/>
                    </a:cubicBezTo>
                    <a:cubicBezTo>
                      <a:pt x="145" y="104"/>
                      <a:pt x="145" y="104"/>
                      <a:pt x="145" y="104"/>
                    </a:cubicBezTo>
                    <a:cubicBezTo>
                      <a:pt x="154" y="104"/>
                      <a:pt x="154" y="104"/>
                      <a:pt x="154" y="104"/>
                    </a:cubicBezTo>
                    <a:cubicBezTo>
                      <a:pt x="154" y="141"/>
                      <a:pt x="154" y="141"/>
                      <a:pt x="154" y="141"/>
                    </a:cubicBezTo>
                    <a:cubicBezTo>
                      <a:pt x="154" y="147"/>
                      <a:pt x="148" y="153"/>
                      <a:pt x="141" y="153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2" name="Rectangle 230">
                <a:extLst>
                  <a:ext uri="{FF2B5EF4-FFF2-40B4-BE49-F238E27FC236}">
                    <a16:creationId xmlns:a16="http://schemas.microsoft.com/office/drawing/2014/main" xmlns="" id="{EC5502E5-A432-4646-8857-06A993A518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" y="1794"/>
                <a:ext cx="247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3" name="Rectangle 231">
                <a:extLst>
                  <a:ext uri="{FF2B5EF4-FFF2-40B4-BE49-F238E27FC236}">
                    <a16:creationId xmlns:a16="http://schemas.microsoft.com/office/drawing/2014/main" xmlns="" id="{5DAF3EE9-C8C1-4FFB-A1CB-E27AB548A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" y="1914"/>
                <a:ext cx="235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4" name="Rectangle 232">
                <a:extLst>
                  <a:ext uri="{FF2B5EF4-FFF2-40B4-BE49-F238E27FC236}">
                    <a16:creationId xmlns:a16="http://schemas.microsoft.com/office/drawing/2014/main" xmlns="" id="{314C5F8A-19D9-4022-8439-484BD8EDC6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3" y="1694"/>
                <a:ext cx="22" cy="3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5" name="Rectangle 233">
                <a:extLst>
                  <a:ext uri="{FF2B5EF4-FFF2-40B4-BE49-F238E27FC236}">
                    <a16:creationId xmlns:a16="http://schemas.microsoft.com/office/drawing/2014/main" xmlns="" id="{4CE78506-739C-4BB5-B80D-28D7A507E9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7" y="1694"/>
                <a:ext cx="21" cy="9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6" name="Rectangle 234">
                <a:extLst>
                  <a:ext uri="{FF2B5EF4-FFF2-40B4-BE49-F238E27FC236}">
                    <a16:creationId xmlns:a16="http://schemas.microsoft.com/office/drawing/2014/main" xmlns="" id="{A7B1527A-0E5E-4E08-9848-877B3A0A4C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7" y="1972"/>
                <a:ext cx="21" cy="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7" name="Rectangle 235">
                <a:extLst>
                  <a:ext uri="{FF2B5EF4-FFF2-40B4-BE49-F238E27FC236}">
                    <a16:creationId xmlns:a16="http://schemas.microsoft.com/office/drawing/2014/main" xmlns="" id="{995D4B12-9132-4364-83E3-85186E2A24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2" y="1694"/>
                <a:ext cx="22" cy="3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8" name="Oval 236">
                <a:extLst>
                  <a:ext uri="{FF2B5EF4-FFF2-40B4-BE49-F238E27FC236}">
                    <a16:creationId xmlns:a16="http://schemas.microsoft.com/office/drawing/2014/main" xmlns="" id="{5FA1CB40-AEAF-4794-9E5A-8EC03FF397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3" y="1847"/>
                <a:ext cx="29" cy="29"/>
              </a:xfrm>
              <a:prstGeom prst="ellipse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9" name="Freeform 237">
                <a:extLst>
                  <a:ext uri="{FF2B5EF4-FFF2-40B4-BE49-F238E27FC236}">
                    <a16:creationId xmlns:a16="http://schemas.microsoft.com/office/drawing/2014/main" xmlns="" id="{0D4440C7-580A-43EC-A238-9DED81523E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83" y="1778"/>
                <a:ext cx="171" cy="225"/>
              </a:xfrm>
              <a:custGeom>
                <a:avLst/>
                <a:gdLst>
                  <a:gd name="T0" fmla="*/ 35 w 71"/>
                  <a:gd name="T1" fmla="*/ 94 h 94"/>
                  <a:gd name="T2" fmla="*/ 0 w 71"/>
                  <a:gd name="T3" fmla="*/ 36 h 94"/>
                  <a:gd name="T4" fmla="*/ 35 w 71"/>
                  <a:gd name="T5" fmla="*/ 0 h 94"/>
                  <a:gd name="T6" fmla="*/ 71 w 71"/>
                  <a:gd name="T7" fmla="*/ 36 h 94"/>
                  <a:gd name="T8" fmla="*/ 35 w 71"/>
                  <a:gd name="T9" fmla="*/ 94 h 94"/>
                  <a:gd name="T10" fmla="*/ 35 w 71"/>
                  <a:gd name="T11" fmla="*/ 9 h 94"/>
                  <a:gd name="T12" fmla="*/ 9 w 71"/>
                  <a:gd name="T13" fmla="*/ 36 h 94"/>
                  <a:gd name="T14" fmla="*/ 35 w 71"/>
                  <a:gd name="T15" fmla="*/ 85 h 94"/>
                  <a:gd name="T16" fmla="*/ 62 w 71"/>
                  <a:gd name="T17" fmla="*/ 36 h 94"/>
                  <a:gd name="T18" fmla="*/ 35 w 71"/>
                  <a:gd name="T19" fmla="*/ 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94">
                    <a:moveTo>
                      <a:pt x="35" y="94"/>
                    </a:moveTo>
                    <a:cubicBezTo>
                      <a:pt x="20" y="94"/>
                      <a:pt x="0" y="54"/>
                      <a:pt x="0" y="36"/>
                    </a:cubicBezTo>
                    <a:cubicBezTo>
                      <a:pt x="0" y="16"/>
                      <a:pt x="16" y="0"/>
                      <a:pt x="35" y="0"/>
                    </a:cubicBezTo>
                    <a:cubicBezTo>
                      <a:pt x="55" y="0"/>
                      <a:pt x="71" y="16"/>
                      <a:pt x="71" y="36"/>
                    </a:cubicBezTo>
                    <a:cubicBezTo>
                      <a:pt x="71" y="53"/>
                      <a:pt x="52" y="94"/>
                      <a:pt x="35" y="94"/>
                    </a:cubicBezTo>
                    <a:close/>
                    <a:moveTo>
                      <a:pt x="35" y="9"/>
                    </a:moveTo>
                    <a:cubicBezTo>
                      <a:pt x="21" y="9"/>
                      <a:pt x="9" y="21"/>
                      <a:pt x="9" y="36"/>
                    </a:cubicBezTo>
                    <a:cubicBezTo>
                      <a:pt x="9" y="53"/>
                      <a:pt x="29" y="85"/>
                      <a:pt x="35" y="85"/>
                    </a:cubicBezTo>
                    <a:cubicBezTo>
                      <a:pt x="43" y="85"/>
                      <a:pt x="62" y="53"/>
                      <a:pt x="62" y="36"/>
                    </a:cubicBezTo>
                    <a:cubicBezTo>
                      <a:pt x="62" y="21"/>
                      <a:pt x="50" y="9"/>
                      <a:pt x="35" y="9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20" name="Oval 238">
                <a:extLst>
                  <a:ext uri="{FF2B5EF4-FFF2-40B4-BE49-F238E27FC236}">
                    <a16:creationId xmlns:a16="http://schemas.microsoft.com/office/drawing/2014/main" xmlns="" id="{8FA8F72E-D847-4462-9875-8002C23AF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1833"/>
                <a:ext cx="62" cy="62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121" name="그룹 120">
            <a:extLst>
              <a:ext uri="{FF2B5EF4-FFF2-40B4-BE49-F238E27FC236}">
                <a16:creationId xmlns:a16="http://schemas.microsoft.com/office/drawing/2014/main" xmlns="" id="{E82F6E0C-FEA9-4751-A997-4CF72A2548CE}"/>
              </a:ext>
            </a:extLst>
          </p:cNvPr>
          <p:cNvGrpSpPr/>
          <p:nvPr/>
        </p:nvGrpSpPr>
        <p:grpSpPr>
          <a:xfrm>
            <a:off x="4846800" y="5874447"/>
            <a:ext cx="4189695" cy="650897"/>
            <a:chOff x="7057237" y="5740288"/>
            <a:chExt cx="4189695" cy="650897"/>
          </a:xfrm>
        </p:grpSpPr>
        <p:sp>
          <p:nvSpPr>
            <p:cNvPr id="122" name="직사각형 22">
              <a:extLst>
                <a:ext uri="{FF2B5EF4-FFF2-40B4-BE49-F238E27FC236}">
                  <a16:creationId xmlns:a16="http://schemas.microsoft.com/office/drawing/2014/main" xmlns="" id="{704D3A21-0F76-4396-9A2C-AC5A8A0D5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2339" y="5793070"/>
              <a:ext cx="3474593" cy="2965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1600" b="1" dirty="0">
                  <a:solidFill>
                    <a:schemeClr val="accent6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잔여 쿠폰 </a:t>
              </a:r>
              <a:r>
                <a:rPr lang="en-US" altLang="ko-KR" sz="1600" b="1" dirty="0">
                  <a:solidFill>
                    <a:schemeClr val="accent6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100% </a:t>
              </a:r>
              <a:r>
                <a:rPr lang="ko-KR" altLang="en-US" sz="1600" b="1" dirty="0">
                  <a:solidFill>
                    <a:schemeClr val="accent6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이월 가능</a:t>
              </a:r>
              <a:endParaRPr lang="en-US" altLang="ko-KR" sz="1600" b="1" dirty="0">
                <a:solidFill>
                  <a:schemeClr val="accent6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3" name="직사각형 22">
              <a:extLst>
                <a:ext uri="{FF2B5EF4-FFF2-40B4-BE49-F238E27FC236}">
                  <a16:creationId xmlns:a16="http://schemas.microsoft.com/office/drawing/2014/main" xmlns="" id="{14808A93-9AF0-4479-BA33-FE8F0E58F19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772339" y="6129310"/>
              <a:ext cx="3474592" cy="24840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defTabSz="914400" latinLnBrk="1">
                <a:lnSpc>
                  <a:spcPts val="1200"/>
                </a:lnSpc>
              </a:pP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잔여 개수와 무방하게 </a:t>
              </a:r>
              <a:r>
                <a:rPr lang="en-US" altLang="ko-KR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100% </a:t>
              </a:r>
              <a:r>
                <a:rPr lang="ko-KR" altLang="en-US" sz="1000" dirty="0">
                  <a:solidFill>
                    <a:schemeClr val="tx2">
                      <a:lumMod val="50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이월 가능</a:t>
              </a:r>
              <a:endParaRPr lang="en-US" altLang="ko" sz="1000" dirty="0">
                <a:solidFill>
                  <a:schemeClr val="tx2">
                    <a:lumMod val="50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4" name="사각형: 둥근 모서리 123">
              <a:extLst>
                <a:ext uri="{FF2B5EF4-FFF2-40B4-BE49-F238E27FC236}">
                  <a16:creationId xmlns:a16="http://schemas.microsoft.com/office/drawing/2014/main" xmlns="" id="{61F65556-94A9-42E4-A37E-102CBE7CD059}"/>
                </a:ext>
              </a:extLst>
            </p:cNvPr>
            <p:cNvSpPr/>
            <p:nvPr/>
          </p:nvSpPr>
          <p:spPr>
            <a:xfrm>
              <a:off x="7057237" y="5740288"/>
              <a:ext cx="650897" cy="650897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125" name="Group 348">
              <a:extLst>
                <a:ext uri="{FF2B5EF4-FFF2-40B4-BE49-F238E27FC236}">
                  <a16:creationId xmlns:a16="http://schemas.microsoft.com/office/drawing/2014/main" xmlns="" id="{BF6C60D4-B0B6-4C7B-AFB0-241204FAD5C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186430" y="5922171"/>
              <a:ext cx="407988" cy="282066"/>
              <a:chOff x="4266" y="3203"/>
              <a:chExt cx="567" cy="392"/>
            </a:xfrm>
          </p:grpSpPr>
          <p:sp>
            <p:nvSpPr>
              <p:cNvPr id="126" name="Rectangle 364">
                <a:extLst>
                  <a:ext uri="{FF2B5EF4-FFF2-40B4-BE49-F238E27FC236}">
                    <a16:creationId xmlns:a16="http://schemas.microsoft.com/office/drawing/2014/main" xmlns="" id="{36312066-B706-4148-88A2-AE504BA4A0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7" y="3224"/>
                <a:ext cx="143" cy="24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27" name="Freeform 349">
                <a:extLst>
                  <a:ext uri="{FF2B5EF4-FFF2-40B4-BE49-F238E27FC236}">
                    <a16:creationId xmlns:a16="http://schemas.microsoft.com/office/drawing/2014/main" xmlns="" id="{F261426C-23CD-41E3-8921-37F8BF9AF0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18" y="3203"/>
                <a:ext cx="385" cy="389"/>
              </a:xfrm>
              <a:custGeom>
                <a:avLst/>
                <a:gdLst>
                  <a:gd name="T0" fmla="*/ 385 w 385"/>
                  <a:gd name="T1" fmla="*/ 389 h 389"/>
                  <a:gd name="T2" fmla="*/ 0 w 385"/>
                  <a:gd name="T3" fmla="*/ 389 h 389"/>
                  <a:gd name="T4" fmla="*/ 0 w 385"/>
                  <a:gd name="T5" fmla="*/ 0 h 389"/>
                  <a:gd name="T6" fmla="*/ 385 w 385"/>
                  <a:gd name="T7" fmla="*/ 0 h 389"/>
                  <a:gd name="T8" fmla="*/ 385 w 385"/>
                  <a:gd name="T9" fmla="*/ 389 h 389"/>
                  <a:gd name="T10" fmla="*/ 22 w 385"/>
                  <a:gd name="T11" fmla="*/ 368 h 389"/>
                  <a:gd name="T12" fmla="*/ 364 w 385"/>
                  <a:gd name="T13" fmla="*/ 368 h 389"/>
                  <a:gd name="T14" fmla="*/ 364 w 385"/>
                  <a:gd name="T15" fmla="*/ 24 h 389"/>
                  <a:gd name="T16" fmla="*/ 22 w 385"/>
                  <a:gd name="T17" fmla="*/ 24 h 389"/>
                  <a:gd name="T18" fmla="*/ 22 w 385"/>
                  <a:gd name="T19" fmla="*/ 368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5" h="389">
                    <a:moveTo>
                      <a:pt x="385" y="389"/>
                    </a:moveTo>
                    <a:lnTo>
                      <a:pt x="0" y="389"/>
                    </a:lnTo>
                    <a:lnTo>
                      <a:pt x="0" y="0"/>
                    </a:lnTo>
                    <a:lnTo>
                      <a:pt x="385" y="0"/>
                    </a:lnTo>
                    <a:lnTo>
                      <a:pt x="385" y="389"/>
                    </a:lnTo>
                    <a:close/>
                    <a:moveTo>
                      <a:pt x="22" y="368"/>
                    </a:moveTo>
                    <a:lnTo>
                      <a:pt x="364" y="368"/>
                    </a:lnTo>
                    <a:lnTo>
                      <a:pt x="364" y="24"/>
                    </a:lnTo>
                    <a:lnTo>
                      <a:pt x="22" y="24"/>
                    </a:lnTo>
                    <a:lnTo>
                      <a:pt x="22" y="36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28" name="Freeform 350">
                <a:extLst>
                  <a:ext uri="{FF2B5EF4-FFF2-40B4-BE49-F238E27FC236}">
                    <a16:creationId xmlns:a16="http://schemas.microsoft.com/office/drawing/2014/main" xmlns="" id="{3DF6ED62-9976-4506-B0C3-B0DE1D67745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21" y="3207"/>
                <a:ext cx="71" cy="152"/>
              </a:xfrm>
              <a:custGeom>
                <a:avLst/>
                <a:gdLst>
                  <a:gd name="T0" fmla="*/ 15 w 30"/>
                  <a:gd name="T1" fmla="*/ 63 h 63"/>
                  <a:gd name="T2" fmla="*/ 0 w 30"/>
                  <a:gd name="T3" fmla="*/ 53 h 63"/>
                  <a:gd name="T4" fmla="*/ 0 w 30"/>
                  <a:gd name="T5" fmla="*/ 53 h 63"/>
                  <a:gd name="T6" fmla="*/ 0 w 30"/>
                  <a:gd name="T7" fmla="*/ 48 h 63"/>
                  <a:gd name="T8" fmla="*/ 0 w 30"/>
                  <a:gd name="T9" fmla="*/ 0 h 63"/>
                  <a:gd name="T10" fmla="*/ 30 w 30"/>
                  <a:gd name="T11" fmla="*/ 0 h 63"/>
                  <a:gd name="T12" fmla="*/ 30 w 30"/>
                  <a:gd name="T13" fmla="*/ 48 h 63"/>
                  <a:gd name="T14" fmla="*/ 15 w 30"/>
                  <a:gd name="T15" fmla="*/ 63 h 63"/>
                  <a:gd name="T16" fmla="*/ 9 w 30"/>
                  <a:gd name="T17" fmla="*/ 46 h 63"/>
                  <a:gd name="T18" fmla="*/ 9 w 30"/>
                  <a:gd name="T19" fmla="*/ 48 h 63"/>
                  <a:gd name="T20" fmla="*/ 15 w 30"/>
                  <a:gd name="T21" fmla="*/ 54 h 63"/>
                  <a:gd name="T22" fmla="*/ 21 w 30"/>
                  <a:gd name="T23" fmla="*/ 48 h 63"/>
                  <a:gd name="T24" fmla="*/ 21 w 30"/>
                  <a:gd name="T25" fmla="*/ 48 h 63"/>
                  <a:gd name="T26" fmla="*/ 21 w 30"/>
                  <a:gd name="T27" fmla="*/ 9 h 63"/>
                  <a:gd name="T28" fmla="*/ 9 w 30"/>
                  <a:gd name="T29" fmla="*/ 9 h 63"/>
                  <a:gd name="T30" fmla="*/ 9 w 30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63">
                    <a:moveTo>
                      <a:pt x="15" y="63"/>
                    </a:moveTo>
                    <a:cubicBezTo>
                      <a:pt x="8" y="63"/>
                      <a:pt x="2" y="59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56"/>
                      <a:pt x="24" y="63"/>
                      <a:pt x="15" y="63"/>
                    </a:cubicBezTo>
                    <a:close/>
                    <a:moveTo>
                      <a:pt x="9" y="46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51"/>
                      <a:pt x="12" y="54"/>
                      <a:pt x="15" y="54"/>
                    </a:cubicBezTo>
                    <a:cubicBezTo>
                      <a:pt x="18" y="54"/>
                      <a:pt x="21" y="51"/>
                      <a:pt x="21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29" name="Freeform 351">
                <a:extLst>
                  <a:ext uri="{FF2B5EF4-FFF2-40B4-BE49-F238E27FC236}">
                    <a16:creationId xmlns:a16="http://schemas.microsoft.com/office/drawing/2014/main" xmlns="" id="{A26122FC-8AB9-4210-834C-3681A80EB6D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71" y="3207"/>
                <a:ext cx="74" cy="152"/>
              </a:xfrm>
              <a:custGeom>
                <a:avLst/>
                <a:gdLst>
                  <a:gd name="T0" fmla="*/ 16 w 31"/>
                  <a:gd name="T1" fmla="*/ 63 h 63"/>
                  <a:gd name="T2" fmla="*/ 1 w 31"/>
                  <a:gd name="T3" fmla="*/ 53 h 63"/>
                  <a:gd name="T4" fmla="*/ 0 w 31"/>
                  <a:gd name="T5" fmla="*/ 53 h 63"/>
                  <a:gd name="T6" fmla="*/ 0 w 31"/>
                  <a:gd name="T7" fmla="*/ 48 h 63"/>
                  <a:gd name="T8" fmla="*/ 0 w 31"/>
                  <a:gd name="T9" fmla="*/ 0 h 63"/>
                  <a:gd name="T10" fmla="*/ 31 w 31"/>
                  <a:gd name="T11" fmla="*/ 0 h 63"/>
                  <a:gd name="T12" fmla="*/ 31 w 31"/>
                  <a:gd name="T13" fmla="*/ 48 h 63"/>
                  <a:gd name="T14" fmla="*/ 16 w 31"/>
                  <a:gd name="T15" fmla="*/ 63 h 63"/>
                  <a:gd name="T16" fmla="*/ 10 w 31"/>
                  <a:gd name="T17" fmla="*/ 46 h 63"/>
                  <a:gd name="T18" fmla="*/ 10 w 31"/>
                  <a:gd name="T19" fmla="*/ 48 h 63"/>
                  <a:gd name="T20" fmla="*/ 16 w 31"/>
                  <a:gd name="T21" fmla="*/ 54 h 63"/>
                  <a:gd name="T22" fmla="*/ 22 w 31"/>
                  <a:gd name="T23" fmla="*/ 48 h 63"/>
                  <a:gd name="T24" fmla="*/ 22 w 31"/>
                  <a:gd name="T25" fmla="*/ 48 h 63"/>
                  <a:gd name="T26" fmla="*/ 22 w 31"/>
                  <a:gd name="T27" fmla="*/ 9 h 63"/>
                  <a:gd name="T28" fmla="*/ 10 w 31"/>
                  <a:gd name="T29" fmla="*/ 9 h 63"/>
                  <a:gd name="T30" fmla="*/ 10 w 31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63">
                    <a:moveTo>
                      <a:pt x="16" y="63"/>
                    </a:moveTo>
                    <a:cubicBezTo>
                      <a:pt x="9" y="63"/>
                      <a:pt x="3" y="59"/>
                      <a:pt x="1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6"/>
                      <a:pt x="24" y="63"/>
                      <a:pt x="16" y="63"/>
                    </a:cubicBezTo>
                    <a:close/>
                    <a:moveTo>
                      <a:pt x="10" y="46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51"/>
                      <a:pt x="12" y="54"/>
                      <a:pt x="16" y="54"/>
                    </a:cubicBezTo>
                    <a:cubicBezTo>
                      <a:pt x="19" y="54"/>
                      <a:pt x="22" y="51"/>
                      <a:pt x="22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10" y="9"/>
                      <a:pt x="10" y="9"/>
                      <a:pt x="10" y="9"/>
                    </a:cubicBezTo>
                    <a:lnTo>
                      <a:pt x="10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30" name="Freeform 352">
                <a:extLst>
                  <a:ext uri="{FF2B5EF4-FFF2-40B4-BE49-F238E27FC236}">
                    <a16:creationId xmlns:a16="http://schemas.microsoft.com/office/drawing/2014/main" xmlns="" id="{7D6E16C6-F2A3-46BB-81AF-8AA45ABB04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4" y="3207"/>
                <a:ext cx="74" cy="152"/>
              </a:xfrm>
              <a:custGeom>
                <a:avLst/>
                <a:gdLst>
                  <a:gd name="T0" fmla="*/ 15 w 31"/>
                  <a:gd name="T1" fmla="*/ 63 h 63"/>
                  <a:gd name="T2" fmla="*/ 1 w 31"/>
                  <a:gd name="T3" fmla="*/ 53 h 63"/>
                  <a:gd name="T4" fmla="*/ 0 w 31"/>
                  <a:gd name="T5" fmla="*/ 53 h 63"/>
                  <a:gd name="T6" fmla="*/ 0 w 31"/>
                  <a:gd name="T7" fmla="*/ 48 h 63"/>
                  <a:gd name="T8" fmla="*/ 0 w 31"/>
                  <a:gd name="T9" fmla="*/ 0 h 63"/>
                  <a:gd name="T10" fmla="*/ 31 w 31"/>
                  <a:gd name="T11" fmla="*/ 0 h 63"/>
                  <a:gd name="T12" fmla="*/ 31 w 31"/>
                  <a:gd name="T13" fmla="*/ 48 h 63"/>
                  <a:gd name="T14" fmla="*/ 15 w 31"/>
                  <a:gd name="T15" fmla="*/ 63 h 63"/>
                  <a:gd name="T16" fmla="*/ 9 w 31"/>
                  <a:gd name="T17" fmla="*/ 46 h 63"/>
                  <a:gd name="T18" fmla="*/ 9 w 31"/>
                  <a:gd name="T19" fmla="*/ 48 h 63"/>
                  <a:gd name="T20" fmla="*/ 15 w 31"/>
                  <a:gd name="T21" fmla="*/ 54 h 63"/>
                  <a:gd name="T22" fmla="*/ 22 w 31"/>
                  <a:gd name="T23" fmla="*/ 48 h 63"/>
                  <a:gd name="T24" fmla="*/ 21 w 31"/>
                  <a:gd name="T25" fmla="*/ 48 h 63"/>
                  <a:gd name="T26" fmla="*/ 21 w 31"/>
                  <a:gd name="T27" fmla="*/ 9 h 63"/>
                  <a:gd name="T28" fmla="*/ 9 w 31"/>
                  <a:gd name="T29" fmla="*/ 9 h 63"/>
                  <a:gd name="T30" fmla="*/ 9 w 31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63">
                    <a:moveTo>
                      <a:pt x="15" y="63"/>
                    </a:moveTo>
                    <a:cubicBezTo>
                      <a:pt x="9" y="63"/>
                      <a:pt x="3" y="59"/>
                      <a:pt x="1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6"/>
                      <a:pt x="24" y="63"/>
                      <a:pt x="15" y="63"/>
                    </a:cubicBezTo>
                    <a:close/>
                    <a:moveTo>
                      <a:pt x="9" y="46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51"/>
                      <a:pt x="12" y="54"/>
                      <a:pt x="15" y="54"/>
                    </a:cubicBezTo>
                    <a:cubicBezTo>
                      <a:pt x="19" y="54"/>
                      <a:pt x="21" y="51"/>
                      <a:pt x="22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31" name="Freeform 353">
                <a:extLst>
                  <a:ext uri="{FF2B5EF4-FFF2-40B4-BE49-F238E27FC236}">
                    <a16:creationId xmlns:a16="http://schemas.microsoft.com/office/drawing/2014/main" xmlns="" id="{B014D38D-1F35-45FA-8FA3-4D75776FEF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76" y="3207"/>
                <a:ext cx="72" cy="152"/>
              </a:xfrm>
              <a:custGeom>
                <a:avLst/>
                <a:gdLst>
                  <a:gd name="T0" fmla="*/ 15 w 30"/>
                  <a:gd name="T1" fmla="*/ 63 h 63"/>
                  <a:gd name="T2" fmla="*/ 0 w 30"/>
                  <a:gd name="T3" fmla="*/ 53 h 63"/>
                  <a:gd name="T4" fmla="*/ 0 w 30"/>
                  <a:gd name="T5" fmla="*/ 53 h 63"/>
                  <a:gd name="T6" fmla="*/ 0 w 30"/>
                  <a:gd name="T7" fmla="*/ 48 h 63"/>
                  <a:gd name="T8" fmla="*/ 0 w 30"/>
                  <a:gd name="T9" fmla="*/ 0 h 63"/>
                  <a:gd name="T10" fmla="*/ 30 w 30"/>
                  <a:gd name="T11" fmla="*/ 0 h 63"/>
                  <a:gd name="T12" fmla="*/ 30 w 30"/>
                  <a:gd name="T13" fmla="*/ 48 h 63"/>
                  <a:gd name="T14" fmla="*/ 15 w 30"/>
                  <a:gd name="T15" fmla="*/ 63 h 63"/>
                  <a:gd name="T16" fmla="*/ 9 w 30"/>
                  <a:gd name="T17" fmla="*/ 46 h 63"/>
                  <a:gd name="T18" fmla="*/ 9 w 30"/>
                  <a:gd name="T19" fmla="*/ 48 h 63"/>
                  <a:gd name="T20" fmla="*/ 15 w 30"/>
                  <a:gd name="T21" fmla="*/ 54 h 63"/>
                  <a:gd name="T22" fmla="*/ 21 w 30"/>
                  <a:gd name="T23" fmla="*/ 48 h 63"/>
                  <a:gd name="T24" fmla="*/ 21 w 30"/>
                  <a:gd name="T25" fmla="*/ 48 h 63"/>
                  <a:gd name="T26" fmla="*/ 21 w 30"/>
                  <a:gd name="T27" fmla="*/ 9 h 63"/>
                  <a:gd name="T28" fmla="*/ 9 w 30"/>
                  <a:gd name="T29" fmla="*/ 9 h 63"/>
                  <a:gd name="T30" fmla="*/ 9 w 30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63">
                    <a:moveTo>
                      <a:pt x="15" y="63"/>
                    </a:moveTo>
                    <a:cubicBezTo>
                      <a:pt x="8" y="63"/>
                      <a:pt x="2" y="59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56"/>
                      <a:pt x="23" y="63"/>
                      <a:pt x="15" y="63"/>
                    </a:cubicBezTo>
                    <a:close/>
                    <a:moveTo>
                      <a:pt x="9" y="46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51"/>
                      <a:pt x="12" y="54"/>
                      <a:pt x="15" y="54"/>
                    </a:cubicBezTo>
                    <a:cubicBezTo>
                      <a:pt x="18" y="54"/>
                      <a:pt x="21" y="51"/>
                      <a:pt x="21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32" name="Freeform 354">
                <a:extLst>
                  <a:ext uri="{FF2B5EF4-FFF2-40B4-BE49-F238E27FC236}">
                    <a16:creationId xmlns:a16="http://schemas.microsoft.com/office/drawing/2014/main" xmlns="" id="{AA5A7BA2-E432-40F0-824C-F7D355B4F2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26" y="3207"/>
                <a:ext cx="75" cy="152"/>
              </a:xfrm>
              <a:custGeom>
                <a:avLst/>
                <a:gdLst>
                  <a:gd name="T0" fmla="*/ 16 w 31"/>
                  <a:gd name="T1" fmla="*/ 63 h 63"/>
                  <a:gd name="T2" fmla="*/ 1 w 31"/>
                  <a:gd name="T3" fmla="*/ 53 h 63"/>
                  <a:gd name="T4" fmla="*/ 0 w 31"/>
                  <a:gd name="T5" fmla="*/ 53 h 63"/>
                  <a:gd name="T6" fmla="*/ 0 w 31"/>
                  <a:gd name="T7" fmla="*/ 48 h 63"/>
                  <a:gd name="T8" fmla="*/ 0 w 31"/>
                  <a:gd name="T9" fmla="*/ 0 h 63"/>
                  <a:gd name="T10" fmla="*/ 31 w 31"/>
                  <a:gd name="T11" fmla="*/ 0 h 63"/>
                  <a:gd name="T12" fmla="*/ 31 w 31"/>
                  <a:gd name="T13" fmla="*/ 48 h 63"/>
                  <a:gd name="T14" fmla="*/ 16 w 31"/>
                  <a:gd name="T15" fmla="*/ 63 h 63"/>
                  <a:gd name="T16" fmla="*/ 9 w 31"/>
                  <a:gd name="T17" fmla="*/ 46 h 63"/>
                  <a:gd name="T18" fmla="*/ 9 w 31"/>
                  <a:gd name="T19" fmla="*/ 48 h 63"/>
                  <a:gd name="T20" fmla="*/ 16 w 31"/>
                  <a:gd name="T21" fmla="*/ 54 h 63"/>
                  <a:gd name="T22" fmla="*/ 22 w 31"/>
                  <a:gd name="T23" fmla="*/ 48 h 63"/>
                  <a:gd name="T24" fmla="*/ 22 w 31"/>
                  <a:gd name="T25" fmla="*/ 48 h 63"/>
                  <a:gd name="T26" fmla="*/ 22 w 31"/>
                  <a:gd name="T27" fmla="*/ 9 h 63"/>
                  <a:gd name="T28" fmla="*/ 9 w 31"/>
                  <a:gd name="T29" fmla="*/ 9 h 63"/>
                  <a:gd name="T30" fmla="*/ 9 w 31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63">
                    <a:moveTo>
                      <a:pt x="16" y="63"/>
                    </a:moveTo>
                    <a:cubicBezTo>
                      <a:pt x="9" y="63"/>
                      <a:pt x="3" y="59"/>
                      <a:pt x="1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6"/>
                      <a:pt x="24" y="63"/>
                      <a:pt x="16" y="63"/>
                    </a:cubicBezTo>
                    <a:close/>
                    <a:moveTo>
                      <a:pt x="9" y="46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51"/>
                      <a:pt x="12" y="54"/>
                      <a:pt x="16" y="54"/>
                    </a:cubicBezTo>
                    <a:cubicBezTo>
                      <a:pt x="19" y="54"/>
                      <a:pt x="22" y="51"/>
                      <a:pt x="22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33" name="Freeform 355">
                <a:extLst>
                  <a:ext uri="{FF2B5EF4-FFF2-40B4-BE49-F238E27FC236}">
                    <a16:creationId xmlns:a16="http://schemas.microsoft.com/office/drawing/2014/main" xmlns="" id="{C10BE78B-B40A-418F-97A1-EC2321D226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79" y="3207"/>
                <a:ext cx="74" cy="152"/>
              </a:xfrm>
              <a:custGeom>
                <a:avLst/>
                <a:gdLst>
                  <a:gd name="T0" fmla="*/ 15 w 31"/>
                  <a:gd name="T1" fmla="*/ 63 h 63"/>
                  <a:gd name="T2" fmla="*/ 1 w 31"/>
                  <a:gd name="T3" fmla="*/ 53 h 63"/>
                  <a:gd name="T4" fmla="*/ 0 w 31"/>
                  <a:gd name="T5" fmla="*/ 53 h 63"/>
                  <a:gd name="T6" fmla="*/ 0 w 31"/>
                  <a:gd name="T7" fmla="*/ 48 h 63"/>
                  <a:gd name="T8" fmla="*/ 0 w 31"/>
                  <a:gd name="T9" fmla="*/ 0 h 63"/>
                  <a:gd name="T10" fmla="*/ 31 w 31"/>
                  <a:gd name="T11" fmla="*/ 0 h 63"/>
                  <a:gd name="T12" fmla="*/ 31 w 31"/>
                  <a:gd name="T13" fmla="*/ 48 h 63"/>
                  <a:gd name="T14" fmla="*/ 15 w 31"/>
                  <a:gd name="T15" fmla="*/ 63 h 63"/>
                  <a:gd name="T16" fmla="*/ 9 w 31"/>
                  <a:gd name="T17" fmla="*/ 46 h 63"/>
                  <a:gd name="T18" fmla="*/ 9 w 31"/>
                  <a:gd name="T19" fmla="*/ 48 h 63"/>
                  <a:gd name="T20" fmla="*/ 15 w 31"/>
                  <a:gd name="T21" fmla="*/ 54 h 63"/>
                  <a:gd name="T22" fmla="*/ 21 w 31"/>
                  <a:gd name="T23" fmla="*/ 48 h 63"/>
                  <a:gd name="T24" fmla="*/ 21 w 31"/>
                  <a:gd name="T25" fmla="*/ 48 h 63"/>
                  <a:gd name="T26" fmla="*/ 21 w 31"/>
                  <a:gd name="T27" fmla="*/ 9 h 63"/>
                  <a:gd name="T28" fmla="*/ 9 w 31"/>
                  <a:gd name="T29" fmla="*/ 9 h 63"/>
                  <a:gd name="T30" fmla="*/ 9 w 31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63">
                    <a:moveTo>
                      <a:pt x="15" y="63"/>
                    </a:moveTo>
                    <a:cubicBezTo>
                      <a:pt x="8" y="63"/>
                      <a:pt x="3" y="59"/>
                      <a:pt x="1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6"/>
                      <a:pt x="24" y="63"/>
                      <a:pt x="15" y="63"/>
                    </a:cubicBezTo>
                    <a:close/>
                    <a:moveTo>
                      <a:pt x="9" y="46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51"/>
                      <a:pt x="12" y="54"/>
                      <a:pt x="15" y="54"/>
                    </a:cubicBezTo>
                    <a:cubicBezTo>
                      <a:pt x="19" y="54"/>
                      <a:pt x="21" y="51"/>
                      <a:pt x="21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34" name="Freeform 356">
                <a:extLst>
                  <a:ext uri="{FF2B5EF4-FFF2-40B4-BE49-F238E27FC236}">
                    <a16:creationId xmlns:a16="http://schemas.microsoft.com/office/drawing/2014/main" xmlns="" id="{F98BE86D-6D48-4B11-ABEB-930C38DB63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9" y="3207"/>
                <a:ext cx="74" cy="152"/>
              </a:xfrm>
              <a:custGeom>
                <a:avLst/>
                <a:gdLst>
                  <a:gd name="T0" fmla="*/ 16 w 31"/>
                  <a:gd name="T1" fmla="*/ 63 h 63"/>
                  <a:gd name="T2" fmla="*/ 1 w 31"/>
                  <a:gd name="T3" fmla="*/ 53 h 63"/>
                  <a:gd name="T4" fmla="*/ 0 w 31"/>
                  <a:gd name="T5" fmla="*/ 53 h 63"/>
                  <a:gd name="T6" fmla="*/ 0 w 31"/>
                  <a:gd name="T7" fmla="*/ 48 h 63"/>
                  <a:gd name="T8" fmla="*/ 0 w 31"/>
                  <a:gd name="T9" fmla="*/ 0 h 63"/>
                  <a:gd name="T10" fmla="*/ 31 w 31"/>
                  <a:gd name="T11" fmla="*/ 0 h 63"/>
                  <a:gd name="T12" fmla="*/ 31 w 31"/>
                  <a:gd name="T13" fmla="*/ 48 h 63"/>
                  <a:gd name="T14" fmla="*/ 16 w 31"/>
                  <a:gd name="T15" fmla="*/ 63 h 63"/>
                  <a:gd name="T16" fmla="*/ 10 w 31"/>
                  <a:gd name="T17" fmla="*/ 46 h 63"/>
                  <a:gd name="T18" fmla="*/ 10 w 31"/>
                  <a:gd name="T19" fmla="*/ 48 h 63"/>
                  <a:gd name="T20" fmla="*/ 16 w 31"/>
                  <a:gd name="T21" fmla="*/ 54 h 63"/>
                  <a:gd name="T22" fmla="*/ 22 w 31"/>
                  <a:gd name="T23" fmla="*/ 48 h 63"/>
                  <a:gd name="T24" fmla="*/ 22 w 31"/>
                  <a:gd name="T25" fmla="*/ 48 h 63"/>
                  <a:gd name="T26" fmla="*/ 22 w 31"/>
                  <a:gd name="T27" fmla="*/ 9 h 63"/>
                  <a:gd name="T28" fmla="*/ 10 w 31"/>
                  <a:gd name="T29" fmla="*/ 9 h 63"/>
                  <a:gd name="T30" fmla="*/ 10 w 31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63">
                    <a:moveTo>
                      <a:pt x="16" y="63"/>
                    </a:moveTo>
                    <a:cubicBezTo>
                      <a:pt x="9" y="63"/>
                      <a:pt x="3" y="59"/>
                      <a:pt x="1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6"/>
                      <a:pt x="24" y="63"/>
                      <a:pt x="16" y="63"/>
                    </a:cubicBezTo>
                    <a:close/>
                    <a:moveTo>
                      <a:pt x="10" y="46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51"/>
                      <a:pt x="12" y="54"/>
                      <a:pt x="16" y="54"/>
                    </a:cubicBezTo>
                    <a:cubicBezTo>
                      <a:pt x="19" y="54"/>
                      <a:pt x="22" y="51"/>
                      <a:pt x="22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10" y="9"/>
                      <a:pt x="10" y="9"/>
                      <a:pt x="10" y="9"/>
                    </a:cubicBezTo>
                    <a:lnTo>
                      <a:pt x="10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35" name="Freeform 357">
                <a:extLst>
                  <a:ext uri="{FF2B5EF4-FFF2-40B4-BE49-F238E27FC236}">
                    <a16:creationId xmlns:a16="http://schemas.microsoft.com/office/drawing/2014/main" xmlns="" id="{1DD13DC9-2AA5-4E14-A51E-15E6130906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2" y="3407"/>
                <a:ext cx="136" cy="171"/>
              </a:xfrm>
              <a:custGeom>
                <a:avLst/>
                <a:gdLst>
                  <a:gd name="T0" fmla="*/ 57 w 57"/>
                  <a:gd name="T1" fmla="*/ 71 h 71"/>
                  <a:gd name="T2" fmla="*/ 48 w 57"/>
                  <a:gd name="T3" fmla="*/ 71 h 71"/>
                  <a:gd name="T4" fmla="*/ 48 w 57"/>
                  <a:gd name="T5" fmla="*/ 15 h 71"/>
                  <a:gd name="T6" fmla="*/ 42 w 57"/>
                  <a:gd name="T7" fmla="*/ 9 h 71"/>
                  <a:gd name="T8" fmla="*/ 15 w 57"/>
                  <a:gd name="T9" fmla="*/ 9 h 71"/>
                  <a:gd name="T10" fmla="*/ 9 w 57"/>
                  <a:gd name="T11" fmla="*/ 15 h 71"/>
                  <a:gd name="T12" fmla="*/ 9 w 57"/>
                  <a:gd name="T13" fmla="*/ 71 h 71"/>
                  <a:gd name="T14" fmla="*/ 0 w 57"/>
                  <a:gd name="T15" fmla="*/ 71 h 71"/>
                  <a:gd name="T16" fmla="*/ 0 w 57"/>
                  <a:gd name="T17" fmla="*/ 15 h 71"/>
                  <a:gd name="T18" fmla="*/ 15 w 57"/>
                  <a:gd name="T19" fmla="*/ 0 h 71"/>
                  <a:gd name="T20" fmla="*/ 42 w 57"/>
                  <a:gd name="T21" fmla="*/ 0 h 71"/>
                  <a:gd name="T22" fmla="*/ 57 w 57"/>
                  <a:gd name="T23" fmla="*/ 15 h 71"/>
                  <a:gd name="T24" fmla="*/ 57 w 57"/>
                  <a:gd name="T2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71">
                    <a:moveTo>
                      <a:pt x="57" y="71"/>
                    </a:moveTo>
                    <a:cubicBezTo>
                      <a:pt x="48" y="71"/>
                      <a:pt x="48" y="71"/>
                      <a:pt x="48" y="71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8" y="11"/>
                      <a:pt x="45" y="9"/>
                      <a:pt x="42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9"/>
                      <a:pt x="9" y="11"/>
                      <a:pt x="9" y="15"/>
                    </a:cubicBezTo>
                    <a:cubicBezTo>
                      <a:pt x="9" y="71"/>
                      <a:pt x="9" y="71"/>
                      <a:pt x="9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6"/>
                      <a:pt x="6" y="0"/>
                      <a:pt x="15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51" y="0"/>
                      <a:pt x="57" y="6"/>
                      <a:pt x="57" y="15"/>
                    </a:cubicBezTo>
                    <a:lnTo>
                      <a:pt x="57" y="71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36" name="Rectangle 358">
                <a:extLst>
                  <a:ext uri="{FF2B5EF4-FFF2-40B4-BE49-F238E27FC236}">
                    <a16:creationId xmlns:a16="http://schemas.microsoft.com/office/drawing/2014/main" xmlns="" id="{ADC426D2-B695-4BBB-9407-BB337B06DB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479"/>
                <a:ext cx="24" cy="2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37" name="Freeform 359">
                <a:extLst>
                  <a:ext uri="{FF2B5EF4-FFF2-40B4-BE49-F238E27FC236}">
                    <a16:creationId xmlns:a16="http://schemas.microsoft.com/office/drawing/2014/main" xmlns="" id="{F44EEDD1-3472-4CB1-A49C-AB022A5E73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" y="3241"/>
                <a:ext cx="0" cy="63"/>
              </a:xfrm>
              <a:custGeom>
                <a:avLst/>
                <a:gdLst>
                  <a:gd name="T0" fmla="*/ 0 h 63"/>
                  <a:gd name="T1" fmla="*/ 63 h 63"/>
                  <a:gd name="T2" fmla="*/ 0 h 6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3">
                    <a:moveTo>
                      <a:pt x="0" y="0"/>
                    </a:moveTo>
                    <a:lnTo>
                      <a:pt x="0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38" name="Line 360">
                <a:extLst>
                  <a:ext uri="{FF2B5EF4-FFF2-40B4-BE49-F238E27FC236}">
                    <a16:creationId xmlns:a16="http://schemas.microsoft.com/office/drawing/2014/main" xmlns="" id="{9FCB571D-6871-430B-A398-3BEF83695F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3" y="3241"/>
                <a:ext cx="0" cy="63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39" name="Rectangle 361">
                <a:extLst>
                  <a:ext uri="{FF2B5EF4-FFF2-40B4-BE49-F238E27FC236}">
                    <a16:creationId xmlns:a16="http://schemas.microsoft.com/office/drawing/2014/main" xmlns="" id="{279A5D98-DCDE-48DB-BC2E-8537DCFA3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1" y="3241"/>
                <a:ext cx="24" cy="6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40" name="Freeform 362">
                <a:extLst>
                  <a:ext uri="{FF2B5EF4-FFF2-40B4-BE49-F238E27FC236}">
                    <a16:creationId xmlns:a16="http://schemas.microsoft.com/office/drawing/2014/main" xmlns="" id="{0E190BC6-FD2C-4C12-B9E1-C5E494E1CA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7" y="3236"/>
                <a:ext cx="143" cy="0"/>
              </a:xfrm>
              <a:custGeom>
                <a:avLst/>
                <a:gdLst>
                  <a:gd name="T0" fmla="*/ 0 w 143"/>
                  <a:gd name="T1" fmla="*/ 143 w 143"/>
                  <a:gd name="T2" fmla="*/ 0 w 14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43">
                    <a:moveTo>
                      <a:pt x="0" y="0"/>
                    </a:moveTo>
                    <a:lnTo>
                      <a:pt x="14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41" name="Freeform 365">
                <a:extLst>
                  <a:ext uri="{FF2B5EF4-FFF2-40B4-BE49-F238E27FC236}">
                    <a16:creationId xmlns:a16="http://schemas.microsoft.com/office/drawing/2014/main" xmlns="" id="{28235B55-18FC-44AB-8314-499F8A2B24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15" y="3287"/>
                <a:ext cx="118" cy="209"/>
              </a:xfrm>
              <a:custGeom>
                <a:avLst/>
                <a:gdLst>
                  <a:gd name="T0" fmla="*/ 118 w 118"/>
                  <a:gd name="T1" fmla="*/ 209 h 209"/>
                  <a:gd name="T2" fmla="*/ 0 w 118"/>
                  <a:gd name="T3" fmla="*/ 209 h 209"/>
                  <a:gd name="T4" fmla="*/ 0 w 118"/>
                  <a:gd name="T5" fmla="*/ 0 h 209"/>
                  <a:gd name="T6" fmla="*/ 118 w 118"/>
                  <a:gd name="T7" fmla="*/ 0 h 209"/>
                  <a:gd name="T8" fmla="*/ 118 w 118"/>
                  <a:gd name="T9" fmla="*/ 209 h 209"/>
                  <a:gd name="T10" fmla="*/ 22 w 118"/>
                  <a:gd name="T11" fmla="*/ 187 h 209"/>
                  <a:gd name="T12" fmla="*/ 94 w 118"/>
                  <a:gd name="T13" fmla="*/ 187 h 209"/>
                  <a:gd name="T14" fmla="*/ 94 w 118"/>
                  <a:gd name="T15" fmla="*/ 21 h 209"/>
                  <a:gd name="T16" fmla="*/ 22 w 118"/>
                  <a:gd name="T17" fmla="*/ 21 h 209"/>
                  <a:gd name="T18" fmla="*/ 22 w 118"/>
                  <a:gd name="T19" fmla="*/ 187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209">
                    <a:moveTo>
                      <a:pt x="118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118" y="0"/>
                    </a:lnTo>
                    <a:lnTo>
                      <a:pt x="118" y="209"/>
                    </a:lnTo>
                    <a:close/>
                    <a:moveTo>
                      <a:pt x="22" y="187"/>
                    </a:moveTo>
                    <a:lnTo>
                      <a:pt x="94" y="187"/>
                    </a:lnTo>
                    <a:lnTo>
                      <a:pt x="94" y="21"/>
                    </a:lnTo>
                    <a:lnTo>
                      <a:pt x="22" y="21"/>
                    </a:lnTo>
                    <a:lnTo>
                      <a:pt x="22" y="187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42" name="Rectangle 366">
                <a:extLst>
                  <a:ext uri="{FF2B5EF4-FFF2-40B4-BE49-F238E27FC236}">
                    <a16:creationId xmlns:a16="http://schemas.microsoft.com/office/drawing/2014/main" xmlns="" id="{32209AB9-C022-4685-9AD3-4215A44B3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1" y="3337"/>
                <a:ext cx="43" cy="2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43" name="Rectangle 367">
                <a:extLst>
                  <a:ext uri="{FF2B5EF4-FFF2-40B4-BE49-F238E27FC236}">
                    <a16:creationId xmlns:a16="http://schemas.microsoft.com/office/drawing/2014/main" xmlns="" id="{0596E245-8718-40CA-AEC0-61C9188356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1" y="3385"/>
                <a:ext cx="43" cy="22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44" name="Rectangle 368">
                <a:extLst>
                  <a:ext uri="{FF2B5EF4-FFF2-40B4-BE49-F238E27FC236}">
                    <a16:creationId xmlns:a16="http://schemas.microsoft.com/office/drawing/2014/main" xmlns="" id="{158432D6-328F-4F3E-8430-16E7F6FD84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6" y="3573"/>
                <a:ext cx="492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45" name="Rectangle 369">
                <a:extLst>
                  <a:ext uri="{FF2B5EF4-FFF2-40B4-BE49-F238E27FC236}">
                    <a16:creationId xmlns:a16="http://schemas.microsoft.com/office/drawing/2014/main" xmlns="" id="{90E9C0B2-6BBC-4BB3-A0D6-48A4684EC7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" y="3433"/>
                <a:ext cx="21" cy="14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46" name="Rectangle 370">
                <a:extLst>
                  <a:ext uri="{FF2B5EF4-FFF2-40B4-BE49-F238E27FC236}">
                    <a16:creationId xmlns:a16="http://schemas.microsoft.com/office/drawing/2014/main" xmlns="" id="{3A9932EB-D203-4A0A-A6B0-3AB974CBB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5" y="3496"/>
                <a:ext cx="189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20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pic>
        <p:nvPicPr>
          <p:cNvPr id="217" name="그림 개체 틀 28" descr="itrInfo01_img.jpg">
            <a:extLst>
              <a:ext uri="{FF2B5EF4-FFF2-40B4-BE49-F238E27FC236}">
                <a16:creationId xmlns:a16="http://schemas.microsoft.com/office/drawing/2014/main" xmlns="" id="{41FFCBEE-763A-42F2-BE5F-78F8C531CF9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tretch>
            <a:fillRect/>
          </a:stretch>
        </p:blipFill>
        <p:spPr>
          <a:xfrm>
            <a:off x="1303264" y="3282436"/>
            <a:ext cx="1785562" cy="12895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994998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D50138A2-13CB-DF44-88AE-64FFDFE25460}"/>
              </a:ext>
            </a:extLst>
          </p:cNvPr>
          <p:cNvSpPr/>
          <p:nvPr/>
        </p:nvSpPr>
        <p:spPr>
          <a:xfrm>
            <a:off x="1404649" y="959443"/>
            <a:ext cx="6334702" cy="4129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154C2099-4250-4C43-BCE4-480FBED28C0F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9508B44F-391A-2A46-A1C2-285D3F2AD65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E51D284E-B01C-AA48-9D81-A5419D8A001D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" name="Freeform 804">
              <a:extLst>
                <a:ext uri="{FF2B5EF4-FFF2-40B4-BE49-F238E27FC236}">
                  <a16:creationId xmlns:a16="http://schemas.microsoft.com/office/drawing/2014/main" xmlns="" id="{37E10CCF-080C-AE4B-A8B4-242CAC9C5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4" name="Freeform 804">
              <a:extLst>
                <a:ext uri="{FF2B5EF4-FFF2-40B4-BE49-F238E27FC236}">
                  <a16:creationId xmlns:a16="http://schemas.microsoft.com/office/drawing/2014/main" xmlns="" id="{CA9D039E-152C-9040-B686-9C6345E8A2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F90CEA9-203C-9B43-B3A0-0631B6035CD3}"/>
              </a:ext>
            </a:extLst>
          </p:cNvPr>
          <p:cNvSpPr txBox="1"/>
          <p:nvPr/>
        </p:nvSpPr>
        <p:spPr>
          <a:xfrm>
            <a:off x="0" y="895323"/>
            <a:ext cx="9144000" cy="1008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ko-KR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1. </a:t>
            </a:r>
            <a:r>
              <a:rPr kumimoji="1" lang="ko-KR" altLang="en-US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부동산 상품</a:t>
            </a:r>
            <a:endParaRPr kumimoji="1" lang="en-US" altLang="x-none" b="1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ko-KR" altLang="en-US" sz="2400" b="1" dirty="0" err="1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회원별</a:t>
            </a:r>
            <a:r>
              <a:rPr kumimoji="1" lang="ko-KR" altLang="en-US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혜택</a:t>
            </a:r>
            <a:endParaRPr kumimoji="1" lang="x-none" altLang="en-US" sz="2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5AC3B8B8-C1A8-46A9-800C-244B606CF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533" y="1812127"/>
            <a:ext cx="7154931" cy="504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3687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790DF8F-9330-415E-92E0-151252CC9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7408"/>
            <a:ext cx="7886700" cy="1095325"/>
          </a:xfrm>
        </p:spPr>
        <p:txBody>
          <a:bodyPr/>
          <a:lstStyle/>
          <a:p>
            <a:pPr algn="l"/>
            <a:r>
              <a:rPr lang="en-US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2. </a:t>
            </a:r>
            <a:r>
              <a:rPr altLang="en-US">
                <a:latin typeface="휴먼모음T" panose="02030504000101010101" pitchFamily="18" charset="-127"/>
                <a:ea typeface="휴먼모음T" panose="02030504000101010101" pitchFamily="18" charset="-127"/>
              </a:rPr>
              <a:t>홍희 상품</a:t>
            </a:r>
            <a:endParaRPr lang="ko-KR" altLang="en-US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3" name="그룹 198">
            <a:extLst>
              <a:ext uri="{FF2B5EF4-FFF2-40B4-BE49-F238E27FC236}">
                <a16:creationId xmlns:a16="http://schemas.microsoft.com/office/drawing/2014/main" xmlns="" id="{00415AFD-8537-4FD1-8821-DF0BE22FD89F}"/>
              </a:ext>
            </a:extLst>
          </p:cNvPr>
          <p:cNvGrpSpPr/>
          <p:nvPr/>
        </p:nvGrpSpPr>
        <p:grpSpPr>
          <a:xfrm>
            <a:off x="1256733" y="1928802"/>
            <a:ext cx="6601415" cy="4107134"/>
            <a:chOff x="2641601" y="3203599"/>
            <a:chExt cx="8801886" cy="2341492"/>
          </a:xfrm>
        </p:grpSpPr>
        <p:sp>
          <p:nvSpPr>
            <p:cNvPr id="69" name="직사각형 23">
              <a:extLst>
                <a:ext uri="{FF2B5EF4-FFF2-40B4-BE49-F238E27FC236}">
                  <a16:creationId xmlns:a16="http://schemas.microsoft.com/office/drawing/2014/main" xmlns="" id="{B7761593-E955-463C-8DD8-1A31A8959F0E}"/>
                </a:ext>
              </a:extLst>
            </p:cNvPr>
            <p:cNvSpPr/>
            <p:nvPr/>
          </p:nvSpPr>
          <p:spPr>
            <a:xfrm>
              <a:off x="2641601" y="4628543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0" name="직사각형 23">
              <a:extLst>
                <a:ext uri="{FF2B5EF4-FFF2-40B4-BE49-F238E27FC236}">
                  <a16:creationId xmlns:a16="http://schemas.microsoft.com/office/drawing/2014/main" xmlns="" id="{620119BA-7308-4713-9720-CC3A612865A7}"/>
                </a:ext>
              </a:extLst>
            </p:cNvPr>
            <p:cNvSpPr/>
            <p:nvPr/>
          </p:nvSpPr>
          <p:spPr>
            <a:xfrm>
              <a:off x="4327156" y="4272305"/>
              <a:ext cx="2059663" cy="916547"/>
            </a:xfrm>
            <a:prstGeom prst="rect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r>
                <a:rPr kumimoji="1" lang="ko-KR" altLang="en-US" sz="12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홍희 상품</a:t>
              </a:r>
            </a:p>
          </p:txBody>
        </p:sp>
        <p:sp>
          <p:nvSpPr>
            <p:cNvPr id="71" name="직사각형 23">
              <a:extLst>
                <a:ext uri="{FF2B5EF4-FFF2-40B4-BE49-F238E27FC236}">
                  <a16:creationId xmlns:a16="http://schemas.microsoft.com/office/drawing/2014/main" xmlns="" id="{DA94D520-A878-4B0D-A4D6-266667A0880E}"/>
                </a:ext>
              </a:extLst>
            </p:cNvPr>
            <p:cNvSpPr/>
            <p:nvPr/>
          </p:nvSpPr>
          <p:spPr>
            <a:xfrm>
              <a:off x="6012712" y="3916071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2" name="직사각형 23">
              <a:extLst>
                <a:ext uri="{FF2B5EF4-FFF2-40B4-BE49-F238E27FC236}">
                  <a16:creationId xmlns:a16="http://schemas.microsoft.com/office/drawing/2014/main" xmlns="" id="{E572C73E-9503-43F1-8C2A-DCD32EEAA15A}"/>
                </a:ext>
              </a:extLst>
            </p:cNvPr>
            <p:cNvSpPr/>
            <p:nvPr/>
          </p:nvSpPr>
          <p:spPr>
            <a:xfrm>
              <a:off x="7698268" y="3559835"/>
              <a:ext cx="2059663" cy="916547"/>
            </a:xfrm>
            <a:prstGeom prst="rect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3" name="직사각형 23">
              <a:extLst>
                <a:ext uri="{FF2B5EF4-FFF2-40B4-BE49-F238E27FC236}">
                  <a16:creationId xmlns:a16="http://schemas.microsoft.com/office/drawing/2014/main" xmlns="" id="{8DE47AFA-EC0B-4ECA-B898-386869AFE119}"/>
                </a:ext>
              </a:extLst>
            </p:cNvPr>
            <p:cNvSpPr/>
            <p:nvPr/>
          </p:nvSpPr>
          <p:spPr>
            <a:xfrm>
              <a:off x="9383824" y="3203599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4" name="직사각형 23">
              <a:extLst>
                <a:ext uri="{FF2B5EF4-FFF2-40B4-BE49-F238E27FC236}">
                  <a16:creationId xmlns:a16="http://schemas.microsoft.com/office/drawing/2014/main" xmlns="" id="{94A2F8DB-1F04-4584-9D94-28A0CA566894}"/>
                </a:ext>
              </a:extLst>
            </p:cNvPr>
            <p:cNvSpPr/>
            <p:nvPr/>
          </p:nvSpPr>
          <p:spPr>
            <a:xfrm rot="10800000">
              <a:off x="4327154" y="5188853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5" name="직사각형 23">
              <a:extLst>
                <a:ext uri="{FF2B5EF4-FFF2-40B4-BE49-F238E27FC236}">
                  <a16:creationId xmlns:a16="http://schemas.microsoft.com/office/drawing/2014/main" xmlns="" id="{55784769-3A46-4DD7-80A1-D674E80CF57E}"/>
                </a:ext>
              </a:extLst>
            </p:cNvPr>
            <p:cNvSpPr/>
            <p:nvPr/>
          </p:nvSpPr>
          <p:spPr>
            <a:xfrm rot="10800000">
              <a:off x="6012713" y="4832616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6" name="직사각형 23">
              <a:extLst>
                <a:ext uri="{FF2B5EF4-FFF2-40B4-BE49-F238E27FC236}">
                  <a16:creationId xmlns:a16="http://schemas.microsoft.com/office/drawing/2014/main" xmlns="" id="{29704C8B-4F41-4E9B-A0DA-E18B11272339}"/>
                </a:ext>
              </a:extLst>
            </p:cNvPr>
            <p:cNvSpPr/>
            <p:nvPr/>
          </p:nvSpPr>
          <p:spPr>
            <a:xfrm rot="10800000">
              <a:off x="7698268" y="4476382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7" name="직사각형 23">
              <a:extLst>
                <a:ext uri="{FF2B5EF4-FFF2-40B4-BE49-F238E27FC236}">
                  <a16:creationId xmlns:a16="http://schemas.microsoft.com/office/drawing/2014/main" xmlns="" id="{6807FD82-AE80-4024-87F1-BA4E47008616}"/>
                </a:ext>
              </a:extLst>
            </p:cNvPr>
            <p:cNvSpPr/>
            <p:nvPr/>
          </p:nvSpPr>
          <p:spPr>
            <a:xfrm rot="10800000">
              <a:off x="9383824" y="4120147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30" name="타원 129">
              <a:extLst>
                <a:ext uri="{FF2B5EF4-FFF2-40B4-BE49-F238E27FC236}">
                  <a16:creationId xmlns:a16="http://schemas.microsoft.com/office/drawing/2014/main" xmlns="" id="{82833568-AEA7-4602-8FEB-C2DC497BDF9F}"/>
                </a:ext>
              </a:extLst>
            </p:cNvPr>
            <p:cNvSpPr/>
            <p:nvPr/>
          </p:nvSpPr>
          <p:spPr>
            <a:xfrm>
              <a:off x="4359993" y="4307806"/>
              <a:ext cx="370425" cy="370426"/>
            </a:xfrm>
            <a:prstGeom prst="ellipse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02</a:t>
              </a:r>
              <a:endPara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4" name="그룹 85">
              <a:extLst>
                <a:ext uri="{FF2B5EF4-FFF2-40B4-BE49-F238E27FC236}">
                  <a16:creationId xmlns:a16="http://schemas.microsoft.com/office/drawing/2014/main" xmlns="" id="{ADF99C06-8E4A-4C95-95F0-8F8074BCDE80}"/>
                </a:ext>
              </a:extLst>
            </p:cNvPr>
            <p:cNvGrpSpPr/>
            <p:nvPr/>
          </p:nvGrpSpPr>
          <p:grpSpPr>
            <a:xfrm>
              <a:off x="5109211" y="4410627"/>
              <a:ext cx="495551" cy="435832"/>
              <a:chOff x="3109554" y="3745327"/>
              <a:chExt cx="973625" cy="856297"/>
            </a:xfrm>
            <a:solidFill>
              <a:schemeClr val="bg1"/>
            </a:solidFill>
          </p:grpSpPr>
          <p:sp>
            <p:nvSpPr>
              <p:cNvPr id="103" name="Freeform 72">
                <a:extLst>
                  <a:ext uri="{FF2B5EF4-FFF2-40B4-BE49-F238E27FC236}">
                    <a16:creationId xmlns:a16="http://schemas.microsoft.com/office/drawing/2014/main" xmlns="" id="{D6302CEC-6F48-45D7-B74D-9DDE151CDD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3239" y="4086260"/>
                <a:ext cx="726255" cy="515364"/>
              </a:xfrm>
              <a:custGeom>
                <a:avLst/>
                <a:gdLst>
                  <a:gd name="T0" fmla="*/ 651 w 665"/>
                  <a:gd name="T1" fmla="*/ 472 h 472"/>
                  <a:gd name="T2" fmla="*/ 14 w 665"/>
                  <a:gd name="T3" fmla="*/ 472 h 472"/>
                  <a:gd name="T4" fmla="*/ 0 w 665"/>
                  <a:gd name="T5" fmla="*/ 458 h 472"/>
                  <a:gd name="T6" fmla="*/ 0 w 665"/>
                  <a:gd name="T7" fmla="*/ 17 h 472"/>
                  <a:gd name="T8" fmla="*/ 14 w 665"/>
                  <a:gd name="T9" fmla="*/ 3 h 472"/>
                  <a:gd name="T10" fmla="*/ 28 w 665"/>
                  <a:gd name="T11" fmla="*/ 17 h 472"/>
                  <a:gd name="T12" fmla="*/ 28 w 665"/>
                  <a:gd name="T13" fmla="*/ 444 h 472"/>
                  <a:gd name="T14" fmla="*/ 637 w 665"/>
                  <a:gd name="T15" fmla="*/ 444 h 472"/>
                  <a:gd name="T16" fmla="*/ 637 w 665"/>
                  <a:gd name="T17" fmla="*/ 14 h 472"/>
                  <a:gd name="T18" fmla="*/ 651 w 665"/>
                  <a:gd name="T19" fmla="*/ 0 h 472"/>
                  <a:gd name="T20" fmla="*/ 665 w 665"/>
                  <a:gd name="T21" fmla="*/ 14 h 472"/>
                  <a:gd name="T22" fmla="*/ 665 w 665"/>
                  <a:gd name="T23" fmla="*/ 458 h 472"/>
                  <a:gd name="T24" fmla="*/ 651 w 665"/>
                  <a:gd name="T25" fmla="*/ 472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65" h="472">
                    <a:moveTo>
                      <a:pt x="651" y="472"/>
                    </a:moveTo>
                    <a:cubicBezTo>
                      <a:pt x="14" y="472"/>
                      <a:pt x="14" y="472"/>
                      <a:pt x="14" y="472"/>
                    </a:cubicBezTo>
                    <a:cubicBezTo>
                      <a:pt x="6" y="472"/>
                      <a:pt x="0" y="465"/>
                      <a:pt x="0" y="45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9"/>
                      <a:pt x="6" y="3"/>
                      <a:pt x="14" y="3"/>
                    </a:cubicBezTo>
                    <a:cubicBezTo>
                      <a:pt x="22" y="3"/>
                      <a:pt x="28" y="9"/>
                      <a:pt x="28" y="17"/>
                    </a:cubicBezTo>
                    <a:cubicBezTo>
                      <a:pt x="28" y="444"/>
                      <a:pt x="28" y="444"/>
                      <a:pt x="28" y="444"/>
                    </a:cubicBezTo>
                    <a:cubicBezTo>
                      <a:pt x="637" y="444"/>
                      <a:pt x="637" y="444"/>
                      <a:pt x="637" y="444"/>
                    </a:cubicBezTo>
                    <a:cubicBezTo>
                      <a:pt x="637" y="14"/>
                      <a:pt x="637" y="14"/>
                      <a:pt x="637" y="14"/>
                    </a:cubicBezTo>
                    <a:cubicBezTo>
                      <a:pt x="637" y="7"/>
                      <a:pt x="643" y="0"/>
                      <a:pt x="651" y="0"/>
                    </a:cubicBezTo>
                    <a:cubicBezTo>
                      <a:pt x="658" y="0"/>
                      <a:pt x="665" y="7"/>
                      <a:pt x="665" y="14"/>
                    </a:cubicBezTo>
                    <a:cubicBezTo>
                      <a:pt x="665" y="458"/>
                      <a:pt x="665" y="458"/>
                      <a:pt x="665" y="458"/>
                    </a:cubicBezTo>
                    <a:cubicBezTo>
                      <a:pt x="665" y="465"/>
                      <a:pt x="658" y="472"/>
                      <a:pt x="651" y="4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4" name="Freeform 73">
                <a:extLst>
                  <a:ext uri="{FF2B5EF4-FFF2-40B4-BE49-F238E27FC236}">
                    <a16:creationId xmlns:a16="http://schemas.microsoft.com/office/drawing/2014/main" xmlns="" id="{0C3679BC-D980-4EC6-90F2-F2CA7FE551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09554" y="3745327"/>
                <a:ext cx="973625" cy="367890"/>
              </a:xfrm>
              <a:custGeom>
                <a:avLst/>
                <a:gdLst>
                  <a:gd name="T0" fmla="*/ 46 w 892"/>
                  <a:gd name="T1" fmla="*/ 335 h 337"/>
                  <a:gd name="T2" fmla="*/ 34 w 892"/>
                  <a:gd name="T3" fmla="*/ 328 h 337"/>
                  <a:gd name="T4" fmla="*/ 3 w 892"/>
                  <a:gd name="T5" fmla="*/ 274 h 337"/>
                  <a:gd name="T6" fmla="*/ 1 w 892"/>
                  <a:gd name="T7" fmla="*/ 263 h 337"/>
                  <a:gd name="T8" fmla="*/ 8 w 892"/>
                  <a:gd name="T9" fmla="*/ 255 h 337"/>
                  <a:gd name="T10" fmla="*/ 439 w 892"/>
                  <a:gd name="T11" fmla="*/ 3 h 337"/>
                  <a:gd name="T12" fmla="*/ 453 w 892"/>
                  <a:gd name="T13" fmla="*/ 3 h 337"/>
                  <a:gd name="T14" fmla="*/ 885 w 892"/>
                  <a:gd name="T15" fmla="*/ 255 h 337"/>
                  <a:gd name="T16" fmla="*/ 891 w 892"/>
                  <a:gd name="T17" fmla="*/ 263 h 337"/>
                  <a:gd name="T18" fmla="*/ 890 w 892"/>
                  <a:gd name="T19" fmla="*/ 274 h 337"/>
                  <a:gd name="T20" fmla="*/ 858 w 892"/>
                  <a:gd name="T21" fmla="*/ 328 h 337"/>
                  <a:gd name="T22" fmla="*/ 839 w 892"/>
                  <a:gd name="T23" fmla="*/ 333 h 337"/>
                  <a:gd name="T24" fmla="*/ 446 w 892"/>
                  <a:gd name="T25" fmla="*/ 104 h 337"/>
                  <a:gd name="T26" fmla="*/ 53 w 892"/>
                  <a:gd name="T27" fmla="*/ 333 h 337"/>
                  <a:gd name="T28" fmla="*/ 46 w 892"/>
                  <a:gd name="T29" fmla="*/ 335 h 337"/>
                  <a:gd name="T30" fmla="*/ 446 w 892"/>
                  <a:gd name="T31" fmla="*/ 74 h 337"/>
                  <a:gd name="T32" fmla="*/ 453 w 892"/>
                  <a:gd name="T33" fmla="*/ 76 h 337"/>
                  <a:gd name="T34" fmla="*/ 841 w 892"/>
                  <a:gd name="T35" fmla="*/ 302 h 337"/>
                  <a:gd name="T36" fmla="*/ 859 w 892"/>
                  <a:gd name="T37" fmla="*/ 272 h 337"/>
                  <a:gd name="T38" fmla="*/ 446 w 892"/>
                  <a:gd name="T39" fmla="*/ 31 h 337"/>
                  <a:gd name="T40" fmla="*/ 34 w 892"/>
                  <a:gd name="T41" fmla="*/ 272 h 337"/>
                  <a:gd name="T42" fmla="*/ 51 w 892"/>
                  <a:gd name="T43" fmla="*/ 302 h 337"/>
                  <a:gd name="T44" fmla="*/ 439 w 892"/>
                  <a:gd name="T45" fmla="*/ 76 h 337"/>
                  <a:gd name="T46" fmla="*/ 446 w 892"/>
                  <a:gd name="T47" fmla="*/ 74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92" h="337">
                    <a:moveTo>
                      <a:pt x="46" y="335"/>
                    </a:moveTo>
                    <a:cubicBezTo>
                      <a:pt x="41" y="335"/>
                      <a:pt x="37" y="333"/>
                      <a:pt x="34" y="328"/>
                    </a:cubicBezTo>
                    <a:cubicBezTo>
                      <a:pt x="3" y="274"/>
                      <a:pt x="3" y="274"/>
                      <a:pt x="3" y="274"/>
                    </a:cubicBezTo>
                    <a:cubicBezTo>
                      <a:pt x="1" y="271"/>
                      <a:pt x="0" y="267"/>
                      <a:pt x="1" y="263"/>
                    </a:cubicBezTo>
                    <a:cubicBezTo>
                      <a:pt x="2" y="260"/>
                      <a:pt x="4" y="257"/>
                      <a:pt x="8" y="255"/>
                    </a:cubicBezTo>
                    <a:cubicBezTo>
                      <a:pt x="439" y="3"/>
                      <a:pt x="439" y="3"/>
                      <a:pt x="439" y="3"/>
                    </a:cubicBezTo>
                    <a:cubicBezTo>
                      <a:pt x="444" y="0"/>
                      <a:pt x="449" y="0"/>
                      <a:pt x="453" y="3"/>
                    </a:cubicBezTo>
                    <a:cubicBezTo>
                      <a:pt x="885" y="255"/>
                      <a:pt x="885" y="255"/>
                      <a:pt x="885" y="255"/>
                    </a:cubicBezTo>
                    <a:cubicBezTo>
                      <a:pt x="888" y="257"/>
                      <a:pt x="890" y="260"/>
                      <a:pt x="891" y="263"/>
                    </a:cubicBezTo>
                    <a:cubicBezTo>
                      <a:pt x="892" y="267"/>
                      <a:pt x="892" y="271"/>
                      <a:pt x="890" y="274"/>
                    </a:cubicBezTo>
                    <a:cubicBezTo>
                      <a:pt x="858" y="328"/>
                      <a:pt x="858" y="328"/>
                      <a:pt x="858" y="328"/>
                    </a:cubicBezTo>
                    <a:cubicBezTo>
                      <a:pt x="854" y="335"/>
                      <a:pt x="846" y="337"/>
                      <a:pt x="839" y="333"/>
                    </a:cubicBezTo>
                    <a:cubicBezTo>
                      <a:pt x="446" y="104"/>
                      <a:pt x="446" y="104"/>
                      <a:pt x="446" y="104"/>
                    </a:cubicBezTo>
                    <a:cubicBezTo>
                      <a:pt x="53" y="333"/>
                      <a:pt x="53" y="333"/>
                      <a:pt x="53" y="333"/>
                    </a:cubicBezTo>
                    <a:cubicBezTo>
                      <a:pt x="51" y="334"/>
                      <a:pt x="49" y="335"/>
                      <a:pt x="46" y="335"/>
                    </a:cubicBezTo>
                    <a:close/>
                    <a:moveTo>
                      <a:pt x="446" y="74"/>
                    </a:moveTo>
                    <a:cubicBezTo>
                      <a:pt x="449" y="74"/>
                      <a:pt x="451" y="74"/>
                      <a:pt x="453" y="76"/>
                    </a:cubicBezTo>
                    <a:cubicBezTo>
                      <a:pt x="841" y="302"/>
                      <a:pt x="841" y="302"/>
                      <a:pt x="841" y="302"/>
                    </a:cubicBezTo>
                    <a:cubicBezTo>
                      <a:pt x="859" y="272"/>
                      <a:pt x="859" y="272"/>
                      <a:pt x="859" y="272"/>
                    </a:cubicBezTo>
                    <a:cubicBezTo>
                      <a:pt x="446" y="31"/>
                      <a:pt x="446" y="31"/>
                      <a:pt x="446" y="31"/>
                    </a:cubicBezTo>
                    <a:cubicBezTo>
                      <a:pt x="34" y="272"/>
                      <a:pt x="34" y="272"/>
                      <a:pt x="34" y="272"/>
                    </a:cubicBezTo>
                    <a:cubicBezTo>
                      <a:pt x="51" y="302"/>
                      <a:pt x="51" y="302"/>
                      <a:pt x="51" y="302"/>
                    </a:cubicBezTo>
                    <a:cubicBezTo>
                      <a:pt x="439" y="76"/>
                      <a:pt x="439" y="76"/>
                      <a:pt x="439" y="76"/>
                    </a:cubicBezTo>
                    <a:cubicBezTo>
                      <a:pt x="441" y="74"/>
                      <a:pt x="444" y="74"/>
                      <a:pt x="446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5" name="Freeform 74">
                <a:extLst>
                  <a:ext uri="{FF2B5EF4-FFF2-40B4-BE49-F238E27FC236}">
                    <a16:creationId xmlns:a16="http://schemas.microsoft.com/office/drawing/2014/main" xmlns="" id="{9BD9DDFD-99D5-4244-8FBE-BA1EF91148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3424" y="4297163"/>
                <a:ext cx="161742" cy="253717"/>
              </a:xfrm>
              <a:custGeom>
                <a:avLst/>
                <a:gdLst>
                  <a:gd name="T0" fmla="*/ 14 w 149"/>
                  <a:gd name="T1" fmla="*/ 233 h 233"/>
                  <a:gd name="T2" fmla="*/ 0 w 149"/>
                  <a:gd name="T3" fmla="*/ 219 h 233"/>
                  <a:gd name="T4" fmla="*/ 0 w 149"/>
                  <a:gd name="T5" fmla="*/ 14 h 233"/>
                  <a:gd name="T6" fmla="*/ 14 w 149"/>
                  <a:gd name="T7" fmla="*/ 0 h 233"/>
                  <a:gd name="T8" fmla="*/ 135 w 149"/>
                  <a:gd name="T9" fmla="*/ 0 h 233"/>
                  <a:gd name="T10" fmla="*/ 149 w 149"/>
                  <a:gd name="T11" fmla="*/ 14 h 233"/>
                  <a:gd name="T12" fmla="*/ 149 w 149"/>
                  <a:gd name="T13" fmla="*/ 219 h 233"/>
                  <a:gd name="T14" fmla="*/ 135 w 149"/>
                  <a:gd name="T15" fmla="*/ 233 h 233"/>
                  <a:gd name="T16" fmla="*/ 121 w 149"/>
                  <a:gd name="T17" fmla="*/ 219 h 233"/>
                  <a:gd name="T18" fmla="*/ 121 w 149"/>
                  <a:gd name="T19" fmla="*/ 28 h 233"/>
                  <a:gd name="T20" fmla="*/ 28 w 149"/>
                  <a:gd name="T21" fmla="*/ 28 h 233"/>
                  <a:gd name="T22" fmla="*/ 28 w 149"/>
                  <a:gd name="T23" fmla="*/ 219 h 233"/>
                  <a:gd name="T24" fmla="*/ 14 w 149"/>
                  <a:gd name="T25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9" h="233">
                    <a:moveTo>
                      <a:pt x="14" y="233"/>
                    </a:moveTo>
                    <a:cubicBezTo>
                      <a:pt x="6" y="233"/>
                      <a:pt x="0" y="227"/>
                      <a:pt x="0" y="219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43" y="0"/>
                      <a:pt x="149" y="6"/>
                      <a:pt x="149" y="14"/>
                    </a:cubicBezTo>
                    <a:cubicBezTo>
                      <a:pt x="149" y="219"/>
                      <a:pt x="149" y="219"/>
                      <a:pt x="149" y="219"/>
                    </a:cubicBezTo>
                    <a:cubicBezTo>
                      <a:pt x="149" y="226"/>
                      <a:pt x="143" y="233"/>
                      <a:pt x="135" y="233"/>
                    </a:cubicBezTo>
                    <a:cubicBezTo>
                      <a:pt x="128" y="233"/>
                      <a:pt x="121" y="226"/>
                      <a:pt x="121" y="219"/>
                    </a:cubicBezTo>
                    <a:cubicBezTo>
                      <a:pt x="121" y="28"/>
                      <a:pt x="121" y="28"/>
                      <a:pt x="121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219"/>
                      <a:pt x="28" y="219"/>
                      <a:pt x="28" y="219"/>
                    </a:cubicBezTo>
                    <a:cubicBezTo>
                      <a:pt x="28" y="227"/>
                      <a:pt x="22" y="233"/>
                      <a:pt x="14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6" name="Freeform 75">
                <a:extLst>
                  <a:ext uri="{FF2B5EF4-FFF2-40B4-BE49-F238E27FC236}">
                    <a16:creationId xmlns:a16="http://schemas.microsoft.com/office/drawing/2014/main" xmlns="" id="{D98D83D1-1FA1-4FE1-8893-967656C5EC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2525" y="4094189"/>
                <a:ext cx="174428" cy="174431"/>
              </a:xfrm>
              <a:custGeom>
                <a:avLst/>
                <a:gdLst>
                  <a:gd name="T0" fmla="*/ 145 w 159"/>
                  <a:gd name="T1" fmla="*/ 159 h 159"/>
                  <a:gd name="T2" fmla="*/ 14 w 159"/>
                  <a:gd name="T3" fmla="*/ 159 h 159"/>
                  <a:gd name="T4" fmla="*/ 0 w 159"/>
                  <a:gd name="T5" fmla="*/ 145 h 159"/>
                  <a:gd name="T6" fmla="*/ 0 w 159"/>
                  <a:gd name="T7" fmla="*/ 14 h 159"/>
                  <a:gd name="T8" fmla="*/ 14 w 159"/>
                  <a:gd name="T9" fmla="*/ 0 h 159"/>
                  <a:gd name="T10" fmla="*/ 145 w 159"/>
                  <a:gd name="T11" fmla="*/ 0 h 159"/>
                  <a:gd name="T12" fmla="*/ 159 w 159"/>
                  <a:gd name="T13" fmla="*/ 14 h 159"/>
                  <a:gd name="T14" fmla="*/ 159 w 159"/>
                  <a:gd name="T15" fmla="*/ 145 h 159"/>
                  <a:gd name="T16" fmla="*/ 145 w 159"/>
                  <a:gd name="T17" fmla="*/ 159 h 159"/>
                  <a:gd name="T18" fmla="*/ 28 w 159"/>
                  <a:gd name="T19" fmla="*/ 131 h 159"/>
                  <a:gd name="T20" fmla="*/ 131 w 159"/>
                  <a:gd name="T21" fmla="*/ 131 h 159"/>
                  <a:gd name="T22" fmla="*/ 131 w 159"/>
                  <a:gd name="T23" fmla="*/ 28 h 159"/>
                  <a:gd name="T24" fmla="*/ 28 w 159"/>
                  <a:gd name="T25" fmla="*/ 28 h 159"/>
                  <a:gd name="T26" fmla="*/ 28 w 159"/>
                  <a:gd name="T27" fmla="*/ 13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9" h="159">
                    <a:moveTo>
                      <a:pt x="145" y="159"/>
                    </a:moveTo>
                    <a:cubicBezTo>
                      <a:pt x="14" y="159"/>
                      <a:pt x="14" y="159"/>
                      <a:pt x="14" y="159"/>
                    </a:cubicBezTo>
                    <a:cubicBezTo>
                      <a:pt x="6" y="159"/>
                      <a:pt x="0" y="153"/>
                      <a:pt x="0" y="14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52" y="0"/>
                      <a:pt x="159" y="7"/>
                      <a:pt x="159" y="14"/>
                    </a:cubicBezTo>
                    <a:cubicBezTo>
                      <a:pt x="159" y="145"/>
                      <a:pt x="159" y="145"/>
                      <a:pt x="159" y="145"/>
                    </a:cubicBezTo>
                    <a:cubicBezTo>
                      <a:pt x="159" y="153"/>
                      <a:pt x="152" y="159"/>
                      <a:pt x="145" y="159"/>
                    </a:cubicBezTo>
                    <a:close/>
                    <a:moveTo>
                      <a:pt x="28" y="131"/>
                    </a:move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1" y="28"/>
                      <a:pt x="131" y="28"/>
                      <a:pt x="131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7" name="Freeform 76">
                <a:extLst>
                  <a:ext uri="{FF2B5EF4-FFF2-40B4-BE49-F238E27FC236}">
                    <a16:creationId xmlns:a16="http://schemas.microsoft.com/office/drawing/2014/main" xmlns="" id="{B379B970-CDBE-41D7-9885-B26F22793A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5210" y="4167132"/>
                <a:ext cx="149057" cy="30129"/>
              </a:xfrm>
              <a:custGeom>
                <a:avLst/>
                <a:gdLst>
                  <a:gd name="T0" fmla="*/ 123 w 137"/>
                  <a:gd name="T1" fmla="*/ 28 h 28"/>
                  <a:gd name="T2" fmla="*/ 14 w 137"/>
                  <a:gd name="T3" fmla="*/ 28 h 28"/>
                  <a:gd name="T4" fmla="*/ 0 w 137"/>
                  <a:gd name="T5" fmla="*/ 14 h 28"/>
                  <a:gd name="T6" fmla="*/ 14 w 137"/>
                  <a:gd name="T7" fmla="*/ 0 h 28"/>
                  <a:gd name="T8" fmla="*/ 123 w 137"/>
                  <a:gd name="T9" fmla="*/ 0 h 28"/>
                  <a:gd name="T10" fmla="*/ 137 w 137"/>
                  <a:gd name="T11" fmla="*/ 14 h 28"/>
                  <a:gd name="T12" fmla="*/ 123 w 137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28">
                    <a:moveTo>
                      <a:pt x="123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1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31" y="0"/>
                      <a:pt x="137" y="6"/>
                      <a:pt x="137" y="14"/>
                    </a:cubicBezTo>
                    <a:cubicBezTo>
                      <a:pt x="137" y="21"/>
                      <a:pt x="131" y="28"/>
                      <a:pt x="12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8" name="Freeform 77">
                <a:extLst>
                  <a:ext uri="{FF2B5EF4-FFF2-40B4-BE49-F238E27FC236}">
                    <a16:creationId xmlns:a16="http://schemas.microsoft.com/office/drawing/2014/main" xmlns="" id="{6EC3091F-6C0E-48CD-80BE-6671E6D4D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3881" y="4106875"/>
                <a:ext cx="30128" cy="149059"/>
              </a:xfrm>
              <a:custGeom>
                <a:avLst/>
                <a:gdLst>
                  <a:gd name="T0" fmla="*/ 14 w 28"/>
                  <a:gd name="T1" fmla="*/ 137 h 137"/>
                  <a:gd name="T2" fmla="*/ 0 w 28"/>
                  <a:gd name="T3" fmla="*/ 123 h 137"/>
                  <a:gd name="T4" fmla="*/ 0 w 28"/>
                  <a:gd name="T5" fmla="*/ 14 h 137"/>
                  <a:gd name="T6" fmla="*/ 14 w 28"/>
                  <a:gd name="T7" fmla="*/ 0 h 137"/>
                  <a:gd name="T8" fmla="*/ 28 w 28"/>
                  <a:gd name="T9" fmla="*/ 14 h 137"/>
                  <a:gd name="T10" fmla="*/ 28 w 28"/>
                  <a:gd name="T11" fmla="*/ 123 h 137"/>
                  <a:gd name="T12" fmla="*/ 14 w 28"/>
                  <a:gd name="T13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37">
                    <a:moveTo>
                      <a:pt x="14" y="137"/>
                    </a:moveTo>
                    <a:cubicBezTo>
                      <a:pt x="6" y="137"/>
                      <a:pt x="0" y="131"/>
                      <a:pt x="0" y="12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123"/>
                      <a:pt x="28" y="123"/>
                      <a:pt x="28" y="123"/>
                    </a:cubicBezTo>
                    <a:cubicBezTo>
                      <a:pt x="28" y="131"/>
                      <a:pt x="22" y="137"/>
                      <a:pt x="14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09" name="Freeform 78">
                <a:extLst>
                  <a:ext uri="{FF2B5EF4-FFF2-40B4-BE49-F238E27FC236}">
                    <a16:creationId xmlns:a16="http://schemas.microsoft.com/office/drawing/2014/main" xmlns="" id="{CAA9AF16-DE98-4FB7-9EBC-66B7F9FD4A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0537" y="4094189"/>
                <a:ext cx="174428" cy="174431"/>
              </a:xfrm>
              <a:custGeom>
                <a:avLst/>
                <a:gdLst>
                  <a:gd name="T0" fmla="*/ 145 w 159"/>
                  <a:gd name="T1" fmla="*/ 159 h 159"/>
                  <a:gd name="T2" fmla="*/ 14 w 159"/>
                  <a:gd name="T3" fmla="*/ 159 h 159"/>
                  <a:gd name="T4" fmla="*/ 0 w 159"/>
                  <a:gd name="T5" fmla="*/ 145 h 159"/>
                  <a:gd name="T6" fmla="*/ 0 w 159"/>
                  <a:gd name="T7" fmla="*/ 14 h 159"/>
                  <a:gd name="T8" fmla="*/ 14 w 159"/>
                  <a:gd name="T9" fmla="*/ 0 h 159"/>
                  <a:gd name="T10" fmla="*/ 145 w 159"/>
                  <a:gd name="T11" fmla="*/ 0 h 159"/>
                  <a:gd name="T12" fmla="*/ 159 w 159"/>
                  <a:gd name="T13" fmla="*/ 14 h 159"/>
                  <a:gd name="T14" fmla="*/ 159 w 159"/>
                  <a:gd name="T15" fmla="*/ 145 h 159"/>
                  <a:gd name="T16" fmla="*/ 145 w 159"/>
                  <a:gd name="T17" fmla="*/ 159 h 159"/>
                  <a:gd name="T18" fmla="*/ 28 w 159"/>
                  <a:gd name="T19" fmla="*/ 131 h 159"/>
                  <a:gd name="T20" fmla="*/ 131 w 159"/>
                  <a:gd name="T21" fmla="*/ 131 h 159"/>
                  <a:gd name="T22" fmla="*/ 131 w 159"/>
                  <a:gd name="T23" fmla="*/ 28 h 159"/>
                  <a:gd name="T24" fmla="*/ 28 w 159"/>
                  <a:gd name="T25" fmla="*/ 28 h 159"/>
                  <a:gd name="T26" fmla="*/ 28 w 159"/>
                  <a:gd name="T27" fmla="*/ 13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9" h="159">
                    <a:moveTo>
                      <a:pt x="145" y="159"/>
                    </a:moveTo>
                    <a:cubicBezTo>
                      <a:pt x="14" y="159"/>
                      <a:pt x="14" y="159"/>
                      <a:pt x="14" y="159"/>
                    </a:cubicBezTo>
                    <a:cubicBezTo>
                      <a:pt x="6" y="159"/>
                      <a:pt x="0" y="153"/>
                      <a:pt x="0" y="14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52" y="0"/>
                      <a:pt x="159" y="7"/>
                      <a:pt x="159" y="14"/>
                    </a:cubicBezTo>
                    <a:cubicBezTo>
                      <a:pt x="159" y="145"/>
                      <a:pt x="159" y="145"/>
                      <a:pt x="159" y="145"/>
                    </a:cubicBezTo>
                    <a:cubicBezTo>
                      <a:pt x="159" y="153"/>
                      <a:pt x="152" y="159"/>
                      <a:pt x="145" y="159"/>
                    </a:cubicBezTo>
                    <a:close/>
                    <a:moveTo>
                      <a:pt x="28" y="131"/>
                    </a:moveTo>
                    <a:cubicBezTo>
                      <a:pt x="131" y="131"/>
                      <a:pt x="131" y="131"/>
                      <a:pt x="131" y="131"/>
                    </a:cubicBezTo>
                    <a:cubicBezTo>
                      <a:pt x="131" y="28"/>
                      <a:pt x="131" y="28"/>
                      <a:pt x="131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0" name="Freeform 79">
                <a:extLst>
                  <a:ext uri="{FF2B5EF4-FFF2-40B4-BE49-F238E27FC236}">
                    <a16:creationId xmlns:a16="http://schemas.microsoft.com/office/drawing/2014/main" xmlns="" id="{60A3E3A5-14AF-4524-B741-2491A8935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3223" y="4167132"/>
                <a:ext cx="149057" cy="30129"/>
              </a:xfrm>
              <a:custGeom>
                <a:avLst/>
                <a:gdLst>
                  <a:gd name="T0" fmla="*/ 123 w 137"/>
                  <a:gd name="T1" fmla="*/ 28 h 28"/>
                  <a:gd name="T2" fmla="*/ 14 w 137"/>
                  <a:gd name="T3" fmla="*/ 28 h 28"/>
                  <a:gd name="T4" fmla="*/ 0 w 137"/>
                  <a:gd name="T5" fmla="*/ 14 h 28"/>
                  <a:gd name="T6" fmla="*/ 14 w 137"/>
                  <a:gd name="T7" fmla="*/ 0 h 28"/>
                  <a:gd name="T8" fmla="*/ 123 w 137"/>
                  <a:gd name="T9" fmla="*/ 0 h 28"/>
                  <a:gd name="T10" fmla="*/ 137 w 137"/>
                  <a:gd name="T11" fmla="*/ 14 h 28"/>
                  <a:gd name="T12" fmla="*/ 123 w 137"/>
                  <a:gd name="T13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" h="28">
                    <a:moveTo>
                      <a:pt x="123" y="28"/>
                    </a:move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1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31" y="0"/>
                      <a:pt x="137" y="6"/>
                      <a:pt x="137" y="14"/>
                    </a:cubicBezTo>
                    <a:cubicBezTo>
                      <a:pt x="137" y="21"/>
                      <a:pt x="131" y="28"/>
                      <a:pt x="123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1" name="Freeform 80">
                <a:extLst>
                  <a:ext uri="{FF2B5EF4-FFF2-40B4-BE49-F238E27FC236}">
                    <a16:creationId xmlns:a16="http://schemas.microsoft.com/office/drawing/2014/main" xmlns="" id="{2AB66603-5F1F-4AFB-9CE2-85DA183FC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1894" y="4106875"/>
                <a:ext cx="30128" cy="149059"/>
              </a:xfrm>
              <a:custGeom>
                <a:avLst/>
                <a:gdLst>
                  <a:gd name="T0" fmla="*/ 14 w 28"/>
                  <a:gd name="T1" fmla="*/ 137 h 137"/>
                  <a:gd name="T2" fmla="*/ 0 w 28"/>
                  <a:gd name="T3" fmla="*/ 123 h 137"/>
                  <a:gd name="T4" fmla="*/ 0 w 28"/>
                  <a:gd name="T5" fmla="*/ 14 h 137"/>
                  <a:gd name="T6" fmla="*/ 14 w 28"/>
                  <a:gd name="T7" fmla="*/ 0 h 137"/>
                  <a:gd name="T8" fmla="*/ 28 w 28"/>
                  <a:gd name="T9" fmla="*/ 14 h 137"/>
                  <a:gd name="T10" fmla="*/ 28 w 28"/>
                  <a:gd name="T11" fmla="*/ 123 h 137"/>
                  <a:gd name="T12" fmla="*/ 14 w 28"/>
                  <a:gd name="T13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37">
                    <a:moveTo>
                      <a:pt x="14" y="137"/>
                    </a:moveTo>
                    <a:cubicBezTo>
                      <a:pt x="6" y="137"/>
                      <a:pt x="0" y="131"/>
                      <a:pt x="0" y="12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123"/>
                      <a:pt x="28" y="123"/>
                      <a:pt x="28" y="123"/>
                    </a:cubicBezTo>
                    <a:cubicBezTo>
                      <a:pt x="28" y="131"/>
                      <a:pt x="22" y="137"/>
                      <a:pt x="14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12" name="Oval 81">
                <a:extLst>
                  <a:ext uri="{FF2B5EF4-FFF2-40B4-BE49-F238E27FC236}">
                    <a16:creationId xmlns:a16="http://schemas.microsoft.com/office/drawing/2014/main" xmlns="" id="{04B52990-50D0-4A62-A689-FF7838A06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7824" y="4433536"/>
                <a:ext cx="19029" cy="190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8" name="그룹 193">
            <a:extLst>
              <a:ext uri="{FF2B5EF4-FFF2-40B4-BE49-F238E27FC236}">
                <a16:creationId xmlns:a16="http://schemas.microsoft.com/office/drawing/2014/main" xmlns="" id="{028BD9D9-B728-4FFD-BE8F-57B52705DADA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xmlns="" id="{9215AA73-C51F-4DDE-AA8C-9F30ABAC077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xmlns="" id="{85EB82CD-69AF-4B0E-BE7B-252EF44C07F4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7" name="Freeform 804">
              <a:extLst>
                <a:ext uri="{FF2B5EF4-FFF2-40B4-BE49-F238E27FC236}">
                  <a16:creationId xmlns:a16="http://schemas.microsoft.com/office/drawing/2014/main" xmlns="" id="{B3BD0750-DC3C-4077-9DAA-F52F0917F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8" name="Freeform 804">
              <a:extLst>
                <a:ext uri="{FF2B5EF4-FFF2-40B4-BE49-F238E27FC236}">
                  <a16:creationId xmlns:a16="http://schemas.microsoft.com/office/drawing/2014/main" xmlns="" id="{6BD0B5A2-F8BE-4DB7-9C6C-AF4179B3071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202" name="직사각형 201">
            <a:extLst>
              <a:ext uri="{FF2B5EF4-FFF2-40B4-BE49-F238E27FC236}">
                <a16:creationId xmlns:a16="http://schemas.microsoft.com/office/drawing/2014/main" xmlns="" id="{433D79EF-D33C-4D8F-BB9D-CEF8A0E225A4}"/>
              </a:ext>
            </a:extLst>
          </p:cNvPr>
          <p:cNvSpPr/>
          <p:nvPr/>
        </p:nvSpPr>
        <p:spPr>
          <a:xfrm>
            <a:off x="628650" y="720711"/>
            <a:ext cx="1872489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4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0246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D50138A2-13CB-DF44-88AE-64FFDFE25460}"/>
              </a:ext>
            </a:extLst>
          </p:cNvPr>
          <p:cNvSpPr/>
          <p:nvPr/>
        </p:nvSpPr>
        <p:spPr>
          <a:xfrm>
            <a:off x="1404649" y="959443"/>
            <a:ext cx="6334702" cy="4129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154C2099-4250-4C43-BCE4-480FBED28C0F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9508B44F-391A-2A46-A1C2-285D3F2AD65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E51D284E-B01C-AA48-9D81-A5419D8A001D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" name="Freeform 804">
              <a:extLst>
                <a:ext uri="{FF2B5EF4-FFF2-40B4-BE49-F238E27FC236}">
                  <a16:creationId xmlns:a16="http://schemas.microsoft.com/office/drawing/2014/main" xmlns="" id="{37E10CCF-080C-AE4B-A8B4-242CAC9C5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4" name="Freeform 804">
              <a:extLst>
                <a:ext uri="{FF2B5EF4-FFF2-40B4-BE49-F238E27FC236}">
                  <a16:creationId xmlns:a16="http://schemas.microsoft.com/office/drawing/2014/main" xmlns="" id="{CA9D039E-152C-9040-B686-9C6345E8A2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F90CEA9-203C-9B43-B3A0-0631B6035CD3}"/>
              </a:ext>
            </a:extLst>
          </p:cNvPr>
          <p:cNvSpPr txBox="1"/>
          <p:nvPr/>
        </p:nvSpPr>
        <p:spPr>
          <a:xfrm>
            <a:off x="0" y="895323"/>
            <a:ext cx="9144000" cy="1008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ko-KR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2. </a:t>
            </a:r>
            <a:r>
              <a:rPr kumimoji="1" lang="ko-KR" altLang="en-US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홍희 상품</a:t>
            </a:r>
            <a:endParaRPr kumimoji="1" lang="en-US" altLang="x-none" b="1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광고 대행</a:t>
            </a:r>
            <a:endParaRPr kumimoji="1" lang="x-none" altLang="en-US" sz="2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CD5C7FC-552E-E44B-B724-445212BF2126}"/>
              </a:ext>
            </a:extLst>
          </p:cNvPr>
          <p:cNvSpPr txBox="1"/>
          <p:nvPr/>
        </p:nvSpPr>
        <p:spPr>
          <a:xfrm>
            <a:off x="1404648" y="1785926"/>
            <a:ext cx="63820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부동산을 위한 종합 마케팅 솔루션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1" lang="en-US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부동산 대신 </a:t>
            </a:r>
            <a:r>
              <a:rPr kumimoji="1" lang="ko-KR" altLang="en-US" sz="1400" b="1" dirty="0" err="1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홍희마케팅에서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매물 등록 진행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부동산이 원하는 모든 매체 이용 가능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1" lang="en-US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그 외 추가 상품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상위노출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홈페이지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1" lang="ko-KR" altLang="en-US" sz="1400" b="1" dirty="0" err="1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모바일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광고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1" lang="ko-KR" altLang="en-US" sz="1400" b="1" dirty="0" err="1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바이럴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마케팅 등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kumimoji="1" lang="x-none" altLang="en-US" sz="1400" b="1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160" name="그룹 159"/>
          <p:cNvGrpSpPr/>
          <p:nvPr/>
        </p:nvGrpSpPr>
        <p:grpSpPr>
          <a:xfrm>
            <a:off x="3643306" y="4058461"/>
            <a:ext cx="1910557" cy="1870869"/>
            <a:chOff x="4254500" y="2090738"/>
            <a:chExt cx="3821113" cy="3741737"/>
          </a:xfrm>
        </p:grpSpPr>
        <p:sp>
          <p:nvSpPr>
            <p:cNvPr id="161" name="Freeform 5">
              <a:extLst>
                <a:ext uri="{FF2B5EF4-FFF2-40B4-BE49-F238E27FC236}">
                  <a16:creationId xmlns:a16="http://schemas.microsoft.com/office/drawing/2014/main" xmlns="" id="{B8107A6F-CEF8-4A18-8F00-E736C8EDAD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163" y="2097088"/>
              <a:ext cx="1682750" cy="1212850"/>
            </a:xfrm>
            <a:custGeom>
              <a:avLst/>
              <a:gdLst>
                <a:gd name="T0" fmla="*/ 2089 w 2274"/>
                <a:gd name="T1" fmla="*/ 939 h 1637"/>
                <a:gd name="T2" fmla="*/ 1914 w 2274"/>
                <a:gd name="T3" fmla="*/ 1063 h 1637"/>
                <a:gd name="T4" fmla="*/ 1667 w 2274"/>
                <a:gd name="T5" fmla="*/ 1063 h 1637"/>
                <a:gd name="T6" fmla="*/ 1667 w 2274"/>
                <a:gd name="T7" fmla="*/ 0 h 1637"/>
                <a:gd name="T8" fmla="*/ 684 w 2274"/>
                <a:gd name="T9" fmla="*/ 1003 h 1637"/>
                <a:gd name="T10" fmla="*/ 684 w 2274"/>
                <a:gd name="T11" fmla="*/ 346 h 1637"/>
                <a:gd name="T12" fmla="*/ 0 w 2274"/>
                <a:gd name="T13" fmla="*/ 346 h 1637"/>
                <a:gd name="T14" fmla="*/ 0 w 2274"/>
                <a:gd name="T15" fmla="*/ 1637 h 1637"/>
                <a:gd name="T16" fmla="*/ 241 w 2274"/>
                <a:gd name="T17" fmla="*/ 1637 h 1637"/>
                <a:gd name="T18" fmla="*/ 241 w 2274"/>
                <a:gd name="T19" fmla="*/ 1450 h 1637"/>
                <a:gd name="T20" fmla="*/ 112 w 2274"/>
                <a:gd name="T21" fmla="*/ 1238 h 1637"/>
                <a:gd name="T22" fmla="*/ 352 w 2274"/>
                <a:gd name="T23" fmla="*/ 998 h 1637"/>
                <a:gd name="T24" fmla="*/ 592 w 2274"/>
                <a:gd name="T25" fmla="*/ 1238 h 1637"/>
                <a:gd name="T26" fmla="*/ 463 w 2274"/>
                <a:gd name="T27" fmla="*/ 1450 h 1637"/>
                <a:gd name="T28" fmla="*/ 463 w 2274"/>
                <a:gd name="T29" fmla="*/ 1637 h 1637"/>
                <a:gd name="T30" fmla="*/ 1667 w 2274"/>
                <a:gd name="T31" fmla="*/ 1637 h 1637"/>
                <a:gd name="T32" fmla="*/ 1667 w 2274"/>
                <a:gd name="T33" fmla="*/ 1187 h 1637"/>
                <a:gd name="T34" fmla="*/ 1914 w 2274"/>
                <a:gd name="T35" fmla="*/ 1187 h 1637"/>
                <a:gd name="T36" fmla="*/ 2089 w 2274"/>
                <a:gd name="T37" fmla="*/ 1310 h 1637"/>
                <a:gd name="T38" fmla="*/ 2274 w 2274"/>
                <a:gd name="T39" fmla="*/ 1125 h 1637"/>
                <a:gd name="T40" fmla="*/ 2089 w 2274"/>
                <a:gd name="T41" fmla="*/ 939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74" h="1637">
                  <a:moveTo>
                    <a:pt x="2089" y="939"/>
                  </a:moveTo>
                  <a:cubicBezTo>
                    <a:pt x="2008" y="939"/>
                    <a:pt x="1940" y="991"/>
                    <a:pt x="1914" y="1063"/>
                  </a:cubicBezTo>
                  <a:lnTo>
                    <a:pt x="1667" y="1063"/>
                  </a:lnTo>
                  <a:lnTo>
                    <a:pt x="1667" y="0"/>
                  </a:lnTo>
                  <a:lnTo>
                    <a:pt x="684" y="1003"/>
                  </a:lnTo>
                  <a:lnTo>
                    <a:pt x="684" y="346"/>
                  </a:lnTo>
                  <a:lnTo>
                    <a:pt x="0" y="346"/>
                  </a:lnTo>
                  <a:lnTo>
                    <a:pt x="0" y="1637"/>
                  </a:lnTo>
                  <a:lnTo>
                    <a:pt x="241" y="1637"/>
                  </a:lnTo>
                  <a:lnTo>
                    <a:pt x="241" y="1450"/>
                  </a:lnTo>
                  <a:cubicBezTo>
                    <a:pt x="165" y="1410"/>
                    <a:pt x="112" y="1330"/>
                    <a:pt x="112" y="1238"/>
                  </a:cubicBezTo>
                  <a:cubicBezTo>
                    <a:pt x="112" y="1105"/>
                    <a:pt x="220" y="998"/>
                    <a:pt x="352" y="998"/>
                  </a:cubicBezTo>
                  <a:cubicBezTo>
                    <a:pt x="484" y="998"/>
                    <a:pt x="592" y="1105"/>
                    <a:pt x="592" y="1238"/>
                  </a:cubicBezTo>
                  <a:cubicBezTo>
                    <a:pt x="592" y="1330"/>
                    <a:pt x="539" y="1410"/>
                    <a:pt x="463" y="1450"/>
                  </a:cubicBezTo>
                  <a:lnTo>
                    <a:pt x="463" y="1637"/>
                  </a:lnTo>
                  <a:lnTo>
                    <a:pt x="1667" y="1637"/>
                  </a:lnTo>
                  <a:lnTo>
                    <a:pt x="1667" y="1187"/>
                  </a:lnTo>
                  <a:lnTo>
                    <a:pt x="1914" y="1187"/>
                  </a:lnTo>
                  <a:cubicBezTo>
                    <a:pt x="1940" y="1259"/>
                    <a:pt x="2008" y="1310"/>
                    <a:pt x="2089" y="1310"/>
                  </a:cubicBezTo>
                  <a:cubicBezTo>
                    <a:pt x="2191" y="1310"/>
                    <a:pt x="2274" y="1227"/>
                    <a:pt x="2274" y="1125"/>
                  </a:cubicBezTo>
                  <a:cubicBezTo>
                    <a:pt x="2274" y="1022"/>
                    <a:pt x="2191" y="939"/>
                    <a:pt x="2089" y="9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62" name="Freeform 6">
              <a:extLst>
                <a:ext uri="{FF2B5EF4-FFF2-40B4-BE49-F238E27FC236}">
                  <a16:creationId xmlns:a16="http://schemas.microsoft.com/office/drawing/2014/main" xmlns="" id="{4BCFDD35-C252-4D89-A26E-0B6BCC0B0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975" y="3359150"/>
              <a:ext cx="2433638" cy="1301750"/>
            </a:xfrm>
            <a:custGeom>
              <a:avLst/>
              <a:gdLst>
                <a:gd name="T0" fmla="*/ 2437 w 3287"/>
                <a:gd name="T1" fmla="*/ 0 h 1758"/>
                <a:gd name="T2" fmla="*/ 671 w 3287"/>
                <a:gd name="T3" fmla="*/ 0 h 1758"/>
                <a:gd name="T4" fmla="*/ 671 w 3287"/>
                <a:gd name="T5" fmla="*/ 792 h 1758"/>
                <a:gd name="T6" fmla="*/ 360 w 3287"/>
                <a:gd name="T7" fmla="*/ 792 h 1758"/>
                <a:gd name="T8" fmla="*/ 185 w 3287"/>
                <a:gd name="T9" fmla="*/ 669 h 1758"/>
                <a:gd name="T10" fmla="*/ 0 w 3287"/>
                <a:gd name="T11" fmla="*/ 854 h 1758"/>
                <a:gd name="T12" fmla="*/ 185 w 3287"/>
                <a:gd name="T13" fmla="*/ 1039 h 1758"/>
                <a:gd name="T14" fmla="*/ 360 w 3287"/>
                <a:gd name="T15" fmla="*/ 916 h 1758"/>
                <a:gd name="T16" fmla="*/ 671 w 3287"/>
                <a:gd name="T17" fmla="*/ 916 h 1758"/>
                <a:gd name="T18" fmla="*/ 671 w 3287"/>
                <a:gd name="T19" fmla="*/ 1758 h 1758"/>
                <a:gd name="T20" fmla="*/ 1495 w 3287"/>
                <a:gd name="T21" fmla="*/ 1758 h 1758"/>
                <a:gd name="T22" fmla="*/ 1495 w 3287"/>
                <a:gd name="T23" fmla="*/ 1563 h 1758"/>
                <a:gd name="T24" fmla="*/ 1366 w 3287"/>
                <a:gd name="T25" fmla="*/ 1350 h 1758"/>
                <a:gd name="T26" fmla="*/ 1606 w 3287"/>
                <a:gd name="T27" fmla="*/ 1111 h 1758"/>
                <a:gd name="T28" fmla="*/ 1845 w 3287"/>
                <a:gd name="T29" fmla="*/ 1350 h 1758"/>
                <a:gd name="T30" fmla="*/ 1716 w 3287"/>
                <a:gd name="T31" fmla="*/ 1563 h 1758"/>
                <a:gd name="T32" fmla="*/ 1716 w 3287"/>
                <a:gd name="T33" fmla="*/ 1758 h 1758"/>
                <a:gd name="T34" fmla="*/ 2551 w 3287"/>
                <a:gd name="T35" fmla="*/ 1758 h 1758"/>
                <a:gd name="T36" fmla="*/ 2551 w 3287"/>
                <a:gd name="T37" fmla="*/ 825 h 1758"/>
                <a:gd name="T38" fmla="*/ 3287 w 3287"/>
                <a:gd name="T39" fmla="*/ 825 h 1758"/>
                <a:gd name="T40" fmla="*/ 2437 w 3287"/>
                <a:gd name="T41" fmla="*/ 0 h 1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87" h="1758">
                  <a:moveTo>
                    <a:pt x="2437" y="0"/>
                  </a:moveTo>
                  <a:lnTo>
                    <a:pt x="671" y="0"/>
                  </a:lnTo>
                  <a:lnTo>
                    <a:pt x="671" y="792"/>
                  </a:lnTo>
                  <a:lnTo>
                    <a:pt x="360" y="792"/>
                  </a:lnTo>
                  <a:cubicBezTo>
                    <a:pt x="334" y="720"/>
                    <a:pt x="266" y="669"/>
                    <a:pt x="185" y="669"/>
                  </a:cubicBezTo>
                  <a:cubicBezTo>
                    <a:pt x="83" y="669"/>
                    <a:pt x="0" y="752"/>
                    <a:pt x="0" y="854"/>
                  </a:cubicBezTo>
                  <a:cubicBezTo>
                    <a:pt x="0" y="956"/>
                    <a:pt x="83" y="1039"/>
                    <a:pt x="185" y="1039"/>
                  </a:cubicBezTo>
                  <a:cubicBezTo>
                    <a:pt x="266" y="1039"/>
                    <a:pt x="334" y="988"/>
                    <a:pt x="360" y="916"/>
                  </a:cubicBezTo>
                  <a:lnTo>
                    <a:pt x="671" y="916"/>
                  </a:lnTo>
                  <a:lnTo>
                    <a:pt x="671" y="1758"/>
                  </a:lnTo>
                  <a:lnTo>
                    <a:pt x="1495" y="1758"/>
                  </a:lnTo>
                  <a:lnTo>
                    <a:pt x="1495" y="1563"/>
                  </a:lnTo>
                  <a:cubicBezTo>
                    <a:pt x="1418" y="1523"/>
                    <a:pt x="1366" y="1443"/>
                    <a:pt x="1366" y="1350"/>
                  </a:cubicBezTo>
                  <a:cubicBezTo>
                    <a:pt x="1366" y="1218"/>
                    <a:pt x="1473" y="1111"/>
                    <a:pt x="1606" y="1111"/>
                  </a:cubicBezTo>
                  <a:cubicBezTo>
                    <a:pt x="1738" y="1111"/>
                    <a:pt x="1845" y="1218"/>
                    <a:pt x="1845" y="1350"/>
                  </a:cubicBezTo>
                  <a:cubicBezTo>
                    <a:pt x="1845" y="1443"/>
                    <a:pt x="1793" y="1523"/>
                    <a:pt x="1716" y="1563"/>
                  </a:cubicBezTo>
                  <a:lnTo>
                    <a:pt x="1716" y="1758"/>
                  </a:lnTo>
                  <a:lnTo>
                    <a:pt x="2551" y="1758"/>
                  </a:lnTo>
                  <a:lnTo>
                    <a:pt x="2551" y="825"/>
                  </a:lnTo>
                  <a:lnTo>
                    <a:pt x="3287" y="825"/>
                  </a:lnTo>
                  <a:lnTo>
                    <a:pt x="2437" y="0"/>
                  </a:lnTo>
                </a:path>
              </a:pathLst>
            </a:custGeom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63" name="Freeform 7">
              <a:extLst>
                <a:ext uri="{FF2B5EF4-FFF2-40B4-BE49-F238E27FC236}">
                  <a16:creationId xmlns:a16="http://schemas.microsoft.com/office/drawing/2014/main" xmlns="" id="{348180C0-4793-4ED9-8384-3C0022BF6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9013" y="4710113"/>
              <a:ext cx="1739900" cy="1122362"/>
            </a:xfrm>
            <a:custGeom>
              <a:avLst/>
              <a:gdLst>
                <a:gd name="T0" fmla="*/ 2165 w 2350"/>
                <a:gd name="T1" fmla="*/ 577 h 1517"/>
                <a:gd name="T2" fmla="*/ 1990 w 2350"/>
                <a:gd name="T3" fmla="*/ 700 h 1517"/>
                <a:gd name="T4" fmla="*/ 1743 w 2350"/>
                <a:gd name="T5" fmla="*/ 700 h 1517"/>
                <a:gd name="T6" fmla="*/ 1743 w 2350"/>
                <a:gd name="T7" fmla="*/ 0 h 1517"/>
                <a:gd name="T8" fmla="*/ 972 w 2350"/>
                <a:gd name="T9" fmla="*/ 0 h 1517"/>
                <a:gd name="T10" fmla="*/ 972 w 2350"/>
                <a:gd name="T11" fmla="*/ 120 h 1517"/>
                <a:gd name="T12" fmla="*/ 1101 w 2350"/>
                <a:gd name="T13" fmla="*/ 333 h 1517"/>
                <a:gd name="T14" fmla="*/ 861 w 2350"/>
                <a:gd name="T15" fmla="*/ 572 h 1517"/>
                <a:gd name="T16" fmla="*/ 622 w 2350"/>
                <a:gd name="T17" fmla="*/ 333 h 1517"/>
                <a:gd name="T18" fmla="*/ 751 w 2350"/>
                <a:gd name="T19" fmla="*/ 120 h 1517"/>
                <a:gd name="T20" fmla="*/ 751 w 2350"/>
                <a:gd name="T21" fmla="*/ 0 h 1517"/>
                <a:gd name="T22" fmla="*/ 0 w 2350"/>
                <a:gd name="T23" fmla="*/ 0 h 1517"/>
                <a:gd name="T24" fmla="*/ 0 w 2350"/>
                <a:gd name="T25" fmla="*/ 1517 h 1517"/>
                <a:gd name="T26" fmla="*/ 1743 w 2350"/>
                <a:gd name="T27" fmla="*/ 1517 h 1517"/>
                <a:gd name="T28" fmla="*/ 1743 w 2350"/>
                <a:gd name="T29" fmla="*/ 825 h 1517"/>
                <a:gd name="T30" fmla="*/ 1990 w 2350"/>
                <a:gd name="T31" fmla="*/ 825 h 1517"/>
                <a:gd name="T32" fmla="*/ 2165 w 2350"/>
                <a:gd name="T33" fmla="*/ 948 h 1517"/>
                <a:gd name="T34" fmla="*/ 2350 w 2350"/>
                <a:gd name="T35" fmla="*/ 762 h 1517"/>
                <a:gd name="T36" fmla="*/ 2165 w 2350"/>
                <a:gd name="T37" fmla="*/ 577 h 1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50" h="1517">
                  <a:moveTo>
                    <a:pt x="2165" y="577"/>
                  </a:moveTo>
                  <a:cubicBezTo>
                    <a:pt x="2084" y="577"/>
                    <a:pt x="2016" y="628"/>
                    <a:pt x="1990" y="700"/>
                  </a:cubicBezTo>
                  <a:lnTo>
                    <a:pt x="1743" y="700"/>
                  </a:lnTo>
                  <a:lnTo>
                    <a:pt x="1743" y="0"/>
                  </a:lnTo>
                  <a:lnTo>
                    <a:pt x="972" y="0"/>
                  </a:lnTo>
                  <a:lnTo>
                    <a:pt x="972" y="120"/>
                  </a:lnTo>
                  <a:cubicBezTo>
                    <a:pt x="1049" y="160"/>
                    <a:pt x="1101" y="240"/>
                    <a:pt x="1101" y="333"/>
                  </a:cubicBezTo>
                  <a:cubicBezTo>
                    <a:pt x="1101" y="465"/>
                    <a:pt x="994" y="572"/>
                    <a:pt x="861" y="572"/>
                  </a:cubicBezTo>
                  <a:cubicBezTo>
                    <a:pt x="729" y="572"/>
                    <a:pt x="622" y="465"/>
                    <a:pt x="622" y="333"/>
                  </a:cubicBezTo>
                  <a:cubicBezTo>
                    <a:pt x="622" y="240"/>
                    <a:pt x="674" y="160"/>
                    <a:pt x="751" y="120"/>
                  </a:cubicBezTo>
                  <a:lnTo>
                    <a:pt x="751" y="0"/>
                  </a:lnTo>
                  <a:lnTo>
                    <a:pt x="0" y="0"/>
                  </a:lnTo>
                  <a:lnTo>
                    <a:pt x="0" y="1517"/>
                  </a:lnTo>
                  <a:lnTo>
                    <a:pt x="1743" y="1517"/>
                  </a:lnTo>
                  <a:lnTo>
                    <a:pt x="1743" y="825"/>
                  </a:lnTo>
                  <a:lnTo>
                    <a:pt x="1990" y="825"/>
                  </a:lnTo>
                  <a:cubicBezTo>
                    <a:pt x="2016" y="896"/>
                    <a:pt x="2084" y="948"/>
                    <a:pt x="2165" y="948"/>
                  </a:cubicBezTo>
                  <a:cubicBezTo>
                    <a:pt x="2267" y="948"/>
                    <a:pt x="2350" y="865"/>
                    <a:pt x="2350" y="762"/>
                  </a:cubicBezTo>
                  <a:cubicBezTo>
                    <a:pt x="2350" y="660"/>
                    <a:pt x="2267" y="577"/>
                    <a:pt x="2165" y="577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64" name="Freeform 8">
              <a:extLst>
                <a:ext uri="{FF2B5EF4-FFF2-40B4-BE49-F238E27FC236}">
                  <a16:creationId xmlns:a16="http://schemas.microsoft.com/office/drawing/2014/main" xmlns="" id="{AB552EE9-46C5-4DF0-ABFF-701B145913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8863" y="4221163"/>
              <a:ext cx="1392238" cy="1611312"/>
            </a:xfrm>
            <a:custGeom>
              <a:avLst/>
              <a:gdLst>
                <a:gd name="T0" fmla="*/ 997 w 1880"/>
                <a:gd name="T1" fmla="*/ 660 h 2177"/>
                <a:gd name="T2" fmla="*/ 997 w 1880"/>
                <a:gd name="T3" fmla="*/ 360 h 2177"/>
                <a:gd name="T4" fmla="*/ 1120 w 1880"/>
                <a:gd name="T5" fmla="*/ 185 h 2177"/>
                <a:gd name="T6" fmla="*/ 935 w 1880"/>
                <a:gd name="T7" fmla="*/ 0 h 2177"/>
                <a:gd name="T8" fmla="*/ 749 w 1880"/>
                <a:gd name="T9" fmla="*/ 185 h 2177"/>
                <a:gd name="T10" fmla="*/ 873 w 1880"/>
                <a:gd name="T11" fmla="*/ 360 h 2177"/>
                <a:gd name="T12" fmla="*/ 873 w 1880"/>
                <a:gd name="T13" fmla="*/ 660 h 2177"/>
                <a:gd name="T14" fmla="*/ 0 w 1880"/>
                <a:gd name="T15" fmla="*/ 660 h 2177"/>
                <a:gd name="T16" fmla="*/ 0 w 1880"/>
                <a:gd name="T17" fmla="*/ 1312 h 2177"/>
                <a:gd name="T18" fmla="*/ 142 w 1880"/>
                <a:gd name="T19" fmla="*/ 1312 h 2177"/>
                <a:gd name="T20" fmla="*/ 355 w 1880"/>
                <a:gd name="T21" fmla="*/ 1183 h 2177"/>
                <a:gd name="T22" fmla="*/ 594 w 1880"/>
                <a:gd name="T23" fmla="*/ 1422 h 2177"/>
                <a:gd name="T24" fmla="*/ 355 w 1880"/>
                <a:gd name="T25" fmla="*/ 1662 h 2177"/>
                <a:gd name="T26" fmla="*/ 142 w 1880"/>
                <a:gd name="T27" fmla="*/ 1533 h 2177"/>
                <a:gd name="T28" fmla="*/ 0 w 1880"/>
                <a:gd name="T29" fmla="*/ 1533 h 2177"/>
                <a:gd name="T30" fmla="*/ 0 w 1880"/>
                <a:gd name="T31" fmla="*/ 2177 h 2177"/>
                <a:gd name="T32" fmla="*/ 1880 w 1880"/>
                <a:gd name="T33" fmla="*/ 2177 h 2177"/>
                <a:gd name="T34" fmla="*/ 1880 w 1880"/>
                <a:gd name="T35" fmla="*/ 660 h 2177"/>
                <a:gd name="T36" fmla="*/ 997 w 1880"/>
                <a:gd name="T37" fmla="*/ 660 h 2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80" h="2177">
                  <a:moveTo>
                    <a:pt x="997" y="660"/>
                  </a:moveTo>
                  <a:lnTo>
                    <a:pt x="997" y="360"/>
                  </a:lnTo>
                  <a:cubicBezTo>
                    <a:pt x="1069" y="334"/>
                    <a:pt x="1120" y="266"/>
                    <a:pt x="1120" y="185"/>
                  </a:cubicBezTo>
                  <a:cubicBezTo>
                    <a:pt x="1120" y="83"/>
                    <a:pt x="1037" y="0"/>
                    <a:pt x="935" y="0"/>
                  </a:cubicBezTo>
                  <a:cubicBezTo>
                    <a:pt x="832" y="0"/>
                    <a:pt x="749" y="83"/>
                    <a:pt x="749" y="185"/>
                  </a:cubicBezTo>
                  <a:cubicBezTo>
                    <a:pt x="749" y="266"/>
                    <a:pt x="801" y="334"/>
                    <a:pt x="873" y="360"/>
                  </a:cubicBezTo>
                  <a:lnTo>
                    <a:pt x="873" y="660"/>
                  </a:lnTo>
                  <a:lnTo>
                    <a:pt x="0" y="660"/>
                  </a:lnTo>
                  <a:lnTo>
                    <a:pt x="0" y="1312"/>
                  </a:lnTo>
                  <a:lnTo>
                    <a:pt x="142" y="1312"/>
                  </a:lnTo>
                  <a:cubicBezTo>
                    <a:pt x="182" y="1235"/>
                    <a:pt x="263" y="1183"/>
                    <a:pt x="355" y="1183"/>
                  </a:cubicBezTo>
                  <a:cubicBezTo>
                    <a:pt x="487" y="1183"/>
                    <a:pt x="594" y="1290"/>
                    <a:pt x="594" y="1422"/>
                  </a:cubicBezTo>
                  <a:cubicBezTo>
                    <a:pt x="594" y="1555"/>
                    <a:pt x="487" y="1662"/>
                    <a:pt x="355" y="1662"/>
                  </a:cubicBezTo>
                  <a:cubicBezTo>
                    <a:pt x="263" y="1662"/>
                    <a:pt x="182" y="1610"/>
                    <a:pt x="142" y="1533"/>
                  </a:cubicBezTo>
                  <a:lnTo>
                    <a:pt x="0" y="1533"/>
                  </a:lnTo>
                  <a:lnTo>
                    <a:pt x="0" y="2177"/>
                  </a:lnTo>
                  <a:lnTo>
                    <a:pt x="1880" y="2177"/>
                  </a:lnTo>
                  <a:lnTo>
                    <a:pt x="1880" y="660"/>
                  </a:lnTo>
                  <a:lnTo>
                    <a:pt x="997" y="660"/>
                  </a:lnTo>
                </a:path>
              </a:pathLst>
            </a:custGeom>
            <a:gradFill>
              <a:gsLst>
                <a:gs pos="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65" name="Freeform 9">
              <a:extLst>
                <a:ext uri="{FF2B5EF4-FFF2-40B4-BE49-F238E27FC236}">
                  <a16:creationId xmlns:a16="http://schemas.microsoft.com/office/drawing/2014/main" xmlns="" id="{59D2700E-6741-43F7-9D26-81890BFFB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8863" y="2090738"/>
              <a:ext cx="1255713" cy="1219200"/>
            </a:xfrm>
            <a:custGeom>
              <a:avLst/>
              <a:gdLst>
                <a:gd name="T0" fmla="*/ 1697 w 1697"/>
                <a:gd name="T1" fmla="*/ 1646 h 1646"/>
                <a:gd name="T2" fmla="*/ 0 w 1697"/>
                <a:gd name="T3" fmla="*/ 0 h 1646"/>
                <a:gd name="T4" fmla="*/ 0 w 1697"/>
                <a:gd name="T5" fmla="*/ 1023 h 1646"/>
                <a:gd name="T6" fmla="*/ 142 w 1697"/>
                <a:gd name="T7" fmla="*/ 1023 h 1646"/>
                <a:gd name="T8" fmla="*/ 355 w 1697"/>
                <a:gd name="T9" fmla="*/ 894 h 1646"/>
                <a:gd name="T10" fmla="*/ 594 w 1697"/>
                <a:gd name="T11" fmla="*/ 1134 h 1646"/>
                <a:gd name="T12" fmla="*/ 355 w 1697"/>
                <a:gd name="T13" fmla="*/ 1373 h 1646"/>
                <a:gd name="T14" fmla="*/ 142 w 1697"/>
                <a:gd name="T15" fmla="*/ 1244 h 1646"/>
                <a:gd name="T16" fmla="*/ 0 w 1697"/>
                <a:gd name="T17" fmla="*/ 1244 h 1646"/>
                <a:gd name="T18" fmla="*/ 0 w 1697"/>
                <a:gd name="T19" fmla="*/ 1646 h 1646"/>
                <a:gd name="T20" fmla="*/ 1697 w 1697"/>
                <a:gd name="T21" fmla="*/ 1646 h 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97" h="1646">
                  <a:moveTo>
                    <a:pt x="1697" y="1646"/>
                  </a:moveTo>
                  <a:lnTo>
                    <a:pt x="0" y="0"/>
                  </a:lnTo>
                  <a:lnTo>
                    <a:pt x="0" y="1023"/>
                  </a:lnTo>
                  <a:lnTo>
                    <a:pt x="142" y="1023"/>
                  </a:lnTo>
                  <a:cubicBezTo>
                    <a:pt x="182" y="947"/>
                    <a:pt x="263" y="894"/>
                    <a:pt x="355" y="894"/>
                  </a:cubicBezTo>
                  <a:cubicBezTo>
                    <a:pt x="487" y="894"/>
                    <a:pt x="594" y="1001"/>
                    <a:pt x="594" y="1134"/>
                  </a:cubicBezTo>
                  <a:cubicBezTo>
                    <a:pt x="594" y="1266"/>
                    <a:pt x="487" y="1373"/>
                    <a:pt x="355" y="1373"/>
                  </a:cubicBezTo>
                  <a:cubicBezTo>
                    <a:pt x="263" y="1373"/>
                    <a:pt x="182" y="1321"/>
                    <a:pt x="142" y="1244"/>
                  </a:cubicBezTo>
                  <a:lnTo>
                    <a:pt x="0" y="1244"/>
                  </a:lnTo>
                  <a:lnTo>
                    <a:pt x="0" y="1646"/>
                  </a:lnTo>
                  <a:lnTo>
                    <a:pt x="1697" y="1646"/>
                  </a:ln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66" name="Freeform 10">
              <a:extLst>
                <a:ext uri="{FF2B5EF4-FFF2-40B4-BE49-F238E27FC236}">
                  <a16:creationId xmlns:a16="http://schemas.microsoft.com/office/drawing/2014/main" xmlns="" id="{9357EFA3-37AE-4AA3-BB24-BC7DA8B840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500" y="2876550"/>
              <a:ext cx="1835150" cy="2216150"/>
            </a:xfrm>
            <a:custGeom>
              <a:avLst/>
              <a:gdLst>
                <a:gd name="T0" fmla="*/ 2060 w 2479"/>
                <a:gd name="T1" fmla="*/ 1266 h 2995"/>
                <a:gd name="T2" fmla="*/ 2273 w 2479"/>
                <a:gd name="T3" fmla="*/ 1395 h 2995"/>
                <a:gd name="T4" fmla="*/ 2479 w 2479"/>
                <a:gd name="T5" fmla="*/ 1395 h 2995"/>
                <a:gd name="T6" fmla="*/ 2479 w 2479"/>
                <a:gd name="T7" fmla="*/ 652 h 2995"/>
                <a:gd name="T8" fmla="*/ 1226 w 2479"/>
                <a:gd name="T9" fmla="*/ 652 h 2995"/>
                <a:gd name="T10" fmla="*/ 1226 w 2479"/>
                <a:gd name="T11" fmla="*/ 360 h 2995"/>
                <a:gd name="T12" fmla="*/ 1349 w 2479"/>
                <a:gd name="T13" fmla="*/ 186 h 2995"/>
                <a:gd name="T14" fmla="*/ 1164 w 2479"/>
                <a:gd name="T15" fmla="*/ 0 h 2995"/>
                <a:gd name="T16" fmla="*/ 979 w 2479"/>
                <a:gd name="T17" fmla="*/ 186 h 2995"/>
                <a:gd name="T18" fmla="*/ 1102 w 2479"/>
                <a:gd name="T19" fmla="*/ 360 h 2995"/>
                <a:gd name="T20" fmla="*/ 1102 w 2479"/>
                <a:gd name="T21" fmla="*/ 652 h 2995"/>
                <a:gd name="T22" fmla="*/ 809 w 2479"/>
                <a:gd name="T23" fmla="*/ 652 h 2995"/>
                <a:gd name="T24" fmla="*/ 0 w 2479"/>
                <a:gd name="T25" fmla="*/ 1477 h 2995"/>
                <a:gd name="T26" fmla="*/ 736 w 2479"/>
                <a:gd name="T27" fmla="*/ 1477 h 2995"/>
                <a:gd name="T28" fmla="*/ 736 w 2479"/>
                <a:gd name="T29" fmla="*/ 2410 h 2995"/>
                <a:gd name="T30" fmla="*/ 1535 w 2479"/>
                <a:gd name="T31" fmla="*/ 2410 h 2995"/>
                <a:gd name="T32" fmla="*/ 1535 w 2479"/>
                <a:gd name="T33" fmla="*/ 2635 h 2995"/>
                <a:gd name="T34" fmla="*/ 1412 w 2479"/>
                <a:gd name="T35" fmla="*/ 2810 h 2995"/>
                <a:gd name="T36" fmla="*/ 1597 w 2479"/>
                <a:gd name="T37" fmla="*/ 2995 h 2995"/>
                <a:gd name="T38" fmla="*/ 1783 w 2479"/>
                <a:gd name="T39" fmla="*/ 2810 h 2995"/>
                <a:gd name="T40" fmla="*/ 1659 w 2479"/>
                <a:gd name="T41" fmla="*/ 2635 h 2995"/>
                <a:gd name="T42" fmla="*/ 1659 w 2479"/>
                <a:gd name="T43" fmla="*/ 2410 h 2995"/>
                <a:gd name="T44" fmla="*/ 2479 w 2479"/>
                <a:gd name="T45" fmla="*/ 2410 h 2995"/>
                <a:gd name="T46" fmla="*/ 2479 w 2479"/>
                <a:gd name="T47" fmla="*/ 1617 h 2995"/>
                <a:gd name="T48" fmla="*/ 2273 w 2479"/>
                <a:gd name="T49" fmla="*/ 1617 h 2995"/>
                <a:gd name="T50" fmla="*/ 2060 w 2479"/>
                <a:gd name="T51" fmla="*/ 1746 h 2995"/>
                <a:gd name="T52" fmla="*/ 1821 w 2479"/>
                <a:gd name="T53" fmla="*/ 1506 h 2995"/>
                <a:gd name="T54" fmla="*/ 2060 w 2479"/>
                <a:gd name="T55" fmla="*/ 1266 h 2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479" h="2995">
                  <a:moveTo>
                    <a:pt x="2060" y="1266"/>
                  </a:moveTo>
                  <a:cubicBezTo>
                    <a:pt x="2153" y="1266"/>
                    <a:pt x="2233" y="1319"/>
                    <a:pt x="2273" y="1395"/>
                  </a:cubicBezTo>
                  <a:lnTo>
                    <a:pt x="2479" y="1395"/>
                  </a:lnTo>
                  <a:lnTo>
                    <a:pt x="2479" y="652"/>
                  </a:lnTo>
                  <a:lnTo>
                    <a:pt x="1226" y="652"/>
                  </a:lnTo>
                  <a:lnTo>
                    <a:pt x="1226" y="360"/>
                  </a:lnTo>
                  <a:cubicBezTo>
                    <a:pt x="1298" y="335"/>
                    <a:pt x="1349" y="266"/>
                    <a:pt x="1349" y="186"/>
                  </a:cubicBezTo>
                  <a:cubicBezTo>
                    <a:pt x="1349" y="83"/>
                    <a:pt x="1266" y="0"/>
                    <a:pt x="1164" y="0"/>
                  </a:cubicBezTo>
                  <a:cubicBezTo>
                    <a:pt x="1062" y="0"/>
                    <a:pt x="979" y="83"/>
                    <a:pt x="979" y="186"/>
                  </a:cubicBezTo>
                  <a:cubicBezTo>
                    <a:pt x="979" y="266"/>
                    <a:pt x="1030" y="335"/>
                    <a:pt x="1102" y="360"/>
                  </a:cubicBezTo>
                  <a:lnTo>
                    <a:pt x="1102" y="652"/>
                  </a:lnTo>
                  <a:lnTo>
                    <a:pt x="809" y="652"/>
                  </a:lnTo>
                  <a:lnTo>
                    <a:pt x="0" y="1477"/>
                  </a:lnTo>
                  <a:lnTo>
                    <a:pt x="736" y="1477"/>
                  </a:lnTo>
                  <a:lnTo>
                    <a:pt x="736" y="2410"/>
                  </a:lnTo>
                  <a:lnTo>
                    <a:pt x="1535" y="2410"/>
                  </a:lnTo>
                  <a:lnTo>
                    <a:pt x="1535" y="2635"/>
                  </a:lnTo>
                  <a:cubicBezTo>
                    <a:pt x="1463" y="2661"/>
                    <a:pt x="1412" y="2729"/>
                    <a:pt x="1412" y="2810"/>
                  </a:cubicBezTo>
                  <a:cubicBezTo>
                    <a:pt x="1412" y="2912"/>
                    <a:pt x="1495" y="2995"/>
                    <a:pt x="1597" y="2995"/>
                  </a:cubicBezTo>
                  <a:cubicBezTo>
                    <a:pt x="1700" y="2995"/>
                    <a:pt x="1783" y="2912"/>
                    <a:pt x="1783" y="2810"/>
                  </a:cubicBezTo>
                  <a:cubicBezTo>
                    <a:pt x="1783" y="2729"/>
                    <a:pt x="1731" y="2661"/>
                    <a:pt x="1659" y="2635"/>
                  </a:cubicBezTo>
                  <a:lnTo>
                    <a:pt x="1659" y="2410"/>
                  </a:lnTo>
                  <a:lnTo>
                    <a:pt x="2479" y="2410"/>
                  </a:lnTo>
                  <a:lnTo>
                    <a:pt x="2479" y="1617"/>
                  </a:lnTo>
                  <a:lnTo>
                    <a:pt x="2273" y="1617"/>
                  </a:lnTo>
                  <a:cubicBezTo>
                    <a:pt x="2233" y="1693"/>
                    <a:pt x="2153" y="1746"/>
                    <a:pt x="2060" y="1746"/>
                  </a:cubicBezTo>
                  <a:cubicBezTo>
                    <a:pt x="1928" y="1746"/>
                    <a:pt x="1821" y="1638"/>
                    <a:pt x="1821" y="1506"/>
                  </a:cubicBezTo>
                  <a:cubicBezTo>
                    <a:pt x="1821" y="1374"/>
                    <a:pt x="1928" y="1266"/>
                    <a:pt x="2060" y="1266"/>
                  </a:cubicBezTo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67" name="그룹 166"/>
          <p:cNvGrpSpPr/>
          <p:nvPr/>
        </p:nvGrpSpPr>
        <p:grpSpPr>
          <a:xfrm>
            <a:off x="4775364" y="4001750"/>
            <a:ext cx="2654157" cy="404491"/>
            <a:chOff x="6770477" y="2339779"/>
            <a:chExt cx="5308314" cy="808982"/>
          </a:xfrm>
        </p:grpSpPr>
        <p:sp>
          <p:nvSpPr>
            <p:cNvPr id="168" name="자유형: 도형 165">
              <a:extLst>
                <a:ext uri="{FF2B5EF4-FFF2-40B4-BE49-F238E27FC236}">
                  <a16:creationId xmlns:a16="http://schemas.microsoft.com/office/drawing/2014/main" xmlns="" id="{C00E8D86-7FDE-406B-B370-C3C69E29BBF0}"/>
                </a:ext>
              </a:extLst>
            </p:cNvPr>
            <p:cNvSpPr/>
            <p:nvPr/>
          </p:nvSpPr>
          <p:spPr>
            <a:xfrm flipH="1">
              <a:off x="6770477" y="2696618"/>
              <a:ext cx="1538869" cy="345688"/>
            </a:xfrm>
            <a:custGeom>
              <a:avLst/>
              <a:gdLst>
                <a:gd name="connsiteX0" fmla="*/ 1538869 w 1538869"/>
                <a:gd name="connsiteY0" fmla="*/ 345688 h 345688"/>
                <a:gd name="connsiteX1" fmla="*/ 1193181 w 1538869"/>
                <a:gd name="connsiteY1" fmla="*/ 0 h 345688"/>
                <a:gd name="connsiteX2" fmla="*/ 0 w 1538869"/>
                <a:gd name="connsiteY2" fmla="*/ 0 h 34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8869" h="345688">
                  <a:moveTo>
                    <a:pt x="1538869" y="345688"/>
                  </a:moveTo>
                  <a:lnTo>
                    <a:pt x="1193181" y="0"/>
                  </a:lnTo>
                  <a:lnTo>
                    <a:pt x="0" y="0"/>
                  </a:lnTo>
                </a:path>
              </a:pathLst>
            </a:custGeom>
            <a:noFill/>
            <a:ln cap="rnd">
              <a:solidFill>
                <a:schemeClr val="bg2">
                  <a:lumMod val="10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69" name="타원 168">
              <a:extLst>
                <a:ext uri="{FF2B5EF4-FFF2-40B4-BE49-F238E27FC236}">
                  <a16:creationId xmlns:a16="http://schemas.microsoft.com/office/drawing/2014/main" xmlns="" id="{8A2A0C05-9711-4E12-A2F0-97F7B0916399}"/>
                </a:ext>
              </a:extLst>
            </p:cNvPr>
            <p:cNvSpPr/>
            <p:nvPr/>
          </p:nvSpPr>
          <p:spPr>
            <a:xfrm flipH="1">
              <a:off x="7917373" y="2339779"/>
              <a:ext cx="711888" cy="7118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170" name="Group 202">
              <a:extLst>
                <a:ext uri="{FF2B5EF4-FFF2-40B4-BE49-F238E27FC236}">
                  <a16:creationId xmlns:a16="http://schemas.microsoft.com/office/drawing/2014/main" xmlns="" id="{F39BCDE4-F909-4CED-83A9-58E4CEECAC4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099706" y="2469406"/>
              <a:ext cx="397188" cy="414743"/>
              <a:chOff x="2233" y="1578"/>
              <a:chExt cx="475" cy="496"/>
            </a:xfrm>
          </p:grpSpPr>
          <p:sp>
            <p:nvSpPr>
              <p:cNvPr id="173" name="Rectangle 203">
                <a:extLst>
                  <a:ext uri="{FF2B5EF4-FFF2-40B4-BE49-F238E27FC236}">
                    <a16:creationId xmlns:a16="http://schemas.microsoft.com/office/drawing/2014/main" xmlns="" id="{1952FD3F-B465-4931-BA45-CEE617C47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5" y="1712"/>
                <a:ext cx="86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4" name="Rectangle 204">
                <a:extLst>
                  <a:ext uri="{FF2B5EF4-FFF2-40B4-BE49-F238E27FC236}">
                    <a16:creationId xmlns:a16="http://schemas.microsoft.com/office/drawing/2014/main" xmlns="" id="{D0834ABC-3D72-4CCD-B487-129D55B47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7" y="1712"/>
                <a:ext cx="89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5" name="Rectangle 205">
                <a:extLst>
                  <a:ext uri="{FF2B5EF4-FFF2-40B4-BE49-F238E27FC236}">
                    <a16:creationId xmlns:a16="http://schemas.microsoft.com/office/drawing/2014/main" xmlns="" id="{185CF810-9B43-4531-9EA6-BF5D10FF6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5" y="1791"/>
                <a:ext cx="86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6" name="Rectangle 206">
                <a:extLst>
                  <a:ext uri="{FF2B5EF4-FFF2-40B4-BE49-F238E27FC236}">
                    <a16:creationId xmlns:a16="http://schemas.microsoft.com/office/drawing/2014/main" xmlns="" id="{16A3F224-55DC-4C4B-847C-5AEF39FED2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7" y="1791"/>
                <a:ext cx="26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7" name="Rectangle 207">
                <a:extLst>
                  <a:ext uri="{FF2B5EF4-FFF2-40B4-BE49-F238E27FC236}">
                    <a16:creationId xmlns:a16="http://schemas.microsoft.com/office/drawing/2014/main" xmlns="" id="{802951DD-08BF-44D8-AEC2-272B1444AC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5" y="1870"/>
                <a:ext cx="86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8" name="Rectangle 208">
                <a:extLst>
                  <a:ext uri="{FF2B5EF4-FFF2-40B4-BE49-F238E27FC236}">
                    <a16:creationId xmlns:a16="http://schemas.microsoft.com/office/drawing/2014/main" xmlns="" id="{EBBC6984-7723-47C6-AAAF-48063F95D0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5" y="1949"/>
                <a:ext cx="8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9" name="Freeform 209">
                <a:extLst>
                  <a:ext uri="{FF2B5EF4-FFF2-40B4-BE49-F238E27FC236}">
                    <a16:creationId xmlns:a16="http://schemas.microsoft.com/office/drawing/2014/main" xmlns="" id="{74C667A0-593E-433F-A5F3-E19021FBFB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3" y="1648"/>
                <a:ext cx="345" cy="388"/>
              </a:xfrm>
              <a:custGeom>
                <a:avLst/>
                <a:gdLst>
                  <a:gd name="T0" fmla="*/ 80 w 144"/>
                  <a:gd name="T1" fmla="*/ 162 h 162"/>
                  <a:gd name="T2" fmla="*/ 11 w 144"/>
                  <a:gd name="T3" fmla="*/ 162 h 162"/>
                  <a:gd name="T4" fmla="*/ 0 w 144"/>
                  <a:gd name="T5" fmla="*/ 152 h 162"/>
                  <a:gd name="T6" fmla="*/ 0 w 144"/>
                  <a:gd name="T7" fmla="*/ 11 h 162"/>
                  <a:gd name="T8" fmla="*/ 11 w 144"/>
                  <a:gd name="T9" fmla="*/ 0 h 162"/>
                  <a:gd name="T10" fmla="*/ 134 w 144"/>
                  <a:gd name="T11" fmla="*/ 0 h 162"/>
                  <a:gd name="T12" fmla="*/ 144 w 144"/>
                  <a:gd name="T13" fmla="*/ 11 h 162"/>
                  <a:gd name="T14" fmla="*/ 144 w 144"/>
                  <a:gd name="T15" fmla="*/ 44 h 162"/>
                  <a:gd name="T16" fmla="*/ 135 w 144"/>
                  <a:gd name="T17" fmla="*/ 44 h 162"/>
                  <a:gd name="T18" fmla="*/ 135 w 144"/>
                  <a:gd name="T19" fmla="*/ 11 h 162"/>
                  <a:gd name="T20" fmla="*/ 134 w 144"/>
                  <a:gd name="T21" fmla="*/ 10 h 162"/>
                  <a:gd name="T22" fmla="*/ 11 w 144"/>
                  <a:gd name="T23" fmla="*/ 10 h 162"/>
                  <a:gd name="T24" fmla="*/ 10 w 144"/>
                  <a:gd name="T25" fmla="*/ 11 h 162"/>
                  <a:gd name="T26" fmla="*/ 10 w 144"/>
                  <a:gd name="T27" fmla="*/ 152 h 162"/>
                  <a:gd name="T28" fmla="*/ 11 w 144"/>
                  <a:gd name="T29" fmla="*/ 153 h 162"/>
                  <a:gd name="T30" fmla="*/ 80 w 144"/>
                  <a:gd name="T31" fmla="*/ 153 h 162"/>
                  <a:gd name="T32" fmla="*/ 80 w 144"/>
                  <a:gd name="T33" fmla="*/ 16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4" h="162">
                    <a:moveTo>
                      <a:pt x="80" y="162"/>
                    </a:moveTo>
                    <a:cubicBezTo>
                      <a:pt x="11" y="162"/>
                      <a:pt x="11" y="162"/>
                      <a:pt x="11" y="162"/>
                    </a:cubicBezTo>
                    <a:cubicBezTo>
                      <a:pt x="5" y="162"/>
                      <a:pt x="0" y="158"/>
                      <a:pt x="0" y="15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40" y="0"/>
                      <a:pt x="144" y="5"/>
                      <a:pt x="144" y="11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135" y="44"/>
                      <a:pt x="135" y="44"/>
                      <a:pt x="135" y="44"/>
                    </a:cubicBezTo>
                    <a:cubicBezTo>
                      <a:pt x="135" y="11"/>
                      <a:pt x="135" y="11"/>
                      <a:pt x="135" y="11"/>
                    </a:cubicBezTo>
                    <a:cubicBezTo>
                      <a:pt x="135" y="10"/>
                      <a:pt x="135" y="10"/>
                      <a:pt x="134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10" y="10"/>
                      <a:pt x="10" y="11"/>
                    </a:cubicBezTo>
                    <a:cubicBezTo>
                      <a:pt x="10" y="152"/>
                      <a:pt x="10" y="152"/>
                      <a:pt x="10" y="152"/>
                    </a:cubicBezTo>
                    <a:cubicBezTo>
                      <a:pt x="10" y="153"/>
                      <a:pt x="10" y="153"/>
                      <a:pt x="11" y="153"/>
                    </a:cubicBezTo>
                    <a:cubicBezTo>
                      <a:pt x="80" y="153"/>
                      <a:pt x="80" y="153"/>
                      <a:pt x="80" y="153"/>
                    </a:cubicBezTo>
                    <a:lnTo>
                      <a:pt x="80" y="16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0" name="Freeform 210">
                <a:extLst>
                  <a:ext uri="{FF2B5EF4-FFF2-40B4-BE49-F238E27FC236}">
                    <a16:creationId xmlns:a16="http://schemas.microsoft.com/office/drawing/2014/main" xmlns="" id="{4630E1AD-751E-4978-9ACA-584FFD6DBF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5" y="1827"/>
                <a:ext cx="249" cy="247"/>
              </a:xfrm>
              <a:custGeom>
                <a:avLst/>
                <a:gdLst>
                  <a:gd name="T0" fmla="*/ 94 w 104"/>
                  <a:gd name="T1" fmla="*/ 103 h 103"/>
                  <a:gd name="T2" fmla="*/ 10 w 104"/>
                  <a:gd name="T3" fmla="*/ 103 h 103"/>
                  <a:gd name="T4" fmla="*/ 0 w 104"/>
                  <a:gd name="T5" fmla="*/ 93 h 103"/>
                  <a:gd name="T6" fmla="*/ 0 w 104"/>
                  <a:gd name="T7" fmla="*/ 0 h 103"/>
                  <a:gd name="T8" fmla="*/ 9 w 104"/>
                  <a:gd name="T9" fmla="*/ 0 h 103"/>
                  <a:gd name="T10" fmla="*/ 9 w 104"/>
                  <a:gd name="T11" fmla="*/ 93 h 103"/>
                  <a:gd name="T12" fmla="*/ 10 w 104"/>
                  <a:gd name="T13" fmla="*/ 94 h 103"/>
                  <a:gd name="T14" fmla="*/ 94 w 104"/>
                  <a:gd name="T15" fmla="*/ 94 h 103"/>
                  <a:gd name="T16" fmla="*/ 95 w 104"/>
                  <a:gd name="T17" fmla="*/ 93 h 103"/>
                  <a:gd name="T18" fmla="*/ 95 w 104"/>
                  <a:gd name="T19" fmla="*/ 4 h 103"/>
                  <a:gd name="T20" fmla="*/ 104 w 104"/>
                  <a:gd name="T21" fmla="*/ 4 h 103"/>
                  <a:gd name="T22" fmla="*/ 104 w 104"/>
                  <a:gd name="T23" fmla="*/ 93 h 103"/>
                  <a:gd name="T24" fmla="*/ 94 w 104"/>
                  <a:gd name="T25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4" h="103">
                    <a:moveTo>
                      <a:pt x="94" y="103"/>
                    </a:moveTo>
                    <a:cubicBezTo>
                      <a:pt x="10" y="103"/>
                      <a:pt x="10" y="103"/>
                      <a:pt x="10" y="103"/>
                    </a:cubicBezTo>
                    <a:cubicBezTo>
                      <a:pt x="4" y="103"/>
                      <a:pt x="0" y="99"/>
                      <a:pt x="0" y="9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93"/>
                      <a:pt x="9" y="93"/>
                      <a:pt x="9" y="93"/>
                    </a:cubicBezTo>
                    <a:cubicBezTo>
                      <a:pt x="9" y="94"/>
                      <a:pt x="9" y="94"/>
                      <a:pt x="10" y="94"/>
                    </a:cubicBezTo>
                    <a:cubicBezTo>
                      <a:pt x="94" y="94"/>
                      <a:pt x="94" y="94"/>
                      <a:pt x="94" y="94"/>
                    </a:cubicBezTo>
                    <a:cubicBezTo>
                      <a:pt x="94" y="94"/>
                      <a:pt x="95" y="94"/>
                      <a:pt x="95" y="93"/>
                    </a:cubicBezTo>
                    <a:cubicBezTo>
                      <a:pt x="95" y="4"/>
                      <a:pt x="95" y="4"/>
                      <a:pt x="95" y="4"/>
                    </a:cubicBezTo>
                    <a:cubicBezTo>
                      <a:pt x="104" y="4"/>
                      <a:pt x="104" y="4"/>
                      <a:pt x="104" y="4"/>
                    </a:cubicBezTo>
                    <a:cubicBezTo>
                      <a:pt x="104" y="93"/>
                      <a:pt x="104" y="93"/>
                      <a:pt x="104" y="93"/>
                    </a:cubicBezTo>
                    <a:cubicBezTo>
                      <a:pt x="104" y="99"/>
                      <a:pt x="99" y="103"/>
                      <a:pt x="94" y="103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1" name="Freeform 211">
                <a:extLst>
                  <a:ext uri="{FF2B5EF4-FFF2-40B4-BE49-F238E27FC236}">
                    <a16:creationId xmlns:a16="http://schemas.microsoft.com/office/drawing/2014/main" xmlns="" id="{8554D8BC-8536-4D7A-A496-B16DBB89B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5" y="1710"/>
                <a:ext cx="353" cy="182"/>
              </a:xfrm>
              <a:custGeom>
                <a:avLst/>
                <a:gdLst>
                  <a:gd name="T0" fmla="*/ 14 w 353"/>
                  <a:gd name="T1" fmla="*/ 182 h 182"/>
                  <a:gd name="T2" fmla="*/ 0 w 353"/>
                  <a:gd name="T3" fmla="*/ 165 h 182"/>
                  <a:gd name="T4" fmla="*/ 187 w 353"/>
                  <a:gd name="T5" fmla="*/ 0 h 182"/>
                  <a:gd name="T6" fmla="*/ 353 w 353"/>
                  <a:gd name="T7" fmla="*/ 163 h 182"/>
                  <a:gd name="T8" fmla="*/ 336 w 353"/>
                  <a:gd name="T9" fmla="*/ 179 h 182"/>
                  <a:gd name="T10" fmla="*/ 187 w 353"/>
                  <a:gd name="T11" fmla="*/ 31 h 182"/>
                  <a:gd name="T12" fmla="*/ 14 w 353"/>
                  <a:gd name="T13" fmla="*/ 18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3" h="182">
                    <a:moveTo>
                      <a:pt x="14" y="182"/>
                    </a:moveTo>
                    <a:lnTo>
                      <a:pt x="0" y="165"/>
                    </a:lnTo>
                    <a:lnTo>
                      <a:pt x="187" y="0"/>
                    </a:lnTo>
                    <a:lnTo>
                      <a:pt x="353" y="163"/>
                    </a:lnTo>
                    <a:lnTo>
                      <a:pt x="336" y="179"/>
                    </a:lnTo>
                    <a:lnTo>
                      <a:pt x="187" y="31"/>
                    </a:lnTo>
                    <a:lnTo>
                      <a:pt x="14" y="182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2" name="Freeform 212">
                <a:extLst>
                  <a:ext uri="{FF2B5EF4-FFF2-40B4-BE49-F238E27FC236}">
                    <a16:creationId xmlns:a16="http://schemas.microsoft.com/office/drawing/2014/main" xmlns="" id="{9903E176-D990-4D3C-9C41-4D99F79848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07" y="1578"/>
                <a:ext cx="115" cy="93"/>
              </a:xfrm>
              <a:custGeom>
                <a:avLst/>
                <a:gdLst>
                  <a:gd name="T0" fmla="*/ 38 w 48"/>
                  <a:gd name="T1" fmla="*/ 39 h 39"/>
                  <a:gd name="T2" fmla="*/ 10 w 48"/>
                  <a:gd name="T3" fmla="*/ 39 h 39"/>
                  <a:gd name="T4" fmla="*/ 0 w 48"/>
                  <a:gd name="T5" fmla="*/ 28 h 39"/>
                  <a:gd name="T6" fmla="*/ 0 w 48"/>
                  <a:gd name="T7" fmla="*/ 10 h 39"/>
                  <a:gd name="T8" fmla="*/ 10 w 48"/>
                  <a:gd name="T9" fmla="*/ 0 h 39"/>
                  <a:gd name="T10" fmla="*/ 38 w 48"/>
                  <a:gd name="T11" fmla="*/ 0 h 39"/>
                  <a:gd name="T12" fmla="*/ 48 w 48"/>
                  <a:gd name="T13" fmla="*/ 10 h 39"/>
                  <a:gd name="T14" fmla="*/ 48 w 48"/>
                  <a:gd name="T15" fmla="*/ 28 h 39"/>
                  <a:gd name="T16" fmla="*/ 38 w 48"/>
                  <a:gd name="T17" fmla="*/ 39 h 39"/>
                  <a:gd name="T18" fmla="*/ 10 w 48"/>
                  <a:gd name="T19" fmla="*/ 9 h 39"/>
                  <a:gd name="T20" fmla="*/ 9 w 48"/>
                  <a:gd name="T21" fmla="*/ 10 h 39"/>
                  <a:gd name="T22" fmla="*/ 9 w 48"/>
                  <a:gd name="T23" fmla="*/ 28 h 39"/>
                  <a:gd name="T24" fmla="*/ 10 w 48"/>
                  <a:gd name="T25" fmla="*/ 29 h 39"/>
                  <a:gd name="T26" fmla="*/ 38 w 48"/>
                  <a:gd name="T27" fmla="*/ 29 h 39"/>
                  <a:gd name="T28" fmla="*/ 39 w 48"/>
                  <a:gd name="T29" fmla="*/ 28 h 39"/>
                  <a:gd name="T30" fmla="*/ 39 w 48"/>
                  <a:gd name="T31" fmla="*/ 10 h 39"/>
                  <a:gd name="T32" fmla="*/ 38 w 48"/>
                  <a:gd name="T33" fmla="*/ 9 h 39"/>
                  <a:gd name="T34" fmla="*/ 10 w 48"/>
                  <a:gd name="T35" fmla="*/ 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39">
                    <a:moveTo>
                      <a:pt x="38" y="39"/>
                    </a:moveTo>
                    <a:cubicBezTo>
                      <a:pt x="10" y="39"/>
                      <a:pt x="10" y="39"/>
                      <a:pt x="10" y="39"/>
                    </a:cubicBezTo>
                    <a:cubicBezTo>
                      <a:pt x="4" y="39"/>
                      <a:pt x="0" y="34"/>
                      <a:pt x="0" y="2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44" y="0"/>
                      <a:pt x="48" y="5"/>
                      <a:pt x="48" y="10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34"/>
                      <a:pt x="44" y="39"/>
                      <a:pt x="38" y="39"/>
                    </a:cubicBezTo>
                    <a:close/>
                    <a:moveTo>
                      <a:pt x="10" y="9"/>
                    </a:moveTo>
                    <a:cubicBezTo>
                      <a:pt x="9" y="9"/>
                      <a:pt x="9" y="10"/>
                      <a:pt x="9" y="10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9"/>
                      <a:pt x="9" y="29"/>
                      <a:pt x="10" y="29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29"/>
                      <a:pt x="39" y="29"/>
                      <a:pt x="39" y="28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10"/>
                      <a:pt x="39" y="9"/>
                      <a:pt x="38" y="9"/>
                    </a:cubicBezTo>
                    <a:lnTo>
                      <a:pt x="1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3" name="Rectangle 213">
                <a:extLst>
                  <a:ext uri="{FF2B5EF4-FFF2-40B4-BE49-F238E27FC236}">
                    <a16:creationId xmlns:a16="http://schemas.microsoft.com/office/drawing/2014/main" xmlns="" id="{F0814B18-22D7-47D7-A078-21EE06F54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7" y="1877"/>
                <a:ext cx="51" cy="5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4" name="Rectangle 214">
                <a:extLst>
                  <a:ext uri="{FF2B5EF4-FFF2-40B4-BE49-F238E27FC236}">
                    <a16:creationId xmlns:a16="http://schemas.microsoft.com/office/drawing/2014/main" xmlns="" id="{A6678774-8F1F-45A3-933C-6523681707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9" y="1877"/>
                <a:ext cx="53" cy="5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5" name="Rectangle 215">
                <a:extLst>
                  <a:ext uri="{FF2B5EF4-FFF2-40B4-BE49-F238E27FC236}">
                    <a16:creationId xmlns:a16="http://schemas.microsoft.com/office/drawing/2014/main" xmlns="" id="{823071FD-E3D1-47ED-80F2-6AA5BCDDBD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7" y="1952"/>
                <a:ext cx="51" cy="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6" name="Rectangle 216">
                <a:extLst>
                  <a:ext uri="{FF2B5EF4-FFF2-40B4-BE49-F238E27FC236}">
                    <a16:creationId xmlns:a16="http://schemas.microsoft.com/office/drawing/2014/main" xmlns="" id="{FFB4BD78-9470-49E9-BA18-08190208C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9" y="1952"/>
                <a:ext cx="53" cy="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  <p:sp>
          <p:nvSpPr>
            <p:cNvPr id="171" name="직사각형 22">
              <a:extLst>
                <a:ext uri="{FF2B5EF4-FFF2-40B4-BE49-F238E27FC236}">
                  <a16:creationId xmlns:a16="http://schemas.microsoft.com/office/drawing/2014/main" xmlns="" id="{B08EC0EE-3432-480E-A1D4-64534156E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9467" y="2373165"/>
              <a:ext cx="3389324" cy="7755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2400" b="1" dirty="0">
                  <a:solidFill>
                    <a:schemeClr val="accent2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파워링크</a:t>
              </a:r>
              <a:endParaRPr lang="en-US" altLang="ko-KR" sz="2400" b="1" dirty="0">
                <a:solidFill>
                  <a:schemeClr val="accent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87" name="그룹 186"/>
          <p:cNvGrpSpPr/>
          <p:nvPr/>
        </p:nvGrpSpPr>
        <p:grpSpPr>
          <a:xfrm>
            <a:off x="1725909" y="4001750"/>
            <a:ext cx="2560340" cy="411596"/>
            <a:chOff x="130629" y="1951463"/>
            <a:chExt cx="5120679" cy="823192"/>
          </a:xfrm>
        </p:grpSpPr>
        <p:sp>
          <p:nvSpPr>
            <p:cNvPr id="188" name="자유형: 도형 32">
              <a:extLst>
                <a:ext uri="{FF2B5EF4-FFF2-40B4-BE49-F238E27FC236}">
                  <a16:creationId xmlns:a16="http://schemas.microsoft.com/office/drawing/2014/main" xmlns="" id="{FDFCE5A0-A2F9-40C4-91E8-702D155FE5CD}"/>
                </a:ext>
              </a:extLst>
            </p:cNvPr>
            <p:cNvSpPr/>
            <p:nvPr/>
          </p:nvSpPr>
          <p:spPr>
            <a:xfrm>
              <a:off x="3712439" y="2308302"/>
              <a:ext cx="1538869" cy="345688"/>
            </a:xfrm>
            <a:custGeom>
              <a:avLst/>
              <a:gdLst>
                <a:gd name="connsiteX0" fmla="*/ 1538869 w 1538869"/>
                <a:gd name="connsiteY0" fmla="*/ 345688 h 345688"/>
                <a:gd name="connsiteX1" fmla="*/ 1193181 w 1538869"/>
                <a:gd name="connsiteY1" fmla="*/ 0 h 345688"/>
                <a:gd name="connsiteX2" fmla="*/ 0 w 1538869"/>
                <a:gd name="connsiteY2" fmla="*/ 0 h 34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8869" h="345688">
                  <a:moveTo>
                    <a:pt x="1538869" y="345688"/>
                  </a:moveTo>
                  <a:lnTo>
                    <a:pt x="1193181" y="0"/>
                  </a:lnTo>
                  <a:lnTo>
                    <a:pt x="0" y="0"/>
                  </a:lnTo>
                </a:path>
              </a:pathLst>
            </a:custGeom>
            <a:noFill/>
            <a:ln cap="rnd">
              <a:solidFill>
                <a:schemeClr val="bg2">
                  <a:lumMod val="10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89" name="타원 188">
              <a:extLst>
                <a:ext uri="{FF2B5EF4-FFF2-40B4-BE49-F238E27FC236}">
                  <a16:creationId xmlns:a16="http://schemas.microsoft.com/office/drawing/2014/main" xmlns="" id="{58A05508-1F77-4A30-AA44-FA61E336B90C}"/>
                </a:ext>
              </a:extLst>
            </p:cNvPr>
            <p:cNvSpPr/>
            <p:nvPr/>
          </p:nvSpPr>
          <p:spPr>
            <a:xfrm>
              <a:off x="3539295" y="1951463"/>
              <a:ext cx="711888" cy="7118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190" name="Group 279">
              <a:extLst>
                <a:ext uri="{FF2B5EF4-FFF2-40B4-BE49-F238E27FC236}">
                  <a16:creationId xmlns:a16="http://schemas.microsoft.com/office/drawing/2014/main" xmlns="" id="{C42D537F-FD29-4605-93D5-B05276AB280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695678" y="2071519"/>
              <a:ext cx="399121" cy="409623"/>
              <a:chOff x="3298" y="2314"/>
              <a:chExt cx="494" cy="507"/>
            </a:xfrm>
            <a:solidFill>
              <a:schemeClr val="bg2">
                <a:lumMod val="10000"/>
              </a:schemeClr>
            </a:solidFill>
          </p:grpSpPr>
          <p:sp>
            <p:nvSpPr>
              <p:cNvPr id="193" name="Freeform 280">
                <a:extLst>
                  <a:ext uri="{FF2B5EF4-FFF2-40B4-BE49-F238E27FC236}">
                    <a16:creationId xmlns:a16="http://schemas.microsoft.com/office/drawing/2014/main" xmlns="" id="{469D9EF3-0C31-446C-AC9F-D9F164C054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98" y="2464"/>
                <a:ext cx="401" cy="357"/>
              </a:xfrm>
              <a:custGeom>
                <a:avLst/>
                <a:gdLst>
                  <a:gd name="T0" fmla="*/ 331 w 401"/>
                  <a:gd name="T1" fmla="*/ 357 h 357"/>
                  <a:gd name="T2" fmla="*/ 68 w 401"/>
                  <a:gd name="T3" fmla="*/ 357 h 357"/>
                  <a:gd name="T4" fmla="*/ 70 w 401"/>
                  <a:gd name="T5" fmla="*/ 175 h 357"/>
                  <a:gd name="T6" fmla="*/ 0 w 401"/>
                  <a:gd name="T7" fmla="*/ 175 h 357"/>
                  <a:gd name="T8" fmla="*/ 204 w 401"/>
                  <a:gd name="T9" fmla="*/ 0 h 357"/>
                  <a:gd name="T10" fmla="*/ 401 w 401"/>
                  <a:gd name="T11" fmla="*/ 170 h 357"/>
                  <a:gd name="T12" fmla="*/ 331 w 401"/>
                  <a:gd name="T13" fmla="*/ 170 h 357"/>
                  <a:gd name="T14" fmla="*/ 331 w 401"/>
                  <a:gd name="T15" fmla="*/ 357 h 357"/>
                  <a:gd name="T16" fmla="*/ 89 w 401"/>
                  <a:gd name="T17" fmla="*/ 333 h 357"/>
                  <a:gd name="T18" fmla="*/ 310 w 401"/>
                  <a:gd name="T19" fmla="*/ 333 h 357"/>
                  <a:gd name="T20" fmla="*/ 310 w 401"/>
                  <a:gd name="T21" fmla="*/ 149 h 357"/>
                  <a:gd name="T22" fmla="*/ 341 w 401"/>
                  <a:gd name="T23" fmla="*/ 149 h 357"/>
                  <a:gd name="T24" fmla="*/ 204 w 401"/>
                  <a:gd name="T25" fmla="*/ 29 h 357"/>
                  <a:gd name="T26" fmla="*/ 60 w 401"/>
                  <a:gd name="T27" fmla="*/ 151 h 357"/>
                  <a:gd name="T28" fmla="*/ 92 w 401"/>
                  <a:gd name="T29" fmla="*/ 151 h 357"/>
                  <a:gd name="T30" fmla="*/ 89 w 401"/>
                  <a:gd name="T31" fmla="*/ 333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01" h="357">
                    <a:moveTo>
                      <a:pt x="331" y="357"/>
                    </a:moveTo>
                    <a:lnTo>
                      <a:pt x="68" y="357"/>
                    </a:lnTo>
                    <a:lnTo>
                      <a:pt x="70" y="175"/>
                    </a:lnTo>
                    <a:lnTo>
                      <a:pt x="0" y="175"/>
                    </a:lnTo>
                    <a:lnTo>
                      <a:pt x="204" y="0"/>
                    </a:lnTo>
                    <a:lnTo>
                      <a:pt x="401" y="170"/>
                    </a:lnTo>
                    <a:lnTo>
                      <a:pt x="331" y="170"/>
                    </a:lnTo>
                    <a:lnTo>
                      <a:pt x="331" y="357"/>
                    </a:lnTo>
                    <a:close/>
                    <a:moveTo>
                      <a:pt x="89" y="333"/>
                    </a:moveTo>
                    <a:lnTo>
                      <a:pt x="310" y="333"/>
                    </a:lnTo>
                    <a:lnTo>
                      <a:pt x="310" y="149"/>
                    </a:lnTo>
                    <a:lnTo>
                      <a:pt x="341" y="149"/>
                    </a:lnTo>
                    <a:lnTo>
                      <a:pt x="204" y="29"/>
                    </a:lnTo>
                    <a:lnTo>
                      <a:pt x="60" y="151"/>
                    </a:lnTo>
                    <a:lnTo>
                      <a:pt x="92" y="151"/>
                    </a:lnTo>
                    <a:lnTo>
                      <a:pt x="89" y="333"/>
                    </a:ln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94" name="Freeform 281">
                <a:extLst>
                  <a:ext uri="{FF2B5EF4-FFF2-40B4-BE49-F238E27FC236}">
                    <a16:creationId xmlns:a16="http://schemas.microsoft.com/office/drawing/2014/main" xmlns="" id="{997F42AE-D77D-4D24-834E-75E520B962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47" y="2649"/>
                <a:ext cx="108" cy="165"/>
              </a:xfrm>
              <a:custGeom>
                <a:avLst/>
                <a:gdLst>
                  <a:gd name="T0" fmla="*/ 108 w 108"/>
                  <a:gd name="T1" fmla="*/ 165 h 165"/>
                  <a:gd name="T2" fmla="*/ 0 w 108"/>
                  <a:gd name="T3" fmla="*/ 165 h 165"/>
                  <a:gd name="T4" fmla="*/ 0 w 108"/>
                  <a:gd name="T5" fmla="*/ 0 h 165"/>
                  <a:gd name="T6" fmla="*/ 108 w 108"/>
                  <a:gd name="T7" fmla="*/ 0 h 165"/>
                  <a:gd name="T8" fmla="*/ 108 w 108"/>
                  <a:gd name="T9" fmla="*/ 165 h 165"/>
                  <a:gd name="T10" fmla="*/ 22 w 108"/>
                  <a:gd name="T11" fmla="*/ 143 h 165"/>
                  <a:gd name="T12" fmla="*/ 86 w 108"/>
                  <a:gd name="T13" fmla="*/ 143 h 165"/>
                  <a:gd name="T14" fmla="*/ 86 w 108"/>
                  <a:gd name="T15" fmla="*/ 21 h 165"/>
                  <a:gd name="T16" fmla="*/ 22 w 108"/>
                  <a:gd name="T17" fmla="*/ 21 h 165"/>
                  <a:gd name="T18" fmla="*/ 22 w 108"/>
                  <a:gd name="T19" fmla="*/ 143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8" h="165">
                    <a:moveTo>
                      <a:pt x="108" y="165"/>
                    </a:moveTo>
                    <a:lnTo>
                      <a:pt x="0" y="165"/>
                    </a:lnTo>
                    <a:lnTo>
                      <a:pt x="0" y="0"/>
                    </a:lnTo>
                    <a:lnTo>
                      <a:pt x="108" y="0"/>
                    </a:lnTo>
                    <a:lnTo>
                      <a:pt x="108" y="165"/>
                    </a:lnTo>
                    <a:close/>
                    <a:moveTo>
                      <a:pt x="22" y="143"/>
                    </a:moveTo>
                    <a:lnTo>
                      <a:pt x="86" y="143"/>
                    </a:lnTo>
                    <a:lnTo>
                      <a:pt x="86" y="21"/>
                    </a:lnTo>
                    <a:lnTo>
                      <a:pt x="22" y="21"/>
                    </a:lnTo>
                    <a:lnTo>
                      <a:pt x="22" y="1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95" name="Freeform 282">
                <a:extLst>
                  <a:ext uri="{FF2B5EF4-FFF2-40B4-BE49-F238E27FC236}">
                    <a16:creationId xmlns:a16="http://schemas.microsoft.com/office/drawing/2014/main" xmlns="" id="{C2CAA230-8ABD-45CF-AFDA-2211EFC908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8" y="2476"/>
                <a:ext cx="87" cy="115"/>
              </a:xfrm>
              <a:custGeom>
                <a:avLst/>
                <a:gdLst>
                  <a:gd name="T0" fmla="*/ 24 w 87"/>
                  <a:gd name="T1" fmla="*/ 115 h 115"/>
                  <a:gd name="T2" fmla="*/ 0 w 87"/>
                  <a:gd name="T3" fmla="*/ 115 h 115"/>
                  <a:gd name="T4" fmla="*/ 0 w 87"/>
                  <a:gd name="T5" fmla="*/ 0 h 115"/>
                  <a:gd name="T6" fmla="*/ 87 w 87"/>
                  <a:gd name="T7" fmla="*/ 0 h 115"/>
                  <a:gd name="T8" fmla="*/ 87 w 87"/>
                  <a:gd name="T9" fmla="*/ 60 h 115"/>
                  <a:gd name="T10" fmla="*/ 65 w 87"/>
                  <a:gd name="T11" fmla="*/ 60 h 115"/>
                  <a:gd name="T12" fmla="*/ 65 w 87"/>
                  <a:gd name="T13" fmla="*/ 22 h 115"/>
                  <a:gd name="T14" fmla="*/ 24 w 87"/>
                  <a:gd name="T15" fmla="*/ 22 h 115"/>
                  <a:gd name="T16" fmla="*/ 24 w 87"/>
                  <a:gd name="T17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115">
                    <a:moveTo>
                      <a:pt x="24" y="115"/>
                    </a:moveTo>
                    <a:lnTo>
                      <a:pt x="0" y="115"/>
                    </a:lnTo>
                    <a:lnTo>
                      <a:pt x="0" y="0"/>
                    </a:lnTo>
                    <a:lnTo>
                      <a:pt x="87" y="0"/>
                    </a:lnTo>
                    <a:lnTo>
                      <a:pt x="87" y="60"/>
                    </a:lnTo>
                    <a:lnTo>
                      <a:pt x="65" y="60"/>
                    </a:lnTo>
                    <a:lnTo>
                      <a:pt x="65" y="22"/>
                    </a:lnTo>
                    <a:lnTo>
                      <a:pt x="24" y="22"/>
                    </a:lnTo>
                    <a:lnTo>
                      <a:pt x="24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96" name="Rectangle 283">
                <a:extLst>
                  <a:ext uri="{FF2B5EF4-FFF2-40B4-BE49-F238E27FC236}">
                    <a16:creationId xmlns:a16="http://schemas.microsoft.com/office/drawing/2014/main" xmlns="" id="{1F65272A-AA41-44A9-BD90-C2BD703B9C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0" y="2443"/>
                <a:ext cx="22" cy="251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97" name="Freeform 284">
                <a:extLst>
                  <a:ext uri="{FF2B5EF4-FFF2-40B4-BE49-F238E27FC236}">
                    <a16:creationId xmlns:a16="http://schemas.microsoft.com/office/drawing/2014/main" xmlns="" id="{60290D82-873C-4BBF-A23D-B1508D96C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0" y="2419"/>
                <a:ext cx="122" cy="79"/>
              </a:xfrm>
              <a:custGeom>
                <a:avLst/>
                <a:gdLst>
                  <a:gd name="T0" fmla="*/ 14 w 122"/>
                  <a:gd name="T1" fmla="*/ 79 h 79"/>
                  <a:gd name="T2" fmla="*/ 0 w 122"/>
                  <a:gd name="T3" fmla="*/ 64 h 79"/>
                  <a:gd name="T4" fmla="*/ 62 w 122"/>
                  <a:gd name="T5" fmla="*/ 0 h 79"/>
                  <a:gd name="T6" fmla="*/ 122 w 122"/>
                  <a:gd name="T7" fmla="*/ 60 h 79"/>
                  <a:gd name="T8" fmla="*/ 105 w 122"/>
                  <a:gd name="T9" fmla="*/ 76 h 79"/>
                  <a:gd name="T10" fmla="*/ 62 w 122"/>
                  <a:gd name="T11" fmla="*/ 31 h 79"/>
                  <a:gd name="T12" fmla="*/ 14 w 122"/>
                  <a:gd name="T13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2" h="79">
                    <a:moveTo>
                      <a:pt x="14" y="79"/>
                    </a:moveTo>
                    <a:lnTo>
                      <a:pt x="0" y="64"/>
                    </a:lnTo>
                    <a:lnTo>
                      <a:pt x="62" y="0"/>
                    </a:lnTo>
                    <a:lnTo>
                      <a:pt x="122" y="60"/>
                    </a:lnTo>
                    <a:lnTo>
                      <a:pt x="105" y="76"/>
                    </a:lnTo>
                    <a:lnTo>
                      <a:pt x="62" y="31"/>
                    </a:lnTo>
                    <a:lnTo>
                      <a:pt x="14" y="79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98" name="Rectangle 285">
                <a:extLst>
                  <a:ext uri="{FF2B5EF4-FFF2-40B4-BE49-F238E27FC236}">
                    <a16:creationId xmlns:a16="http://schemas.microsoft.com/office/drawing/2014/main" xmlns="" id="{685B5E9B-62CE-406B-8368-75E8BEEAE3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1" y="2706"/>
                <a:ext cx="77" cy="2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99" name="Rectangle 286">
                <a:extLst>
                  <a:ext uri="{FF2B5EF4-FFF2-40B4-BE49-F238E27FC236}">
                    <a16:creationId xmlns:a16="http://schemas.microsoft.com/office/drawing/2014/main" xmlns="" id="{7CD372F6-15CE-42BA-8395-04A93915A9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1" y="2747"/>
                <a:ext cx="77" cy="21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00" name="Rectangle 287">
                <a:extLst>
                  <a:ext uri="{FF2B5EF4-FFF2-40B4-BE49-F238E27FC236}">
                    <a16:creationId xmlns:a16="http://schemas.microsoft.com/office/drawing/2014/main" xmlns="" id="{B37EF3D0-58DB-49B7-B9CD-CC2AFA155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1" y="2788"/>
                <a:ext cx="77" cy="21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01" name="Freeform 288">
                <a:extLst>
                  <a:ext uri="{FF2B5EF4-FFF2-40B4-BE49-F238E27FC236}">
                    <a16:creationId xmlns:a16="http://schemas.microsoft.com/office/drawing/2014/main" xmlns="" id="{94F0A6B3-9875-4A4A-88A3-E835DB49B6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09" y="2314"/>
                <a:ext cx="175" cy="177"/>
              </a:xfrm>
              <a:custGeom>
                <a:avLst/>
                <a:gdLst>
                  <a:gd name="T0" fmla="*/ 36 w 73"/>
                  <a:gd name="T1" fmla="*/ 74 h 74"/>
                  <a:gd name="T2" fmla="*/ 0 w 73"/>
                  <a:gd name="T3" fmla="*/ 37 h 74"/>
                  <a:gd name="T4" fmla="*/ 36 w 73"/>
                  <a:gd name="T5" fmla="*/ 0 h 74"/>
                  <a:gd name="T6" fmla="*/ 73 w 73"/>
                  <a:gd name="T7" fmla="*/ 37 h 74"/>
                  <a:gd name="T8" fmla="*/ 36 w 73"/>
                  <a:gd name="T9" fmla="*/ 74 h 74"/>
                  <a:gd name="T10" fmla="*/ 36 w 73"/>
                  <a:gd name="T11" fmla="*/ 10 h 74"/>
                  <a:gd name="T12" fmla="*/ 9 w 73"/>
                  <a:gd name="T13" fmla="*/ 37 h 74"/>
                  <a:gd name="T14" fmla="*/ 36 w 73"/>
                  <a:gd name="T15" fmla="*/ 64 h 74"/>
                  <a:gd name="T16" fmla="*/ 64 w 73"/>
                  <a:gd name="T17" fmla="*/ 37 h 74"/>
                  <a:gd name="T18" fmla="*/ 36 w 73"/>
                  <a:gd name="T19" fmla="*/ 1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3" h="74">
                    <a:moveTo>
                      <a:pt x="36" y="74"/>
                    </a:moveTo>
                    <a:cubicBezTo>
                      <a:pt x="16" y="74"/>
                      <a:pt x="0" y="57"/>
                      <a:pt x="0" y="37"/>
                    </a:cubicBezTo>
                    <a:cubicBezTo>
                      <a:pt x="0" y="17"/>
                      <a:pt x="16" y="0"/>
                      <a:pt x="36" y="0"/>
                    </a:cubicBezTo>
                    <a:cubicBezTo>
                      <a:pt x="56" y="0"/>
                      <a:pt x="73" y="17"/>
                      <a:pt x="73" y="37"/>
                    </a:cubicBezTo>
                    <a:cubicBezTo>
                      <a:pt x="73" y="57"/>
                      <a:pt x="56" y="74"/>
                      <a:pt x="36" y="74"/>
                    </a:cubicBezTo>
                    <a:close/>
                    <a:moveTo>
                      <a:pt x="36" y="10"/>
                    </a:moveTo>
                    <a:cubicBezTo>
                      <a:pt x="21" y="10"/>
                      <a:pt x="9" y="22"/>
                      <a:pt x="9" y="37"/>
                    </a:cubicBezTo>
                    <a:cubicBezTo>
                      <a:pt x="9" y="52"/>
                      <a:pt x="21" y="64"/>
                      <a:pt x="36" y="64"/>
                    </a:cubicBezTo>
                    <a:cubicBezTo>
                      <a:pt x="51" y="64"/>
                      <a:pt x="64" y="52"/>
                      <a:pt x="64" y="37"/>
                    </a:cubicBezTo>
                    <a:cubicBezTo>
                      <a:pt x="64" y="22"/>
                      <a:pt x="51" y="10"/>
                      <a:pt x="36" y="10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02" name="Freeform 289">
                <a:extLst>
                  <a:ext uri="{FF2B5EF4-FFF2-40B4-BE49-F238E27FC236}">
                    <a16:creationId xmlns:a16="http://schemas.microsoft.com/office/drawing/2014/main" xmlns="" id="{EBF6CEE8-B267-48E3-8701-AEFE573111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5" y="2371"/>
                <a:ext cx="41" cy="53"/>
              </a:xfrm>
              <a:custGeom>
                <a:avLst/>
                <a:gdLst>
                  <a:gd name="T0" fmla="*/ 13 w 17"/>
                  <a:gd name="T1" fmla="*/ 21 h 22"/>
                  <a:gd name="T2" fmla="*/ 13 w 17"/>
                  <a:gd name="T3" fmla="*/ 21 h 22"/>
                  <a:gd name="T4" fmla="*/ 13 w 17"/>
                  <a:gd name="T5" fmla="*/ 21 h 22"/>
                  <a:gd name="T6" fmla="*/ 13 w 17"/>
                  <a:gd name="T7" fmla="*/ 19 h 22"/>
                  <a:gd name="T8" fmla="*/ 10 w 17"/>
                  <a:gd name="T9" fmla="*/ 21 h 22"/>
                  <a:gd name="T10" fmla="*/ 7 w 17"/>
                  <a:gd name="T11" fmla="*/ 22 h 22"/>
                  <a:gd name="T12" fmla="*/ 2 w 17"/>
                  <a:gd name="T13" fmla="*/ 19 h 22"/>
                  <a:gd name="T14" fmla="*/ 0 w 17"/>
                  <a:gd name="T15" fmla="*/ 13 h 22"/>
                  <a:gd name="T16" fmla="*/ 0 w 17"/>
                  <a:gd name="T17" fmla="*/ 0 h 22"/>
                  <a:gd name="T18" fmla="*/ 0 w 17"/>
                  <a:gd name="T19" fmla="*/ 0 h 22"/>
                  <a:gd name="T20" fmla="*/ 0 w 17"/>
                  <a:gd name="T21" fmla="*/ 0 h 22"/>
                  <a:gd name="T22" fmla="*/ 3 w 17"/>
                  <a:gd name="T23" fmla="*/ 0 h 22"/>
                  <a:gd name="T24" fmla="*/ 4 w 17"/>
                  <a:gd name="T25" fmla="*/ 0 h 22"/>
                  <a:gd name="T26" fmla="*/ 4 w 17"/>
                  <a:gd name="T27" fmla="*/ 0 h 22"/>
                  <a:gd name="T28" fmla="*/ 4 w 17"/>
                  <a:gd name="T29" fmla="*/ 13 h 22"/>
                  <a:gd name="T30" fmla="*/ 5 w 17"/>
                  <a:gd name="T31" fmla="*/ 17 h 22"/>
                  <a:gd name="T32" fmla="*/ 8 w 17"/>
                  <a:gd name="T33" fmla="*/ 18 h 22"/>
                  <a:gd name="T34" fmla="*/ 11 w 17"/>
                  <a:gd name="T35" fmla="*/ 16 h 22"/>
                  <a:gd name="T36" fmla="*/ 13 w 17"/>
                  <a:gd name="T37" fmla="*/ 12 h 22"/>
                  <a:gd name="T38" fmla="*/ 13 w 17"/>
                  <a:gd name="T39" fmla="*/ 0 h 22"/>
                  <a:gd name="T40" fmla="*/ 13 w 17"/>
                  <a:gd name="T41" fmla="*/ 0 h 22"/>
                  <a:gd name="T42" fmla="*/ 13 w 17"/>
                  <a:gd name="T43" fmla="*/ 0 h 22"/>
                  <a:gd name="T44" fmla="*/ 16 w 17"/>
                  <a:gd name="T45" fmla="*/ 0 h 22"/>
                  <a:gd name="T46" fmla="*/ 16 w 17"/>
                  <a:gd name="T47" fmla="*/ 0 h 22"/>
                  <a:gd name="T48" fmla="*/ 17 w 17"/>
                  <a:gd name="T49" fmla="*/ 0 h 22"/>
                  <a:gd name="T50" fmla="*/ 17 w 17"/>
                  <a:gd name="T51" fmla="*/ 16 h 22"/>
                  <a:gd name="T52" fmla="*/ 17 w 17"/>
                  <a:gd name="T53" fmla="*/ 18 h 22"/>
                  <a:gd name="T54" fmla="*/ 17 w 17"/>
                  <a:gd name="T55" fmla="*/ 21 h 22"/>
                  <a:gd name="T56" fmla="*/ 16 w 17"/>
                  <a:gd name="T57" fmla="*/ 21 h 22"/>
                  <a:gd name="T58" fmla="*/ 13 w 17"/>
                  <a:gd name="T59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" h="22">
                    <a:moveTo>
                      <a:pt x="13" y="21"/>
                    </a:move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1" y="21"/>
                      <a:pt x="10" y="21"/>
                    </a:cubicBezTo>
                    <a:cubicBezTo>
                      <a:pt x="9" y="21"/>
                      <a:pt x="8" y="22"/>
                      <a:pt x="7" y="22"/>
                    </a:cubicBezTo>
                    <a:cubicBezTo>
                      <a:pt x="5" y="22"/>
                      <a:pt x="3" y="21"/>
                      <a:pt x="2" y="19"/>
                    </a:cubicBezTo>
                    <a:cubicBezTo>
                      <a:pt x="0" y="18"/>
                      <a:pt x="0" y="16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4"/>
                      <a:pt x="4" y="16"/>
                      <a:pt x="5" y="17"/>
                    </a:cubicBezTo>
                    <a:cubicBezTo>
                      <a:pt x="6" y="17"/>
                      <a:pt x="6" y="18"/>
                      <a:pt x="8" y="18"/>
                    </a:cubicBezTo>
                    <a:cubicBezTo>
                      <a:pt x="9" y="18"/>
                      <a:pt x="10" y="17"/>
                      <a:pt x="11" y="16"/>
                    </a:cubicBezTo>
                    <a:cubicBezTo>
                      <a:pt x="12" y="15"/>
                      <a:pt x="13" y="14"/>
                      <a:pt x="13" y="1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7"/>
                      <a:pt x="17" y="18"/>
                      <a:pt x="17" y="18"/>
                    </a:cubicBezTo>
                    <a:cubicBezTo>
                      <a:pt x="17" y="19"/>
                      <a:pt x="17" y="20"/>
                      <a:pt x="17" y="21"/>
                    </a:cubicBezTo>
                    <a:cubicBezTo>
                      <a:pt x="17" y="21"/>
                      <a:pt x="17" y="21"/>
                      <a:pt x="16" y="21"/>
                    </a:cubicBezTo>
                    <a:lnTo>
                      <a:pt x="13" y="21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03" name="Freeform 290">
                <a:extLst>
                  <a:ext uri="{FF2B5EF4-FFF2-40B4-BE49-F238E27FC236}">
                    <a16:creationId xmlns:a16="http://schemas.microsoft.com/office/drawing/2014/main" xmlns="" id="{E918AECC-A224-48EC-A464-DEF73FE6C0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00" y="2369"/>
                <a:ext cx="44" cy="67"/>
              </a:xfrm>
              <a:custGeom>
                <a:avLst/>
                <a:gdLst>
                  <a:gd name="T0" fmla="*/ 9 w 18"/>
                  <a:gd name="T1" fmla="*/ 23 h 28"/>
                  <a:gd name="T2" fmla="*/ 6 w 18"/>
                  <a:gd name="T3" fmla="*/ 22 h 28"/>
                  <a:gd name="T4" fmla="*/ 4 w 18"/>
                  <a:gd name="T5" fmla="*/ 20 h 28"/>
                  <a:gd name="T6" fmla="*/ 4 w 18"/>
                  <a:gd name="T7" fmla="*/ 27 h 28"/>
                  <a:gd name="T8" fmla="*/ 4 w 18"/>
                  <a:gd name="T9" fmla="*/ 28 h 28"/>
                  <a:gd name="T10" fmla="*/ 4 w 18"/>
                  <a:gd name="T11" fmla="*/ 28 h 28"/>
                  <a:gd name="T12" fmla="*/ 0 w 18"/>
                  <a:gd name="T13" fmla="*/ 28 h 28"/>
                  <a:gd name="T14" fmla="*/ 0 w 18"/>
                  <a:gd name="T15" fmla="*/ 28 h 28"/>
                  <a:gd name="T16" fmla="*/ 0 w 18"/>
                  <a:gd name="T17" fmla="*/ 27 h 28"/>
                  <a:gd name="T18" fmla="*/ 0 w 18"/>
                  <a:gd name="T19" fmla="*/ 1 h 28"/>
                  <a:gd name="T20" fmla="*/ 0 w 18"/>
                  <a:gd name="T21" fmla="*/ 1 h 28"/>
                  <a:gd name="T22" fmla="*/ 3 w 18"/>
                  <a:gd name="T23" fmla="*/ 1 h 28"/>
                  <a:gd name="T24" fmla="*/ 4 w 18"/>
                  <a:gd name="T25" fmla="*/ 1 h 28"/>
                  <a:gd name="T26" fmla="*/ 4 w 18"/>
                  <a:gd name="T27" fmla="*/ 3 h 28"/>
                  <a:gd name="T28" fmla="*/ 6 w 18"/>
                  <a:gd name="T29" fmla="*/ 1 h 28"/>
                  <a:gd name="T30" fmla="*/ 9 w 18"/>
                  <a:gd name="T31" fmla="*/ 0 h 28"/>
                  <a:gd name="T32" fmla="*/ 13 w 18"/>
                  <a:gd name="T33" fmla="*/ 1 h 28"/>
                  <a:gd name="T34" fmla="*/ 16 w 18"/>
                  <a:gd name="T35" fmla="*/ 3 h 28"/>
                  <a:gd name="T36" fmla="*/ 17 w 18"/>
                  <a:gd name="T37" fmla="*/ 7 h 28"/>
                  <a:gd name="T38" fmla="*/ 18 w 18"/>
                  <a:gd name="T39" fmla="*/ 12 h 28"/>
                  <a:gd name="T40" fmla="*/ 17 w 18"/>
                  <a:gd name="T41" fmla="*/ 16 h 28"/>
                  <a:gd name="T42" fmla="*/ 16 w 18"/>
                  <a:gd name="T43" fmla="*/ 20 h 28"/>
                  <a:gd name="T44" fmla="*/ 13 w 18"/>
                  <a:gd name="T45" fmla="*/ 22 h 28"/>
                  <a:gd name="T46" fmla="*/ 9 w 18"/>
                  <a:gd name="T47" fmla="*/ 23 h 28"/>
                  <a:gd name="T48" fmla="*/ 9 w 18"/>
                  <a:gd name="T49" fmla="*/ 4 h 28"/>
                  <a:gd name="T50" fmla="*/ 7 w 18"/>
                  <a:gd name="T51" fmla="*/ 5 h 28"/>
                  <a:gd name="T52" fmla="*/ 5 w 18"/>
                  <a:gd name="T53" fmla="*/ 6 h 28"/>
                  <a:gd name="T54" fmla="*/ 4 w 18"/>
                  <a:gd name="T55" fmla="*/ 8 h 28"/>
                  <a:gd name="T56" fmla="*/ 4 w 18"/>
                  <a:gd name="T57" fmla="*/ 12 h 28"/>
                  <a:gd name="T58" fmla="*/ 5 w 18"/>
                  <a:gd name="T59" fmla="*/ 17 h 28"/>
                  <a:gd name="T60" fmla="*/ 9 w 18"/>
                  <a:gd name="T61" fmla="*/ 19 h 28"/>
                  <a:gd name="T62" fmla="*/ 13 w 18"/>
                  <a:gd name="T63" fmla="*/ 17 h 28"/>
                  <a:gd name="T64" fmla="*/ 14 w 18"/>
                  <a:gd name="T65" fmla="*/ 12 h 28"/>
                  <a:gd name="T66" fmla="*/ 12 w 18"/>
                  <a:gd name="T67" fmla="*/ 6 h 28"/>
                  <a:gd name="T68" fmla="*/ 9 w 18"/>
                  <a:gd name="T69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" h="28">
                    <a:moveTo>
                      <a:pt x="9" y="23"/>
                    </a:moveTo>
                    <a:cubicBezTo>
                      <a:pt x="8" y="23"/>
                      <a:pt x="7" y="23"/>
                      <a:pt x="6" y="22"/>
                    </a:cubicBezTo>
                    <a:cubicBezTo>
                      <a:pt x="5" y="22"/>
                      <a:pt x="5" y="21"/>
                      <a:pt x="4" y="20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7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2"/>
                      <a:pt x="5" y="1"/>
                      <a:pt x="6" y="1"/>
                    </a:cubicBezTo>
                    <a:cubicBezTo>
                      <a:pt x="7" y="1"/>
                      <a:pt x="8" y="0"/>
                      <a:pt x="9" y="0"/>
                    </a:cubicBezTo>
                    <a:cubicBezTo>
                      <a:pt x="11" y="0"/>
                      <a:pt x="12" y="1"/>
                      <a:pt x="13" y="1"/>
                    </a:cubicBezTo>
                    <a:cubicBezTo>
                      <a:pt x="14" y="2"/>
                      <a:pt x="15" y="2"/>
                      <a:pt x="16" y="3"/>
                    </a:cubicBezTo>
                    <a:cubicBezTo>
                      <a:pt x="17" y="4"/>
                      <a:pt x="17" y="6"/>
                      <a:pt x="17" y="7"/>
                    </a:cubicBezTo>
                    <a:cubicBezTo>
                      <a:pt x="18" y="8"/>
                      <a:pt x="18" y="10"/>
                      <a:pt x="18" y="12"/>
                    </a:cubicBezTo>
                    <a:cubicBezTo>
                      <a:pt x="18" y="13"/>
                      <a:pt x="18" y="15"/>
                      <a:pt x="17" y="16"/>
                    </a:cubicBezTo>
                    <a:cubicBezTo>
                      <a:pt x="17" y="18"/>
                      <a:pt x="16" y="19"/>
                      <a:pt x="16" y="20"/>
                    </a:cubicBezTo>
                    <a:cubicBezTo>
                      <a:pt x="15" y="21"/>
                      <a:pt x="14" y="22"/>
                      <a:pt x="13" y="22"/>
                    </a:cubicBezTo>
                    <a:cubicBezTo>
                      <a:pt x="12" y="23"/>
                      <a:pt x="11" y="23"/>
                      <a:pt x="9" y="23"/>
                    </a:cubicBezTo>
                    <a:close/>
                    <a:moveTo>
                      <a:pt x="9" y="4"/>
                    </a:moveTo>
                    <a:cubicBezTo>
                      <a:pt x="8" y="4"/>
                      <a:pt x="8" y="4"/>
                      <a:pt x="7" y="5"/>
                    </a:cubicBezTo>
                    <a:cubicBezTo>
                      <a:pt x="6" y="5"/>
                      <a:pt x="6" y="6"/>
                      <a:pt x="5" y="6"/>
                    </a:cubicBezTo>
                    <a:cubicBezTo>
                      <a:pt x="5" y="7"/>
                      <a:pt x="5" y="8"/>
                      <a:pt x="4" y="8"/>
                    </a:cubicBezTo>
                    <a:cubicBezTo>
                      <a:pt x="4" y="9"/>
                      <a:pt x="4" y="10"/>
                      <a:pt x="4" y="12"/>
                    </a:cubicBezTo>
                    <a:cubicBezTo>
                      <a:pt x="4" y="14"/>
                      <a:pt x="4" y="16"/>
                      <a:pt x="5" y="17"/>
                    </a:cubicBezTo>
                    <a:cubicBezTo>
                      <a:pt x="6" y="18"/>
                      <a:pt x="7" y="19"/>
                      <a:pt x="9" y="19"/>
                    </a:cubicBezTo>
                    <a:cubicBezTo>
                      <a:pt x="10" y="19"/>
                      <a:pt x="12" y="18"/>
                      <a:pt x="13" y="17"/>
                    </a:cubicBezTo>
                    <a:cubicBezTo>
                      <a:pt x="13" y="16"/>
                      <a:pt x="14" y="14"/>
                      <a:pt x="14" y="12"/>
                    </a:cubicBezTo>
                    <a:cubicBezTo>
                      <a:pt x="14" y="9"/>
                      <a:pt x="13" y="7"/>
                      <a:pt x="12" y="6"/>
                    </a:cubicBezTo>
                    <a:cubicBezTo>
                      <a:pt x="12" y="5"/>
                      <a:pt x="10" y="4"/>
                      <a:pt x="9" y="4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  <p:sp>
          <p:nvSpPr>
            <p:cNvPr id="191" name="직사각형 22">
              <a:extLst>
                <a:ext uri="{FF2B5EF4-FFF2-40B4-BE49-F238E27FC236}">
                  <a16:creationId xmlns:a16="http://schemas.microsoft.com/office/drawing/2014/main" xmlns="" id="{772C53FA-1D3D-403C-8092-36CF6190B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29" y="1999059"/>
              <a:ext cx="3371905" cy="7755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2400" b="1" dirty="0">
                  <a:solidFill>
                    <a:schemeClr val="accent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매체 광고</a:t>
              </a:r>
              <a:endParaRPr lang="en-US" altLang="ko-KR" sz="2400" b="1" dirty="0">
                <a:solidFill>
                  <a:schemeClr val="accent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204" name="그룹 203"/>
          <p:cNvGrpSpPr/>
          <p:nvPr/>
        </p:nvGrpSpPr>
        <p:grpSpPr>
          <a:xfrm>
            <a:off x="1583033" y="4643446"/>
            <a:ext cx="2560340" cy="411596"/>
            <a:chOff x="130629" y="3403073"/>
            <a:chExt cx="5120679" cy="823192"/>
          </a:xfrm>
        </p:grpSpPr>
        <p:sp>
          <p:nvSpPr>
            <p:cNvPr id="205" name="자유형: 도형 186">
              <a:extLst>
                <a:ext uri="{FF2B5EF4-FFF2-40B4-BE49-F238E27FC236}">
                  <a16:creationId xmlns:a16="http://schemas.microsoft.com/office/drawing/2014/main" xmlns="" id="{1BEB2D32-6795-4463-A59A-769E9BCE7531}"/>
                </a:ext>
              </a:extLst>
            </p:cNvPr>
            <p:cNvSpPr/>
            <p:nvPr/>
          </p:nvSpPr>
          <p:spPr>
            <a:xfrm>
              <a:off x="3712439" y="3759912"/>
              <a:ext cx="1538869" cy="345688"/>
            </a:xfrm>
            <a:custGeom>
              <a:avLst/>
              <a:gdLst>
                <a:gd name="connsiteX0" fmla="*/ 1538869 w 1538869"/>
                <a:gd name="connsiteY0" fmla="*/ 345688 h 345688"/>
                <a:gd name="connsiteX1" fmla="*/ 1193181 w 1538869"/>
                <a:gd name="connsiteY1" fmla="*/ 0 h 345688"/>
                <a:gd name="connsiteX2" fmla="*/ 0 w 1538869"/>
                <a:gd name="connsiteY2" fmla="*/ 0 h 34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8869" h="345688">
                  <a:moveTo>
                    <a:pt x="1538869" y="345688"/>
                  </a:moveTo>
                  <a:lnTo>
                    <a:pt x="1193181" y="0"/>
                  </a:lnTo>
                  <a:lnTo>
                    <a:pt x="0" y="0"/>
                  </a:lnTo>
                </a:path>
              </a:pathLst>
            </a:custGeom>
            <a:noFill/>
            <a:ln cap="rnd">
              <a:solidFill>
                <a:schemeClr val="bg2">
                  <a:lumMod val="10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06" name="타원 205">
              <a:extLst>
                <a:ext uri="{FF2B5EF4-FFF2-40B4-BE49-F238E27FC236}">
                  <a16:creationId xmlns:a16="http://schemas.microsoft.com/office/drawing/2014/main" xmlns="" id="{D033C377-F471-4F8B-8008-714A0E043224}"/>
                </a:ext>
              </a:extLst>
            </p:cNvPr>
            <p:cNvSpPr/>
            <p:nvPr/>
          </p:nvSpPr>
          <p:spPr>
            <a:xfrm>
              <a:off x="3539295" y="3403073"/>
              <a:ext cx="711888" cy="7118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07" name="직사각형 22">
              <a:extLst>
                <a:ext uri="{FF2B5EF4-FFF2-40B4-BE49-F238E27FC236}">
                  <a16:creationId xmlns:a16="http://schemas.microsoft.com/office/drawing/2014/main" xmlns="" id="{6353800C-0DD1-4D9D-A9F7-C43AC8A8E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29" y="3450669"/>
              <a:ext cx="3371905" cy="7755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2400" b="1" dirty="0">
                  <a:solidFill>
                    <a:schemeClr val="accent3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홈페이지</a:t>
              </a:r>
              <a:endParaRPr lang="en-US" altLang="ko-KR" sz="2400" b="1" dirty="0">
                <a:solidFill>
                  <a:schemeClr val="accent3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209" name="Group 263">
              <a:extLst>
                <a:ext uri="{FF2B5EF4-FFF2-40B4-BE49-F238E27FC236}">
                  <a16:creationId xmlns:a16="http://schemas.microsoft.com/office/drawing/2014/main" xmlns="" id="{C41BD521-41B3-42F8-817B-7D8735B01A3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698972" y="3564124"/>
              <a:ext cx="376925" cy="389763"/>
              <a:chOff x="2265" y="2370"/>
              <a:chExt cx="411" cy="425"/>
            </a:xfrm>
          </p:grpSpPr>
          <p:sp>
            <p:nvSpPr>
              <p:cNvPr id="210" name="Freeform 264">
                <a:extLst>
                  <a:ext uri="{FF2B5EF4-FFF2-40B4-BE49-F238E27FC236}">
                    <a16:creationId xmlns:a16="http://schemas.microsoft.com/office/drawing/2014/main" xmlns="" id="{135A0F76-F485-4242-9E81-DD91402EA0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1" y="2447"/>
                <a:ext cx="229" cy="77"/>
              </a:xfrm>
              <a:custGeom>
                <a:avLst/>
                <a:gdLst>
                  <a:gd name="T0" fmla="*/ 95 w 95"/>
                  <a:gd name="T1" fmla="*/ 32 h 32"/>
                  <a:gd name="T2" fmla="*/ 34 w 95"/>
                  <a:gd name="T3" fmla="*/ 32 h 32"/>
                  <a:gd name="T4" fmla="*/ 33 w 95"/>
                  <a:gd name="T5" fmla="*/ 28 h 32"/>
                  <a:gd name="T6" fmla="*/ 28 w 95"/>
                  <a:gd name="T7" fmla="*/ 14 h 32"/>
                  <a:gd name="T8" fmla="*/ 20 w 95"/>
                  <a:gd name="T9" fmla="*/ 10 h 32"/>
                  <a:gd name="T10" fmla="*/ 20 w 95"/>
                  <a:gd name="T11" fmla="*/ 32 h 32"/>
                  <a:gd name="T12" fmla="*/ 0 w 95"/>
                  <a:gd name="T13" fmla="*/ 32 h 32"/>
                  <a:gd name="T14" fmla="*/ 0 w 95"/>
                  <a:gd name="T15" fmla="*/ 23 h 32"/>
                  <a:gd name="T16" fmla="*/ 11 w 95"/>
                  <a:gd name="T17" fmla="*/ 23 h 32"/>
                  <a:gd name="T18" fmla="*/ 11 w 95"/>
                  <a:gd name="T19" fmla="*/ 1 h 32"/>
                  <a:gd name="T20" fmla="*/ 15 w 95"/>
                  <a:gd name="T21" fmla="*/ 1 h 32"/>
                  <a:gd name="T22" fmla="*/ 33 w 95"/>
                  <a:gd name="T23" fmla="*/ 6 h 32"/>
                  <a:gd name="T24" fmla="*/ 42 w 95"/>
                  <a:gd name="T25" fmla="*/ 23 h 32"/>
                  <a:gd name="T26" fmla="*/ 95 w 95"/>
                  <a:gd name="T27" fmla="*/ 23 h 32"/>
                  <a:gd name="T28" fmla="*/ 95 w 95"/>
                  <a:gd name="T2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32">
                    <a:moveTo>
                      <a:pt x="95" y="32"/>
                    </a:moveTo>
                    <a:cubicBezTo>
                      <a:pt x="34" y="32"/>
                      <a:pt x="34" y="32"/>
                      <a:pt x="34" y="32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3" y="21"/>
                      <a:pt x="31" y="17"/>
                      <a:pt x="28" y="14"/>
                    </a:cubicBezTo>
                    <a:cubicBezTo>
                      <a:pt x="25" y="12"/>
                      <a:pt x="22" y="11"/>
                      <a:pt x="20" y="10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1"/>
                      <a:pt x="25" y="0"/>
                      <a:pt x="33" y="6"/>
                    </a:cubicBezTo>
                    <a:cubicBezTo>
                      <a:pt x="38" y="10"/>
                      <a:pt x="41" y="16"/>
                      <a:pt x="42" y="23"/>
                    </a:cubicBezTo>
                    <a:cubicBezTo>
                      <a:pt x="95" y="23"/>
                      <a:pt x="95" y="23"/>
                      <a:pt x="95" y="23"/>
                    </a:cubicBezTo>
                    <a:lnTo>
                      <a:pt x="95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11" name="Freeform 265">
                <a:extLst>
                  <a:ext uri="{FF2B5EF4-FFF2-40B4-BE49-F238E27FC236}">
                    <a16:creationId xmlns:a16="http://schemas.microsoft.com/office/drawing/2014/main" xmlns="" id="{D8DA5107-D7C0-485C-BB94-3128E77CC8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7" y="2447"/>
                <a:ext cx="157" cy="77"/>
              </a:xfrm>
              <a:custGeom>
                <a:avLst/>
                <a:gdLst>
                  <a:gd name="T0" fmla="*/ 65 w 65"/>
                  <a:gd name="T1" fmla="*/ 32 h 32"/>
                  <a:gd name="T2" fmla="*/ 36 w 65"/>
                  <a:gd name="T3" fmla="*/ 32 h 32"/>
                  <a:gd name="T4" fmla="*/ 36 w 65"/>
                  <a:gd name="T5" fmla="*/ 28 h 32"/>
                  <a:gd name="T6" fmla="*/ 30 w 65"/>
                  <a:gd name="T7" fmla="*/ 13 h 32"/>
                  <a:gd name="T8" fmla="*/ 22 w 65"/>
                  <a:gd name="T9" fmla="*/ 10 h 32"/>
                  <a:gd name="T10" fmla="*/ 22 w 65"/>
                  <a:gd name="T11" fmla="*/ 32 h 32"/>
                  <a:gd name="T12" fmla="*/ 0 w 65"/>
                  <a:gd name="T13" fmla="*/ 32 h 32"/>
                  <a:gd name="T14" fmla="*/ 0 w 65"/>
                  <a:gd name="T15" fmla="*/ 23 h 32"/>
                  <a:gd name="T16" fmla="*/ 13 w 65"/>
                  <a:gd name="T17" fmla="*/ 23 h 32"/>
                  <a:gd name="T18" fmla="*/ 13 w 65"/>
                  <a:gd name="T19" fmla="*/ 1 h 32"/>
                  <a:gd name="T20" fmla="*/ 17 w 65"/>
                  <a:gd name="T21" fmla="*/ 1 h 32"/>
                  <a:gd name="T22" fmla="*/ 35 w 65"/>
                  <a:gd name="T23" fmla="*/ 6 h 32"/>
                  <a:gd name="T24" fmla="*/ 44 w 65"/>
                  <a:gd name="T25" fmla="*/ 23 h 32"/>
                  <a:gd name="T26" fmla="*/ 65 w 65"/>
                  <a:gd name="T27" fmla="*/ 23 h 32"/>
                  <a:gd name="T28" fmla="*/ 65 w 65"/>
                  <a:gd name="T2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5" h="32">
                    <a:moveTo>
                      <a:pt x="65" y="32"/>
                    </a:move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5" y="21"/>
                      <a:pt x="33" y="16"/>
                      <a:pt x="30" y="13"/>
                    </a:cubicBezTo>
                    <a:cubicBezTo>
                      <a:pt x="27" y="12"/>
                      <a:pt x="24" y="11"/>
                      <a:pt x="22" y="10"/>
                    </a:cubicBezTo>
                    <a:cubicBezTo>
                      <a:pt x="22" y="32"/>
                      <a:pt x="22" y="32"/>
                      <a:pt x="22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1"/>
                      <a:pt x="28" y="0"/>
                      <a:pt x="35" y="6"/>
                    </a:cubicBezTo>
                    <a:cubicBezTo>
                      <a:pt x="40" y="10"/>
                      <a:pt x="43" y="16"/>
                      <a:pt x="44" y="23"/>
                    </a:cubicBezTo>
                    <a:cubicBezTo>
                      <a:pt x="65" y="23"/>
                      <a:pt x="65" y="23"/>
                      <a:pt x="65" y="23"/>
                    </a:cubicBezTo>
                    <a:lnTo>
                      <a:pt x="65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12" name="Rectangle 266">
                <a:extLst>
                  <a:ext uri="{FF2B5EF4-FFF2-40B4-BE49-F238E27FC236}">
                    <a16:creationId xmlns:a16="http://schemas.microsoft.com/office/drawing/2014/main" xmlns="" id="{23115F57-6A5A-4432-B395-28B266F609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0" y="2382"/>
                <a:ext cx="22" cy="1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13" name="Freeform 267">
                <a:extLst>
                  <a:ext uri="{FF2B5EF4-FFF2-40B4-BE49-F238E27FC236}">
                    <a16:creationId xmlns:a16="http://schemas.microsoft.com/office/drawing/2014/main" xmlns="" id="{838B2DA2-7627-4D6C-ACA7-2EC59B4EA4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1" y="2625"/>
                <a:ext cx="142" cy="144"/>
              </a:xfrm>
              <a:custGeom>
                <a:avLst/>
                <a:gdLst>
                  <a:gd name="T0" fmla="*/ 142 w 142"/>
                  <a:gd name="T1" fmla="*/ 144 h 144"/>
                  <a:gd name="T2" fmla="*/ 121 w 142"/>
                  <a:gd name="T3" fmla="*/ 144 h 144"/>
                  <a:gd name="T4" fmla="*/ 121 w 142"/>
                  <a:gd name="T5" fmla="*/ 21 h 144"/>
                  <a:gd name="T6" fmla="*/ 0 w 142"/>
                  <a:gd name="T7" fmla="*/ 21 h 144"/>
                  <a:gd name="T8" fmla="*/ 0 w 142"/>
                  <a:gd name="T9" fmla="*/ 0 h 144"/>
                  <a:gd name="T10" fmla="*/ 142 w 142"/>
                  <a:gd name="T11" fmla="*/ 0 h 144"/>
                  <a:gd name="T12" fmla="*/ 142 w 142"/>
                  <a:gd name="T1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2" h="144">
                    <a:moveTo>
                      <a:pt x="142" y="144"/>
                    </a:moveTo>
                    <a:lnTo>
                      <a:pt x="121" y="144"/>
                    </a:lnTo>
                    <a:lnTo>
                      <a:pt x="121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142" y="0"/>
                    </a:lnTo>
                    <a:lnTo>
                      <a:pt x="142" y="144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14" name="Freeform 268">
                <a:extLst>
                  <a:ext uri="{FF2B5EF4-FFF2-40B4-BE49-F238E27FC236}">
                    <a16:creationId xmlns:a16="http://schemas.microsoft.com/office/drawing/2014/main" xmlns="" id="{40F7E4B4-7BEE-4117-85CC-C6CE801AD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9" y="2634"/>
                <a:ext cx="137" cy="137"/>
              </a:xfrm>
              <a:custGeom>
                <a:avLst/>
                <a:gdLst>
                  <a:gd name="T0" fmla="*/ 15 w 137"/>
                  <a:gd name="T1" fmla="*/ 137 h 137"/>
                  <a:gd name="T2" fmla="*/ 0 w 137"/>
                  <a:gd name="T3" fmla="*/ 123 h 137"/>
                  <a:gd name="T4" fmla="*/ 120 w 137"/>
                  <a:gd name="T5" fmla="*/ 0 h 137"/>
                  <a:gd name="T6" fmla="*/ 137 w 137"/>
                  <a:gd name="T7" fmla="*/ 17 h 137"/>
                  <a:gd name="T8" fmla="*/ 15 w 137"/>
                  <a:gd name="T9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7">
                    <a:moveTo>
                      <a:pt x="15" y="137"/>
                    </a:moveTo>
                    <a:lnTo>
                      <a:pt x="0" y="123"/>
                    </a:lnTo>
                    <a:lnTo>
                      <a:pt x="120" y="0"/>
                    </a:lnTo>
                    <a:lnTo>
                      <a:pt x="137" y="17"/>
                    </a:lnTo>
                    <a:lnTo>
                      <a:pt x="15" y="137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15" name="Freeform 269">
                <a:extLst>
                  <a:ext uri="{FF2B5EF4-FFF2-40B4-BE49-F238E27FC236}">
                    <a16:creationId xmlns:a16="http://schemas.microsoft.com/office/drawing/2014/main" xmlns="" id="{C88E4A23-4AD2-4B24-82A0-3174CBA71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2" y="2630"/>
                <a:ext cx="149" cy="146"/>
              </a:xfrm>
              <a:custGeom>
                <a:avLst/>
                <a:gdLst>
                  <a:gd name="T0" fmla="*/ 132 w 149"/>
                  <a:gd name="T1" fmla="*/ 146 h 146"/>
                  <a:gd name="T2" fmla="*/ 0 w 149"/>
                  <a:gd name="T3" fmla="*/ 14 h 146"/>
                  <a:gd name="T4" fmla="*/ 17 w 149"/>
                  <a:gd name="T5" fmla="*/ 0 h 146"/>
                  <a:gd name="T6" fmla="*/ 149 w 149"/>
                  <a:gd name="T7" fmla="*/ 129 h 146"/>
                  <a:gd name="T8" fmla="*/ 132 w 149"/>
                  <a:gd name="T9" fmla="*/ 14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146">
                    <a:moveTo>
                      <a:pt x="132" y="146"/>
                    </a:moveTo>
                    <a:lnTo>
                      <a:pt x="0" y="14"/>
                    </a:lnTo>
                    <a:lnTo>
                      <a:pt x="17" y="0"/>
                    </a:lnTo>
                    <a:lnTo>
                      <a:pt x="149" y="129"/>
                    </a:lnTo>
                    <a:lnTo>
                      <a:pt x="132" y="146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16" name="Rectangle 270">
                <a:extLst>
                  <a:ext uri="{FF2B5EF4-FFF2-40B4-BE49-F238E27FC236}">
                    <a16:creationId xmlns:a16="http://schemas.microsoft.com/office/drawing/2014/main" xmlns="" id="{F1B9EBAA-C9ED-4AB9-ABB6-EC5A587E9A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9" y="2610"/>
                <a:ext cx="21" cy="15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17" name="Rectangle 271">
                <a:extLst>
                  <a:ext uri="{FF2B5EF4-FFF2-40B4-BE49-F238E27FC236}">
                    <a16:creationId xmlns:a16="http://schemas.microsoft.com/office/drawing/2014/main" xmlns="" id="{387E67DD-340E-4446-A95B-05C86813F6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" y="2625"/>
                <a:ext cx="105" cy="2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18" name="Rectangle 272">
                <a:extLst>
                  <a:ext uri="{FF2B5EF4-FFF2-40B4-BE49-F238E27FC236}">
                    <a16:creationId xmlns:a16="http://schemas.microsoft.com/office/drawing/2014/main" xmlns="" id="{3D997D21-3382-4410-946F-1B61CC6883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" y="2666"/>
                <a:ext cx="105" cy="2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19" name="Rectangle 273">
                <a:extLst>
                  <a:ext uri="{FF2B5EF4-FFF2-40B4-BE49-F238E27FC236}">
                    <a16:creationId xmlns:a16="http://schemas.microsoft.com/office/drawing/2014/main" xmlns="" id="{A760C72B-DF78-4454-B1BC-72686C4935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1" y="2704"/>
                <a:ext cx="105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20" name="Freeform 274">
                <a:extLst>
                  <a:ext uri="{FF2B5EF4-FFF2-40B4-BE49-F238E27FC236}">
                    <a16:creationId xmlns:a16="http://schemas.microsoft.com/office/drawing/2014/main" xmlns="" id="{D34379A4-FAD8-4550-BCAC-9EFB74540D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65" y="2370"/>
                <a:ext cx="411" cy="413"/>
              </a:xfrm>
              <a:custGeom>
                <a:avLst/>
                <a:gdLst>
                  <a:gd name="T0" fmla="*/ 158 w 171"/>
                  <a:gd name="T1" fmla="*/ 172 h 172"/>
                  <a:gd name="T2" fmla="*/ 13 w 171"/>
                  <a:gd name="T3" fmla="*/ 172 h 172"/>
                  <a:gd name="T4" fmla="*/ 0 w 171"/>
                  <a:gd name="T5" fmla="*/ 158 h 172"/>
                  <a:gd name="T6" fmla="*/ 0 w 171"/>
                  <a:gd name="T7" fmla="*/ 13 h 172"/>
                  <a:gd name="T8" fmla="*/ 13 w 171"/>
                  <a:gd name="T9" fmla="*/ 0 h 172"/>
                  <a:gd name="T10" fmla="*/ 158 w 171"/>
                  <a:gd name="T11" fmla="*/ 0 h 172"/>
                  <a:gd name="T12" fmla="*/ 171 w 171"/>
                  <a:gd name="T13" fmla="*/ 13 h 172"/>
                  <a:gd name="T14" fmla="*/ 171 w 171"/>
                  <a:gd name="T15" fmla="*/ 158 h 172"/>
                  <a:gd name="T16" fmla="*/ 158 w 171"/>
                  <a:gd name="T17" fmla="*/ 172 h 172"/>
                  <a:gd name="T18" fmla="*/ 13 w 171"/>
                  <a:gd name="T19" fmla="*/ 9 h 172"/>
                  <a:gd name="T20" fmla="*/ 9 w 171"/>
                  <a:gd name="T21" fmla="*/ 13 h 172"/>
                  <a:gd name="T22" fmla="*/ 9 w 171"/>
                  <a:gd name="T23" fmla="*/ 158 h 172"/>
                  <a:gd name="T24" fmla="*/ 13 w 171"/>
                  <a:gd name="T25" fmla="*/ 162 h 172"/>
                  <a:gd name="T26" fmla="*/ 158 w 171"/>
                  <a:gd name="T27" fmla="*/ 162 h 172"/>
                  <a:gd name="T28" fmla="*/ 162 w 171"/>
                  <a:gd name="T29" fmla="*/ 158 h 172"/>
                  <a:gd name="T30" fmla="*/ 162 w 171"/>
                  <a:gd name="T31" fmla="*/ 13 h 172"/>
                  <a:gd name="T32" fmla="*/ 158 w 171"/>
                  <a:gd name="T33" fmla="*/ 9 h 172"/>
                  <a:gd name="T34" fmla="*/ 13 w 171"/>
                  <a:gd name="T35" fmla="*/ 9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1" h="172">
                    <a:moveTo>
                      <a:pt x="158" y="172"/>
                    </a:moveTo>
                    <a:cubicBezTo>
                      <a:pt x="13" y="172"/>
                      <a:pt x="13" y="172"/>
                      <a:pt x="13" y="172"/>
                    </a:cubicBezTo>
                    <a:cubicBezTo>
                      <a:pt x="6" y="172"/>
                      <a:pt x="0" y="166"/>
                      <a:pt x="0" y="158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65" y="0"/>
                      <a:pt x="171" y="6"/>
                      <a:pt x="171" y="13"/>
                    </a:cubicBezTo>
                    <a:cubicBezTo>
                      <a:pt x="171" y="158"/>
                      <a:pt x="171" y="158"/>
                      <a:pt x="171" y="158"/>
                    </a:cubicBezTo>
                    <a:cubicBezTo>
                      <a:pt x="171" y="166"/>
                      <a:pt x="165" y="172"/>
                      <a:pt x="158" y="172"/>
                    </a:cubicBezTo>
                    <a:close/>
                    <a:moveTo>
                      <a:pt x="13" y="9"/>
                    </a:moveTo>
                    <a:cubicBezTo>
                      <a:pt x="11" y="9"/>
                      <a:pt x="9" y="11"/>
                      <a:pt x="9" y="13"/>
                    </a:cubicBezTo>
                    <a:cubicBezTo>
                      <a:pt x="9" y="158"/>
                      <a:pt x="9" y="158"/>
                      <a:pt x="9" y="158"/>
                    </a:cubicBezTo>
                    <a:cubicBezTo>
                      <a:pt x="9" y="161"/>
                      <a:pt x="11" y="162"/>
                      <a:pt x="13" y="162"/>
                    </a:cubicBezTo>
                    <a:cubicBezTo>
                      <a:pt x="158" y="162"/>
                      <a:pt x="158" y="162"/>
                      <a:pt x="158" y="162"/>
                    </a:cubicBezTo>
                    <a:cubicBezTo>
                      <a:pt x="160" y="162"/>
                      <a:pt x="162" y="161"/>
                      <a:pt x="162" y="158"/>
                    </a:cubicBezTo>
                    <a:cubicBezTo>
                      <a:pt x="162" y="13"/>
                      <a:pt x="162" y="13"/>
                      <a:pt x="162" y="13"/>
                    </a:cubicBezTo>
                    <a:cubicBezTo>
                      <a:pt x="162" y="11"/>
                      <a:pt x="160" y="9"/>
                      <a:pt x="158" y="9"/>
                    </a:cubicBezTo>
                    <a:lnTo>
                      <a:pt x="13" y="9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21" name="Rectangle 275">
                <a:extLst>
                  <a:ext uri="{FF2B5EF4-FFF2-40B4-BE49-F238E27FC236}">
                    <a16:creationId xmlns:a16="http://schemas.microsoft.com/office/drawing/2014/main" xmlns="" id="{987560F0-70A9-46DC-ACFC-3944CD15FD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5" y="2750"/>
                <a:ext cx="21" cy="4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22" name="Rectangle 276">
                <a:extLst>
                  <a:ext uri="{FF2B5EF4-FFF2-40B4-BE49-F238E27FC236}">
                    <a16:creationId xmlns:a16="http://schemas.microsoft.com/office/drawing/2014/main" xmlns="" id="{6744D3AE-62E3-4C6F-893F-8F552746A7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2750"/>
                <a:ext cx="21" cy="4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223" name="그룹 222"/>
          <p:cNvGrpSpPr/>
          <p:nvPr/>
        </p:nvGrpSpPr>
        <p:grpSpPr>
          <a:xfrm>
            <a:off x="4997585" y="4930444"/>
            <a:ext cx="2646250" cy="404491"/>
            <a:chOff x="6836898" y="3883988"/>
            <a:chExt cx="5292500" cy="808982"/>
          </a:xfrm>
        </p:grpSpPr>
        <p:sp>
          <p:nvSpPr>
            <p:cNvPr id="224" name="자유형: 도형 204">
              <a:extLst>
                <a:ext uri="{FF2B5EF4-FFF2-40B4-BE49-F238E27FC236}">
                  <a16:creationId xmlns:a16="http://schemas.microsoft.com/office/drawing/2014/main" xmlns="" id="{958E88B1-26CF-4D7B-83D7-66D9E9A63E27}"/>
                </a:ext>
              </a:extLst>
            </p:cNvPr>
            <p:cNvSpPr/>
            <p:nvPr/>
          </p:nvSpPr>
          <p:spPr>
            <a:xfrm flipH="1" flipV="1">
              <a:off x="6836898" y="3885338"/>
              <a:ext cx="1538869" cy="345688"/>
            </a:xfrm>
            <a:custGeom>
              <a:avLst/>
              <a:gdLst>
                <a:gd name="connsiteX0" fmla="*/ 1538869 w 1538869"/>
                <a:gd name="connsiteY0" fmla="*/ 345688 h 345688"/>
                <a:gd name="connsiteX1" fmla="*/ 1193181 w 1538869"/>
                <a:gd name="connsiteY1" fmla="*/ 0 h 345688"/>
                <a:gd name="connsiteX2" fmla="*/ 0 w 1538869"/>
                <a:gd name="connsiteY2" fmla="*/ 0 h 34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8869" h="345688">
                  <a:moveTo>
                    <a:pt x="1538869" y="345688"/>
                  </a:moveTo>
                  <a:lnTo>
                    <a:pt x="1193181" y="0"/>
                  </a:lnTo>
                  <a:lnTo>
                    <a:pt x="0" y="0"/>
                  </a:lnTo>
                </a:path>
              </a:pathLst>
            </a:custGeom>
            <a:noFill/>
            <a:ln cap="rnd">
              <a:solidFill>
                <a:schemeClr val="bg2">
                  <a:lumMod val="10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25" name="타원 224">
              <a:extLst>
                <a:ext uri="{FF2B5EF4-FFF2-40B4-BE49-F238E27FC236}">
                  <a16:creationId xmlns:a16="http://schemas.microsoft.com/office/drawing/2014/main" xmlns="" id="{7B892DFF-7441-4247-8A57-3FCA920BE939}"/>
                </a:ext>
              </a:extLst>
            </p:cNvPr>
            <p:cNvSpPr/>
            <p:nvPr/>
          </p:nvSpPr>
          <p:spPr>
            <a:xfrm flipH="1">
              <a:off x="7967980" y="3883988"/>
              <a:ext cx="711888" cy="7118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26" name="직사각형 22">
              <a:extLst>
                <a:ext uri="{FF2B5EF4-FFF2-40B4-BE49-F238E27FC236}">
                  <a16:creationId xmlns:a16="http://schemas.microsoft.com/office/drawing/2014/main" xmlns="" id="{2288947B-6981-4B84-ADDB-5F636DC9C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0074" y="3917374"/>
              <a:ext cx="3389324" cy="7755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2400" b="1" dirty="0" err="1">
                  <a:solidFill>
                    <a:schemeClr val="accent4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블로그</a:t>
              </a:r>
              <a:endParaRPr lang="en-US" altLang="ko-KR" sz="2400" b="1" dirty="0">
                <a:solidFill>
                  <a:schemeClr val="accent4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228" name="Group 241">
              <a:extLst>
                <a:ext uri="{FF2B5EF4-FFF2-40B4-BE49-F238E27FC236}">
                  <a16:creationId xmlns:a16="http://schemas.microsoft.com/office/drawing/2014/main" xmlns="" id="{BA231350-4044-4BCC-A81A-9EED42B4786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077942" y="4050141"/>
              <a:ext cx="466980" cy="361715"/>
              <a:chOff x="4254" y="1598"/>
              <a:chExt cx="559" cy="433"/>
            </a:xfrm>
          </p:grpSpPr>
          <p:sp>
            <p:nvSpPr>
              <p:cNvPr id="229" name="Rectangle 242">
                <a:extLst>
                  <a:ext uri="{FF2B5EF4-FFF2-40B4-BE49-F238E27FC236}">
                    <a16:creationId xmlns:a16="http://schemas.microsoft.com/office/drawing/2014/main" xmlns="" id="{F6F2F70F-1485-4D61-A5F9-46BEC34D7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5" y="1906"/>
                <a:ext cx="65" cy="4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30" name="Rectangle 243">
                <a:extLst>
                  <a:ext uri="{FF2B5EF4-FFF2-40B4-BE49-F238E27FC236}">
                    <a16:creationId xmlns:a16="http://schemas.microsoft.com/office/drawing/2014/main" xmlns="" id="{9FE12757-CE22-4ADA-9782-45D383D0F1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3" y="1906"/>
                <a:ext cx="65" cy="4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31" name="Rectangle 244">
                <a:extLst>
                  <a:ext uri="{FF2B5EF4-FFF2-40B4-BE49-F238E27FC236}">
                    <a16:creationId xmlns:a16="http://schemas.microsoft.com/office/drawing/2014/main" xmlns="" id="{E485D240-27DE-47BF-8F7B-1CDD8DD508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1" y="1906"/>
                <a:ext cx="65" cy="4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32" name="Rectangle 245">
                <a:extLst>
                  <a:ext uri="{FF2B5EF4-FFF2-40B4-BE49-F238E27FC236}">
                    <a16:creationId xmlns:a16="http://schemas.microsoft.com/office/drawing/2014/main" xmlns="" id="{3DAAAB4B-221F-4134-9FF0-2EA3BB24A0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29" y="1906"/>
                <a:ext cx="43" cy="4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33" name="Freeform 246">
                <a:extLst>
                  <a:ext uri="{FF2B5EF4-FFF2-40B4-BE49-F238E27FC236}">
                    <a16:creationId xmlns:a16="http://schemas.microsoft.com/office/drawing/2014/main" xmlns="" id="{E5FC549D-6076-49B6-8281-ACED589D4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" y="1612"/>
                <a:ext cx="91" cy="137"/>
              </a:xfrm>
              <a:custGeom>
                <a:avLst/>
                <a:gdLst>
                  <a:gd name="T0" fmla="*/ 91 w 91"/>
                  <a:gd name="T1" fmla="*/ 137 h 137"/>
                  <a:gd name="T2" fmla="*/ 67 w 91"/>
                  <a:gd name="T3" fmla="*/ 137 h 137"/>
                  <a:gd name="T4" fmla="*/ 67 w 91"/>
                  <a:gd name="T5" fmla="*/ 22 h 137"/>
                  <a:gd name="T6" fmla="*/ 21 w 91"/>
                  <a:gd name="T7" fmla="*/ 22 h 137"/>
                  <a:gd name="T8" fmla="*/ 21 w 91"/>
                  <a:gd name="T9" fmla="*/ 84 h 137"/>
                  <a:gd name="T10" fmla="*/ 0 w 91"/>
                  <a:gd name="T11" fmla="*/ 84 h 137"/>
                  <a:gd name="T12" fmla="*/ 0 w 91"/>
                  <a:gd name="T13" fmla="*/ 0 h 137"/>
                  <a:gd name="T14" fmla="*/ 91 w 91"/>
                  <a:gd name="T15" fmla="*/ 0 h 137"/>
                  <a:gd name="T16" fmla="*/ 91 w 91"/>
                  <a:gd name="T17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137">
                    <a:moveTo>
                      <a:pt x="91" y="137"/>
                    </a:moveTo>
                    <a:lnTo>
                      <a:pt x="67" y="137"/>
                    </a:lnTo>
                    <a:lnTo>
                      <a:pt x="67" y="22"/>
                    </a:lnTo>
                    <a:lnTo>
                      <a:pt x="21" y="22"/>
                    </a:lnTo>
                    <a:lnTo>
                      <a:pt x="21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91" y="0"/>
                    </a:lnTo>
                    <a:lnTo>
                      <a:pt x="91" y="1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34" name="Freeform 247">
                <a:extLst>
                  <a:ext uri="{FF2B5EF4-FFF2-40B4-BE49-F238E27FC236}">
                    <a16:creationId xmlns:a16="http://schemas.microsoft.com/office/drawing/2014/main" xmlns="" id="{FFBEF218-1E03-42DC-815B-5DAED97F14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5" y="1855"/>
                <a:ext cx="359" cy="168"/>
              </a:xfrm>
              <a:custGeom>
                <a:avLst/>
                <a:gdLst>
                  <a:gd name="T0" fmla="*/ 359 w 359"/>
                  <a:gd name="T1" fmla="*/ 168 h 168"/>
                  <a:gd name="T2" fmla="*/ 0 w 359"/>
                  <a:gd name="T3" fmla="*/ 168 h 168"/>
                  <a:gd name="T4" fmla="*/ 0 w 359"/>
                  <a:gd name="T5" fmla="*/ 0 h 168"/>
                  <a:gd name="T6" fmla="*/ 22 w 359"/>
                  <a:gd name="T7" fmla="*/ 0 h 168"/>
                  <a:gd name="T8" fmla="*/ 22 w 359"/>
                  <a:gd name="T9" fmla="*/ 144 h 168"/>
                  <a:gd name="T10" fmla="*/ 338 w 359"/>
                  <a:gd name="T11" fmla="*/ 144 h 168"/>
                  <a:gd name="T12" fmla="*/ 338 w 359"/>
                  <a:gd name="T13" fmla="*/ 2 h 168"/>
                  <a:gd name="T14" fmla="*/ 359 w 359"/>
                  <a:gd name="T15" fmla="*/ 2 h 168"/>
                  <a:gd name="T16" fmla="*/ 359 w 359"/>
                  <a:gd name="T17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9" h="168">
                    <a:moveTo>
                      <a:pt x="359" y="168"/>
                    </a:moveTo>
                    <a:lnTo>
                      <a:pt x="0" y="168"/>
                    </a:lnTo>
                    <a:lnTo>
                      <a:pt x="0" y="0"/>
                    </a:lnTo>
                    <a:lnTo>
                      <a:pt x="22" y="0"/>
                    </a:lnTo>
                    <a:lnTo>
                      <a:pt x="22" y="144"/>
                    </a:lnTo>
                    <a:lnTo>
                      <a:pt x="338" y="144"/>
                    </a:lnTo>
                    <a:lnTo>
                      <a:pt x="338" y="2"/>
                    </a:lnTo>
                    <a:lnTo>
                      <a:pt x="359" y="2"/>
                    </a:lnTo>
                    <a:lnTo>
                      <a:pt x="359" y="16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35" name="Freeform 248">
                <a:extLst>
                  <a:ext uri="{FF2B5EF4-FFF2-40B4-BE49-F238E27FC236}">
                    <a16:creationId xmlns:a16="http://schemas.microsoft.com/office/drawing/2014/main" xmlns="" id="{6A954098-668B-444C-BFC7-F816D81797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4" y="1610"/>
                <a:ext cx="495" cy="288"/>
              </a:xfrm>
              <a:custGeom>
                <a:avLst/>
                <a:gdLst>
                  <a:gd name="T0" fmla="*/ 47 w 495"/>
                  <a:gd name="T1" fmla="*/ 288 h 288"/>
                  <a:gd name="T2" fmla="*/ 0 w 495"/>
                  <a:gd name="T3" fmla="*/ 211 h 288"/>
                  <a:gd name="T4" fmla="*/ 248 w 495"/>
                  <a:gd name="T5" fmla="*/ 0 h 288"/>
                  <a:gd name="T6" fmla="*/ 495 w 495"/>
                  <a:gd name="T7" fmla="*/ 211 h 288"/>
                  <a:gd name="T8" fmla="*/ 449 w 495"/>
                  <a:gd name="T9" fmla="*/ 288 h 288"/>
                  <a:gd name="T10" fmla="*/ 248 w 495"/>
                  <a:gd name="T11" fmla="*/ 118 h 288"/>
                  <a:gd name="T12" fmla="*/ 47 w 495"/>
                  <a:gd name="T13" fmla="*/ 288 h 288"/>
                  <a:gd name="T14" fmla="*/ 28 w 495"/>
                  <a:gd name="T15" fmla="*/ 216 h 288"/>
                  <a:gd name="T16" fmla="*/ 52 w 495"/>
                  <a:gd name="T17" fmla="*/ 255 h 288"/>
                  <a:gd name="T18" fmla="*/ 248 w 495"/>
                  <a:gd name="T19" fmla="*/ 89 h 288"/>
                  <a:gd name="T20" fmla="*/ 442 w 495"/>
                  <a:gd name="T21" fmla="*/ 255 h 288"/>
                  <a:gd name="T22" fmla="*/ 466 w 495"/>
                  <a:gd name="T23" fmla="*/ 216 h 288"/>
                  <a:gd name="T24" fmla="*/ 248 w 495"/>
                  <a:gd name="T25" fmla="*/ 29 h 288"/>
                  <a:gd name="T26" fmla="*/ 28 w 495"/>
                  <a:gd name="T27" fmla="*/ 216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5" h="288">
                    <a:moveTo>
                      <a:pt x="47" y="288"/>
                    </a:moveTo>
                    <a:lnTo>
                      <a:pt x="0" y="211"/>
                    </a:lnTo>
                    <a:lnTo>
                      <a:pt x="248" y="0"/>
                    </a:lnTo>
                    <a:lnTo>
                      <a:pt x="495" y="211"/>
                    </a:lnTo>
                    <a:lnTo>
                      <a:pt x="449" y="288"/>
                    </a:lnTo>
                    <a:lnTo>
                      <a:pt x="248" y="118"/>
                    </a:lnTo>
                    <a:lnTo>
                      <a:pt x="47" y="288"/>
                    </a:lnTo>
                    <a:close/>
                    <a:moveTo>
                      <a:pt x="28" y="216"/>
                    </a:moveTo>
                    <a:lnTo>
                      <a:pt x="52" y="255"/>
                    </a:lnTo>
                    <a:lnTo>
                      <a:pt x="248" y="89"/>
                    </a:lnTo>
                    <a:lnTo>
                      <a:pt x="442" y="255"/>
                    </a:lnTo>
                    <a:lnTo>
                      <a:pt x="466" y="216"/>
                    </a:lnTo>
                    <a:lnTo>
                      <a:pt x="248" y="29"/>
                    </a:lnTo>
                    <a:lnTo>
                      <a:pt x="28" y="2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36" name="Rectangle 249">
                <a:extLst>
                  <a:ext uri="{FF2B5EF4-FFF2-40B4-BE49-F238E27FC236}">
                    <a16:creationId xmlns:a16="http://schemas.microsoft.com/office/drawing/2014/main" xmlns="" id="{EAF38460-80BA-41D1-A049-EC9667AD19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0" y="1607"/>
                <a:ext cx="22" cy="40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37" name="Rectangle 250">
                <a:extLst>
                  <a:ext uri="{FF2B5EF4-FFF2-40B4-BE49-F238E27FC236}">
                    <a16:creationId xmlns:a16="http://schemas.microsoft.com/office/drawing/2014/main" xmlns="" id="{93A3545A-2641-4863-AAFE-589E7B574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1" y="1598"/>
                <a:ext cx="62" cy="2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38" name="Rectangle 251">
                <a:extLst>
                  <a:ext uri="{FF2B5EF4-FFF2-40B4-BE49-F238E27FC236}">
                    <a16:creationId xmlns:a16="http://schemas.microsoft.com/office/drawing/2014/main" xmlns="" id="{5A0FE8F6-6BC4-4C10-8E6F-5217F26AB8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1" y="2009"/>
                <a:ext cx="62" cy="2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39" name="Rectangle 252">
                <a:extLst>
                  <a:ext uri="{FF2B5EF4-FFF2-40B4-BE49-F238E27FC236}">
                    <a16:creationId xmlns:a16="http://schemas.microsoft.com/office/drawing/2014/main" xmlns="" id="{2DCA6CEC-B72E-465C-AAA7-F139481B67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04" y="1838"/>
                <a:ext cx="189" cy="2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240" name="그룹 4"/>
          <p:cNvGrpSpPr/>
          <p:nvPr/>
        </p:nvGrpSpPr>
        <p:grpSpPr>
          <a:xfrm>
            <a:off x="1643043" y="5572140"/>
            <a:ext cx="2560341" cy="708912"/>
            <a:chOff x="130629" y="4836553"/>
            <a:chExt cx="5120679" cy="1417824"/>
          </a:xfrm>
        </p:grpSpPr>
        <p:sp>
          <p:nvSpPr>
            <p:cNvPr id="241" name="자유형: 도형 232">
              <a:extLst>
                <a:ext uri="{FF2B5EF4-FFF2-40B4-BE49-F238E27FC236}">
                  <a16:creationId xmlns:a16="http://schemas.microsoft.com/office/drawing/2014/main" xmlns="" id="{141491C8-C38F-4615-A903-E572AED1EBB8}"/>
                </a:ext>
              </a:extLst>
            </p:cNvPr>
            <p:cNvSpPr/>
            <p:nvPr/>
          </p:nvSpPr>
          <p:spPr>
            <a:xfrm flipV="1">
              <a:off x="3712439" y="5132964"/>
              <a:ext cx="1538869" cy="345688"/>
            </a:xfrm>
            <a:custGeom>
              <a:avLst/>
              <a:gdLst>
                <a:gd name="connsiteX0" fmla="*/ 1538869 w 1538869"/>
                <a:gd name="connsiteY0" fmla="*/ 345688 h 345688"/>
                <a:gd name="connsiteX1" fmla="*/ 1193181 w 1538869"/>
                <a:gd name="connsiteY1" fmla="*/ 0 h 345688"/>
                <a:gd name="connsiteX2" fmla="*/ 0 w 1538869"/>
                <a:gd name="connsiteY2" fmla="*/ 0 h 34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8869" h="345688">
                  <a:moveTo>
                    <a:pt x="1538869" y="345688"/>
                  </a:moveTo>
                  <a:lnTo>
                    <a:pt x="1193181" y="0"/>
                  </a:lnTo>
                  <a:lnTo>
                    <a:pt x="0" y="0"/>
                  </a:lnTo>
                </a:path>
              </a:pathLst>
            </a:custGeom>
            <a:noFill/>
            <a:ln cap="rnd">
              <a:solidFill>
                <a:schemeClr val="bg2">
                  <a:lumMod val="10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42" name="타원 241">
              <a:extLst>
                <a:ext uri="{FF2B5EF4-FFF2-40B4-BE49-F238E27FC236}">
                  <a16:creationId xmlns:a16="http://schemas.microsoft.com/office/drawing/2014/main" xmlns="" id="{96EFE46B-2761-4BF9-95DF-B9F32AA3B204}"/>
                </a:ext>
              </a:extLst>
            </p:cNvPr>
            <p:cNvSpPr/>
            <p:nvPr/>
          </p:nvSpPr>
          <p:spPr>
            <a:xfrm>
              <a:off x="3539295" y="5122305"/>
              <a:ext cx="711888" cy="7118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43" name="직사각형 22">
              <a:extLst>
                <a:ext uri="{FF2B5EF4-FFF2-40B4-BE49-F238E27FC236}">
                  <a16:creationId xmlns:a16="http://schemas.microsoft.com/office/drawing/2014/main" xmlns="" id="{D8C88962-6FC6-48F2-B817-4777446575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629" y="4836553"/>
              <a:ext cx="3371906" cy="14178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2400" b="1" dirty="0" err="1">
                  <a:solidFill>
                    <a:schemeClr val="accent5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네이버</a:t>
              </a:r>
              <a:endParaRPr lang="en-US" altLang="ko-KR" sz="2400" b="1" dirty="0">
                <a:solidFill>
                  <a:schemeClr val="accent5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  <a:p>
              <a:pPr algn="r"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2400" b="1" dirty="0">
                  <a:solidFill>
                    <a:schemeClr val="accent5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포스트</a:t>
              </a:r>
              <a:endParaRPr lang="en-US" altLang="ko-KR" sz="2400" b="1" dirty="0">
                <a:solidFill>
                  <a:schemeClr val="accent5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245" name="Group 219">
              <a:extLst>
                <a:ext uri="{FF2B5EF4-FFF2-40B4-BE49-F238E27FC236}">
                  <a16:creationId xmlns:a16="http://schemas.microsoft.com/office/drawing/2014/main" xmlns="" id="{9F60FB83-7ACF-46AB-974A-C817C945FBB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708917" y="5292536"/>
              <a:ext cx="388934" cy="362987"/>
              <a:chOff x="3289" y="1617"/>
              <a:chExt cx="465" cy="434"/>
            </a:xfrm>
          </p:grpSpPr>
          <p:sp>
            <p:nvSpPr>
              <p:cNvPr id="246" name="Rectangle 220">
                <a:extLst>
                  <a:ext uri="{FF2B5EF4-FFF2-40B4-BE49-F238E27FC236}">
                    <a16:creationId xmlns:a16="http://schemas.microsoft.com/office/drawing/2014/main" xmlns="" id="{83C655A7-AF5F-4326-BA0F-C6C784971A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1" y="1958"/>
                <a:ext cx="12" cy="2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47" name="Rectangle 221">
                <a:extLst>
                  <a:ext uri="{FF2B5EF4-FFF2-40B4-BE49-F238E27FC236}">
                    <a16:creationId xmlns:a16="http://schemas.microsoft.com/office/drawing/2014/main" xmlns="" id="{13D7A263-F11D-42DB-84A6-E0689D188A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7" y="1958"/>
                <a:ext cx="17" cy="21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48" name="Freeform 222">
                <a:extLst>
                  <a:ext uri="{FF2B5EF4-FFF2-40B4-BE49-F238E27FC236}">
                    <a16:creationId xmlns:a16="http://schemas.microsoft.com/office/drawing/2014/main" xmlns="" id="{6528D513-D095-4FA9-98F8-4AFEF7EB8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" y="1955"/>
                <a:ext cx="21" cy="24"/>
              </a:xfrm>
              <a:custGeom>
                <a:avLst/>
                <a:gdLst>
                  <a:gd name="T0" fmla="*/ 21 w 21"/>
                  <a:gd name="T1" fmla="*/ 24 h 24"/>
                  <a:gd name="T2" fmla="*/ 0 w 21"/>
                  <a:gd name="T3" fmla="*/ 24 h 24"/>
                  <a:gd name="T4" fmla="*/ 0 w 21"/>
                  <a:gd name="T5" fmla="*/ 0 h 24"/>
                  <a:gd name="T6" fmla="*/ 21 w 21"/>
                  <a:gd name="T7" fmla="*/ 0 h 24"/>
                  <a:gd name="T8" fmla="*/ 21 w 21"/>
                  <a:gd name="T9" fmla="*/ 3 h 24"/>
                  <a:gd name="T10" fmla="*/ 21 w 21"/>
                  <a:gd name="T11" fmla="*/ 3 h 24"/>
                  <a:gd name="T12" fmla="*/ 21 w 21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4">
                    <a:moveTo>
                      <a:pt x="21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1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49" name="Freeform 223">
                <a:extLst>
                  <a:ext uri="{FF2B5EF4-FFF2-40B4-BE49-F238E27FC236}">
                    <a16:creationId xmlns:a16="http://schemas.microsoft.com/office/drawing/2014/main" xmlns="" id="{B1FA8E22-0499-4CCD-AC05-6CC68474AD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89" y="1665"/>
                <a:ext cx="21" cy="266"/>
              </a:xfrm>
              <a:custGeom>
                <a:avLst/>
                <a:gdLst>
                  <a:gd name="T0" fmla="*/ 21 w 21"/>
                  <a:gd name="T1" fmla="*/ 266 h 266"/>
                  <a:gd name="T2" fmla="*/ 0 w 21"/>
                  <a:gd name="T3" fmla="*/ 266 h 266"/>
                  <a:gd name="T4" fmla="*/ 0 w 21"/>
                  <a:gd name="T5" fmla="*/ 242 h 266"/>
                  <a:gd name="T6" fmla="*/ 21 w 21"/>
                  <a:gd name="T7" fmla="*/ 242 h 266"/>
                  <a:gd name="T8" fmla="*/ 21 w 21"/>
                  <a:gd name="T9" fmla="*/ 266 h 266"/>
                  <a:gd name="T10" fmla="*/ 21 w 21"/>
                  <a:gd name="T11" fmla="*/ 218 h 266"/>
                  <a:gd name="T12" fmla="*/ 0 w 21"/>
                  <a:gd name="T13" fmla="*/ 218 h 266"/>
                  <a:gd name="T14" fmla="*/ 0 w 21"/>
                  <a:gd name="T15" fmla="*/ 194 h 266"/>
                  <a:gd name="T16" fmla="*/ 21 w 21"/>
                  <a:gd name="T17" fmla="*/ 194 h 266"/>
                  <a:gd name="T18" fmla="*/ 21 w 21"/>
                  <a:gd name="T19" fmla="*/ 218 h 266"/>
                  <a:gd name="T20" fmla="*/ 21 w 21"/>
                  <a:gd name="T21" fmla="*/ 170 h 266"/>
                  <a:gd name="T22" fmla="*/ 0 w 21"/>
                  <a:gd name="T23" fmla="*/ 170 h 266"/>
                  <a:gd name="T24" fmla="*/ 0 w 21"/>
                  <a:gd name="T25" fmla="*/ 146 h 266"/>
                  <a:gd name="T26" fmla="*/ 21 w 21"/>
                  <a:gd name="T27" fmla="*/ 146 h 266"/>
                  <a:gd name="T28" fmla="*/ 21 w 21"/>
                  <a:gd name="T29" fmla="*/ 170 h 266"/>
                  <a:gd name="T30" fmla="*/ 21 w 21"/>
                  <a:gd name="T31" fmla="*/ 122 h 266"/>
                  <a:gd name="T32" fmla="*/ 0 w 21"/>
                  <a:gd name="T33" fmla="*/ 122 h 266"/>
                  <a:gd name="T34" fmla="*/ 0 w 21"/>
                  <a:gd name="T35" fmla="*/ 98 h 266"/>
                  <a:gd name="T36" fmla="*/ 21 w 21"/>
                  <a:gd name="T37" fmla="*/ 98 h 266"/>
                  <a:gd name="T38" fmla="*/ 21 w 21"/>
                  <a:gd name="T39" fmla="*/ 122 h 266"/>
                  <a:gd name="T40" fmla="*/ 21 w 21"/>
                  <a:gd name="T41" fmla="*/ 72 h 266"/>
                  <a:gd name="T42" fmla="*/ 0 w 21"/>
                  <a:gd name="T43" fmla="*/ 72 h 266"/>
                  <a:gd name="T44" fmla="*/ 0 w 21"/>
                  <a:gd name="T45" fmla="*/ 48 h 266"/>
                  <a:gd name="T46" fmla="*/ 21 w 21"/>
                  <a:gd name="T47" fmla="*/ 48 h 266"/>
                  <a:gd name="T48" fmla="*/ 21 w 21"/>
                  <a:gd name="T49" fmla="*/ 72 h 266"/>
                  <a:gd name="T50" fmla="*/ 21 w 21"/>
                  <a:gd name="T51" fmla="*/ 24 h 266"/>
                  <a:gd name="T52" fmla="*/ 0 w 21"/>
                  <a:gd name="T53" fmla="*/ 24 h 266"/>
                  <a:gd name="T54" fmla="*/ 0 w 21"/>
                  <a:gd name="T55" fmla="*/ 0 h 266"/>
                  <a:gd name="T56" fmla="*/ 21 w 21"/>
                  <a:gd name="T57" fmla="*/ 0 h 266"/>
                  <a:gd name="T58" fmla="*/ 21 w 21"/>
                  <a:gd name="T59" fmla="*/ 2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66">
                    <a:moveTo>
                      <a:pt x="21" y="266"/>
                    </a:moveTo>
                    <a:lnTo>
                      <a:pt x="0" y="266"/>
                    </a:lnTo>
                    <a:lnTo>
                      <a:pt x="0" y="242"/>
                    </a:lnTo>
                    <a:lnTo>
                      <a:pt x="21" y="242"/>
                    </a:lnTo>
                    <a:lnTo>
                      <a:pt x="21" y="266"/>
                    </a:lnTo>
                    <a:close/>
                    <a:moveTo>
                      <a:pt x="21" y="218"/>
                    </a:moveTo>
                    <a:lnTo>
                      <a:pt x="0" y="218"/>
                    </a:lnTo>
                    <a:lnTo>
                      <a:pt x="0" y="194"/>
                    </a:lnTo>
                    <a:lnTo>
                      <a:pt x="21" y="194"/>
                    </a:lnTo>
                    <a:lnTo>
                      <a:pt x="21" y="218"/>
                    </a:lnTo>
                    <a:close/>
                    <a:moveTo>
                      <a:pt x="21" y="170"/>
                    </a:moveTo>
                    <a:lnTo>
                      <a:pt x="0" y="170"/>
                    </a:lnTo>
                    <a:lnTo>
                      <a:pt x="0" y="146"/>
                    </a:lnTo>
                    <a:lnTo>
                      <a:pt x="21" y="146"/>
                    </a:lnTo>
                    <a:lnTo>
                      <a:pt x="21" y="170"/>
                    </a:lnTo>
                    <a:close/>
                    <a:moveTo>
                      <a:pt x="21" y="122"/>
                    </a:moveTo>
                    <a:lnTo>
                      <a:pt x="0" y="122"/>
                    </a:lnTo>
                    <a:lnTo>
                      <a:pt x="0" y="98"/>
                    </a:lnTo>
                    <a:lnTo>
                      <a:pt x="21" y="98"/>
                    </a:lnTo>
                    <a:lnTo>
                      <a:pt x="21" y="122"/>
                    </a:lnTo>
                    <a:close/>
                    <a:moveTo>
                      <a:pt x="21" y="72"/>
                    </a:moveTo>
                    <a:lnTo>
                      <a:pt x="0" y="72"/>
                    </a:lnTo>
                    <a:lnTo>
                      <a:pt x="0" y="48"/>
                    </a:lnTo>
                    <a:lnTo>
                      <a:pt x="21" y="48"/>
                    </a:lnTo>
                    <a:lnTo>
                      <a:pt x="21" y="72"/>
                    </a:lnTo>
                    <a:close/>
                    <a:moveTo>
                      <a:pt x="21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1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50" name="Freeform 224">
                <a:extLst>
                  <a:ext uri="{FF2B5EF4-FFF2-40B4-BE49-F238E27FC236}">
                    <a16:creationId xmlns:a16="http://schemas.microsoft.com/office/drawing/2014/main" xmlns="" id="{5C8DFFC2-42AB-4CD0-BD0F-32F516789B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" y="1617"/>
                <a:ext cx="21" cy="24"/>
              </a:xfrm>
              <a:custGeom>
                <a:avLst/>
                <a:gdLst>
                  <a:gd name="T0" fmla="*/ 21 w 21"/>
                  <a:gd name="T1" fmla="*/ 24 h 24"/>
                  <a:gd name="T2" fmla="*/ 0 w 21"/>
                  <a:gd name="T3" fmla="*/ 24 h 24"/>
                  <a:gd name="T4" fmla="*/ 0 w 21"/>
                  <a:gd name="T5" fmla="*/ 0 h 24"/>
                  <a:gd name="T6" fmla="*/ 21 w 21"/>
                  <a:gd name="T7" fmla="*/ 0 h 24"/>
                  <a:gd name="T8" fmla="*/ 21 w 21"/>
                  <a:gd name="T9" fmla="*/ 24 h 24"/>
                  <a:gd name="T10" fmla="*/ 21 w 21"/>
                  <a:gd name="T11" fmla="*/ 24 h 24"/>
                  <a:gd name="T12" fmla="*/ 21 w 21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4">
                    <a:moveTo>
                      <a:pt x="21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1" y="24"/>
                    </a:lnTo>
                    <a:lnTo>
                      <a:pt x="21" y="24"/>
                    </a:lnTo>
                    <a:lnTo>
                      <a:pt x="21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51" name="Freeform 225">
                <a:extLst>
                  <a:ext uri="{FF2B5EF4-FFF2-40B4-BE49-F238E27FC236}">
                    <a16:creationId xmlns:a16="http://schemas.microsoft.com/office/drawing/2014/main" xmlns="" id="{67B00400-759D-414F-83BE-38CD4FC195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34" y="1617"/>
                <a:ext cx="266" cy="24"/>
              </a:xfrm>
              <a:custGeom>
                <a:avLst/>
                <a:gdLst>
                  <a:gd name="T0" fmla="*/ 266 w 266"/>
                  <a:gd name="T1" fmla="*/ 24 h 24"/>
                  <a:gd name="T2" fmla="*/ 242 w 266"/>
                  <a:gd name="T3" fmla="*/ 24 h 24"/>
                  <a:gd name="T4" fmla="*/ 242 w 266"/>
                  <a:gd name="T5" fmla="*/ 0 h 24"/>
                  <a:gd name="T6" fmla="*/ 266 w 266"/>
                  <a:gd name="T7" fmla="*/ 0 h 24"/>
                  <a:gd name="T8" fmla="*/ 266 w 266"/>
                  <a:gd name="T9" fmla="*/ 24 h 24"/>
                  <a:gd name="T10" fmla="*/ 218 w 266"/>
                  <a:gd name="T11" fmla="*/ 24 h 24"/>
                  <a:gd name="T12" fmla="*/ 194 w 266"/>
                  <a:gd name="T13" fmla="*/ 24 h 24"/>
                  <a:gd name="T14" fmla="*/ 194 w 266"/>
                  <a:gd name="T15" fmla="*/ 0 h 24"/>
                  <a:gd name="T16" fmla="*/ 218 w 266"/>
                  <a:gd name="T17" fmla="*/ 0 h 24"/>
                  <a:gd name="T18" fmla="*/ 218 w 266"/>
                  <a:gd name="T19" fmla="*/ 24 h 24"/>
                  <a:gd name="T20" fmla="*/ 170 w 266"/>
                  <a:gd name="T21" fmla="*/ 24 h 24"/>
                  <a:gd name="T22" fmla="*/ 146 w 266"/>
                  <a:gd name="T23" fmla="*/ 24 h 24"/>
                  <a:gd name="T24" fmla="*/ 146 w 266"/>
                  <a:gd name="T25" fmla="*/ 0 h 24"/>
                  <a:gd name="T26" fmla="*/ 170 w 266"/>
                  <a:gd name="T27" fmla="*/ 0 h 24"/>
                  <a:gd name="T28" fmla="*/ 170 w 266"/>
                  <a:gd name="T29" fmla="*/ 24 h 24"/>
                  <a:gd name="T30" fmla="*/ 122 w 266"/>
                  <a:gd name="T31" fmla="*/ 24 h 24"/>
                  <a:gd name="T32" fmla="*/ 99 w 266"/>
                  <a:gd name="T33" fmla="*/ 24 h 24"/>
                  <a:gd name="T34" fmla="*/ 99 w 266"/>
                  <a:gd name="T35" fmla="*/ 0 h 24"/>
                  <a:gd name="T36" fmla="*/ 122 w 266"/>
                  <a:gd name="T37" fmla="*/ 0 h 24"/>
                  <a:gd name="T38" fmla="*/ 122 w 266"/>
                  <a:gd name="T39" fmla="*/ 24 h 24"/>
                  <a:gd name="T40" fmla="*/ 75 w 266"/>
                  <a:gd name="T41" fmla="*/ 24 h 24"/>
                  <a:gd name="T42" fmla="*/ 48 w 266"/>
                  <a:gd name="T43" fmla="*/ 24 h 24"/>
                  <a:gd name="T44" fmla="*/ 48 w 266"/>
                  <a:gd name="T45" fmla="*/ 0 h 24"/>
                  <a:gd name="T46" fmla="*/ 75 w 266"/>
                  <a:gd name="T47" fmla="*/ 0 h 24"/>
                  <a:gd name="T48" fmla="*/ 75 w 266"/>
                  <a:gd name="T49" fmla="*/ 24 h 24"/>
                  <a:gd name="T50" fmla="*/ 24 w 266"/>
                  <a:gd name="T51" fmla="*/ 24 h 24"/>
                  <a:gd name="T52" fmla="*/ 0 w 266"/>
                  <a:gd name="T53" fmla="*/ 24 h 24"/>
                  <a:gd name="T54" fmla="*/ 0 w 266"/>
                  <a:gd name="T55" fmla="*/ 0 h 24"/>
                  <a:gd name="T56" fmla="*/ 24 w 266"/>
                  <a:gd name="T57" fmla="*/ 0 h 24"/>
                  <a:gd name="T58" fmla="*/ 24 w 266"/>
                  <a:gd name="T5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6" h="24">
                    <a:moveTo>
                      <a:pt x="266" y="24"/>
                    </a:moveTo>
                    <a:lnTo>
                      <a:pt x="242" y="24"/>
                    </a:lnTo>
                    <a:lnTo>
                      <a:pt x="242" y="0"/>
                    </a:lnTo>
                    <a:lnTo>
                      <a:pt x="266" y="0"/>
                    </a:lnTo>
                    <a:lnTo>
                      <a:pt x="266" y="24"/>
                    </a:lnTo>
                    <a:close/>
                    <a:moveTo>
                      <a:pt x="218" y="24"/>
                    </a:moveTo>
                    <a:lnTo>
                      <a:pt x="194" y="24"/>
                    </a:lnTo>
                    <a:lnTo>
                      <a:pt x="194" y="0"/>
                    </a:lnTo>
                    <a:lnTo>
                      <a:pt x="218" y="0"/>
                    </a:lnTo>
                    <a:lnTo>
                      <a:pt x="218" y="24"/>
                    </a:lnTo>
                    <a:close/>
                    <a:moveTo>
                      <a:pt x="170" y="24"/>
                    </a:moveTo>
                    <a:lnTo>
                      <a:pt x="146" y="24"/>
                    </a:lnTo>
                    <a:lnTo>
                      <a:pt x="146" y="0"/>
                    </a:lnTo>
                    <a:lnTo>
                      <a:pt x="170" y="0"/>
                    </a:lnTo>
                    <a:lnTo>
                      <a:pt x="170" y="24"/>
                    </a:lnTo>
                    <a:close/>
                    <a:moveTo>
                      <a:pt x="122" y="24"/>
                    </a:moveTo>
                    <a:lnTo>
                      <a:pt x="99" y="24"/>
                    </a:lnTo>
                    <a:lnTo>
                      <a:pt x="99" y="0"/>
                    </a:lnTo>
                    <a:lnTo>
                      <a:pt x="122" y="0"/>
                    </a:lnTo>
                    <a:lnTo>
                      <a:pt x="122" y="24"/>
                    </a:lnTo>
                    <a:close/>
                    <a:moveTo>
                      <a:pt x="75" y="24"/>
                    </a:moveTo>
                    <a:lnTo>
                      <a:pt x="48" y="24"/>
                    </a:lnTo>
                    <a:lnTo>
                      <a:pt x="48" y="0"/>
                    </a:lnTo>
                    <a:lnTo>
                      <a:pt x="75" y="0"/>
                    </a:lnTo>
                    <a:lnTo>
                      <a:pt x="75" y="24"/>
                    </a:lnTo>
                    <a:close/>
                    <a:moveTo>
                      <a:pt x="24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52" name="Freeform 226">
                <a:extLst>
                  <a:ext uri="{FF2B5EF4-FFF2-40B4-BE49-F238E27FC236}">
                    <a16:creationId xmlns:a16="http://schemas.microsoft.com/office/drawing/2014/main" xmlns="" id="{698DB8AA-9C4F-4B97-9A18-3617354B0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4" y="1617"/>
                <a:ext cx="24" cy="24"/>
              </a:xfrm>
              <a:custGeom>
                <a:avLst/>
                <a:gdLst>
                  <a:gd name="T0" fmla="*/ 24 w 24"/>
                  <a:gd name="T1" fmla="*/ 24 h 24"/>
                  <a:gd name="T2" fmla="*/ 3 w 24"/>
                  <a:gd name="T3" fmla="*/ 24 h 24"/>
                  <a:gd name="T4" fmla="*/ 3 w 24"/>
                  <a:gd name="T5" fmla="*/ 24 h 24"/>
                  <a:gd name="T6" fmla="*/ 0 w 24"/>
                  <a:gd name="T7" fmla="*/ 24 h 24"/>
                  <a:gd name="T8" fmla="*/ 0 w 24"/>
                  <a:gd name="T9" fmla="*/ 0 h 24"/>
                  <a:gd name="T10" fmla="*/ 24 w 24"/>
                  <a:gd name="T11" fmla="*/ 0 h 24"/>
                  <a:gd name="T12" fmla="*/ 24 w 24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24">
                    <a:moveTo>
                      <a:pt x="24" y="24"/>
                    </a:moveTo>
                    <a:lnTo>
                      <a:pt x="3" y="24"/>
                    </a:lnTo>
                    <a:lnTo>
                      <a:pt x="3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53" name="Rectangle 227">
                <a:extLst>
                  <a:ext uri="{FF2B5EF4-FFF2-40B4-BE49-F238E27FC236}">
                    <a16:creationId xmlns:a16="http://schemas.microsoft.com/office/drawing/2014/main" xmlns="" id="{CD69626D-FCB5-40AC-9D87-898846E8C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7" y="1653"/>
                <a:ext cx="21" cy="1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54" name="Rectangle 228">
                <a:extLst>
                  <a:ext uri="{FF2B5EF4-FFF2-40B4-BE49-F238E27FC236}">
                    <a16:creationId xmlns:a16="http://schemas.microsoft.com/office/drawing/2014/main" xmlns="" id="{DB448C1A-F656-4FC5-91D5-55F50B5FD5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7" y="1679"/>
                <a:ext cx="21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55" name="Freeform 229">
                <a:extLst>
                  <a:ext uri="{FF2B5EF4-FFF2-40B4-BE49-F238E27FC236}">
                    <a16:creationId xmlns:a16="http://schemas.microsoft.com/office/drawing/2014/main" xmlns="" id="{2DD79043-3713-4D61-B426-D19A05DF40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3" y="1684"/>
                <a:ext cx="369" cy="367"/>
              </a:xfrm>
              <a:custGeom>
                <a:avLst/>
                <a:gdLst>
                  <a:gd name="T0" fmla="*/ 141 w 154"/>
                  <a:gd name="T1" fmla="*/ 153 h 153"/>
                  <a:gd name="T2" fmla="*/ 13 w 154"/>
                  <a:gd name="T3" fmla="*/ 153 h 153"/>
                  <a:gd name="T4" fmla="*/ 0 w 154"/>
                  <a:gd name="T5" fmla="*/ 141 h 153"/>
                  <a:gd name="T6" fmla="*/ 0 w 154"/>
                  <a:gd name="T7" fmla="*/ 12 h 153"/>
                  <a:gd name="T8" fmla="*/ 13 w 154"/>
                  <a:gd name="T9" fmla="*/ 0 h 153"/>
                  <a:gd name="T10" fmla="*/ 141 w 154"/>
                  <a:gd name="T11" fmla="*/ 0 h 153"/>
                  <a:gd name="T12" fmla="*/ 154 w 154"/>
                  <a:gd name="T13" fmla="*/ 12 h 153"/>
                  <a:gd name="T14" fmla="*/ 154 w 154"/>
                  <a:gd name="T15" fmla="*/ 52 h 153"/>
                  <a:gd name="T16" fmla="*/ 145 w 154"/>
                  <a:gd name="T17" fmla="*/ 52 h 153"/>
                  <a:gd name="T18" fmla="*/ 145 w 154"/>
                  <a:gd name="T19" fmla="*/ 12 h 153"/>
                  <a:gd name="T20" fmla="*/ 141 w 154"/>
                  <a:gd name="T21" fmla="*/ 9 h 153"/>
                  <a:gd name="T22" fmla="*/ 13 w 154"/>
                  <a:gd name="T23" fmla="*/ 9 h 153"/>
                  <a:gd name="T24" fmla="*/ 10 w 154"/>
                  <a:gd name="T25" fmla="*/ 12 h 153"/>
                  <a:gd name="T26" fmla="*/ 10 w 154"/>
                  <a:gd name="T27" fmla="*/ 141 h 153"/>
                  <a:gd name="T28" fmla="*/ 13 w 154"/>
                  <a:gd name="T29" fmla="*/ 144 h 153"/>
                  <a:gd name="T30" fmla="*/ 141 w 154"/>
                  <a:gd name="T31" fmla="*/ 144 h 153"/>
                  <a:gd name="T32" fmla="*/ 145 w 154"/>
                  <a:gd name="T33" fmla="*/ 141 h 153"/>
                  <a:gd name="T34" fmla="*/ 145 w 154"/>
                  <a:gd name="T35" fmla="*/ 104 h 153"/>
                  <a:gd name="T36" fmla="*/ 154 w 154"/>
                  <a:gd name="T37" fmla="*/ 104 h 153"/>
                  <a:gd name="T38" fmla="*/ 154 w 154"/>
                  <a:gd name="T39" fmla="*/ 141 h 153"/>
                  <a:gd name="T40" fmla="*/ 141 w 154"/>
                  <a:gd name="T4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4" h="153">
                    <a:moveTo>
                      <a:pt x="141" y="153"/>
                    </a:moveTo>
                    <a:cubicBezTo>
                      <a:pt x="13" y="153"/>
                      <a:pt x="13" y="153"/>
                      <a:pt x="13" y="153"/>
                    </a:cubicBezTo>
                    <a:cubicBezTo>
                      <a:pt x="6" y="153"/>
                      <a:pt x="0" y="147"/>
                      <a:pt x="0" y="14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8" y="0"/>
                      <a:pt x="154" y="5"/>
                      <a:pt x="154" y="12"/>
                    </a:cubicBezTo>
                    <a:cubicBezTo>
                      <a:pt x="154" y="52"/>
                      <a:pt x="154" y="52"/>
                      <a:pt x="154" y="52"/>
                    </a:cubicBezTo>
                    <a:cubicBezTo>
                      <a:pt x="145" y="52"/>
                      <a:pt x="145" y="52"/>
                      <a:pt x="145" y="52"/>
                    </a:cubicBezTo>
                    <a:cubicBezTo>
                      <a:pt x="145" y="12"/>
                      <a:pt x="145" y="12"/>
                      <a:pt x="145" y="12"/>
                    </a:cubicBezTo>
                    <a:cubicBezTo>
                      <a:pt x="145" y="11"/>
                      <a:pt x="143" y="9"/>
                      <a:pt x="141" y="9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1" y="9"/>
                      <a:pt x="10" y="11"/>
                      <a:pt x="10" y="12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10" y="142"/>
                      <a:pt x="11" y="144"/>
                      <a:pt x="13" y="144"/>
                    </a:cubicBezTo>
                    <a:cubicBezTo>
                      <a:pt x="141" y="144"/>
                      <a:pt x="141" y="144"/>
                      <a:pt x="141" y="144"/>
                    </a:cubicBezTo>
                    <a:cubicBezTo>
                      <a:pt x="143" y="144"/>
                      <a:pt x="145" y="142"/>
                      <a:pt x="145" y="141"/>
                    </a:cubicBezTo>
                    <a:cubicBezTo>
                      <a:pt x="145" y="104"/>
                      <a:pt x="145" y="104"/>
                      <a:pt x="145" y="104"/>
                    </a:cubicBezTo>
                    <a:cubicBezTo>
                      <a:pt x="154" y="104"/>
                      <a:pt x="154" y="104"/>
                      <a:pt x="154" y="104"/>
                    </a:cubicBezTo>
                    <a:cubicBezTo>
                      <a:pt x="154" y="141"/>
                      <a:pt x="154" y="141"/>
                      <a:pt x="154" y="141"/>
                    </a:cubicBezTo>
                    <a:cubicBezTo>
                      <a:pt x="154" y="147"/>
                      <a:pt x="148" y="153"/>
                      <a:pt x="141" y="153"/>
                    </a:cubicBezTo>
                    <a:close/>
                  </a:path>
                </a:pathLst>
              </a:custGeom>
              <a:solidFill>
                <a:schemeClr val="bg2">
                  <a:lumMod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56" name="Rectangle 230">
                <a:extLst>
                  <a:ext uri="{FF2B5EF4-FFF2-40B4-BE49-F238E27FC236}">
                    <a16:creationId xmlns:a16="http://schemas.microsoft.com/office/drawing/2014/main" xmlns="" id="{A6100BBF-69A5-4F10-ABCC-91BD276334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" y="1794"/>
                <a:ext cx="247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57" name="Rectangle 231">
                <a:extLst>
                  <a:ext uri="{FF2B5EF4-FFF2-40B4-BE49-F238E27FC236}">
                    <a16:creationId xmlns:a16="http://schemas.microsoft.com/office/drawing/2014/main" xmlns="" id="{092A72CE-E726-4A23-9EF2-82656E2CB6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" y="1914"/>
                <a:ext cx="235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58" name="Rectangle 232">
                <a:extLst>
                  <a:ext uri="{FF2B5EF4-FFF2-40B4-BE49-F238E27FC236}">
                    <a16:creationId xmlns:a16="http://schemas.microsoft.com/office/drawing/2014/main" xmlns="" id="{76F71556-4192-42A4-9C81-15A177BA7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3" y="1694"/>
                <a:ext cx="22" cy="3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59" name="Rectangle 233">
                <a:extLst>
                  <a:ext uri="{FF2B5EF4-FFF2-40B4-BE49-F238E27FC236}">
                    <a16:creationId xmlns:a16="http://schemas.microsoft.com/office/drawing/2014/main" xmlns="" id="{53A2D470-F737-44B6-9685-094A178112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7" y="1694"/>
                <a:ext cx="21" cy="9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60" name="Rectangle 234">
                <a:extLst>
                  <a:ext uri="{FF2B5EF4-FFF2-40B4-BE49-F238E27FC236}">
                    <a16:creationId xmlns:a16="http://schemas.microsoft.com/office/drawing/2014/main" xmlns="" id="{684A74B4-9091-4C09-A671-481B35E4F0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7" y="1972"/>
                <a:ext cx="21" cy="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61" name="Rectangle 235">
                <a:extLst>
                  <a:ext uri="{FF2B5EF4-FFF2-40B4-BE49-F238E27FC236}">
                    <a16:creationId xmlns:a16="http://schemas.microsoft.com/office/drawing/2014/main" xmlns="" id="{D993F0CF-BD5F-427F-A071-029FBEC07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2" y="1694"/>
                <a:ext cx="22" cy="3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62" name="Oval 236">
                <a:extLst>
                  <a:ext uri="{FF2B5EF4-FFF2-40B4-BE49-F238E27FC236}">
                    <a16:creationId xmlns:a16="http://schemas.microsoft.com/office/drawing/2014/main" xmlns="" id="{0461589A-40BC-4507-BAA9-21D1E4AD4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3" y="1847"/>
                <a:ext cx="29" cy="2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63" name="Freeform 237">
                <a:extLst>
                  <a:ext uri="{FF2B5EF4-FFF2-40B4-BE49-F238E27FC236}">
                    <a16:creationId xmlns:a16="http://schemas.microsoft.com/office/drawing/2014/main" xmlns="" id="{DE5A407B-0E9C-4A3D-AA0D-80520669BD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83" y="1778"/>
                <a:ext cx="171" cy="225"/>
              </a:xfrm>
              <a:custGeom>
                <a:avLst/>
                <a:gdLst>
                  <a:gd name="T0" fmla="*/ 35 w 71"/>
                  <a:gd name="T1" fmla="*/ 94 h 94"/>
                  <a:gd name="T2" fmla="*/ 0 w 71"/>
                  <a:gd name="T3" fmla="*/ 36 h 94"/>
                  <a:gd name="T4" fmla="*/ 35 w 71"/>
                  <a:gd name="T5" fmla="*/ 0 h 94"/>
                  <a:gd name="T6" fmla="*/ 71 w 71"/>
                  <a:gd name="T7" fmla="*/ 36 h 94"/>
                  <a:gd name="T8" fmla="*/ 35 w 71"/>
                  <a:gd name="T9" fmla="*/ 94 h 94"/>
                  <a:gd name="T10" fmla="*/ 35 w 71"/>
                  <a:gd name="T11" fmla="*/ 9 h 94"/>
                  <a:gd name="T12" fmla="*/ 9 w 71"/>
                  <a:gd name="T13" fmla="*/ 36 h 94"/>
                  <a:gd name="T14" fmla="*/ 35 w 71"/>
                  <a:gd name="T15" fmla="*/ 85 h 94"/>
                  <a:gd name="T16" fmla="*/ 62 w 71"/>
                  <a:gd name="T17" fmla="*/ 36 h 94"/>
                  <a:gd name="T18" fmla="*/ 35 w 71"/>
                  <a:gd name="T19" fmla="*/ 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94">
                    <a:moveTo>
                      <a:pt x="35" y="94"/>
                    </a:moveTo>
                    <a:cubicBezTo>
                      <a:pt x="20" y="94"/>
                      <a:pt x="0" y="54"/>
                      <a:pt x="0" y="36"/>
                    </a:cubicBezTo>
                    <a:cubicBezTo>
                      <a:pt x="0" y="16"/>
                      <a:pt x="16" y="0"/>
                      <a:pt x="35" y="0"/>
                    </a:cubicBezTo>
                    <a:cubicBezTo>
                      <a:pt x="55" y="0"/>
                      <a:pt x="71" y="16"/>
                      <a:pt x="71" y="36"/>
                    </a:cubicBezTo>
                    <a:cubicBezTo>
                      <a:pt x="71" y="53"/>
                      <a:pt x="52" y="94"/>
                      <a:pt x="35" y="94"/>
                    </a:cubicBezTo>
                    <a:close/>
                    <a:moveTo>
                      <a:pt x="35" y="9"/>
                    </a:moveTo>
                    <a:cubicBezTo>
                      <a:pt x="21" y="9"/>
                      <a:pt x="9" y="21"/>
                      <a:pt x="9" y="36"/>
                    </a:cubicBezTo>
                    <a:cubicBezTo>
                      <a:pt x="9" y="53"/>
                      <a:pt x="29" y="85"/>
                      <a:pt x="35" y="85"/>
                    </a:cubicBezTo>
                    <a:cubicBezTo>
                      <a:pt x="43" y="85"/>
                      <a:pt x="62" y="53"/>
                      <a:pt x="62" y="36"/>
                    </a:cubicBezTo>
                    <a:cubicBezTo>
                      <a:pt x="62" y="21"/>
                      <a:pt x="50" y="9"/>
                      <a:pt x="35" y="9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64" name="Oval 238">
                <a:extLst>
                  <a:ext uri="{FF2B5EF4-FFF2-40B4-BE49-F238E27FC236}">
                    <a16:creationId xmlns:a16="http://schemas.microsoft.com/office/drawing/2014/main" xmlns="" id="{EE2E55B6-E0F0-46BD-9C9C-82E1BF4FDA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1833"/>
                <a:ext cx="62" cy="62"/>
              </a:xfrm>
              <a:prstGeom prst="ellipse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265" name="그룹 264"/>
          <p:cNvGrpSpPr/>
          <p:nvPr/>
        </p:nvGrpSpPr>
        <p:grpSpPr>
          <a:xfrm>
            <a:off x="4929190" y="5500702"/>
            <a:ext cx="2646250" cy="708912"/>
            <a:chOff x="6836898" y="4966786"/>
            <a:chExt cx="5292498" cy="1417824"/>
          </a:xfrm>
        </p:grpSpPr>
        <p:sp>
          <p:nvSpPr>
            <p:cNvPr id="266" name="자유형: 도형 256">
              <a:extLst>
                <a:ext uri="{FF2B5EF4-FFF2-40B4-BE49-F238E27FC236}">
                  <a16:creationId xmlns:a16="http://schemas.microsoft.com/office/drawing/2014/main" xmlns="" id="{1CEF8F88-CEA0-4564-B8D8-54A1F8DBA193}"/>
                </a:ext>
              </a:extLst>
            </p:cNvPr>
            <p:cNvSpPr/>
            <p:nvPr/>
          </p:nvSpPr>
          <p:spPr>
            <a:xfrm flipH="1" flipV="1">
              <a:off x="6836898" y="5253888"/>
              <a:ext cx="1538869" cy="345688"/>
            </a:xfrm>
            <a:custGeom>
              <a:avLst/>
              <a:gdLst>
                <a:gd name="connsiteX0" fmla="*/ 1538869 w 1538869"/>
                <a:gd name="connsiteY0" fmla="*/ 345688 h 345688"/>
                <a:gd name="connsiteX1" fmla="*/ 1193181 w 1538869"/>
                <a:gd name="connsiteY1" fmla="*/ 0 h 345688"/>
                <a:gd name="connsiteX2" fmla="*/ 0 w 1538869"/>
                <a:gd name="connsiteY2" fmla="*/ 0 h 345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8869" h="345688">
                  <a:moveTo>
                    <a:pt x="1538869" y="345688"/>
                  </a:moveTo>
                  <a:lnTo>
                    <a:pt x="1193181" y="0"/>
                  </a:lnTo>
                  <a:lnTo>
                    <a:pt x="0" y="0"/>
                  </a:lnTo>
                </a:path>
              </a:pathLst>
            </a:custGeom>
            <a:noFill/>
            <a:ln cap="rnd">
              <a:solidFill>
                <a:schemeClr val="bg2">
                  <a:lumMod val="10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67" name="타원 266">
              <a:extLst>
                <a:ext uri="{FF2B5EF4-FFF2-40B4-BE49-F238E27FC236}">
                  <a16:creationId xmlns:a16="http://schemas.microsoft.com/office/drawing/2014/main" xmlns="" id="{1E4802CA-75D1-4187-9CAC-0420F721C630}"/>
                </a:ext>
              </a:extLst>
            </p:cNvPr>
            <p:cNvSpPr/>
            <p:nvPr/>
          </p:nvSpPr>
          <p:spPr>
            <a:xfrm flipH="1">
              <a:off x="7967980" y="5252538"/>
              <a:ext cx="711888" cy="7118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68" name="직사각형 22">
              <a:extLst>
                <a:ext uri="{FF2B5EF4-FFF2-40B4-BE49-F238E27FC236}">
                  <a16:creationId xmlns:a16="http://schemas.microsoft.com/office/drawing/2014/main" xmlns="" id="{CC1DC713-7761-4F8E-A2BB-DF84F904E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0073" y="4966786"/>
              <a:ext cx="3389323" cy="14178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2400" b="1" dirty="0">
                  <a:solidFill>
                    <a:schemeClr val="accent6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물건</a:t>
              </a:r>
              <a:endParaRPr lang="en-US" altLang="ko-KR" sz="2400" b="1" dirty="0">
                <a:solidFill>
                  <a:schemeClr val="accent6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  <a:p>
              <a:pPr defTabSz="914400">
                <a:lnSpc>
                  <a:spcPct val="80000"/>
                </a:lnSpc>
                <a:spcAft>
                  <a:spcPts val="200"/>
                </a:spcAft>
              </a:pPr>
              <a:r>
                <a:rPr lang="ko-KR" altLang="en-US" sz="2400" b="1" dirty="0">
                  <a:solidFill>
                    <a:schemeClr val="accent6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등록대행</a:t>
              </a:r>
              <a:endParaRPr lang="en-US" altLang="ko-KR" sz="2400" b="1" dirty="0">
                <a:solidFill>
                  <a:schemeClr val="accent6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270" name="Group 348">
              <a:extLst>
                <a:ext uri="{FF2B5EF4-FFF2-40B4-BE49-F238E27FC236}">
                  <a16:creationId xmlns:a16="http://schemas.microsoft.com/office/drawing/2014/main" xmlns="" id="{2544B550-F620-47B2-ACBC-C1690839902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125603" y="5474343"/>
              <a:ext cx="407987" cy="282061"/>
              <a:chOff x="4266" y="3203"/>
              <a:chExt cx="567" cy="392"/>
            </a:xfrm>
          </p:grpSpPr>
          <p:sp>
            <p:nvSpPr>
              <p:cNvPr id="271" name="Rectangle 364">
                <a:extLst>
                  <a:ext uri="{FF2B5EF4-FFF2-40B4-BE49-F238E27FC236}">
                    <a16:creationId xmlns:a16="http://schemas.microsoft.com/office/drawing/2014/main" xmlns="" id="{3F4F6A8E-0CF1-49A3-BE76-E3961DA4D0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7" y="3224"/>
                <a:ext cx="143" cy="2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72" name="Freeform 349">
                <a:extLst>
                  <a:ext uri="{FF2B5EF4-FFF2-40B4-BE49-F238E27FC236}">
                    <a16:creationId xmlns:a16="http://schemas.microsoft.com/office/drawing/2014/main" xmlns="" id="{9D0690C2-C0FC-4EAB-AD86-A5324F1E38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18" y="3203"/>
                <a:ext cx="385" cy="389"/>
              </a:xfrm>
              <a:custGeom>
                <a:avLst/>
                <a:gdLst>
                  <a:gd name="T0" fmla="*/ 385 w 385"/>
                  <a:gd name="T1" fmla="*/ 389 h 389"/>
                  <a:gd name="T2" fmla="*/ 0 w 385"/>
                  <a:gd name="T3" fmla="*/ 389 h 389"/>
                  <a:gd name="T4" fmla="*/ 0 w 385"/>
                  <a:gd name="T5" fmla="*/ 0 h 389"/>
                  <a:gd name="T6" fmla="*/ 385 w 385"/>
                  <a:gd name="T7" fmla="*/ 0 h 389"/>
                  <a:gd name="T8" fmla="*/ 385 w 385"/>
                  <a:gd name="T9" fmla="*/ 389 h 389"/>
                  <a:gd name="T10" fmla="*/ 22 w 385"/>
                  <a:gd name="T11" fmla="*/ 368 h 389"/>
                  <a:gd name="T12" fmla="*/ 364 w 385"/>
                  <a:gd name="T13" fmla="*/ 368 h 389"/>
                  <a:gd name="T14" fmla="*/ 364 w 385"/>
                  <a:gd name="T15" fmla="*/ 24 h 389"/>
                  <a:gd name="T16" fmla="*/ 22 w 385"/>
                  <a:gd name="T17" fmla="*/ 24 h 389"/>
                  <a:gd name="T18" fmla="*/ 22 w 385"/>
                  <a:gd name="T19" fmla="*/ 368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5" h="389">
                    <a:moveTo>
                      <a:pt x="385" y="389"/>
                    </a:moveTo>
                    <a:lnTo>
                      <a:pt x="0" y="389"/>
                    </a:lnTo>
                    <a:lnTo>
                      <a:pt x="0" y="0"/>
                    </a:lnTo>
                    <a:lnTo>
                      <a:pt x="385" y="0"/>
                    </a:lnTo>
                    <a:lnTo>
                      <a:pt x="385" y="389"/>
                    </a:lnTo>
                    <a:close/>
                    <a:moveTo>
                      <a:pt x="22" y="368"/>
                    </a:moveTo>
                    <a:lnTo>
                      <a:pt x="364" y="368"/>
                    </a:lnTo>
                    <a:lnTo>
                      <a:pt x="364" y="24"/>
                    </a:lnTo>
                    <a:lnTo>
                      <a:pt x="22" y="24"/>
                    </a:lnTo>
                    <a:lnTo>
                      <a:pt x="22" y="36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73" name="Freeform 350">
                <a:extLst>
                  <a:ext uri="{FF2B5EF4-FFF2-40B4-BE49-F238E27FC236}">
                    <a16:creationId xmlns:a16="http://schemas.microsoft.com/office/drawing/2014/main" xmlns="" id="{EA73B6ED-8113-41AE-8079-2AC1D4815E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21" y="3207"/>
                <a:ext cx="71" cy="152"/>
              </a:xfrm>
              <a:custGeom>
                <a:avLst/>
                <a:gdLst>
                  <a:gd name="T0" fmla="*/ 15 w 30"/>
                  <a:gd name="T1" fmla="*/ 63 h 63"/>
                  <a:gd name="T2" fmla="*/ 0 w 30"/>
                  <a:gd name="T3" fmla="*/ 53 h 63"/>
                  <a:gd name="T4" fmla="*/ 0 w 30"/>
                  <a:gd name="T5" fmla="*/ 53 h 63"/>
                  <a:gd name="T6" fmla="*/ 0 w 30"/>
                  <a:gd name="T7" fmla="*/ 48 h 63"/>
                  <a:gd name="T8" fmla="*/ 0 w 30"/>
                  <a:gd name="T9" fmla="*/ 0 h 63"/>
                  <a:gd name="T10" fmla="*/ 30 w 30"/>
                  <a:gd name="T11" fmla="*/ 0 h 63"/>
                  <a:gd name="T12" fmla="*/ 30 w 30"/>
                  <a:gd name="T13" fmla="*/ 48 h 63"/>
                  <a:gd name="T14" fmla="*/ 15 w 30"/>
                  <a:gd name="T15" fmla="*/ 63 h 63"/>
                  <a:gd name="T16" fmla="*/ 9 w 30"/>
                  <a:gd name="T17" fmla="*/ 46 h 63"/>
                  <a:gd name="T18" fmla="*/ 9 w 30"/>
                  <a:gd name="T19" fmla="*/ 48 h 63"/>
                  <a:gd name="T20" fmla="*/ 15 w 30"/>
                  <a:gd name="T21" fmla="*/ 54 h 63"/>
                  <a:gd name="T22" fmla="*/ 21 w 30"/>
                  <a:gd name="T23" fmla="*/ 48 h 63"/>
                  <a:gd name="T24" fmla="*/ 21 w 30"/>
                  <a:gd name="T25" fmla="*/ 48 h 63"/>
                  <a:gd name="T26" fmla="*/ 21 w 30"/>
                  <a:gd name="T27" fmla="*/ 9 h 63"/>
                  <a:gd name="T28" fmla="*/ 9 w 30"/>
                  <a:gd name="T29" fmla="*/ 9 h 63"/>
                  <a:gd name="T30" fmla="*/ 9 w 30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63">
                    <a:moveTo>
                      <a:pt x="15" y="63"/>
                    </a:moveTo>
                    <a:cubicBezTo>
                      <a:pt x="8" y="63"/>
                      <a:pt x="2" y="59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56"/>
                      <a:pt x="24" y="63"/>
                      <a:pt x="15" y="63"/>
                    </a:cubicBezTo>
                    <a:close/>
                    <a:moveTo>
                      <a:pt x="9" y="46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51"/>
                      <a:pt x="12" y="54"/>
                      <a:pt x="15" y="54"/>
                    </a:cubicBezTo>
                    <a:cubicBezTo>
                      <a:pt x="18" y="54"/>
                      <a:pt x="21" y="51"/>
                      <a:pt x="21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74" name="Freeform 351">
                <a:extLst>
                  <a:ext uri="{FF2B5EF4-FFF2-40B4-BE49-F238E27FC236}">
                    <a16:creationId xmlns:a16="http://schemas.microsoft.com/office/drawing/2014/main" xmlns="" id="{B86F501D-A94B-4B54-B897-2CCBCEE7ED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71" y="3207"/>
                <a:ext cx="74" cy="152"/>
              </a:xfrm>
              <a:custGeom>
                <a:avLst/>
                <a:gdLst>
                  <a:gd name="T0" fmla="*/ 16 w 31"/>
                  <a:gd name="T1" fmla="*/ 63 h 63"/>
                  <a:gd name="T2" fmla="*/ 1 w 31"/>
                  <a:gd name="T3" fmla="*/ 53 h 63"/>
                  <a:gd name="T4" fmla="*/ 0 w 31"/>
                  <a:gd name="T5" fmla="*/ 53 h 63"/>
                  <a:gd name="T6" fmla="*/ 0 w 31"/>
                  <a:gd name="T7" fmla="*/ 48 h 63"/>
                  <a:gd name="T8" fmla="*/ 0 w 31"/>
                  <a:gd name="T9" fmla="*/ 0 h 63"/>
                  <a:gd name="T10" fmla="*/ 31 w 31"/>
                  <a:gd name="T11" fmla="*/ 0 h 63"/>
                  <a:gd name="T12" fmla="*/ 31 w 31"/>
                  <a:gd name="T13" fmla="*/ 48 h 63"/>
                  <a:gd name="T14" fmla="*/ 16 w 31"/>
                  <a:gd name="T15" fmla="*/ 63 h 63"/>
                  <a:gd name="T16" fmla="*/ 10 w 31"/>
                  <a:gd name="T17" fmla="*/ 46 h 63"/>
                  <a:gd name="T18" fmla="*/ 10 w 31"/>
                  <a:gd name="T19" fmla="*/ 48 h 63"/>
                  <a:gd name="T20" fmla="*/ 16 w 31"/>
                  <a:gd name="T21" fmla="*/ 54 h 63"/>
                  <a:gd name="T22" fmla="*/ 22 w 31"/>
                  <a:gd name="T23" fmla="*/ 48 h 63"/>
                  <a:gd name="T24" fmla="*/ 22 w 31"/>
                  <a:gd name="T25" fmla="*/ 48 h 63"/>
                  <a:gd name="T26" fmla="*/ 22 w 31"/>
                  <a:gd name="T27" fmla="*/ 9 h 63"/>
                  <a:gd name="T28" fmla="*/ 10 w 31"/>
                  <a:gd name="T29" fmla="*/ 9 h 63"/>
                  <a:gd name="T30" fmla="*/ 10 w 31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63">
                    <a:moveTo>
                      <a:pt x="16" y="63"/>
                    </a:moveTo>
                    <a:cubicBezTo>
                      <a:pt x="9" y="63"/>
                      <a:pt x="3" y="59"/>
                      <a:pt x="1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6"/>
                      <a:pt x="24" y="63"/>
                      <a:pt x="16" y="63"/>
                    </a:cubicBezTo>
                    <a:close/>
                    <a:moveTo>
                      <a:pt x="10" y="46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51"/>
                      <a:pt x="12" y="54"/>
                      <a:pt x="16" y="54"/>
                    </a:cubicBezTo>
                    <a:cubicBezTo>
                      <a:pt x="19" y="54"/>
                      <a:pt x="22" y="51"/>
                      <a:pt x="22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10" y="9"/>
                      <a:pt x="10" y="9"/>
                      <a:pt x="10" y="9"/>
                    </a:cubicBezTo>
                    <a:lnTo>
                      <a:pt x="10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75" name="Freeform 352">
                <a:extLst>
                  <a:ext uri="{FF2B5EF4-FFF2-40B4-BE49-F238E27FC236}">
                    <a16:creationId xmlns:a16="http://schemas.microsoft.com/office/drawing/2014/main" xmlns="" id="{397342E6-31C9-47BB-ABC5-ED0BD84ECF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4" y="3207"/>
                <a:ext cx="74" cy="152"/>
              </a:xfrm>
              <a:custGeom>
                <a:avLst/>
                <a:gdLst>
                  <a:gd name="T0" fmla="*/ 15 w 31"/>
                  <a:gd name="T1" fmla="*/ 63 h 63"/>
                  <a:gd name="T2" fmla="*/ 1 w 31"/>
                  <a:gd name="T3" fmla="*/ 53 h 63"/>
                  <a:gd name="T4" fmla="*/ 0 w 31"/>
                  <a:gd name="T5" fmla="*/ 53 h 63"/>
                  <a:gd name="T6" fmla="*/ 0 w 31"/>
                  <a:gd name="T7" fmla="*/ 48 h 63"/>
                  <a:gd name="T8" fmla="*/ 0 w 31"/>
                  <a:gd name="T9" fmla="*/ 0 h 63"/>
                  <a:gd name="T10" fmla="*/ 31 w 31"/>
                  <a:gd name="T11" fmla="*/ 0 h 63"/>
                  <a:gd name="T12" fmla="*/ 31 w 31"/>
                  <a:gd name="T13" fmla="*/ 48 h 63"/>
                  <a:gd name="T14" fmla="*/ 15 w 31"/>
                  <a:gd name="T15" fmla="*/ 63 h 63"/>
                  <a:gd name="T16" fmla="*/ 9 w 31"/>
                  <a:gd name="T17" fmla="*/ 46 h 63"/>
                  <a:gd name="T18" fmla="*/ 9 w 31"/>
                  <a:gd name="T19" fmla="*/ 48 h 63"/>
                  <a:gd name="T20" fmla="*/ 15 w 31"/>
                  <a:gd name="T21" fmla="*/ 54 h 63"/>
                  <a:gd name="T22" fmla="*/ 22 w 31"/>
                  <a:gd name="T23" fmla="*/ 48 h 63"/>
                  <a:gd name="T24" fmla="*/ 21 w 31"/>
                  <a:gd name="T25" fmla="*/ 48 h 63"/>
                  <a:gd name="T26" fmla="*/ 21 w 31"/>
                  <a:gd name="T27" fmla="*/ 9 h 63"/>
                  <a:gd name="T28" fmla="*/ 9 w 31"/>
                  <a:gd name="T29" fmla="*/ 9 h 63"/>
                  <a:gd name="T30" fmla="*/ 9 w 31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63">
                    <a:moveTo>
                      <a:pt x="15" y="63"/>
                    </a:moveTo>
                    <a:cubicBezTo>
                      <a:pt x="9" y="63"/>
                      <a:pt x="3" y="59"/>
                      <a:pt x="1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6"/>
                      <a:pt x="24" y="63"/>
                      <a:pt x="15" y="63"/>
                    </a:cubicBezTo>
                    <a:close/>
                    <a:moveTo>
                      <a:pt x="9" y="46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51"/>
                      <a:pt x="12" y="54"/>
                      <a:pt x="15" y="54"/>
                    </a:cubicBezTo>
                    <a:cubicBezTo>
                      <a:pt x="19" y="54"/>
                      <a:pt x="21" y="51"/>
                      <a:pt x="22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76" name="Freeform 353">
                <a:extLst>
                  <a:ext uri="{FF2B5EF4-FFF2-40B4-BE49-F238E27FC236}">
                    <a16:creationId xmlns:a16="http://schemas.microsoft.com/office/drawing/2014/main" xmlns="" id="{F681A784-D9A3-4835-B112-85112F735E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76" y="3207"/>
                <a:ext cx="72" cy="152"/>
              </a:xfrm>
              <a:custGeom>
                <a:avLst/>
                <a:gdLst>
                  <a:gd name="T0" fmla="*/ 15 w 30"/>
                  <a:gd name="T1" fmla="*/ 63 h 63"/>
                  <a:gd name="T2" fmla="*/ 0 w 30"/>
                  <a:gd name="T3" fmla="*/ 53 h 63"/>
                  <a:gd name="T4" fmla="*/ 0 w 30"/>
                  <a:gd name="T5" fmla="*/ 53 h 63"/>
                  <a:gd name="T6" fmla="*/ 0 w 30"/>
                  <a:gd name="T7" fmla="*/ 48 h 63"/>
                  <a:gd name="T8" fmla="*/ 0 w 30"/>
                  <a:gd name="T9" fmla="*/ 0 h 63"/>
                  <a:gd name="T10" fmla="*/ 30 w 30"/>
                  <a:gd name="T11" fmla="*/ 0 h 63"/>
                  <a:gd name="T12" fmla="*/ 30 w 30"/>
                  <a:gd name="T13" fmla="*/ 48 h 63"/>
                  <a:gd name="T14" fmla="*/ 15 w 30"/>
                  <a:gd name="T15" fmla="*/ 63 h 63"/>
                  <a:gd name="T16" fmla="*/ 9 w 30"/>
                  <a:gd name="T17" fmla="*/ 46 h 63"/>
                  <a:gd name="T18" fmla="*/ 9 w 30"/>
                  <a:gd name="T19" fmla="*/ 48 h 63"/>
                  <a:gd name="T20" fmla="*/ 15 w 30"/>
                  <a:gd name="T21" fmla="*/ 54 h 63"/>
                  <a:gd name="T22" fmla="*/ 21 w 30"/>
                  <a:gd name="T23" fmla="*/ 48 h 63"/>
                  <a:gd name="T24" fmla="*/ 21 w 30"/>
                  <a:gd name="T25" fmla="*/ 48 h 63"/>
                  <a:gd name="T26" fmla="*/ 21 w 30"/>
                  <a:gd name="T27" fmla="*/ 9 h 63"/>
                  <a:gd name="T28" fmla="*/ 9 w 30"/>
                  <a:gd name="T29" fmla="*/ 9 h 63"/>
                  <a:gd name="T30" fmla="*/ 9 w 30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" h="63">
                    <a:moveTo>
                      <a:pt x="15" y="63"/>
                    </a:moveTo>
                    <a:cubicBezTo>
                      <a:pt x="8" y="63"/>
                      <a:pt x="2" y="59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56"/>
                      <a:pt x="23" y="63"/>
                      <a:pt x="15" y="63"/>
                    </a:cubicBezTo>
                    <a:close/>
                    <a:moveTo>
                      <a:pt x="9" y="46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51"/>
                      <a:pt x="12" y="54"/>
                      <a:pt x="15" y="54"/>
                    </a:cubicBezTo>
                    <a:cubicBezTo>
                      <a:pt x="18" y="54"/>
                      <a:pt x="21" y="51"/>
                      <a:pt x="21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77" name="Freeform 354">
                <a:extLst>
                  <a:ext uri="{FF2B5EF4-FFF2-40B4-BE49-F238E27FC236}">
                    <a16:creationId xmlns:a16="http://schemas.microsoft.com/office/drawing/2014/main" xmlns="" id="{DFCD323D-D3DD-4C34-A110-96ACB70B391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26" y="3207"/>
                <a:ext cx="75" cy="152"/>
              </a:xfrm>
              <a:custGeom>
                <a:avLst/>
                <a:gdLst>
                  <a:gd name="T0" fmla="*/ 16 w 31"/>
                  <a:gd name="T1" fmla="*/ 63 h 63"/>
                  <a:gd name="T2" fmla="*/ 1 w 31"/>
                  <a:gd name="T3" fmla="*/ 53 h 63"/>
                  <a:gd name="T4" fmla="*/ 0 w 31"/>
                  <a:gd name="T5" fmla="*/ 53 h 63"/>
                  <a:gd name="T6" fmla="*/ 0 w 31"/>
                  <a:gd name="T7" fmla="*/ 48 h 63"/>
                  <a:gd name="T8" fmla="*/ 0 w 31"/>
                  <a:gd name="T9" fmla="*/ 0 h 63"/>
                  <a:gd name="T10" fmla="*/ 31 w 31"/>
                  <a:gd name="T11" fmla="*/ 0 h 63"/>
                  <a:gd name="T12" fmla="*/ 31 w 31"/>
                  <a:gd name="T13" fmla="*/ 48 h 63"/>
                  <a:gd name="T14" fmla="*/ 16 w 31"/>
                  <a:gd name="T15" fmla="*/ 63 h 63"/>
                  <a:gd name="T16" fmla="*/ 9 w 31"/>
                  <a:gd name="T17" fmla="*/ 46 h 63"/>
                  <a:gd name="T18" fmla="*/ 9 w 31"/>
                  <a:gd name="T19" fmla="*/ 48 h 63"/>
                  <a:gd name="T20" fmla="*/ 16 w 31"/>
                  <a:gd name="T21" fmla="*/ 54 h 63"/>
                  <a:gd name="T22" fmla="*/ 22 w 31"/>
                  <a:gd name="T23" fmla="*/ 48 h 63"/>
                  <a:gd name="T24" fmla="*/ 22 w 31"/>
                  <a:gd name="T25" fmla="*/ 48 h 63"/>
                  <a:gd name="T26" fmla="*/ 22 w 31"/>
                  <a:gd name="T27" fmla="*/ 9 h 63"/>
                  <a:gd name="T28" fmla="*/ 9 w 31"/>
                  <a:gd name="T29" fmla="*/ 9 h 63"/>
                  <a:gd name="T30" fmla="*/ 9 w 31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63">
                    <a:moveTo>
                      <a:pt x="16" y="63"/>
                    </a:moveTo>
                    <a:cubicBezTo>
                      <a:pt x="9" y="63"/>
                      <a:pt x="3" y="59"/>
                      <a:pt x="1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6"/>
                      <a:pt x="24" y="63"/>
                      <a:pt x="16" y="63"/>
                    </a:cubicBezTo>
                    <a:close/>
                    <a:moveTo>
                      <a:pt x="9" y="46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51"/>
                      <a:pt x="12" y="54"/>
                      <a:pt x="16" y="54"/>
                    </a:cubicBezTo>
                    <a:cubicBezTo>
                      <a:pt x="19" y="54"/>
                      <a:pt x="22" y="51"/>
                      <a:pt x="22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78" name="Freeform 355">
                <a:extLst>
                  <a:ext uri="{FF2B5EF4-FFF2-40B4-BE49-F238E27FC236}">
                    <a16:creationId xmlns:a16="http://schemas.microsoft.com/office/drawing/2014/main" xmlns="" id="{98A73E60-CCB3-42C7-9B66-17463DA3E0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79" y="3207"/>
                <a:ext cx="74" cy="152"/>
              </a:xfrm>
              <a:custGeom>
                <a:avLst/>
                <a:gdLst>
                  <a:gd name="T0" fmla="*/ 15 w 31"/>
                  <a:gd name="T1" fmla="*/ 63 h 63"/>
                  <a:gd name="T2" fmla="*/ 1 w 31"/>
                  <a:gd name="T3" fmla="*/ 53 h 63"/>
                  <a:gd name="T4" fmla="*/ 0 w 31"/>
                  <a:gd name="T5" fmla="*/ 53 h 63"/>
                  <a:gd name="T6" fmla="*/ 0 w 31"/>
                  <a:gd name="T7" fmla="*/ 48 h 63"/>
                  <a:gd name="T8" fmla="*/ 0 w 31"/>
                  <a:gd name="T9" fmla="*/ 0 h 63"/>
                  <a:gd name="T10" fmla="*/ 31 w 31"/>
                  <a:gd name="T11" fmla="*/ 0 h 63"/>
                  <a:gd name="T12" fmla="*/ 31 w 31"/>
                  <a:gd name="T13" fmla="*/ 48 h 63"/>
                  <a:gd name="T14" fmla="*/ 15 w 31"/>
                  <a:gd name="T15" fmla="*/ 63 h 63"/>
                  <a:gd name="T16" fmla="*/ 9 w 31"/>
                  <a:gd name="T17" fmla="*/ 46 h 63"/>
                  <a:gd name="T18" fmla="*/ 9 w 31"/>
                  <a:gd name="T19" fmla="*/ 48 h 63"/>
                  <a:gd name="T20" fmla="*/ 15 w 31"/>
                  <a:gd name="T21" fmla="*/ 54 h 63"/>
                  <a:gd name="T22" fmla="*/ 21 w 31"/>
                  <a:gd name="T23" fmla="*/ 48 h 63"/>
                  <a:gd name="T24" fmla="*/ 21 w 31"/>
                  <a:gd name="T25" fmla="*/ 48 h 63"/>
                  <a:gd name="T26" fmla="*/ 21 w 31"/>
                  <a:gd name="T27" fmla="*/ 9 h 63"/>
                  <a:gd name="T28" fmla="*/ 9 w 31"/>
                  <a:gd name="T29" fmla="*/ 9 h 63"/>
                  <a:gd name="T30" fmla="*/ 9 w 31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63">
                    <a:moveTo>
                      <a:pt x="15" y="63"/>
                    </a:moveTo>
                    <a:cubicBezTo>
                      <a:pt x="8" y="63"/>
                      <a:pt x="3" y="59"/>
                      <a:pt x="1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6"/>
                      <a:pt x="24" y="63"/>
                      <a:pt x="15" y="63"/>
                    </a:cubicBezTo>
                    <a:close/>
                    <a:moveTo>
                      <a:pt x="9" y="46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51"/>
                      <a:pt x="12" y="54"/>
                      <a:pt x="15" y="54"/>
                    </a:cubicBezTo>
                    <a:cubicBezTo>
                      <a:pt x="19" y="54"/>
                      <a:pt x="21" y="51"/>
                      <a:pt x="21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9" y="9"/>
                      <a:pt x="9" y="9"/>
                      <a:pt x="9" y="9"/>
                    </a:cubicBez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79" name="Freeform 356">
                <a:extLst>
                  <a:ext uri="{FF2B5EF4-FFF2-40B4-BE49-F238E27FC236}">
                    <a16:creationId xmlns:a16="http://schemas.microsoft.com/office/drawing/2014/main" xmlns="" id="{F132168C-644B-4526-BB54-86CE2FAA05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29" y="3207"/>
                <a:ext cx="74" cy="152"/>
              </a:xfrm>
              <a:custGeom>
                <a:avLst/>
                <a:gdLst>
                  <a:gd name="T0" fmla="*/ 16 w 31"/>
                  <a:gd name="T1" fmla="*/ 63 h 63"/>
                  <a:gd name="T2" fmla="*/ 1 w 31"/>
                  <a:gd name="T3" fmla="*/ 53 h 63"/>
                  <a:gd name="T4" fmla="*/ 0 w 31"/>
                  <a:gd name="T5" fmla="*/ 53 h 63"/>
                  <a:gd name="T6" fmla="*/ 0 w 31"/>
                  <a:gd name="T7" fmla="*/ 48 h 63"/>
                  <a:gd name="T8" fmla="*/ 0 w 31"/>
                  <a:gd name="T9" fmla="*/ 0 h 63"/>
                  <a:gd name="T10" fmla="*/ 31 w 31"/>
                  <a:gd name="T11" fmla="*/ 0 h 63"/>
                  <a:gd name="T12" fmla="*/ 31 w 31"/>
                  <a:gd name="T13" fmla="*/ 48 h 63"/>
                  <a:gd name="T14" fmla="*/ 16 w 31"/>
                  <a:gd name="T15" fmla="*/ 63 h 63"/>
                  <a:gd name="T16" fmla="*/ 10 w 31"/>
                  <a:gd name="T17" fmla="*/ 46 h 63"/>
                  <a:gd name="T18" fmla="*/ 10 w 31"/>
                  <a:gd name="T19" fmla="*/ 48 h 63"/>
                  <a:gd name="T20" fmla="*/ 16 w 31"/>
                  <a:gd name="T21" fmla="*/ 54 h 63"/>
                  <a:gd name="T22" fmla="*/ 22 w 31"/>
                  <a:gd name="T23" fmla="*/ 48 h 63"/>
                  <a:gd name="T24" fmla="*/ 22 w 31"/>
                  <a:gd name="T25" fmla="*/ 48 h 63"/>
                  <a:gd name="T26" fmla="*/ 22 w 31"/>
                  <a:gd name="T27" fmla="*/ 9 h 63"/>
                  <a:gd name="T28" fmla="*/ 10 w 31"/>
                  <a:gd name="T29" fmla="*/ 9 h 63"/>
                  <a:gd name="T30" fmla="*/ 10 w 31"/>
                  <a:gd name="T31" fmla="*/ 4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63">
                    <a:moveTo>
                      <a:pt x="16" y="63"/>
                    </a:moveTo>
                    <a:cubicBezTo>
                      <a:pt x="9" y="63"/>
                      <a:pt x="3" y="59"/>
                      <a:pt x="1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6"/>
                      <a:pt x="24" y="63"/>
                      <a:pt x="16" y="63"/>
                    </a:cubicBezTo>
                    <a:close/>
                    <a:moveTo>
                      <a:pt x="10" y="46"/>
                    </a:moveTo>
                    <a:cubicBezTo>
                      <a:pt x="10" y="48"/>
                      <a:pt x="10" y="48"/>
                      <a:pt x="10" y="48"/>
                    </a:cubicBezTo>
                    <a:cubicBezTo>
                      <a:pt x="10" y="51"/>
                      <a:pt x="12" y="54"/>
                      <a:pt x="16" y="54"/>
                    </a:cubicBezTo>
                    <a:cubicBezTo>
                      <a:pt x="19" y="54"/>
                      <a:pt x="22" y="51"/>
                      <a:pt x="22" y="48"/>
                    </a:cubicBezTo>
                    <a:cubicBezTo>
                      <a:pt x="22" y="48"/>
                      <a:pt x="22" y="48"/>
                      <a:pt x="22" y="48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10" y="9"/>
                      <a:pt x="10" y="9"/>
                      <a:pt x="10" y="9"/>
                    </a:cubicBezTo>
                    <a:lnTo>
                      <a:pt x="10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80" name="Freeform 357">
                <a:extLst>
                  <a:ext uri="{FF2B5EF4-FFF2-40B4-BE49-F238E27FC236}">
                    <a16:creationId xmlns:a16="http://schemas.microsoft.com/office/drawing/2014/main" xmlns="" id="{6C2CAF91-C0DC-4D91-94A6-B2C75C1950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2" y="3407"/>
                <a:ext cx="136" cy="171"/>
              </a:xfrm>
              <a:custGeom>
                <a:avLst/>
                <a:gdLst>
                  <a:gd name="T0" fmla="*/ 57 w 57"/>
                  <a:gd name="T1" fmla="*/ 71 h 71"/>
                  <a:gd name="T2" fmla="*/ 48 w 57"/>
                  <a:gd name="T3" fmla="*/ 71 h 71"/>
                  <a:gd name="T4" fmla="*/ 48 w 57"/>
                  <a:gd name="T5" fmla="*/ 15 h 71"/>
                  <a:gd name="T6" fmla="*/ 42 w 57"/>
                  <a:gd name="T7" fmla="*/ 9 h 71"/>
                  <a:gd name="T8" fmla="*/ 15 w 57"/>
                  <a:gd name="T9" fmla="*/ 9 h 71"/>
                  <a:gd name="T10" fmla="*/ 9 w 57"/>
                  <a:gd name="T11" fmla="*/ 15 h 71"/>
                  <a:gd name="T12" fmla="*/ 9 w 57"/>
                  <a:gd name="T13" fmla="*/ 71 h 71"/>
                  <a:gd name="T14" fmla="*/ 0 w 57"/>
                  <a:gd name="T15" fmla="*/ 71 h 71"/>
                  <a:gd name="T16" fmla="*/ 0 w 57"/>
                  <a:gd name="T17" fmla="*/ 15 h 71"/>
                  <a:gd name="T18" fmla="*/ 15 w 57"/>
                  <a:gd name="T19" fmla="*/ 0 h 71"/>
                  <a:gd name="T20" fmla="*/ 42 w 57"/>
                  <a:gd name="T21" fmla="*/ 0 h 71"/>
                  <a:gd name="T22" fmla="*/ 57 w 57"/>
                  <a:gd name="T23" fmla="*/ 15 h 71"/>
                  <a:gd name="T24" fmla="*/ 57 w 57"/>
                  <a:gd name="T25" fmla="*/ 71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71">
                    <a:moveTo>
                      <a:pt x="57" y="71"/>
                    </a:moveTo>
                    <a:cubicBezTo>
                      <a:pt x="48" y="71"/>
                      <a:pt x="48" y="71"/>
                      <a:pt x="48" y="71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8" y="11"/>
                      <a:pt x="45" y="9"/>
                      <a:pt x="42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9"/>
                      <a:pt x="9" y="11"/>
                      <a:pt x="9" y="15"/>
                    </a:cubicBezTo>
                    <a:cubicBezTo>
                      <a:pt x="9" y="71"/>
                      <a:pt x="9" y="71"/>
                      <a:pt x="9" y="71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6"/>
                      <a:pt x="6" y="0"/>
                      <a:pt x="15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51" y="0"/>
                      <a:pt x="57" y="6"/>
                      <a:pt x="57" y="15"/>
                    </a:cubicBezTo>
                    <a:lnTo>
                      <a:pt x="57" y="71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81" name="Rectangle 358">
                <a:extLst>
                  <a:ext uri="{FF2B5EF4-FFF2-40B4-BE49-F238E27FC236}">
                    <a16:creationId xmlns:a16="http://schemas.microsoft.com/office/drawing/2014/main" xmlns="" id="{DD311C32-1216-4AE7-867E-14F557DAE0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479"/>
                <a:ext cx="24" cy="24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82" name="Freeform 359">
                <a:extLst>
                  <a:ext uri="{FF2B5EF4-FFF2-40B4-BE49-F238E27FC236}">
                    <a16:creationId xmlns:a16="http://schemas.microsoft.com/office/drawing/2014/main" xmlns="" id="{CBE4D406-9918-4BAA-9A44-75DA43FE19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3" y="3241"/>
                <a:ext cx="0" cy="63"/>
              </a:xfrm>
              <a:custGeom>
                <a:avLst/>
                <a:gdLst>
                  <a:gd name="T0" fmla="*/ 0 h 63"/>
                  <a:gd name="T1" fmla="*/ 63 h 63"/>
                  <a:gd name="T2" fmla="*/ 0 h 6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63">
                    <a:moveTo>
                      <a:pt x="0" y="0"/>
                    </a:moveTo>
                    <a:lnTo>
                      <a:pt x="0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83" name="Line 360">
                <a:extLst>
                  <a:ext uri="{FF2B5EF4-FFF2-40B4-BE49-F238E27FC236}">
                    <a16:creationId xmlns:a16="http://schemas.microsoft.com/office/drawing/2014/main" xmlns="" id="{AD2C8FCF-990F-47BF-9384-0615726BE9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73" y="3241"/>
                <a:ext cx="0" cy="63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84" name="Rectangle 361">
                <a:extLst>
                  <a:ext uri="{FF2B5EF4-FFF2-40B4-BE49-F238E27FC236}">
                    <a16:creationId xmlns:a16="http://schemas.microsoft.com/office/drawing/2014/main" xmlns="" id="{6DB6BC6B-888D-42B2-AB56-34E6BD1317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1" y="3241"/>
                <a:ext cx="24" cy="63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85" name="Freeform 362">
                <a:extLst>
                  <a:ext uri="{FF2B5EF4-FFF2-40B4-BE49-F238E27FC236}">
                    <a16:creationId xmlns:a16="http://schemas.microsoft.com/office/drawing/2014/main" xmlns="" id="{7A80EE84-3FF5-4742-B9EB-9238A9502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7" y="3236"/>
                <a:ext cx="143" cy="0"/>
              </a:xfrm>
              <a:custGeom>
                <a:avLst/>
                <a:gdLst>
                  <a:gd name="T0" fmla="*/ 0 w 143"/>
                  <a:gd name="T1" fmla="*/ 143 w 143"/>
                  <a:gd name="T2" fmla="*/ 0 w 14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43">
                    <a:moveTo>
                      <a:pt x="0" y="0"/>
                    </a:moveTo>
                    <a:lnTo>
                      <a:pt x="14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86" name="Freeform 365">
                <a:extLst>
                  <a:ext uri="{FF2B5EF4-FFF2-40B4-BE49-F238E27FC236}">
                    <a16:creationId xmlns:a16="http://schemas.microsoft.com/office/drawing/2014/main" xmlns="" id="{2FE3018A-78F5-463E-B6BC-6B2A5910D6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15" y="3287"/>
                <a:ext cx="118" cy="209"/>
              </a:xfrm>
              <a:custGeom>
                <a:avLst/>
                <a:gdLst>
                  <a:gd name="T0" fmla="*/ 118 w 118"/>
                  <a:gd name="T1" fmla="*/ 209 h 209"/>
                  <a:gd name="T2" fmla="*/ 0 w 118"/>
                  <a:gd name="T3" fmla="*/ 209 h 209"/>
                  <a:gd name="T4" fmla="*/ 0 w 118"/>
                  <a:gd name="T5" fmla="*/ 0 h 209"/>
                  <a:gd name="T6" fmla="*/ 118 w 118"/>
                  <a:gd name="T7" fmla="*/ 0 h 209"/>
                  <a:gd name="T8" fmla="*/ 118 w 118"/>
                  <a:gd name="T9" fmla="*/ 209 h 209"/>
                  <a:gd name="T10" fmla="*/ 22 w 118"/>
                  <a:gd name="T11" fmla="*/ 187 h 209"/>
                  <a:gd name="T12" fmla="*/ 94 w 118"/>
                  <a:gd name="T13" fmla="*/ 187 h 209"/>
                  <a:gd name="T14" fmla="*/ 94 w 118"/>
                  <a:gd name="T15" fmla="*/ 21 h 209"/>
                  <a:gd name="T16" fmla="*/ 22 w 118"/>
                  <a:gd name="T17" fmla="*/ 21 h 209"/>
                  <a:gd name="T18" fmla="*/ 22 w 118"/>
                  <a:gd name="T19" fmla="*/ 187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209">
                    <a:moveTo>
                      <a:pt x="118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118" y="0"/>
                    </a:lnTo>
                    <a:lnTo>
                      <a:pt x="118" y="209"/>
                    </a:lnTo>
                    <a:close/>
                    <a:moveTo>
                      <a:pt x="22" y="187"/>
                    </a:moveTo>
                    <a:lnTo>
                      <a:pt x="94" y="187"/>
                    </a:lnTo>
                    <a:lnTo>
                      <a:pt x="94" y="21"/>
                    </a:lnTo>
                    <a:lnTo>
                      <a:pt x="22" y="21"/>
                    </a:lnTo>
                    <a:lnTo>
                      <a:pt x="22" y="18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87" name="Rectangle 366">
                <a:extLst>
                  <a:ext uri="{FF2B5EF4-FFF2-40B4-BE49-F238E27FC236}">
                    <a16:creationId xmlns:a16="http://schemas.microsoft.com/office/drawing/2014/main" xmlns="" id="{B31DBFAC-9F12-4D0B-A4A3-D6EBC56CC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1" y="3337"/>
                <a:ext cx="43" cy="2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88" name="Rectangle 367">
                <a:extLst>
                  <a:ext uri="{FF2B5EF4-FFF2-40B4-BE49-F238E27FC236}">
                    <a16:creationId xmlns:a16="http://schemas.microsoft.com/office/drawing/2014/main" xmlns="" id="{7A4CD95A-08F8-4066-923B-0441AF04AC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51" y="3385"/>
                <a:ext cx="43" cy="2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89" name="Rectangle 368">
                <a:extLst>
                  <a:ext uri="{FF2B5EF4-FFF2-40B4-BE49-F238E27FC236}">
                    <a16:creationId xmlns:a16="http://schemas.microsoft.com/office/drawing/2014/main" xmlns="" id="{C9737FD9-A4B6-401C-800B-5822464C3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6" y="3573"/>
                <a:ext cx="492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90" name="Rectangle 369">
                <a:extLst>
                  <a:ext uri="{FF2B5EF4-FFF2-40B4-BE49-F238E27FC236}">
                    <a16:creationId xmlns:a16="http://schemas.microsoft.com/office/drawing/2014/main" xmlns="" id="{19077939-41E5-42D5-B362-6FBD2300BB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9" y="3433"/>
                <a:ext cx="21" cy="14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291" name="Rectangle 370">
                <a:extLst>
                  <a:ext uri="{FF2B5EF4-FFF2-40B4-BE49-F238E27FC236}">
                    <a16:creationId xmlns:a16="http://schemas.microsoft.com/office/drawing/2014/main" xmlns="" id="{0C69DCBA-35CE-4055-924E-8E214D2C6E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5" y="3496"/>
                <a:ext cx="189" cy="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994998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그림 개체 틀 27" descr="2.jpg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/>
          <a:srcRect l="4003" r="4003"/>
          <a:stretch>
            <a:fillRect/>
          </a:stretch>
        </p:blipFill>
        <p:spPr>
          <a:xfrm>
            <a:off x="4748272" y="2577964"/>
            <a:ext cx="3569465" cy="3035147"/>
          </a:xfrm>
        </p:spPr>
      </p:pic>
      <p:pic>
        <p:nvPicPr>
          <p:cNvPr id="140" name="그림 개체 틀 26" descr="1.jpg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1877" b="11877"/>
          <a:stretch>
            <a:fillRect/>
          </a:stretch>
        </p:blipFill>
        <p:spPr>
          <a:xfrm>
            <a:off x="826266" y="2577964"/>
            <a:ext cx="3569465" cy="3035147"/>
          </a:xfrm>
        </p:spPr>
      </p:pic>
      <p:pic>
        <p:nvPicPr>
          <p:cNvPr id="7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D50138A2-13CB-DF44-88AE-64FFDFE25460}"/>
              </a:ext>
            </a:extLst>
          </p:cNvPr>
          <p:cNvSpPr/>
          <p:nvPr/>
        </p:nvSpPr>
        <p:spPr>
          <a:xfrm>
            <a:off x="1404649" y="959443"/>
            <a:ext cx="6334702" cy="4129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154C2099-4250-4C43-BCE4-480FBED28C0F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9508B44F-391A-2A46-A1C2-285D3F2AD65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E51D284E-B01C-AA48-9D81-A5419D8A001D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" name="Freeform 804">
              <a:extLst>
                <a:ext uri="{FF2B5EF4-FFF2-40B4-BE49-F238E27FC236}">
                  <a16:creationId xmlns:a16="http://schemas.microsoft.com/office/drawing/2014/main" xmlns="" id="{37E10CCF-080C-AE4B-A8B4-242CAC9C5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4" name="Freeform 804">
              <a:extLst>
                <a:ext uri="{FF2B5EF4-FFF2-40B4-BE49-F238E27FC236}">
                  <a16:creationId xmlns:a16="http://schemas.microsoft.com/office/drawing/2014/main" xmlns="" id="{CA9D039E-152C-9040-B686-9C6345E8A2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F90CEA9-203C-9B43-B3A0-0631B6035CD3}"/>
              </a:ext>
            </a:extLst>
          </p:cNvPr>
          <p:cNvSpPr txBox="1"/>
          <p:nvPr/>
        </p:nvSpPr>
        <p:spPr>
          <a:xfrm>
            <a:off x="0" y="895323"/>
            <a:ext cx="9144000" cy="1008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ko-KR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2. </a:t>
            </a:r>
            <a:r>
              <a:rPr kumimoji="1" lang="ko-KR" altLang="en-US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홍희 상품</a:t>
            </a:r>
            <a:endParaRPr kumimoji="1" lang="en-US" altLang="x-none" b="1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블로그</a:t>
            </a:r>
            <a:r>
              <a:rPr kumimoji="1" lang="en-US" altLang="ko-KR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kumimoji="1" lang="ko-KR" altLang="en-US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재형</a:t>
            </a:r>
            <a:r>
              <a:rPr kumimoji="1" lang="en-US" altLang="ko-KR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+</a:t>
            </a:r>
            <a:r>
              <a:rPr kumimoji="1" lang="ko-KR" altLang="en-US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케이</a:t>
            </a:r>
            <a:r>
              <a:rPr kumimoji="1" lang="en-US" altLang="ko-KR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kumimoji="1" lang="x-none" altLang="en-US" sz="2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CD5C7FC-552E-E44B-B724-445212BF2126}"/>
              </a:ext>
            </a:extLst>
          </p:cNvPr>
          <p:cNvSpPr txBox="1"/>
          <p:nvPr/>
        </p:nvSpPr>
        <p:spPr>
          <a:xfrm>
            <a:off x="1404648" y="1785926"/>
            <a:ext cx="63820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단기간에 집중적인 홍보가 가능한 효율적인 고객맞춤형 상품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1" lang="en-US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1" lang="ko-KR" altLang="en-US" sz="1400" b="1" dirty="0" err="1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가성비를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갖춘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공동주택 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1" lang="ko-KR" altLang="en-US" sz="1400" b="1" dirty="0" err="1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비공동주택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주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포스팅 상품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7" name="직사각형 136">
            <a:extLst>
              <a:ext uri="{FF2B5EF4-FFF2-40B4-BE49-F238E27FC236}">
                <a16:creationId xmlns:a16="http://schemas.microsoft.com/office/drawing/2014/main" xmlns="" id="{F8C9BCA1-B160-D649-BAE0-55FE263A567E}"/>
              </a:ext>
            </a:extLst>
          </p:cNvPr>
          <p:cNvSpPr/>
          <p:nvPr/>
        </p:nvSpPr>
        <p:spPr>
          <a:xfrm rot="5400000">
            <a:off x="5908298" y="4453086"/>
            <a:ext cx="1244910" cy="356496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xmlns="" id="{76972696-BD1F-3244-AF9C-7C0A4D7FC002}"/>
              </a:ext>
            </a:extLst>
          </p:cNvPr>
          <p:cNvSpPr/>
          <p:nvPr/>
        </p:nvSpPr>
        <p:spPr>
          <a:xfrm rot="5400000">
            <a:off x="1988542" y="4450835"/>
            <a:ext cx="1244912" cy="3569466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xmlns="" id="{A1CEA048-A7A2-1949-A978-6418ABED6F84}"/>
              </a:ext>
            </a:extLst>
          </p:cNvPr>
          <p:cNvSpPr txBox="1"/>
          <p:nvPr/>
        </p:nvSpPr>
        <p:spPr>
          <a:xfrm>
            <a:off x="1988925" y="5823335"/>
            <a:ext cx="24068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공동주택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buFontTx/>
              <a:buChar char="-"/>
            </a:pPr>
            <a:r>
              <a:rPr kumimoji="1" lang="en-US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55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만 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+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디자인 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22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만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buFontTx/>
              <a:buChar char="-"/>
            </a:pPr>
            <a:r>
              <a:rPr kumimoji="1" lang="en-US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천천히</a:t>
            </a:r>
            <a:endParaRPr kumimoji="1" lang="x-none" altLang="en-US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142" name="그룹 12">
            <a:extLst>
              <a:ext uri="{FF2B5EF4-FFF2-40B4-BE49-F238E27FC236}">
                <a16:creationId xmlns:a16="http://schemas.microsoft.com/office/drawing/2014/main" xmlns="" id="{BF6B6250-A375-1642-B9A5-DFA236CF1EBC}"/>
              </a:ext>
            </a:extLst>
          </p:cNvPr>
          <p:cNvGrpSpPr/>
          <p:nvPr/>
        </p:nvGrpSpPr>
        <p:grpSpPr>
          <a:xfrm>
            <a:off x="854435" y="5153899"/>
            <a:ext cx="1118044" cy="1081668"/>
            <a:chOff x="5420738" y="3043814"/>
            <a:chExt cx="1490725" cy="1081668"/>
          </a:xfrm>
        </p:grpSpPr>
        <p:sp>
          <p:nvSpPr>
            <p:cNvPr id="143" name="타원 142">
              <a:extLst>
                <a:ext uri="{FF2B5EF4-FFF2-40B4-BE49-F238E27FC236}">
                  <a16:creationId xmlns:a16="http://schemas.microsoft.com/office/drawing/2014/main" xmlns="" id="{40CBF703-1EE2-E042-A44D-C38E9E882AF3}"/>
                </a:ext>
              </a:extLst>
            </p:cNvPr>
            <p:cNvSpPr/>
            <p:nvPr/>
          </p:nvSpPr>
          <p:spPr>
            <a:xfrm>
              <a:off x="5625267" y="3043814"/>
              <a:ext cx="1081668" cy="108166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xmlns="" id="{B0DD04A5-53A1-2E44-9051-68EC9F3E8AB0}"/>
                </a:ext>
              </a:extLst>
            </p:cNvPr>
            <p:cNvSpPr txBox="1"/>
            <p:nvPr/>
          </p:nvSpPr>
          <p:spPr>
            <a:xfrm>
              <a:off x="5420738" y="3279996"/>
              <a:ext cx="149072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ko-KR" altLang="en-US" sz="11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재형</a:t>
              </a:r>
              <a:endParaRPr kumimoji="1" lang="en-US" altLang="ko-KR" sz="11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kumimoji="1" lang="en-US" altLang="ko-KR" sz="11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(</a:t>
              </a:r>
              <a:r>
                <a:rPr kumimoji="1" lang="ko-KR" altLang="en-US" sz="11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홍희</a:t>
              </a:r>
              <a:r>
                <a:rPr kumimoji="1" lang="en-US" altLang="ko-KR" sz="11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X)</a:t>
              </a:r>
            </a:p>
          </p:txBody>
        </p:sp>
      </p:grpSp>
      <p:grpSp>
        <p:nvGrpSpPr>
          <p:cNvPr id="145" name="그룹 15">
            <a:extLst>
              <a:ext uri="{FF2B5EF4-FFF2-40B4-BE49-F238E27FC236}">
                <a16:creationId xmlns:a16="http://schemas.microsoft.com/office/drawing/2014/main" xmlns="" id="{86CC8CA2-933F-FA40-BAED-37094BF9D421}"/>
              </a:ext>
            </a:extLst>
          </p:cNvPr>
          <p:cNvGrpSpPr/>
          <p:nvPr/>
        </p:nvGrpSpPr>
        <p:grpSpPr>
          <a:xfrm>
            <a:off x="4743769" y="5153899"/>
            <a:ext cx="1118044" cy="1081668"/>
            <a:chOff x="5420738" y="3043814"/>
            <a:chExt cx="1490725" cy="1081668"/>
          </a:xfrm>
        </p:grpSpPr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xmlns="" id="{20A3834E-6F3E-EA49-8021-90CFD7073F77}"/>
                </a:ext>
              </a:extLst>
            </p:cNvPr>
            <p:cNvSpPr/>
            <p:nvPr/>
          </p:nvSpPr>
          <p:spPr>
            <a:xfrm>
              <a:off x="5625267" y="3043814"/>
              <a:ext cx="1081668" cy="1081668"/>
            </a:xfrm>
            <a:prstGeom prst="ellipse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xmlns="" id="{9814B550-DC4D-F34E-903F-12836D0349FC}"/>
                </a:ext>
              </a:extLst>
            </p:cNvPr>
            <p:cNvSpPr txBox="1"/>
            <p:nvPr/>
          </p:nvSpPr>
          <p:spPr>
            <a:xfrm>
              <a:off x="5420738" y="3279996"/>
              <a:ext cx="1490725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ko-KR" altLang="en-US" sz="1100" b="1" dirty="0" err="1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케이</a:t>
              </a:r>
              <a:endParaRPr kumimoji="1" lang="en-US" altLang="ko-KR" sz="11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kumimoji="1" lang="en-US" altLang="ko-KR" sz="11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(</a:t>
              </a:r>
              <a:r>
                <a:rPr kumimoji="1" lang="ko-KR" altLang="en-US" sz="11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홍희</a:t>
              </a:r>
              <a:r>
                <a:rPr kumimoji="1" lang="en-US" altLang="ko-KR" sz="11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)</a:t>
              </a:r>
            </a:p>
          </p:txBody>
        </p: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xmlns="" id="{BA3226F0-0F30-C241-8AF3-4314CEED3FC9}"/>
              </a:ext>
            </a:extLst>
          </p:cNvPr>
          <p:cNvSpPr txBox="1"/>
          <p:nvPr/>
        </p:nvSpPr>
        <p:spPr>
          <a:xfrm>
            <a:off x="5908679" y="5823335"/>
            <a:ext cx="24068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공동주택 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+ </a:t>
            </a:r>
            <a:r>
              <a:rPr kumimoji="1" lang="ko-KR" altLang="en-US" sz="1400" b="1" dirty="0" err="1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비공동주택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buFontTx/>
              <a:buChar char="-"/>
            </a:pPr>
            <a:r>
              <a:rPr kumimoji="1" lang="en-US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55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만 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년 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디자인 무료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>
              <a:buFontTx/>
              <a:buChar char="-"/>
            </a:pPr>
            <a:r>
              <a:rPr kumimoji="1" lang="en-US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빨리</a:t>
            </a:r>
            <a:endParaRPr kumimoji="1" lang="x-none" altLang="en-US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1023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790DF8F-9330-415E-92E0-151252CC9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7408"/>
            <a:ext cx="7886700" cy="1095325"/>
          </a:xfrm>
        </p:spPr>
        <p:txBody>
          <a:bodyPr/>
          <a:lstStyle/>
          <a:p>
            <a:pPr algn="l"/>
            <a:r>
              <a:rPr lang="en-US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3.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리보 상품</a:t>
            </a:r>
          </a:p>
        </p:txBody>
      </p:sp>
      <p:grpSp>
        <p:nvGrpSpPr>
          <p:cNvPr id="3" name="그룹 198">
            <a:extLst>
              <a:ext uri="{FF2B5EF4-FFF2-40B4-BE49-F238E27FC236}">
                <a16:creationId xmlns:a16="http://schemas.microsoft.com/office/drawing/2014/main" xmlns="" id="{00415AFD-8537-4FD1-8821-DF0BE22FD89F}"/>
              </a:ext>
            </a:extLst>
          </p:cNvPr>
          <p:cNvGrpSpPr/>
          <p:nvPr/>
        </p:nvGrpSpPr>
        <p:grpSpPr>
          <a:xfrm>
            <a:off x="1256733" y="2443433"/>
            <a:ext cx="5800671" cy="3592503"/>
            <a:chOff x="2641601" y="3496992"/>
            <a:chExt cx="7734227" cy="2048099"/>
          </a:xfrm>
        </p:grpSpPr>
        <p:sp>
          <p:nvSpPr>
            <p:cNvPr id="69" name="직사각형 23">
              <a:extLst>
                <a:ext uri="{FF2B5EF4-FFF2-40B4-BE49-F238E27FC236}">
                  <a16:creationId xmlns:a16="http://schemas.microsoft.com/office/drawing/2014/main" xmlns="" id="{B7761593-E955-463C-8DD8-1A31A8959F0E}"/>
                </a:ext>
              </a:extLst>
            </p:cNvPr>
            <p:cNvSpPr/>
            <p:nvPr/>
          </p:nvSpPr>
          <p:spPr>
            <a:xfrm>
              <a:off x="2641601" y="4628543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0" name="직사각형 23">
              <a:extLst>
                <a:ext uri="{FF2B5EF4-FFF2-40B4-BE49-F238E27FC236}">
                  <a16:creationId xmlns:a16="http://schemas.microsoft.com/office/drawing/2014/main" xmlns="" id="{620119BA-7308-4713-9720-CC3A612865A7}"/>
                </a:ext>
              </a:extLst>
            </p:cNvPr>
            <p:cNvSpPr/>
            <p:nvPr/>
          </p:nvSpPr>
          <p:spPr>
            <a:xfrm>
              <a:off x="4327156" y="4272305"/>
              <a:ext cx="2059663" cy="916547"/>
            </a:xfrm>
            <a:prstGeom prst="rect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1" name="직사각형 23">
              <a:extLst>
                <a:ext uri="{FF2B5EF4-FFF2-40B4-BE49-F238E27FC236}">
                  <a16:creationId xmlns:a16="http://schemas.microsoft.com/office/drawing/2014/main" xmlns="" id="{DA94D520-A878-4B0D-A4D6-266667A0880E}"/>
                </a:ext>
              </a:extLst>
            </p:cNvPr>
            <p:cNvSpPr/>
            <p:nvPr/>
          </p:nvSpPr>
          <p:spPr>
            <a:xfrm>
              <a:off x="6012712" y="3916071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r>
                <a:rPr kumimoji="1" lang="ko-KR" altLang="en-US" sz="1200" b="1" dirty="0" err="1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리보</a:t>
              </a:r>
              <a:r>
                <a:rPr kumimoji="1" lang="ko-KR" altLang="en-US" sz="12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상품</a:t>
              </a:r>
            </a:p>
          </p:txBody>
        </p:sp>
        <p:sp>
          <p:nvSpPr>
            <p:cNvPr id="72" name="직사각형 23">
              <a:extLst>
                <a:ext uri="{FF2B5EF4-FFF2-40B4-BE49-F238E27FC236}">
                  <a16:creationId xmlns:a16="http://schemas.microsoft.com/office/drawing/2014/main" xmlns="" id="{E572C73E-9503-43F1-8C2A-DCD32EEAA15A}"/>
                </a:ext>
              </a:extLst>
            </p:cNvPr>
            <p:cNvSpPr/>
            <p:nvPr/>
          </p:nvSpPr>
          <p:spPr>
            <a:xfrm>
              <a:off x="7698268" y="3559835"/>
              <a:ext cx="2059663" cy="916547"/>
            </a:xfrm>
            <a:prstGeom prst="rect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4" name="직사각형 23">
              <a:extLst>
                <a:ext uri="{FF2B5EF4-FFF2-40B4-BE49-F238E27FC236}">
                  <a16:creationId xmlns:a16="http://schemas.microsoft.com/office/drawing/2014/main" xmlns="" id="{94A2F8DB-1F04-4584-9D94-28A0CA566894}"/>
                </a:ext>
              </a:extLst>
            </p:cNvPr>
            <p:cNvSpPr/>
            <p:nvPr/>
          </p:nvSpPr>
          <p:spPr>
            <a:xfrm rot="10800000">
              <a:off x="4327154" y="5188853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5" name="직사각형 23">
              <a:extLst>
                <a:ext uri="{FF2B5EF4-FFF2-40B4-BE49-F238E27FC236}">
                  <a16:creationId xmlns:a16="http://schemas.microsoft.com/office/drawing/2014/main" xmlns="" id="{55784769-3A46-4DD7-80A1-D674E80CF57E}"/>
                </a:ext>
              </a:extLst>
            </p:cNvPr>
            <p:cNvSpPr/>
            <p:nvPr/>
          </p:nvSpPr>
          <p:spPr>
            <a:xfrm rot="10800000">
              <a:off x="6012713" y="4832616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6" name="직사각형 23">
              <a:extLst>
                <a:ext uri="{FF2B5EF4-FFF2-40B4-BE49-F238E27FC236}">
                  <a16:creationId xmlns:a16="http://schemas.microsoft.com/office/drawing/2014/main" xmlns="" id="{29704C8B-4F41-4E9B-A0DA-E18B11272339}"/>
                </a:ext>
              </a:extLst>
            </p:cNvPr>
            <p:cNvSpPr/>
            <p:nvPr/>
          </p:nvSpPr>
          <p:spPr>
            <a:xfrm rot="10800000">
              <a:off x="7698268" y="4476382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7" name="직사각형 23">
              <a:extLst>
                <a:ext uri="{FF2B5EF4-FFF2-40B4-BE49-F238E27FC236}">
                  <a16:creationId xmlns:a16="http://schemas.microsoft.com/office/drawing/2014/main" xmlns="" id="{6807FD82-AE80-4024-87F1-BA4E47008616}"/>
                </a:ext>
              </a:extLst>
            </p:cNvPr>
            <p:cNvSpPr/>
            <p:nvPr/>
          </p:nvSpPr>
          <p:spPr>
            <a:xfrm rot="10800000">
              <a:off x="9383824" y="4120147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xmlns="" id="{9DFB167D-DA9E-4704-B7A3-658821C9B8FE}"/>
                </a:ext>
              </a:extLst>
            </p:cNvPr>
            <p:cNvSpPr/>
            <p:nvPr/>
          </p:nvSpPr>
          <p:spPr>
            <a:xfrm>
              <a:off x="6074505" y="3950616"/>
              <a:ext cx="370425" cy="37042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03</a:t>
              </a:r>
              <a:endPara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11" name="그룹 154">
              <a:extLst>
                <a:ext uri="{FF2B5EF4-FFF2-40B4-BE49-F238E27FC236}">
                  <a16:creationId xmlns:a16="http://schemas.microsoft.com/office/drawing/2014/main" xmlns="" id="{92ED632B-4F2B-4F6B-8124-366DFC2B5B84}"/>
                </a:ext>
              </a:extLst>
            </p:cNvPr>
            <p:cNvGrpSpPr/>
            <p:nvPr/>
          </p:nvGrpSpPr>
          <p:grpSpPr>
            <a:xfrm>
              <a:off x="6818382" y="4024340"/>
              <a:ext cx="448322" cy="445940"/>
              <a:chOff x="1698273" y="3739369"/>
              <a:chExt cx="892754" cy="888011"/>
            </a:xfrm>
            <a:solidFill>
              <a:schemeClr val="bg1"/>
            </a:solidFill>
          </p:grpSpPr>
          <p:sp>
            <p:nvSpPr>
              <p:cNvPr id="156" name="Freeform 68">
                <a:extLst>
                  <a:ext uri="{FF2B5EF4-FFF2-40B4-BE49-F238E27FC236}">
                    <a16:creationId xmlns:a16="http://schemas.microsoft.com/office/drawing/2014/main" xmlns="" id="{869AC26C-8667-4020-BCCE-CCC4915EC5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36229" y="3923314"/>
                <a:ext cx="580370" cy="597822"/>
              </a:xfrm>
              <a:custGeom>
                <a:avLst/>
                <a:gdLst>
                  <a:gd name="T0" fmla="*/ 366 w 366"/>
                  <a:gd name="T1" fmla="*/ 168 h 377"/>
                  <a:gd name="T2" fmla="*/ 233 w 366"/>
                  <a:gd name="T3" fmla="*/ 168 h 377"/>
                  <a:gd name="T4" fmla="*/ 203 w 366"/>
                  <a:gd name="T5" fmla="*/ 94 h 377"/>
                  <a:gd name="T6" fmla="*/ 339 w 366"/>
                  <a:gd name="T7" fmla="*/ 94 h 377"/>
                  <a:gd name="T8" fmla="*/ 339 w 366"/>
                  <a:gd name="T9" fmla="*/ 74 h 377"/>
                  <a:gd name="T10" fmla="*/ 195 w 366"/>
                  <a:gd name="T11" fmla="*/ 74 h 377"/>
                  <a:gd name="T12" fmla="*/ 168 w 366"/>
                  <a:gd name="T13" fmla="*/ 6 h 377"/>
                  <a:gd name="T14" fmla="*/ 129 w 366"/>
                  <a:gd name="T15" fmla="*/ 22 h 377"/>
                  <a:gd name="T16" fmla="*/ 187 w 366"/>
                  <a:gd name="T17" fmla="*/ 168 h 377"/>
                  <a:gd name="T18" fmla="*/ 42 w 366"/>
                  <a:gd name="T19" fmla="*/ 168 h 377"/>
                  <a:gd name="T20" fmla="*/ 42 w 366"/>
                  <a:gd name="T21" fmla="*/ 0 h 377"/>
                  <a:gd name="T22" fmla="*/ 0 w 366"/>
                  <a:gd name="T23" fmla="*/ 0 h 377"/>
                  <a:gd name="T24" fmla="*/ 0 w 366"/>
                  <a:gd name="T25" fmla="*/ 377 h 377"/>
                  <a:gd name="T26" fmla="*/ 42 w 366"/>
                  <a:gd name="T27" fmla="*/ 377 h 377"/>
                  <a:gd name="T28" fmla="*/ 42 w 366"/>
                  <a:gd name="T29" fmla="*/ 304 h 377"/>
                  <a:gd name="T30" fmla="*/ 242 w 366"/>
                  <a:gd name="T31" fmla="*/ 304 h 377"/>
                  <a:gd name="T32" fmla="*/ 269 w 366"/>
                  <a:gd name="T33" fmla="*/ 371 h 377"/>
                  <a:gd name="T34" fmla="*/ 308 w 366"/>
                  <a:gd name="T35" fmla="*/ 356 h 377"/>
                  <a:gd name="T36" fmla="*/ 249 w 366"/>
                  <a:gd name="T37" fmla="*/ 210 h 377"/>
                  <a:gd name="T38" fmla="*/ 366 w 366"/>
                  <a:gd name="T39" fmla="*/ 210 h 377"/>
                  <a:gd name="T40" fmla="*/ 366 w 366"/>
                  <a:gd name="T41" fmla="*/ 168 h 377"/>
                  <a:gd name="T42" fmla="*/ 234 w 366"/>
                  <a:gd name="T43" fmla="*/ 284 h 377"/>
                  <a:gd name="T44" fmla="*/ 42 w 366"/>
                  <a:gd name="T45" fmla="*/ 284 h 377"/>
                  <a:gd name="T46" fmla="*/ 42 w 366"/>
                  <a:gd name="T47" fmla="*/ 210 h 377"/>
                  <a:gd name="T48" fmla="*/ 204 w 366"/>
                  <a:gd name="T49" fmla="*/ 210 h 377"/>
                  <a:gd name="T50" fmla="*/ 234 w 366"/>
                  <a:gd name="T51" fmla="*/ 284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6" h="377">
                    <a:moveTo>
                      <a:pt x="366" y="168"/>
                    </a:moveTo>
                    <a:lnTo>
                      <a:pt x="233" y="168"/>
                    </a:lnTo>
                    <a:lnTo>
                      <a:pt x="203" y="94"/>
                    </a:lnTo>
                    <a:lnTo>
                      <a:pt x="339" y="94"/>
                    </a:lnTo>
                    <a:lnTo>
                      <a:pt x="339" y="74"/>
                    </a:lnTo>
                    <a:lnTo>
                      <a:pt x="195" y="74"/>
                    </a:lnTo>
                    <a:lnTo>
                      <a:pt x="168" y="6"/>
                    </a:lnTo>
                    <a:lnTo>
                      <a:pt x="129" y="22"/>
                    </a:lnTo>
                    <a:lnTo>
                      <a:pt x="187" y="168"/>
                    </a:lnTo>
                    <a:lnTo>
                      <a:pt x="42" y="168"/>
                    </a:lnTo>
                    <a:lnTo>
                      <a:pt x="42" y="0"/>
                    </a:lnTo>
                    <a:lnTo>
                      <a:pt x="0" y="0"/>
                    </a:lnTo>
                    <a:lnTo>
                      <a:pt x="0" y="377"/>
                    </a:lnTo>
                    <a:lnTo>
                      <a:pt x="42" y="377"/>
                    </a:lnTo>
                    <a:lnTo>
                      <a:pt x="42" y="304"/>
                    </a:lnTo>
                    <a:lnTo>
                      <a:pt x="242" y="304"/>
                    </a:lnTo>
                    <a:lnTo>
                      <a:pt x="269" y="371"/>
                    </a:lnTo>
                    <a:lnTo>
                      <a:pt x="308" y="356"/>
                    </a:lnTo>
                    <a:lnTo>
                      <a:pt x="249" y="210"/>
                    </a:lnTo>
                    <a:lnTo>
                      <a:pt x="366" y="210"/>
                    </a:lnTo>
                    <a:lnTo>
                      <a:pt x="366" y="168"/>
                    </a:lnTo>
                    <a:close/>
                    <a:moveTo>
                      <a:pt x="234" y="284"/>
                    </a:moveTo>
                    <a:lnTo>
                      <a:pt x="42" y="284"/>
                    </a:lnTo>
                    <a:lnTo>
                      <a:pt x="42" y="210"/>
                    </a:lnTo>
                    <a:lnTo>
                      <a:pt x="204" y="210"/>
                    </a:lnTo>
                    <a:lnTo>
                      <a:pt x="234" y="28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57" name="Freeform 66">
                <a:extLst>
                  <a:ext uri="{FF2B5EF4-FFF2-40B4-BE49-F238E27FC236}">
                    <a16:creationId xmlns:a16="http://schemas.microsoft.com/office/drawing/2014/main" xmlns="" id="{1F9E0B57-7E42-4DB2-8AD6-E5AE8F0C77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8273" y="3821827"/>
                <a:ext cx="857869" cy="805553"/>
              </a:xfrm>
              <a:custGeom>
                <a:avLst/>
                <a:gdLst>
                  <a:gd name="T0" fmla="*/ 713 w 787"/>
                  <a:gd name="T1" fmla="*/ 737 h 737"/>
                  <a:gd name="T2" fmla="*/ 14 w 787"/>
                  <a:gd name="T3" fmla="*/ 737 h 737"/>
                  <a:gd name="T4" fmla="*/ 0 w 787"/>
                  <a:gd name="T5" fmla="*/ 723 h 737"/>
                  <a:gd name="T6" fmla="*/ 0 w 787"/>
                  <a:gd name="T7" fmla="*/ 14 h 737"/>
                  <a:gd name="T8" fmla="*/ 14 w 787"/>
                  <a:gd name="T9" fmla="*/ 0 h 737"/>
                  <a:gd name="T10" fmla="*/ 644 w 787"/>
                  <a:gd name="T11" fmla="*/ 0 h 737"/>
                  <a:gd name="T12" fmla="*/ 658 w 787"/>
                  <a:gd name="T13" fmla="*/ 14 h 737"/>
                  <a:gd name="T14" fmla="*/ 644 w 787"/>
                  <a:gd name="T15" fmla="*/ 28 h 737"/>
                  <a:gd name="T16" fmla="*/ 28 w 787"/>
                  <a:gd name="T17" fmla="*/ 28 h 737"/>
                  <a:gd name="T18" fmla="*/ 28 w 787"/>
                  <a:gd name="T19" fmla="*/ 709 h 737"/>
                  <a:gd name="T20" fmla="*/ 713 w 787"/>
                  <a:gd name="T21" fmla="*/ 709 h 737"/>
                  <a:gd name="T22" fmla="*/ 764 w 787"/>
                  <a:gd name="T23" fmla="*/ 697 h 737"/>
                  <a:gd name="T24" fmla="*/ 783 w 787"/>
                  <a:gd name="T25" fmla="*/ 701 h 737"/>
                  <a:gd name="T26" fmla="*/ 778 w 787"/>
                  <a:gd name="T27" fmla="*/ 720 h 737"/>
                  <a:gd name="T28" fmla="*/ 713 w 787"/>
                  <a:gd name="T29" fmla="*/ 737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87" h="737">
                    <a:moveTo>
                      <a:pt x="713" y="737"/>
                    </a:moveTo>
                    <a:cubicBezTo>
                      <a:pt x="14" y="737"/>
                      <a:pt x="14" y="737"/>
                      <a:pt x="14" y="737"/>
                    </a:cubicBezTo>
                    <a:cubicBezTo>
                      <a:pt x="6" y="737"/>
                      <a:pt x="0" y="731"/>
                      <a:pt x="0" y="72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644" y="0"/>
                      <a:pt x="644" y="0"/>
                      <a:pt x="644" y="0"/>
                    </a:cubicBezTo>
                    <a:cubicBezTo>
                      <a:pt x="652" y="0"/>
                      <a:pt x="658" y="6"/>
                      <a:pt x="658" y="14"/>
                    </a:cubicBezTo>
                    <a:cubicBezTo>
                      <a:pt x="658" y="21"/>
                      <a:pt x="652" y="28"/>
                      <a:pt x="644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709"/>
                      <a:pt x="28" y="709"/>
                      <a:pt x="28" y="709"/>
                    </a:cubicBezTo>
                    <a:cubicBezTo>
                      <a:pt x="713" y="709"/>
                      <a:pt x="713" y="709"/>
                      <a:pt x="713" y="709"/>
                    </a:cubicBezTo>
                    <a:cubicBezTo>
                      <a:pt x="733" y="709"/>
                      <a:pt x="750" y="705"/>
                      <a:pt x="764" y="697"/>
                    </a:cubicBezTo>
                    <a:cubicBezTo>
                      <a:pt x="770" y="693"/>
                      <a:pt x="779" y="695"/>
                      <a:pt x="783" y="701"/>
                    </a:cubicBezTo>
                    <a:cubicBezTo>
                      <a:pt x="787" y="708"/>
                      <a:pt x="785" y="716"/>
                      <a:pt x="778" y="720"/>
                    </a:cubicBezTo>
                    <a:cubicBezTo>
                      <a:pt x="760" y="731"/>
                      <a:pt x="739" y="737"/>
                      <a:pt x="713" y="7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58" name="Freeform 67">
                <a:extLst>
                  <a:ext uri="{FF2B5EF4-FFF2-40B4-BE49-F238E27FC236}">
                    <a16:creationId xmlns:a16="http://schemas.microsoft.com/office/drawing/2014/main" xmlns="" id="{C465EF0A-31B2-4865-A697-109A42FE49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38799" y="3739369"/>
                <a:ext cx="152228" cy="824582"/>
              </a:xfrm>
              <a:custGeom>
                <a:avLst/>
                <a:gdLst>
                  <a:gd name="T0" fmla="*/ 126 w 140"/>
                  <a:gd name="T1" fmla="*/ 754 h 754"/>
                  <a:gd name="T2" fmla="*/ 112 w 140"/>
                  <a:gd name="T3" fmla="*/ 740 h 754"/>
                  <a:gd name="T4" fmla="*/ 35 w 140"/>
                  <a:gd name="T5" fmla="*/ 667 h 754"/>
                  <a:gd name="T6" fmla="*/ 16 w 140"/>
                  <a:gd name="T7" fmla="*/ 669 h 754"/>
                  <a:gd name="T8" fmla="*/ 5 w 140"/>
                  <a:gd name="T9" fmla="*/ 666 h 754"/>
                  <a:gd name="T10" fmla="*/ 0 w 140"/>
                  <a:gd name="T11" fmla="*/ 655 h 754"/>
                  <a:gd name="T12" fmla="*/ 0 w 140"/>
                  <a:gd name="T13" fmla="*/ 14 h 754"/>
                  <a:gd name="T14" fmla="*/ 14 w 140"/>
                  <a:gd name="T15" fmla="*/ 0 h 754"/>
                  <a:gd name="T16" fmla="*/ 139 w 140"/>
                  <a:gd name="T17" fmla="*/ 66 h 754"/>
                  <a:gd name="T18" fmla="*/ 140 w 140"/>
                  <a:gd name="T19" fmla="*/ 72 h 754"/>
                  <a:gd name="T20" fmla="*/ 140 w 140"/>
                  <a:gd name="T21" fmla="*/ 740 h 754"/>
                  <a:gd name="T22" fmla="*/ 126 w 140"/>
                  <a:gd name="T23" fmla="*/ 754 h 754"/>
                  <a:gd name="T24" fmla="*/ 35 w 140"/>
                  <a:gd name="T25" fmla="*/ 639 h 754"/>
                  <a:gd name="T26" fmla="*/ 112 w 140"/>
                  <a:gd name="T27" fmla="*/ 665 h 754"/>
                  <a:gd name="T28" fmla="*/ 112 w 140"/>
                  <a:gd name="T29" fmla="*/ 75 h 754"/>
                  <a:gd name="T30" fmla="*/ 28 w 140"/>
                  <a:gd name="T31" fmla="*/ 28 h 754"/>
                  <a:gd name="T32" fmla="*/ 28 w 140"/>
                  <a:gd name="T33" fmla="*/ 639 h 754"/>
                  <a:gd name="T34" fmla="*/ 35 w 140"/>
                  <a:gd name="T35" fmla="*/ 639 h 7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0" h="754">
                    <a:moveTo>
                      <a:pt x="126" y="754"/>
                    </a:moveTo>
                    <a:cubicBezTo>
                      <a:pt x="119" y="754"/>
                      <a:pt x="112" y="748"/>
                      <a:pt x="112" y="740"/>
                    </a:cubicBezTo>
                    <a:cubicBezTo>
                      <a:pt x="112" y="692"/>
                      <a:pt x="86" y="667"/>
                      <a:pt x="35" y="667"/>
                    </a:cubicBezTo>
                    <a:cubicBezTo>
                      <a:pt x="24" y="667"/>
                      <a:pt x="16" y="669"/>
                      <a:pt x="16" y="669"/>
                    </a:cubicBezTo>
                    <a:cubicBezTo>
                      <a:pt x="12" y="669"/>
                      <a:pt x="8" y="668"/>
                      <a:pt x="5" y="666"/>
                    </a:cubicBezTo>
                    <a:cubicBezTo>
                      <a:pt x="2" y="663"/>
                      <a:pt x="0" y="659"/>
                      <a:pt x="0" y="65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111" y="0"/>
                      <a:pt x="138" y="64"/>
                      <a:pt x="139" y="66"/>
                    </a:cubicBezTo>
                    <a:cubicBezTo>
                      <a:pt x="140" y="68"/>
                      <a:pt x="140" y="70"/>
                      <a:pt x="140" y="72"/>
                    </a:cubicBezTo>
                    <a:cubicBezTo>
                      <a:pt x="140" y="740"/>
                      <a:pt x="140" y="740"/>
                      <a:pt x="140" y="740"/>
                    </a:cubicBezTo>
                    <a:cubicBezTo>
                      <a:pt x="140" y="748"/>
                      <a:pt x="134" y="754"/>
                      <a:pt x="126" y="754"/>
                    </a:cubicBezTo>
                    <a:close/>
                    <a:moveTo>
                      <a:pt x="35" y="639"/>
                    </a:moveTo>
                    <a:cubicBezTo>
                      <a:pt x="68" y="639"/>
                      <a:pt x="94" y="648"/>
                      <a:pt x="112" y="665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07" y="66"/>
                      <a:pt x="86" y="33"/>
                      <a:pt x="28" y="28"/>
                    </a:cubicBezTo>
                    <a:cubicBezTo>
                      <a:pt x="28" y="639"/>
                      <a:pt x="28" y="639"/>
                      <a:pt x="28" y="639"/>
                    </a:cubicBezTo>
                    <a:cubicBezTo>
                      <a:pt x="30" y="639"/>
                      <a:pt x="32" y="639"/>
                      <a:pt x="35" y="6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59" name="Oval 69">
                <a:extLst>
                  <a:ext uri="{FF2B5EF4-FFF2-40B4-BE49-F238E27FC236}">
                    <a16:creationId xmlns:a16="http://schemas.microsoft.com/office/drawing/2014/main" xmlns="" id="{71EC1309-E766-47F5-BB91-6D3F662E38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1858" y="4039072"/>
                <a:ext cx="36471" cy="34886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0" name="Oval 70">
                <a:extLst>
                  <a:ext uri="{FF2B5EF4-FFF2-40B4-BE49-F238E27FC236}">
                    <a16:creationId xmlns:a16="http://schemas.microsoft.com/office/drawing/2014/main" xmlns="" id="{C696F589-57BE-4B80-A7FC-0F1A470C0C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1858" y="4300718"/>
                <a:ext cx="36471" cy="3647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1" name="Oval 71">
                <a:extLst>
                  <a:ext uri="{FF2B5EF4-FFF2-40B4-BE49-F238E27FC236}">
                    <a16:creationId xmlns:a16="http://schemas.microsoft.com/office/drawing/2014/main" xmlns="" id="{2CF8B4F1-A072-4D75-A1A3-16F973AD8D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0842" y="4088230"/>
                <a:ext cx="38057" cy="3647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  <p:grpSp>
          <p:nvGrpSpPr>
            <p:cNvPr id="12" name="그룹 161">
              <a:extLst>
                <a:ext uri="{FF2B5EF4-FFF2-40B4-BE49-F238E27FC236}">
                  <a16:creationId xmlns:a16="http://schemas.microsoft.com/office/drawing/2014/main" xmlns="" id="{63641BE1-858A-4466-B70A-2E6C3D08287E}"/>
                </a:ext>
              </a:extLst>
            </p:cNvPr>
            <p:cNvGrpSpPr/>
            <p:nvPr/>
          </p:nvGrpSpPr>
          <p:grpSpPr>
            <a:xfrm>
              <a:off x="10298586" y="3496992"/>
              <a:ext cx="77242" cy="144931"/>
              <a:chOff x="3375953" y="5584779"/>
              <a:chExt cx="153814" cy="288604"/>
            </a:xfrm>
            <a:solidFill>
              <a:schemeClr val="bg1"/>
            </a:solidFill>
          </p:grpSpPr>
          <p:sp>
            <p:nvSpPr>
              <p:cNvPr id="175" name="Rectangle 100">
                <a:extLst>
                  <a:ext uri="{FF2B5EF4-FFF2-40B4-BE49-F238E27FC236}">
                    <a16:creationId xmlns:a16="http://schemas.microsoft.com/office/drawing/2014/main" xmlns="" id="{FE3599D6-CB98-46C8-8475-8DCF7D7DCC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853" y="5584779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1" name="Rectangle 106">
                <a:extLst>
                  <a:ext uri="{FF2B5EF4-FFF2-40B4-BE49-F238E27FC236}">
                    <a16:creationId xmlns:a16="http://schemas.microsoft.com/office/drawing/2014/main" xmlns="" id="{398FD9A2-D766-4E36-A2FC-A04A8EC29D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953" y="5692609"/>
                <a:ext cx="52328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7" name="Rectangle 112">
                <a:extLst>
                  <a:ext uri="{FF2B5EF4-FFF2-40B4-BE49-F238E27FC236}">
                    <a16:creationId xmlns:a16="http://schemas.microsoft.com/office/drawing/2014/main" xmlns="" id="{8530E791-7172-4E25-AF56-7ACBEE0E2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953" y="5798853"/>
                <a:ext cx="52328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13" name="그룹 193">
            <a:extLst>
              <a:ext uri="{FF2B5EF4-FFF2-40B4-BE49-F238E27FC236}">
                <a16:creationId xmlns:a16="http://schemas.microsoft.com/office/drawing/2014/main" xmlns="" id="{028BD9D9-B728-4FFD-BE8F-57B52705DADA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xmlns="" id="{9215AA73-C51F-4DDE-AA8C-9F30ABAC077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xmlns="" id="{85EB82CD-69AF-4B0E-BE7B-252EF44C07F4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7" name="Freeform 804">
              <a:extLst>
                <a:ext uri="{FF2B5EF4-FFF2-40B4-BE49-F238E27FC236}">
                  <a16:creationId xmlns:a16="http://schemas.microsoft.com/office/drawing/2014/main" xmlns="" id="{B3BD0750-DC3C-4077-9DAA-F52F0917F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8" name="Freeform 804">
              <a:extLst>
                <a:ext uri="{FF2B5EF4-FFF2-40B4-BE49-F238E27FC236}">
                  <a16:creationId xmlns:a16="http://schemas.microsoft.com/office/drawing/2014/main" xmlns="" id="{6BD0B5A2-F8BE-4DB7-9C6C-AF4179B3071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202" name="직사각형 201">
            <a:extLst>
              <a:ext uri="{FF2B5EF4-FFF2-40B4-BE49-F238E27FC236}">
                <a16:creationId xmlns:a16="http://schemas.microsoft.com/office/drawing/2014/main" xmlns="" id="{433D79EF-D33C-4D8F-BB9D-CEF8A0E225A4}"/>
              </a:ext>
            </a:extLst>
          </p:cNvPr>
          <p:cNvSpPr/>
          <p:nvPr/>
        </p:nvSpPr>
        <p:spPr>
          <a:xfrm>
            <a:off x="628650" y="720711"/>
            <a:ext cx="1872489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87" name="직사각형 23">
            <a:extLst>
              <a:ext uri="{FF2B5EF4-FFF2-40B4-BE49-F238E27FC236}">
                <a16:creationId xmlns:a16="http://schemas.microsoft.com/office/drawing/2014/main" xmlns="" id="{8DE47AFA-EC0B-4ECA-B898-386869AFE119}"/>
              </a:ext>
            </a:extLst>
          </p:cNvPr>
          <p:cNvSpPr/>
          <p:nvPr/>
        </p:nvSpPr>
        <p:spPr>
          <a:xfrm>
            <a:off x="6313401" y="1928802"/>
            <a:ext cx="1544747" cy="16076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bIns="108000" rtlCol="0" anchor="b"/>
          <a:lstStyle/>
          <a:p>
            <a:pPr algn="ctr"/>
            <a:endParaRPr kumimoji="1" lang="ko-KR" altLang="en-US" sz="1200" b="1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3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0754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직사각형 299">
            <a:extLst>
              <a:ext uri="{FF2B5EF4-FFF2-40B4-BE49-F238E27FC236}">
                <a16:creationId xmlns:a16="http://schemas.microsoft.com/office/drawing/2014/main" xmlns="" id="{96C78ADB-5E6B-4636-A74F-A835A61C1BC9}"/>
              </a:ext>
            </a:extLst>
          </p:cNvPr>
          <p:cNvSpPr/>
          <p:nvPr/>
        </p:nvSpPr>
        <p:spPr>
          <a:xfrm rot="5400000">
            <a:off x="5279334" y="3496444"/>
            <a:ext cx="3749756" cy="21640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3" name="직사각형 292">
            <a:extLst>
              <a:ext uri="{FF2B5EF4-FFF2-40B4-BE49-F238E27FC236}">
                <a16:creationId xmlns:a16="http://schemas.microsoft.com/office/drawing/2014/main" xmlns="" id="{96C78ADB-5E6B-4636-A74F-A835A61C1BC9}"/>
              </a:ext>
            </a:extLst>
          </p:cNvPr>
          <p:cNvSpPr/>
          <p:nvPr/>
        </p:nvSpPr>
        <p:spPr>
          <a:xfrm rot="5400000">
            <a:off x="2759142" y="3496443"/>
            <a:ext cx="3749756" cy="21640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72" name="직사각형 171">
            <a:extLst>
              <a:ext uri="{FF2B5EF4-FFF2-40B4-BE49-F238E27FC236}">
                <a16:creationId xmlns:a16="http://schemas.microsoft.com/office/drawing/2014/main" xmlns="" id="{96C78ADB-5E6B-4636-A74F-A835A61C1BC9}"/>
              </a:ext>
            </a:extLst>
          </p:cNvPr>
          <p:cNvSpPr/>
          <p:nvPr/>
        </p:nvSpPr>
        <p:spPr>
          <a:xfrm rot="5400000">
            <a:off x="186348" y="3496442"/>
            <a:ext cx="3749756" cy="21640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D50138A2-13CB-DF44-88AE-64FFDFE25460}"/>
              </a:ext>
            </a:extLst>
          </p:cNvPr>
          <p:cNvSpPr/>
          <p:nvPr/>
        </p:nvSpPr>
        <p:spPr>
          <a:xfrm>
            <a:off x="1404649" y="959443"/>
            <a:ext cx="6334702" cy="4129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154C2099-4250-4C43-BCE4-480FBED28C0F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9508B44F-391A-2A46-A1C2-285D3F2AD65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E51D284E-B01C-AA48-9D81-A5419D8A001D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" name="Freeform 804">
              <a:extLst>
                <a:ext uri="{FF2B5EF4-FFF2-40B4-BE49-F238E27FC236}">
                  <a16:creationId xmlns:a16="http://schemas.microsoft.com/office/drawing/2014/main" xmlns="" id="{37E10CCF-080C-AE4B-A8B4-242CAC9C5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4" name="Freeform 804">
              <a:extLst>
                <a:ext uri="{FF2B5EF4-FFF2-40B4-BE49-F238E27FC236}">
                  <a16:creationId xmlns:a16="http://schemas.microsoft.com/office/drawing/2014/main" xmlns="" id="{CA9D039E-152C-9040-B686-9C6345E8A2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F90CEA9-203C-9B43-B3A0-0631B6035CD3}"/>
              </a:ext>
            </a:extLst>
          </p:cNvPr>
          <p:cNvSpPr txBox="1"/>
          <p:nvPr/>
        </p:nvSpPr>
        <p:spPr>
          <a:xfrm>
            <a:off x="0" y="895323"/>
            <a:ext cx="9144000" cy="1008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ko-KR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3. </a:t>
            </a:r>
            <a:r>
              <a:rPr kumimoji="1" lang="ko-KR" altLang="en-US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리보 상품</a:t>
            </a:r>
            <a:endParaRPr kumimoji="1" lang="en-US" altLang="x-none" b="1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입주탐방</a:t>
            </a:r>
            <a:endParaRPr kumimoji="1" lang="x-none" altLang="en-US" sz="2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CD5C7FC-552E-E44B-B724-445212BF2126}"/>
              </a:ext>
            </a:extLst>
          </p:cNvPr>
          <p:cNvSpPr txBox="1"/>
          <p:nvPr/>
        </p:nvSpPr>
        <p:spPr>
          <a:xfrm>
            <a:off x="1404648" y="1785926"/>
            <a:ext cx="6382062" cy="384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네이버 부동산 매물 리스트 우측 단지 정보 섹션에 연결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69" name="직사각형 22">
            <a:extLst>
              <a:ext uri="{FF2B5EF4-FFF2-40B4-BE49-F238E27FC236}">
                <a16:creationId xmlns:a16="http://schemas.microsoft.com/office/drawing/2014/main" xmlns="" id="{B0BC7A67-764C-446A-A162-7E596CA9819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21305" y="5652535"/>
            <a:ext cx="1679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자유로운 블로그 형식으로 단지와 주변환경</a:t>
            </a:r>
            <a:r>
              <a:rPr lang="en-US" altLang="ko-KR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신청 업체를 소개</a:t>
            </a:r>
            <a:endParaRPr lang="en-US" altLang="ko" sz="9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xmlns="" id="{0D9C9758-72E0-40AE-B0A0-1D85D7FF2B1F}"/>
              </a:ext>
            </a:extLst>
          </p:cNvPr>
          <p:cNvSpPr txBox="1"/>
          <p:nvPr/>
        </p:nvSpPr>
        <p:spPr>
          <a:xfrm>
            <a:off x="1203198" y="5390925"/>
            <a:ext cx="1716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12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자유로운 블로그 형식</a:t>
            </a:r>
            <a:endParaRPr kumimoji="1" lang="x-none" altLang="en-US" sz="12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8" name="직사각형 22">
            <a:extLst>
              <a:ext uri="{FF2B5EF4-FFF2-40B4-BE49-F238E27FC236}">
                <a16:creationId xmlns:a16="http://schemas.microsoft.com/office/drawing/2014/main" xmlns="" id="{B0BC7A67-764C-446A-A162-7E596CA9819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794099" y="5652536"/>
            <a:ext cx="1679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블로그 형식 도입부에 신청 업체에 대한 기본정보 소개</a:t>
            </a:r>
            <a:endParaRPr lang="en-US" altLang="ko" sz="9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xmlns="" id="{0D9C9758-72E0-40AE-B0A0-1D85D7FF2B1F}"/>
              </a:ext>
            </a:extLst>
          </p:cNvPr>
          <p:cNvSpPr txBox="1"/>
          <p:nvPr/>
        </p:nvSpPr>
        <p:spPr>
          <a:xfrm>
            <a:off x="3775992" y="5390926"/>
            <a:ext cx="1716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12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도입부에 신청업체 기재</a:t>
            </a:r>
            <a:endParaRPr kumimoji="1" lang="x-none" altLang="en-US" sz="12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05" name="직사각형 22">
            <a:extLst>
              <a:ext uri="{FF2B5EF4-FFF2-40B4-BE49-F238E27FC236}">
                <a16:creationId xmlns:a16="http://schemas.microsoft.com/office/drawing/2014/main" xmlns="" id="{B0BC7A67-764C-446A-A162-7E596CA9819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314291" y="5652537"/>
            <a:ext cx="1679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블로그 하단에 신청 업체 정보와 함께 </a:t>
            </a:r>
            <a:r>
              <a:rPr lang="ko-KR" altLang="en-US" sz="900" b="1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매물리스트</a:t>
            </a:r>
            <a:r>
              <a:rPr lang="ko-KR" altLang="en-US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연동 서비스</a:t>
            </a:r>
            <a:endParaRPr lang="en-US" altLang="ko" sz="9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xmlns="" id="{0D9C9758-72E0-40AE-B0A0-1D85D7FF2B1F}"/>
              </a:ext>
            </a:extLst>
          </p:cNvPr>
          <p:cNvSpPr txBox="1"/>
          <p:nvPr/>
        </p:nvSpPr>
        <p:spPr>
          <a:xfrm>
            <a:off x="6296184" y="5390927"/>
            <a:ext cx="1716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12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매물리스트 연동</a:t>
            </a:r>
            <a:endParaRPr kumimoji="1" lang="x-none" altLang="en-US" sz="12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5306" y="2996952"/>
            <a:ext cx="835819" cy="2107406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65256" y="2996952"/>
            <a:ext cx="1733550" cy="2062163"/>
          </a:xfrm>
          <a:prstGeom prst="rect">
            <a:avLst/>
          </a:prstGeom>
        </p:spPr>
      </p:pic>
      <p:pic>
        <p:nvPicPr>
          <p:cNvPr id="22" name="그림 2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0628" y="2949203"/>
            <a:ext cx="1743075" cy="213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4852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7" descr="KakaoTalk_20170307_11180898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50" b="10040"/>
          <a:stretch>
            <a:fillRect/>
          </a:stretch>
        </p:blipFill>
        <p:spPr bwMode="auto">
          <a:xfrm>
            <a:off x="4857752" y="2852936"/>
            <a:ext cx="2696610" cy="3894956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그림 14" descr="KakaoTalk_20170331_120005228.jpg"/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694148" y="2852936"/>
            <a:ext cx="2449224" cy="3894956"/>
          </a:xfrm>
          <a:prstGeom prst="rect">
            <a:avLst/>
          </a:prstGeom>
          <a:ln w="12700"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7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D50138A2-13CB-DF44-88AE-64FFDFE25460}"/>
              </a:ext>
            </a:extLst>
          </p:cNvPr>
          <p:cNvSpPr/>
          <p:nvPr/>
        </p:nvSpPr>
        <p:spPr>
          <a:xfrm>
            <a:off x="1404649" y="959443"/>
            <a:ext cx="6334702" cy="4129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154C2099-4250-4C43-BCE4-480FBED28C0F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9508B44F-391A-2A46-A1C2-285D3F2AD65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E51D284E-B01C-AA48-9D81-A5419D8A001D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" name="Freeform 804">
              <a:extLst>
                <a:ext uri="{FF2B5EF4-FFF2-40B4-BE49-F238E27FC236}">
                  <a16:creationId xmlns:a16="http://schemas.microsoft.com/office/drawing/2014/main" xmlns="" id="{37E10CCF-080C-AE4B-A8B4-242CAC9C5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4" name="Freeform 804">
              <a:extLst>
                <a:ext uri="{FF2B5EF4-FFF2-40B4-BE49-F238E27FC236}">
                  <a16:creationId xmlns:a16="http://schemas.microsoft.com/office/drawing/2014/main" xmlns="" id="{CA9D039E-152C-9040-B686-9C6345E8A2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F90CEA9-203C-9B43-B3A0-0631B6035CD3}"/>
              </a:ext>
            </a:extLst>
          </p:cNvPr>
          <p:cNvSpPr txBox="1"/>
          <p:nvPr/>
        </p:nvSpPr>
        <p:spPr>
          <a:xfrm>
            <a:off x="0" y="895323"/>
            <a:ext cx="9144000" cy="1008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ko-KR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3. </a:t>
            </a:r>
            <a:r>
              <a:rPr kumimoji="1" lang="ko-KR" altLang="en-US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리보 상품</a:t>
            </a:r>
            <a:endParaRPr kumimoji="1" lang="en-US" altLang="x-none" b="1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en-US" altLang="ko-KR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e</a:t>
            </a:r>
            <a:r>
              <a:rPr kumimoji="1" lang="ko-KR" altLang="en-US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분양</a:t>
            </a:r>
            <a:endParaRPr kumimoji="1" lang="x-none" altLang="en-US" sz="2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CD5C7FC-552E-E44B-B724-445212BF2126}"/>
              </a:ext>
            </a:extLst>
          </p:cNvPr>
          <p:cNvSpPr txBox="1"/>
          <p:nvPr/>
        </p:nvSpPr>
        <p:spPr>
          <a:xfrm>
            <a:off x="1404648" y="1785926"/>
            <a:ext cx="638206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분양 현장 직접방문 및 촬영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현장감 있는 콘텐츠 제공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현장 외 주변환경에 대한 정보를 입체적으로 제공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1" lang="en-US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네이버 등 포털사이트 노출로 인한 소비자 신뢰도 상승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5006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790DF8F-9330-415E-92E0-151252CC9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7408"/>
            <a:ext cx="7886700" cy="1095325"/>
          </a:xfrm>
        </p:spPr>
        <p:txBody>
          <a:bodyPr/>
          <a:lstStyle/>
          <a:p>
            <a:pPr algn="l"/>
            <a:r>
              <a:rPr lang="en-US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4.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네이버</a:t>
            </a: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&amp;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다음 상품</a:t>
            </a:r>
          </a:p>
        </p:txBody>
      </p:sp>
      <p:grpSp>
        <p:nvGrpSpPr>
          <p:cNvPr id="3" name="그룹 198">
            <a:extLst>
              <a:ext uri="{FF2B5EF4-FFF2-40B4-BE49-F238E27FC236}">
                <a16:creationId xmlns:a16="http://schemas.microsoft.com/office/drawing/2014/main" xmlns="" id="{00415AFD-8537-4FD1-8821-DF0BE22FD89F}"/>
              </a:ext>
            </a:extLst>
          </p:cNvPr>
          <p:cNvGrpSpPr/>
          <p:nvPr/>
        </p:nvGrpSpPr>
        <p:grpSpPr>
          <a:xfrm>
            <a:off x="1256733" y="1928802"/>
            <a:ext cx="6601415" cy="4107134"/>
            <a:chOff x="2641601" y="3203599"/>
            <a:chExt cx="8801886" cy="2341492"/>
          </a:xfrm>
        </p:grpSpPr>
        <p:sp>
          <p:nvSpPr>
            <p:cNvPr id="69" name="직사각형 23">
              <a:extLst>
                <a:ext uri="{FF2B5EF4-FFF2-40B4-BE49-F238E27FC236}">
                  <a16:creationId xmlns:a16="http://schemas.microsoft.com/office/drawing/2014/main" xmlns="" id="{B7761593-E955-463C-8DD8-1A31A8959F0E}"/>
                </a:ext>
              </a:extLst>
            </p:cNvPr>
            <p:cNvSpPr/>
            <p:nvPr/>
          </p:nvSpPr>
          <p:spPr>
            <a:xfrm>
              <a:off x="2641601" y="4628543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0" name="직사각형 23">
              <a:extLst>
                <a:ext uri="{FF2B5EF4-FFF2-40B4-BE49-F238E27FC236}">
                  <a16:creationId xmlns:a16="http://schemas.microsoft.com/office/drawing/2014/main" xmlns="" id="{620119BA-7308-4713-9720-CC3A612865A7}"/>
                </a:ext>
              </a:extLst>
            </p:cNvPr>
            <p:cNvSpPr/>
            <p:nvPr/>
          </p:nvSpPr>
          <p:spPr>
            <a:xfrm>
              <a:off x="4327156" y="4272305"/>
              <a:ext cx="2059663" cy="916547"/>
            </a:xfrm>
            <a:prstGeom prst="rect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1" name="직사각형 23">
              <a:extLst>
                <a:ext uri="{FF2B5EF4-FFF2-40B4-BE49-F238E27FC236}">
                  <a16:creationId xmlns:a16="http://schemas.microsoft.com/office/drawing/2014/main" xmlns="" id="{DA94D520-A878-4B0D-A4D6-266667A0880E}"/>
                </a:ext>
              </a:extLst>
            </p:cNvPr>
            <p:cNvSpPr/>
            <p:nvPr/>
          </p:nvSpPr>
          <p:spPr>
            <a:xfrm>
              <a:off x="6012712" y="3916071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2" name="직사각형 23">
              <a:extLst>
                <a:ext uri="{FF2B5EF4-FFF2-40B4-BE49-F238E27FC236}">
                  <a16:creationId xmlns:a16="http://schemas.microsoft.com/office/drawing/2014/main" xmlns="" id="{E572C73E-9503-43F1-8C2A-DCD32EEAA15A}"/>
                </a:ext>
              </a:extLst>
            </p:cNvPr>
            <p:cNvSpPr/>
            <p:nvPr/>
          </p:nvSpPr>
          <p:spPr>
            <a:xfrm>
              <a:off x="7698268" y="3559835"/>
              <a:ext cx="2059663" cy="916547"/>
            </a:xfrm>
            <a:prstGeom prst="rect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r>
                <a:rPr kumimoji="1" lang="ko-KR" altLang="en-US" sz="1200" b="1" dirty="0" err="1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네이버</a:t>
              </a:r>
              <a:r>
                <a:rPr kumimoji="1" lang="en-US" altLang="ko-KR" sz="12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&amp;</a:t>
              </a:r>
              <a:r>
                <a:rPr kumimoji="1" lang="ko-KR" altLang="en-US" sz="12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다음 상품</a:t>
              </a:r>
            </a:p>
          </p:txBody>
        </p:sp>
        <p:sp>
          <p:nvSpPr>
            <p:cNvPr id="73" name="직사각형 23">
              <a:extLst>
                <a:ext uri="{FF2B5EF4-FFF2-40B4-BE49-F238E27FC236}">
                  <a16:creationId xmlns:a16="http://schemas.microsoft.com/office/drawing/2014/main" xmlns="" id="{8DE47AFA-EC0B-4ECA-B898-386869AFE119}"/>
                </a:ext>
              </a:extLst>
            </p:cNvPr>
            <p:cNvSpPr/>
            <p:nvPr/>
          </p:nvSpPr>
          <p:spPr>
            <a:xfrm>
              <a:off x="9383824" y="3203599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4" name="직사각형 23">
              <a:extLst>
                <a:ext uri="{FF2B5EF4-FFF2-40B4-BE49-F238E27FC236}">
                  <a16:creationId xmlns:a16="http://schemas.microsoft.com/office/drawing/2014/main" xmlns="" id="{94A2F8DB-1F04-4584-9D94-28A0CA566894}"/>
                </a:ext>
              </a:extLst>
            </p:cNvPr>
            <p:cNvSpPr/>
            <p:nvPr/>
          </p:nvSpPr>
          <p:spPr>
            <a:xfrm rot="10800000">
              <a:off x="4327154" y="5188853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5" name="직사각형 23">
              <a:extLst>
                <a:ext uri="{FF2B5EF4-FFF2-40B4-BE49-F238E27FC236}">
                  <a16:creationId xmlns:a16="http://schemas.microsoft.com/office/drawing/2014/main" xmlns="" id="{55784769-3A46-4DD7-80A1-D674E80CF57E}"/>
                </a:ext>
              </a:extLst>
            </p:cNvPr>
            <p:cNvSpPr/>
            <p:nvPr/>
          </p:nvSpPr>
          <p:spPr>
            <a:xfrm rot="10800000">
              <a:off x="6012713" y="4832616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6" name="직사각형 23">
              <a:extLst>
                <a:ext uri="{FF2B5EF4-FFF2-40B4-BE49-F238E27FC236}">
                  <a16:creationId xmlns:a16="http://schemas.microsoft.com/office/drawing/2014/main" xmlns="" id="{29704C8B-4F41-4E9B-A0DA-E18B11272339}"/>
                </a:ext>
              </a:extLst>
            </p:cNvPr>
            <p:cNvSpPr/>
            <p:nvPr/>
          </p:nvSpPr>
          <p:spPr>
            <a:xfrm rot="10800000">
              <a:off x="7698268" y="4476382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7" name="직사각형 23">
              <a:extLst>
                <a:ext uri="{FF2B5EF4-FFF2-40B4-BE49-F238E27FC236}">
                  <a16:creationId xmlns:a16="http://schemas.microsoft.com/office/drawing/2014/main" xmlns="" id="{6807FD82-AE80-4024-87F1-BA4E47008616}"/>
                </a:ext>
              </a:extLst>
            </p:cNvPr>
            <p:cNvSpPr/>
            <p:nvPr/>
          </p:nvSpPr>
          <p:spPr>
            <a:xfrm rot="10800000">
              <a:off x="9383824" y="4120147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6" name="타원 125">
              <a:extLst>
                <a:ext uri="{FF2B5EF4-FFF2-40B4-BE49-F238E27FC236}">
                  <a16:creationId xmlns:a16="http://schemas.microsoft.com/office/drawing/2014/main" xmlns="" id="{7D05693B-8AE9-4088-A125-3BCF7089A90B}"/>
                </a:ext>
              </a:extLst>
            </p:cNvPr>
            <p:cNvSpPr/>
            <p:nvPr/>
          </p:nvSpPr>
          <p:spPr>
            <a:xfrm>
              <a:off x="7789017" y="3593426"/>
              <a:ext cx="370425" cy="370426"/>
            </a:xfrm>
            <a:prstGeom prst="ellipse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04</a:t>
              </a:r>
              <a:endPara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89" name="Freeform 30">
              <a:extLst>
                <a:ext uri="{FF2B5EF4-FFF2-40B4-BE49-F238E27FC236}">
                  <a16:creationId xmlns:a16="http://schemas.microsoft.com/office/drawing/2014/main" xmlns="" id="{D228428E-5DE3-475B-9D09-45339B7247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7708" y="3655925"/>
              <a:ext cx="460782" cy="457644"/>
            </a:xfrm>
            <a:custGeom>
              <a:avLst/>
              <a:gdLst>
                <a:gd name="T0" fmla="*/ 690 w 850"/>
                <a:gd name="T1" fmla="*/ 844 h 844"/>
                <a:gd name="T2" fmla="*/ 676 w 850"/>
                <a:gd name="T3" fmla="*/ 762 h 844"/>
                <a:gd name="T4" fmla="*/ 577 w 850"/>
                <a:gd name="T5" fmla="*/ 748 h 844"/>
                <a:gd name="T6" fmla="*/ 523 w 850"/>
                <a:gd name="T7" fmla="*/ 690 h 844"/>
                <a:gd name="T8" fmla="*/ 509 w 850"/>
                <a:gd name="T9" fmla="*/ 605 h 844"/>
                <a:gd name="T10" fmla="*/ 410 w 850"/>
                <a:gd name="T11" fmla="*/ 591 h 844"/>
                <a:gd name="T12" fmla="*/ 280 w 850"/>
                <a:gd name="T13" fmla="*/ 560 h 844"/>
                <a:gd name="T14" fmla="*/ 123 w 850"/>
                <a:gd name="T15" fmla="*/ 48 h 844"/>
                <a:gd name="T16" fmla="*/ 139 w 850"/>
                <a:gd name="T17" fmla="*/ 71 h 844"/>
                <a:gd name="T18" fmla="*/ 280 w 850"/>
                <a:gd name="T19" fmla="*/ 532 h 844"/>
                <a:gd name="T20" fmla="*/ 431 w 850"/>
                <a:gd name="T21" fmla="*/ 491 h 844"/>
                <a:gd name="T22" fmla="*/ 438 w 850"/>
                <a:gd name="T23" fmla="*/ 577 h 844"/>
                <a:gd name="T24" fmla="*/ 537 w 850"/>
                <a:gd name="T25" fmla="*/ 591 h 844"/>
                <a:gd name="T26" fmla="*/ 591 w 850"/>
                <a:gd name="T27" fmla="*/ 662 h 844"/>
                <a:gd name="T28" fmla="*/ 605 w 850"/>
                <a:gd name="T29" fmla="*/ 734 h 844"/>
                <a:gd name="T30" fmla="*/ 704 w 850"/>
                <a:gd name="T31" fmla="*/ 748 h 844"/>
                <a:gd name="T32" fmla="*/ 800 w 850"/>
                <a:gd name="T33" fmla="*/ 816 h 844"/>
                <a:gd name="T34" fmla="*/ 460 w 850"/>
                <a:gd name="T35" fmla="*/ 456 h 844"/>
                <a:gd name="T36" fmla="*/ 500 w 850"/>
                <a:gd name="T37" fmla="*/ 412 h 844"/>
                <a:gd name="T38" fmla="*/ 822 w 850"/>
                <a:gd name="T39" fmla="*/ 726 h 844"/>
                <a:gd name="T40" fmla="*/ 515 w 850"/>
                <a:gd name="T41" fmla="*/ 391 h 844"/>
                <a:gd name="T42" fmla="*/ 532 w 850"/>
                <a:gd name="T43" fmla="*/ 280 h 844"/>
                <a:gd name="T44" fmla="*/ 183 w 850"/>
                <a:gd name="T45" fmla="*/ 47 h 844"/>
                <a:gd name="T46" fmla="*/ 172 w 850"/>
                <a:gd name="T47" fmla="*/ 21 h 844"/>
                <a:gd name="T48" fmla="*/ 560 w 850"/>
                <a:gd name="T49" fmla="*/ 280 h 844"/>
                <a:gd name="T50" fmla="*/ 846 w 850"/>
                <a:gd name="T51" fmla="*/ 682 h 844"/>
                <a:gd name="T52" fmla="*/ 850 w 850"/>
                <a:gd name="T53" fmla="*/ 760 h 844"/>
                <a:gd name="T54" fmla="*/ 826 w 850"/>
                <a:gd name="T55" fmla="*/ 770 h 844"/>
                <a:gd name="T56" fmla="*/ 489 w 850"/>
                <a:gd name="T57" fmla="*/ 466 h 844"/>
                <a:gd name="T58" fmla="*/ 846 w 850"/>
                <a:gd name="T59" fmla="*/ 835 h 844"/>
                <a:gd name="T60" fmla="*/ 221 w 850"/>
                <a:gd name="T61" fmla="*/ 333 h 844"/>
                <a:gd name="T62" fmla="*/ 221 w 850"/>
                <a:gd name="T63" fmla="*/ 109 h 844"/>
                <a:gd name="T64" fmla="*/ 221 w 850"/>
                <a:gd name="T65" fmla="*/ 333 h 844"/>
                <a:gd name="T66" fmla="*/ 137 w 850"/>
                <a:gd name="T67" fmla="*/ 221 h 844"/>
                <a:gd name="T68" fmla="*/ 305 w 850"/>
                <a:gd name="T69" fmla="*/ 221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50" h="844">
                  <a:moveTo>
                    <a:pt x="833" y="844"/>
                  </a:moveTo>
                  <a:cubicBezTo>
                    <a:pt x="690" y="844"/>
                    <a:pt x="690" y="844"/>
                    <a:pt x="690" y="844"/>
                  </a:cubicBezTo>
                  <a:cubicBezTo>
                    <a:pt x="682" y="844"/>
                    <a:pt x="676" y="837"/>
                    <a:pt x="676" y="830"/>
                  </a:cubicBezTo>
                  <a:cubicBezTo>
                    <a:pt x="676" y="762"/>
                    <a:pt x="676" y="762"/>
                    <a:pt x="676" y="762"/>
                  </a:cubicBezTo>
                  <a:cubicBezTo>
                    <a:pt x="591" y="762"/>
                    <a:pt x="591" y="762"/>
                    <a:pt x="591" y="762"/>
                  </a:cubicBezTo>
                  <a:cubicBezTo>
                    <a:pt x="583" y="762"/>
                    <a:pt x="577" y="756"/>
                    <a:pt x="577" y="748"/>
                  </a:cubicBezTo>
                  <a:cubicBezTo>
                    <a:pt x="577" y="690"/>
                    <a:pt x="577" y="690"/>
                    <a:pt x="577" y="690"/>
                  </a:cubicBezTo>
                  <a:cubicBezTo>
                    <a:pt x="523" y="690"/>
                    <a:pt x="523" y="690"/>
                    <a:pt x="523" y="690"/>
                  </a:cubicBezTo>
                  <a:cubicBezTo>
                    <a:pt x="515" y="690"/>
                    <a:pt x="509" y="684"/>
                    <a:pt x="509" y="676"/>
                  </a:cubicBezTo>
                  <a:cubicBezTo>
                    <a:pt x="509" y="605"/>
                    <a:pt x="509" y="605"/>
                    <a:pt x="509" y="605"/>
                  </a:cubicBezTo>
                  <a:cubicBezTo>
                    <a:pt x="424" y="605"/>
                    <a:pt x="424" y="605"/>
                    <a:pt x="424" y="605"/>
                  </a:cubicBezTo>
                  <a:cubicBezTo>
                    <a:pt x="416" y="605"/>
                    <a:pt x="410" y="599"/>
                    <a:pt x="410" y="591"/>
                  </a:cubicBezTo>
                  <a:cubicBezTo>
                    <a:pt x="410" y="528"/>
                    <a:pt x="410" y="528"/>
                    <a:pt x="410" y="528"/>
                  </a:cubicBezTo>
                  <a:cubicBezTo>
                    <a:pt x="370" y="549"/>
                    <a:pt x="325" y="560"/>
                    <a:pt x="280" y="560"/>
                  </a:cubicBezTo>
                  <a:cubicBezTo>
                    <a:pt x="125" y="560"/>
                    <a:pt x="0" y="434"/>
                    <a:pt x="0" y="280"/>
                  </a:cubicBezTo>
                  <a:cubicBezTo>
                    <a:pt x="0" y="187"/>
                    <a:pt x="46" y="100"/>
                    <a:pt x="123" y="48"/>
                  </a:cubicBezTo>
                  <a:cubicBezTo>
                    <a:pt x="130" y="44"/>
                    <a:pt x="138" y="45"/>
                    <a:pt x="143" y="52"/>
                  </a:cubicBezTo>
                  <a:cubicBezTo>
                    <a:pt x="147" y="58"/>
                    <a:pt x="145" y="67"/>
                    <a:pt x="139" y="71"/>
                  </a:cubicBezTo>
                  <a:cubicBezTo>
                    <a:pt x="69" y="118"/>
                    <a:pt x="28" y="196"/>
                    <a:pt x="28" y="280"/>
                  </a:cubicBezTo>
                  <a:cubicBezTo>
                    <a:pt x="28" y="419"/>
                    <a:pt x="141" y="532"/>
                    <a:pt x="280" y="532"/>
                  </a:cubicBezTo>
                  <a:cubicBezTo>
                    <a:pt x="328" y="532"/>
                    <a:pt x="376" y="518"/>
                    <a:pt x="416" y="491"/>
                  </a:cubicBezTo>
                  <a:cubicBezTo>
                    <a:pt x="421" y="489"/>
                    <a:pt x="426" y="488"/>
                    <a:pt x="431" y="491"/>
                  </a:cubicBezTo>
                  <a:cubicBezTo>
                    <a:pt x="435" y="493"/>
                    <a:pt x="438" y="498"/>
                    <a:pt x="438" y="503"/>
                  </a:cubicBezTo>
                  <a:cubicBezTo>
                    <a:pt x="438" y="577"/>
                    <a:pt x="438" y="577"/>
                    <a:pt x="438" y="577"/>
                  </a:cubicBezTo>
                  <a:cubicBezTo>
                    <a:pt x="523" y="577"/>
                    <a:pt x="523" y="577"/>
                    <a:pt x="523" y="577"/>
                  </a:cubicBezTo>
                  <a:cubicBezTo>
                    <a:pt x="531" y="577"/>
                    <a:pt x="537" y="583"/>
                    <a:pt x="537" y="591"/>
                  </a:cubicBezTo>
                  <a:cubicBezTo>
                    <a:pt x="537" y="662"/>
                    <a:pt x="537" y="662"/>
                    <a:pt x="537" y="662"/>
                  </a:cubicBezTo>
                  <a:cubicBezTo>
                    <a:pt x="591" y="662"/>
                    <a:pt x="591" y="662"/>
                    <a:pt x="591" y="662"/>
                  </a:cubicBezTo>
                  <a:cubicBezTo>
                    <a:pt x="598" y="662"/>
                    <a:pt x="605" y="669"/>
                    <a:pt x="605" y="676"/>
                  </a:cubicBezTo>
                  <a:cubicBezTo>
                    <a:pt x="605" y="734"/>
                    <a:pt x="605" y="734"/>
                    <a:pt x="605" y="734"/>
                  </a:cubicBezTo>
                  <a:cubicBezTo>
                    <a:pt x="690" y="734"/>
                    <a:pt x="690" y="734"/>
                    <a:pt x="690" y="734"/>
                  </a:cubicBezTo>
                  <a:cubicBezTo>
                    <a:pt x="697" y="734"/>
                    <a:pt x="704" y="741"/>
                    <a:pt x="704" y="748"/>
                  </a:cubicBezTo>
                  <a:cubicBezTo>
                    <a:pt x="704" y="816"/>
                    <a:pt x="704" y="816"/>
                    <a:pt x="704" y="816"/>
                  </a:cubicBezTo>
                  <a:cubicBezTo>
                    <a:pt x="800" y="816"/>
                    <a:pt x="800" y="816"/>
                    <a:pt x="800" y="816"/>
                  </a:cubicBezTo>
                  <a:cubicBezTo>
                    <a:pt x="460" y="476"/>
                    <a:pt x="460" y="476"/>
                    <a:pt x="460" y="476"/>
                  </a:cubicBezTo>
                  <a:cubicBezTo>
                    <a:pt x="454" y="470"/>
                    <a:pt x="454" y="462"/>
                    <a:pt x="460" y="456"/>
                  </a:cubicBezTo>
                  <a:cubicBezTo>
                    <a:pt x="471" y="444"/>
                    <a:pt x="481" y="432"/>
                    <a:pt x="490" y="418"/>
                  </a:cubicBezTo>
                  <a:cubicBezTo>
                    <a:pt x="492" y="415"/>
                    <a:pt x="496" y="412"/>
                    <a:pt x="500" y="412"/>
                  </a:cubicBezTo>
                  <a:cubicBezTo>
                    <a:pt x="505" y="412"/>
                    <a:pt x="509" y="413"/>
                    <a:pt x="512" y="416"/>
                  </a:cubicBezTo>
                  <a:cubicBezTo>
                    <a:pt x="822" y="726"/>
                    <a:pt x="822" y="726"/>
                    <a:pt x="822" y="726"/>
                  </a:cubicBezTo>
                  <a:cubicBezTo>
                    <a:pt x="822" y="698"/>
                    <a:pt x="822" y="698"/>
                    <a:pt x="822" y="698"/>
                  </a:cubicBezTo>
                  <a:cubicBezTo>
                    <a:pt x="515" y="391"/>
                    <a:pt x="515" y="391"/>
                    <a:pt x="515" y="391"/>
                  </a:cubicBezTo>
                  <a:cubicBezTo>
                    <a:pt x="511" y="387"/>
                    <a:pt x="510" y="381"/>
                    <a:pt x="512" y="376"/>
                  </a:cubicBezTo>
                  <a:cubicBezTo>
                    <a:pt x="525" y="346"/>
                    <a:pt x="532" y="313"/>
                    <a:pt x="532" y="280"/>
                  </a:cubicBezTo>
                  <a:cubicBezTo>
                    <a:pt x="532" y="141"/>
                    <a:pt x="419" y="28"/>
                    <a:pt x="280" y="28"/>
                  </a:cubicBezTo>
                  <a:cubicBezTo>
                    <a:pt x="246" y="28"/>
                    <a:pt x="214" y="35"/>
                    <a:pt x="183" y="47"/>
                  </a:cubicBezTo>
                  <a:cubicBezTo>
                    <a:pt x="176" y="50"/>
                    <a:pt x="168" y="47"/>
                    <a:pt x="165" y="40"/>
                  </a:cubicBezTo>
                  <a:cubicBezTo>
                    <a:pt x="162" y="33"/>
                    <a:pt x="165" y="24"/>
                    <a:pt x="172" y="21"/>
                  </a:cubicBezTo>
                  <a:cubicBezTo>
                    <a:pt x="206" y="7"/>
                    <a:pt x="243" y="0"/>
                    <a:pt x="280" y="0"/>
                  </a:cubicBezTo>
                  <a:cubicBezTo>
                    <a:pt x="434" y="0"/>
                    <a:pt x="560" y="126"/>
                    <a:pt x="560" y="280"/>
                  </a:cubicBezTo>
                  <a:cubicBezTo>
                    <a:pt x="560" y="314"/>
                    <a:pt x="554" y="347"/>
                    <a:pt x="542" y="378"/>
                  </a:cubicBezTo>
                  <a:cubicBezTo>
                    <a:pt x="846" y="682"/>
                    <a:pt x="846" y="682"/>
                    <a:pt x="846" y="682"/>
                  </a:cubicBezTo>
                  <a:cubicBezTo>
                    <a:pt x="849" y="685"/>
                    <a:pt x="850" y="688"/>
                    <a:pt x="850" y="692"/>
                  </a:cubicBezTo>
                  <a:cubicBezTo>
                    <a:pt x="850" y="760"/>
                    <a:pt x="850" y="760"/>
                    <a:pt x="850" y="760"/>
                  </a:cubicBezTo>
                  <a:cubicBezTo>
                    <a:pt x="850" y="766"/>
                    <a:pt x="847" y="771"/>
                    <a:pt x="841" y="773"/>
                  </a:cubicBezTo>
                  <a:cubicBezTo>
                    <a:pt x="836" y="775"/>
                    <a:pt x="830" y="774"/>
                    <a:pt x="826" y="770"/>
                  </a:cubicBezTo>
                  <a:cubicBezTo>
                    <a:pt x="504" y="448"/>
                    <a:pt x="504" y="448"/>
                    <a:pt x="504" y="448"/>
                  </a:cubicBezTo>
                  <a:cubicBezTo>
                    <a:pt x="499" y="454"/>
                    <a:pt x="494" y="460"/>
                    <a:pt x="489" y="466"/>
                  </a:cubicBezTo>
                  <a:cubicBezTo>
                    <a:pt x="843" y="820"/>
                    <a:pt x="843" y="820"/>
                    <a:pt x="843" y="820"/>
                  </a:cubicBezTo>
                  <a:cubicBezTo>
                    <a:pt x="847" y="824"/>
                    <a:pt x="848" y="830"/>
                    <a:pt x="846" y="835"/>
                  </a:cubicBezTo>
                  <a:cubicBezTo>
                    <a:pt x="844" y="840"/>
                    <a:pt x="839" y="844"/>
                    <a:pt x="833" y="844"/>
                  </a:cubicBezTo>
                  <a:close/>
                  <a:moveTo>
                    <a:pt x="221" y="333"/>
                  </a:moveTo>
                  <a:cubicBezTo>
                    <a:pt x="159" y="333"/>
                    <a:pt x="109" y="283"/>
                    <a:pt x="109" y="221"/>
                  </a:cubicBezTo>
                  <a:cubicBezTo>
                    <a:pt x="109" y="160"/>
                    <a:pt x="159" y="109"/>
                    <a:pt x="221" y="109"/>
                  </a:cubicBezTo>
                  <a:cubicBezTo>
                    <a:pt x="283" y="109"/>
                    <a:pt x="333" y="160"/>
                    <a:pt x="333" y="221"/>
                  </a:cubicBezTo>
                  <a:cubicBezTo>
                    <a:pt x="333" y="283"/>
                    <a:pt x="283" y="333"/>
                    <a:pt x="221" y="333"/>
                  </a:cubicBezTo>
                  <a:close/>
                  <a:moveTo>
                    <a:pt x="221" y="137"/>
                  </a:moveTo>
                  <a:cubicBezTo>
                    <a:pt x="175" y="137"/>
                    <a:pt x="137" y="175"/>
                    <a:pt x="137" y="221"/>
                  </a:cubicBezTo>
                  <a:cubicBezTo>
                    <a:pt x="137" y="268"/>
                    <a:pt x="175" y="305"/>
                    <a:pt x="221" y="305"/>
                  </a:cubicBezTo>
                  <a:cubicBezTo>
                    <a:pt x="267" y="305"/>
                    <a:pt x="305" y="268"/>
                    <a:pt x="305" y="221"/>
                  </a:cubicBezTo>
                  <a:cubicBezTo>
                    <a:pt x="305" y="175"/>
                    <a:pt x="267" y="137"/>
                    <a:pt x="221" y="1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grpSp>
        <p:nvGrpSpPr>
          <p:cNvPr id="13" name="그룹 193">
            <a:extLst>
              <a:ext uri="{FF2B5EF4-FFF2-40B4-BE49-F238E27FC236}">
                <a16:creationId xmlns:a16="http://schemas.microsoft.com/office/drawing/2014/main" xmlns="" id="{028BD9D9-B728-4FFD-BE8F-57B52705DADA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xmlns="" id="{9215AA73-C51F-4DDE-AA8C-9F30ABAC077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xmlns="" id="{85EB82CD-69AF-4B0E-BE7B-252EF44C07F4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7" name="Freeform 804">
              <a:extLst>
                <a:ext uri="{FF2B5EF4-FFF2-40B4-BE49-F238E27FC236}">
                  <a16:creationId xmlns:a16="http://schemas.microsoft.com/office/drawing/2014/main" xmlns="" id="{B3BD0750-DC3C-4077-9DAA-F52F0917F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8" name="Freeform 804">
              <a:extLst>
                <a:ext uri="{FF2B5EF4-FFF2-40B4-BE49-F238E27FC236}">
                  <a16:creationId xmlns:a16="http://schemas.microsoft.com/office/drawing/2014/main" xmlns="" id="{6BD0B5A2-F8BE-4DB7-9C6C-AF4179B3071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202" name="직사각형 201">
            <a:extLst>
              <a:ext uri="{FF2B5EF4-FFF2-40B4-BE49-F238E27FC236}">
                <a16:creationId xmlns:a16="http://schemas.microsoft.com/office/drawing/2014/main" xmlns="" id="{433D79EF-D33C-4D8F-BB9D-CEF8A0E225A4}"/>
              </a:ext>
            </a:extLst>
          </p:cNvPr>
          <p:cNvSpPr/>
          <p:nvPr/>
        </p:nvSpPr>
        <p:spPr>
          <a:xfrm>
            <a:off x="628650" y="720711"/>
            <a:ext cx="1872489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3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454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ADF694B4-8DC9-4E64-838E-18DB7D4151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13" y="2492896"/>
            <a:ext cx="7771331" cy="4185043"/>
          </a:xfrm>
          <a:prstGeom prst="rect">
            <a:avLst/>
          </a:prstGeom>
        </p:spPr>
      </p:pic>
      <p:pic>
        <p:nvPicPr>
          <p:cNvPr id="7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D50138A2-13CB-DF44-88AE-64FFDFE25460}"/>
              </a:ext>
            </a:extLst>
          </p:cNvPr>
          <p:cNvSpPr/>
          <p:nvPr/>
        </p:nvSpPr>
        <p:spPr>
          <a:xfrm>
            <a:off x="1404649" y="959443"/>
            <a:ext cx="6334702" cy="4129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154C2099-4250-4C43-BCE4-480FBED28C0F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9508B44F-391A-2A46-A1C2-285D3F2AD65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E51D284E-B01C-AA48-9D81-A5419D8A001D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" name="Freeform 804">
              <a:extLst>
                <a:ext uri="{FF2B5EF4-FFF2-40B4-BE49-F238E27FC236}">
                  <a16:creationId xmlns:a16="http://schemas.microsoft.com/office/drawing/2014/main" xmlns="" id="{37E10CCF-080C-AE4B-A8B4-242CAC9C5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4" name="Freeform 804">
              <a:extLst>
                <a:ext uri="{FF2B5EF4-FFF2-40B4-BE49-F238E27FC236}">
                  <a16:creationId xmlns:a16="http://schemas.microsoft.com/office/drawing/2014/main" xmlns="" id="{CA9D039E-152C-9040-B686-9C6345E8A2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F90CEA9-203C-9B43-B3A0-0631B6035CD3}"/>
              </a:ext>
            </a:extLst>
          </p:cNvPr>
          <p:cNvSpPr txBox="1"/>
          <p:nvPr/>
        </p:nvSpPr>
        <p:spPr>
          <a:xfrm>
            <a:off x="0" y="895323"/>
            <a:ext cx="9144000" cy="1008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ko-KR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4. </a:t>
            </a:r>
            <a:r>
              <a:rPr kumimoji="1" lang="ko-KR" altLang="en-US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네이버</a:t>
            </a:r>
            <a:r>
              <a:rPr kumimoji="1" lang="en-US" altLang="ko-KR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&amp;</a:t>
            </a:r>
            <a:r>
              <a:rPr kumimoji="1" lang="ko-KR" altLang="en-US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다음 상품</a:t>
            </a:r>
            <a:endParaRPr kumimoji="1" lang="en-US" altLang="x-none" b="1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네이버 파워링크</a:t>
            </a:r>
            <a:endParaRPr kumimoji="1" lang="x-none" altLang="en-US" sz="2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CD5C7FC-552E-E44B-B724-445212BF2126}"/>
              </a:ext>
            </a:extLst>
          </p:cNvPr>
          <p:cNvSpPr txBox="1"/>
          <p:nvPr/>
        </p:nvSpPr>
        <p:spPr>
          <a:xfrm>
            <a:off x="1404648" y="1785926"/>
            <a:ext cx="6382062" cy="70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직접 운영도 가능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파워링크 사용시 홈페이지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블로그 등 홍보 가능한 매체 필수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8335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직사각형 299">
            <a:extLst>
              <a:ext uri="{FF2B5EF4-FFF2-40B4-BE49-F238E27FC236}">
                <a16:creationId xmlns:a16="http://schemas.microsoft.com/office/drawing/2014/main" xmlns="" id="{96C78ADB-5E6B-4636-A74F-A835A61C1BC9}"/>
              </a:ext>
            </a:extLst>
          </p:cNvPr>
          <p:cNvSpPr/>
          <p:nvPr/>
        </p:nvSpPr>
        <p:spPr>
          <a:xfrm rot="5400000">
            <a:off x="5279334" y="3496444"/>
            <a:ext cx="3749756" cy="21640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3" name="직사각형 292">
            <a:extLst>
              <a:ext uri="{FF2B5EF4-FFF2-40B4-BE49-F238E27FC236}">
                <a16:creationId xmlns:a16="http://schemas.microsoft.com/office/drawing/2014/main" xmlns="" id="{96C78ADB-5E6B-4636-A74F-A835A61C1BC9}"/>
              </a:ext>
            </a:extLst>
          </p:cNvPr>
          <p:cNvSpPr/>
          <p:nvPr/>
        </p:nvSpPr>
        <p:spPr>
          <a:xfrm rot="5400000">
            <a:off x="2759142" y="3496443"/>
            <a:ext cx="3749756" cy="21640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72" name="직사각형 171">
            <a:extLst>
              <a:ext uri="{FF2B5EF4-FFF2-40B4-BE49-F238E27FC236}">
                <a16:creationId xmlns:a16="http://schemas.microsoft.com/office/drawing/2014/main" xmlns="" id="{96C78ADB-5E6B-4636-A74F-A835A61C1BC9}"/>
              </a:ext>
            </a:extLst>
          </p:cNvPr>
          <p:cNvSpPr/>
          <p:nvPr/>
        </p:nvSpPr>
        <p:spPr>
          <a:xfrm rot="5400000">
            <a:off x="186348" y="3496442"/>
            <a:ext cx="3749756" cy="21640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D50138A2-13CB-DF44-88AE-64FFDFE25460}"/>
              </a:ext>
            </a:extLst>
          </p:cNvPr>
          <p:cNvSpPr/>
          <p:nvPr/>
        </p:nvSpPr>
        <p:spPr>
          <a:xfrm>
            <a:off x="1404649" y="959443"/>
            <a:ext cx="6334702" cy="4129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154C2099-4250-4C43-BCE4-480FBED28C0F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9508B44F-391A-2A46-A1C2-285D3F2AD65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E51D284E-B01C-AA48-9D81-A5419D8A001D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" name="Freeform 804">
              <a:extLst>
                <a:ext uri="{FF2B5EF4-FFF2-40B4-BE49-F238E27FC236}">
                  <a16:creationId xmlns:a16="http://schemas.microsoft.com/office/drawing/2014/main" xmlns="" id="{37E10CCF-080C-AE4B-A8B4-242CAC9C5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4" name="Freeform 804">
              <a:extLst>
                <a:ext uri="{FF2B5EF4-FFF2-40B4-BE49-F238E27FC236}">
                  <a16:creationId xmlns:a16="http://schemas.microsoft.com/office/drawing/2014/main" xmlns="" id="{CA9D039E-152C-9040-B686-9C6345E8A2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F90CEA9-203C-9B43-B3A0-0631B6035CD3}"/>
              </a:ext>
            </a:extLst>
          </p:cNvPr>
          <p:cNvSpPr txBox="1"/>
          <p:nvPr/>
        </p:nvSpPr>
        <p:spPr>
          <a:xfrm>
            <a:off x="0" y="895323"/>
            <a:ext cx="9144000" cy="1008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ko-KR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4. </a:t>
            </a:r>
            <a:r>
              <a:rPr kumimoji="1" lang="ko-KR" altLang="en-US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네이버</a:t>
            </a:r>
            <a:r>
              <a:rPr kumimoji="1" lang="en-US" altLang="ko-KR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&amp;</a:t>
            </a:r>
            <a:r>
              <a:rPr kumimoji="1" lang="ko-KR" altLang="en-US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다음 상품</a:t>
            </a:r>
            <a:endParaRPr kumimoji="1" lang="en-US" altLang="x-none" b="1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ko-KR" altLang="en-US" sz="2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다음 검색광고</a:t>
            </a:r>
            <a:endParaRPr kumimoji="1" lang="x-none" altLang="en-US" sz="2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CD5C7FC-552E-E44B-B724-445212BF2126}"/>
              </a:ext>
            </a:extLst>
          </p:cNvPr>
          <p:cNvSpPr txBox="1"/>
          <p:nvPr/>
        </p:nvSpPr>
        <p:spPr>
          <a:xfrm>
            <a:off x="1404648" y="1785926"/>
            <a:ext cx="6382062" cy="384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프리미엄 링크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로컬 링크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스폰서 박스</a:t>
            </a:r>
            <a:r>
              <a:rPr kumimoji="1" lang="en-US" altLang="ko-KR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스폰서 링크</a:t>
            </a:r>
            <a:endParaRPr kumimoji="1" lang="en-US" altLang="ko-KR" sz="1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69" name="직사각형 22">
            <a:extLst>
              <a:ext uri="{FF2B5EF4-FFF2-40B4-BE49-F238E27FC236}">
                <a16:creationId xmlns:a16="http://schemas.microsoft.com/office/drawing/2014/main" xmlns="" id="{B0BC7A67-764C-446A-A162-7E596CA9819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21305" y="5063394"/>
            <a:ext cx="1679842" cy="885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월 </a:t>
            </a:r>
            <a:r>
              <a:rPr lang="en-US" altLang="ko-KR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억 이상의 장소 검색</a:t>
            </a:r>
            <a:r>
              <a:rPr lang="en-US" altLang="ko-KR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자연스러운 검색 맥락안에서 </a:t>
            </a:r>
            <a:r>
              <a:rPr lang="en-US" altLang="ko-KR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PC</a:t>
            </a:r>
            <a:r>
              <a:rPr lang="ko-KR" altLang="en-US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와 모바일을 통해 사업장 노출</a:t>
            </a:r>
            <a:endParaRPr lang="en-US" altLang="ko" sz="9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xmlns="" id="{0D9C9758-72E0-40AE-B0A0-1D85D7FF2B1F}"/>
              </a:ext>
            </a:extLst>
          </p:cNvPr>
          <p:cNvSpPr txBox="1"/>
          <p:nvPr/>
        </p:nvSpPr>
        <p:spPr>
          <a:xfrm>
            <a:off x="1203198" y="4801784"/>
            <a:ext cx="1716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12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로컬 광고</a:t>
            </a:r>
            <a:endParaRPr kumimoji="1" lang="x-none" altLang="en-US" sz="12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8" name="직사각형 22">
            <a:extLst>
              <a:ext uri="{FF2B5EF4-FFF2-40B4-BE49-F238E27FC236}">
                <a16:creationId xmlns:a16="http://schemas.microsoft.com/office/drawing/2014/main" xmlns="" id="{B0BC7A67-764C-446A-A162-7E596CA9819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794099" y="5063395"/>
            <a:ext cx="1679842" cy="885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검색 결과가 이미지와 함께 노출되어 사용자의 주목도가 높은 광고</a:t>
            </a:r>
            <a:endParaRPr lang="en-US" altLang="ko" sz="9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xmlns="" id="{0D9C9758-72E0-40AE-B0A0-1D85D7FF2B1F}"/>
              </a:ext>
            </a:extLst>
          </p:cNvPr>
          <p:cNvSpPr txBox="1"/>
          <p:nvPr/>
        </p:nvSpPr>
        <p:spPr>
          <a:xfrm>
            <a:off x="3775992" y="4801785"/>
            <a:ext cx="1716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12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스페셜 링크</a:t>
            </a:r>
            <a:endParaRPr kumimoji="1" lang="x-none" altLang="en-US" sz="12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05" name="직사각형 22">
            <a:extLst>
              <a:ext uri="{FF2B5EF4-FFF2-40B4-BE49-F238E27FC236}">
                <a16:creationId xmlns:a16="http://schemas.microsoft.com/office/drawing/2014/main" xmlns="" id="{B0BC7A67-764C-446A-A162-7E596CA9819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314291" y="5063396"/>
            <a:ext cx="1679842" cy="885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9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검색 결과가 우측 최상단에 이미지와 함께 노출되어 사용자의 주목도가 높은 광고</a:t>
            </a:r>
            <a:endParaRPr lang="en-US" altLang="ko" sz="9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xmlns="" id="{0D9C9758-72E0-40AE-B0A0-1D85D7FF2B1F}"/>
              </a:ext>
            </a:extLst>
          </p:cNvPr>
          <p:cNvSpPr txBox="1"/>
          <p:nvPr/>
        </p:nvSpPr>
        <p:spPr>
          <a:xfrm>
            <a:off x="6296184" y="4801786"/>
            <a:ext cx="1716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12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스폰서 링크</a:t>
            </a:r>
            <a:endParaRPr kumimoji="1" lang="x-none" altLang="en-US" sz="12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AF7EA906-EF1B-44EB-9AEA-ECDE75D49FC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5233" y="2954119"/>
            <a:ext cx="1995965" cy="140817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EC387B1C-4B12-4B83-BA96-226C1B4AC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4427" y="2918680"/>
            <a:ext cx="2035207" cy="143276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F79753AF-C83D-44D7-A343-F752DA610A8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09921" y="2991273"/>
            <a:ext cx="2088581" cy="127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2604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6790DF8F-9330-415E-92E0-151252CC9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67408"/>
            <a:ext cx="7886700" cy="1095325"/>
          </a:xfrm>
        </p:spPr>
        <p:txBody>
          <a:bodyPr/>
          <a:lstStyle/>
          <a:p>
            <a:pPr algn="l"/>
            <a:r>
              <a:rPr lang="en-US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5. </a:t>
            </a:r>
            <a:r>
              <a: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기타 상품</a:t>
            </a:r>
          </a:p>
        </p:txBody>
      </p:sp>
      <p:grpSp>
        <p:nvGrpSpPr>
          <p:cNvPr id="3" name="그룹 198">
            <a:extLst>
              <a:ext uri="{FF2B5EF4-FFF2-40B4-BE49-F238E27FC236}">
                <a16:creationId xmlns:a16="http://schemas.microsoft.com/office/drawing/2014/main" xmlns="" id="{00415AFD-8537-4FD1-8821-DF0BE22FD89F}"/>
              </a:ext>
            </a:extLst>
          </p:cNvPr>
          <p:cNvGrpSpPr/>
          <p:nvPr/>
        </p:nvGrpSpPr>
        <p:grpSpPr>
          <a:xfrm>
            <a:off x="1256733" y="1928802"/>
            <a:ext cx="6601415" cy="4107134"/>
            <a:chOff x="2641601" y="3203599"/>
            <a:chExt cx="8801886" cy="2341492"/>
          </a:xfrm>
        </p:grpSpPr>
        <p:sp>
          <p:nvSpPr>
            <p:cNvPr id="69" name="직사각형 23">
              <a:extLst>
                <a:ext uri="{FF2B5EF4-FFF2-40B4-BE49-F238E27FC236}">
                  <a16:creationId xmlns:a16="http://schemas.microsoft.com/office/drawing/2014/main" xmlns="" id="{B7761593-E955-463C-8DD8-1A31A8959F0E}"/>
                </a:ext>
              </a:extLst>
            </p:cNvPr>
            <p:cNvSpPr/>
            <p:nvPr/>
          </p:nvSpPr>
          <p:spPr>
            <a:xfrm>
              <a:off x="2641601" y="4628543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0" name="직사각형 23">
              <a:extLst>
                <a:ext uri="{FF2B5EF4-FFF2-40B4-BE49-F238E27FC236}">
                  <a16:creationId xmlns:a16="http://schemas.microsoft.com/office/drawing/2014/main" xmlns="" id="{620119BA-7308-4713-9720-CC3A612865A7}"/>
                </a:ext>
              </a:extLst>
            </p:cNvPr>
            <p:cNvSpPr/>
            <p:nvPr/>
          </p:nvSpPr>
          <p:spPr>
            <a:xfrm>
              <a:off x="4327156" y="4272305"/>
              <a:ext cx="2059663" cy="916547"/>
            </a:xfrm>
            <a:prstGeom prst="rect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1" name="직사각형 23">
              <a:extLst>
                <a:ext uri="{FF2B5EF4-FFF2-40B4-BE49-F238E27FC236}">
                  <a16:creationId xmlns:a16="http://schemas.microsoft.com/office/drawing/2014/main" xmlns="" id="{DA94D520-A878-4B0D-A4D6-266667A0880E}"/>
                </a:ext>
              </a:extLst>
            </p:cNvPr>
            <p:cNvSpPr/>
            <p:nvPr/>
          </p:nvSpPr>
          <p:spPr>
            <a:xfrm>
              <a:off x="6012712" y="3916071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2" name="직사각형 23">
              <a:extLst>
                <a:ext uri="{FF2B5EF4-FFF2-40B4-BE49-F238E27FC236}">
                  <a16:creationId xmlns:a16="http://schemas.microsoft.com/office/drawing/2014/main" xmlns="" id="{E572C73E-9503-43F1-8C2A-DCD32EEAA15A}"/>
                </a:ext>
              </a:extLst>
            </p:cNvPr>
            <p:cNvSpPr/>
            <p:nvPr/>
          </p:nvSpPr>
          <p:spPr>
            <a:xfrm>
              <a:off x="7698268" y="3559835"/>
              <a:ext cx="2059663" cy="916547"/>
            </a:xfrm>
            <a:prstGeom prst="rect">
              <a:avLst/>
            </a:prstGeom>
            <a:solidFill>
              <a:schemeClr val="accent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endParaRPr kumimoji="1" lang="ko-KR" altLang="en-US" sz="1200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3" name="직사각형 23">
              <a:extLst>
                <a:ext uri="{FF2B5EF4-FFF2-40B4-BE49-F238E27FC236}">
                  <a16:creationId xmlns:a16="http://schemas.microsoft.com/office/drawing/2014/main" xmlns="" id="{8DE47AFA-EC0B-4ECA-B898-386869AFE119}"/>
                </a:ext>
              </a:extLst>
            </p:cNvPr>
            <p:cNvSpPr/>
            <p:nvPr/>
          </p:nvSpPr>
          <p:spPr>
            <a:xfrm>
              <a:off x="9383824" y="3203599"/>
              <a:ext cx="2059663" cy="91654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bIns="108000" rtlCol="0" anchor="b"/>
            <a:lstStyle/>
            <a:p>
              <a:pPr algn="ctr"/>
              <a:r>
                <a:rPr kumimoji="1" lang="ko-KR" altLang="en-US" sz="1200" b="1" dirty="0"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기타 상품</a:t>
              </a:r>
            </a:p>
          </p:txBody>
        </p:sp>
        <p:sp>
          <p:nvSpPr>
            <p:cNvPr id="74" name="직사각형 23">
              <a:extLst>
                <a:ext uri="{FF2B5EF4-FFF2-40B4-BE49-F238E27FC236}">
                  <a16:creationId xmlns:a16="http://schemas.microsoft.com/office/drawing/2014/main" xmlns="" id="{94A2F8DB-1F04-4584-9D94-28A0CA566894}"/>
                </a:ext>
              </a:extLst>
            </p:cNvPr>
            <p:cNvSpPr/>
            <p:nvPr/>
          </p:nvSpPr>
          <p:spPr>
            <a:xfrm rot="10800000">
              <a:off x="4327154" y="5188853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5" name="직사각형 23">
              <a:extLst>
                <a:ext uri="{FF2B5EF4-FFF2-40B4-BE49-F238E27FC236}">
                  <a16:creationId xmlns:a16="http://schemas.microsoft.com/office/drawing/2014/main" xmlns="" id="{55784769-3A46-4DD7-80A1-D674E80CF57E}"/>
                </a:ext>
              </a:extLst>
            </p:cNvPr>
            <p:cNvSpPr/>
            <p:nvPr/>
          </p:nvSpPr>
          <p:spPr>
            <a:xfrm rot="10800000">
              <a:off x="6012713" y="4832616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6" name="직사각형 23">
              <a:extLst>
                <a:ext uri="{FF2B5EF4-FFF2-40B4-BE49-F238E27FC236}">
                  <a16:creationId xmlns:a16="http://schemas.microsoft.com/office/drawing/2014/main" xmlns="" id="{29704C8B-4F41-4E9B-A0DA-E18B11272339}"/>
                </a:ext>
              </a:extLst>
            </p:cNvPr>
            <p:cNvSpPr/>
            <p:nvPr/>
          </p:nvSpPr>
          <p:spPr>
            <a:xfrm rot="10800000">
              <a:off x="7698268" y="4476382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77" name="직사각형 23">
              <a:extLst>
                <a:ext uri="{FF2B5EF4-FFF2-40B4-BE49-F238E27FC236}">
                  <a16:creationId xmlns:a16="http://schemas.microsoft.com/office/drawing/2014/main" xmlns="" id="{6807FD82-AE80-4024-87F1-BA4E47008616}"/>
                </a:ext>
              </a:extLst>
            </p:cNvPr>
            <p:cNvSpPr/>
            <p:nvPr/>
          </p:nvSpPr>
          <p:spPr>
            <a:xfrm rot="10800000">
              <a:off x="9383824" y="4120147"/>
              <a:ext cx="374106" cy="356238"/>
            </a:xfrm>
            <a:prstGeom prst="rtTriangle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4" name="타원 123">
              <a:extLst>
                <a:ext uri="{FF2B5EF4-FFF2-40B4-BE49-F238E27FC236}">
                  <a16:creationId xmlns:a16="http://schemas.microsoft.com/office/drawing/2014/main" xmlns="" id="{428F97C3-7F46-4B60-9B1C-0660C8C4A994}"/>
                </a:ext>
              </a:extLst>
            </p:cNvPr>
            <p:cNvSpPr/>
            <p:nvPr/>
          </p:nvSpPr>
          <p:spPr>
            <a:xfrm>
              <a:off x="9408278" y="3236236"/>
              <a:ext cx="370425" cy="37042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200" b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05</a:t>
              </a:r>
              <a:endPara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12" name="그룹 161">
              <a:extLst>
                <a:ext uri="{FF2B5EF4-FFF2-40B4-BE49-F238E27FC236}">
                  <a16:creationId xmlns:a16="http://schemas.microsoft.com/office/drawing/2014/main" xmlns="" id="{63641BE1-858A-4466-B70A-2E6C3D08287E}"/>
                </a:ext>
              </a:extLst>
            </p:cNvPr>
            <p:cNvGrpSpPr/>
            <p:nvPr/>
          </p:nvGrpSpPr>
          <p:grpSpPr>
            <a:xfrm>
              <a:off x="10235680" y="3291531"/>
              <a:ext cx="355950" cy="467440"/>
              <a:chOff x="3250682" y="5175659"/>
              <a:chExt cx="708812" cy="930826"/>
            </a:xfrm>
            <a:solidFill>
              <a:schemeClr val="bg1"/>
            </a:solidFill>
          </p:grpSpPr>
          <p:sp>
            <p:nvSpPr>
              <p:cNvPr id="163" name="Freeform 88">
                <a:extLst>
                  <a:ext uri="{FF2B5EF4-FFF2-40B4-BE49-F238E27FC236}">
                    <a16:creationId xmlns:a16="http://schemas.microsoft.com/office/drawing/2014/main" xmlns="" id="{6866B2BB-5197-482D-8F3B-41BD6F8AB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0096" y="5175659"/>
                <a:ext cx="488398" cy="212488"/>
              </a:xfrm>
              <a:custGeom>
                <a:avLst/>
                <a:gdLst>
                  <a:gd name="T0" fmla="*/ 14 w 448"/>
                  <a:gd name="T1" fmla="*/ 195 h 195"/>
                  <a:gd name="T2" fmla="*/ 0 w 448"/>
                  <a:gd name="T3" fmla="*/ 181 h 195"/>
                  <a:gd name="T4" fmla="*/ 0 w 448"/>
                  <a:gd name="T5" fmla="*/ 14 h 195"/>
                  <a:gd name="T6" fmla="*/ 14 w 448"/>
                  <a:gd name="T7" fmla="*/ 0 h 195"/>
                  <a:gd name="T8" fmla="*/ 434 w 448"/>
                  <a:gd name="T9" fmla="*/ 0 h 195"/>
                  <a:gd name="T10" fmla="*/ 448 w 448"/>
                  <a:gd name="T11" fmla="*/ 14 h 195"/>
                  <a:gd name="T12" fmla="*/ 448 w 448"/>
                  <a:gd name="T13" fmla="*/ 177 h 195"/>
                  <a:gd name="T14" fmla="*/ 434 w 448"/>
                  <a:gd name="T15" fmla="*/ 191 h 195"/>
                  <a:gd name="T16" fmla="*/ 420 w 448"/>
                  <a:gd name="T17" fmla="*/ 177 h 195"/>
                  <a:gd name="T18" fmla="*/ 420 w 448"/>
                  <a:gd name="T19" fmla="*/ 28 h 195"/>
                  <a:gd name="T20" fmla="*/ 28 w 448"/>
                  <a:gd name="T21" fmla="*/ 28 h 195"/>
                  <a:gd name="T22" fmla="*/ 28 w 448"/>
                  <a:gd name="T23" fmla="*/ 181 h 195"/>
                  <a:gd name="T24" fmla="*/ 14 w 448"/>
                  <a:gd name="T25" fmla="*/ 19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8" h="195">
                    <a:moveTo>
                      <a:pt x="14" y="195"/>
                    </a:moveTo>
                    <a:cubicBezTo>
                      <a:pt x="6" y="195"/>
                      <a:pt x="0" y="189"/>
                      <a:pt x="0" y="18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434" y="0"/>
                      <a:pt x="434" y="0"/>
                      <a:pt x="434" y="0"/>
                    </a:cubicBezTo>
                    <a:cubicBezTo>
                      <a:pt x="442" y="0"/>
                      <a:pt x="448" y="6"/>
                      <a:pt x="448" y="14"/>
                    </a:cubicBezTo>
                    <a:cubicBezTo>
                      <a:pt x="448" y="177"/>
                      <a:pt x="448" y="177"/>
                      <a:pt x="448" y="177"/>
                    </a:cubicBezTo>
                    <a:cubicBezTo>
                      <a:pt x="448" y="185"/>
                      <a:pt x="442" y="191"/>
                      <a:pt x="434" y="191"/>
                    </a:cubicBezTo>
                    <a:cubicBezTo>
                      <a:pt x="426" y="191"/>
                      <a:pt x="420" y="185"/>
                      <a:pt x="420" y="177"/>
                    </a:cubicBezTo>
                    <a:cubicBezTo>
                      <a:pt x="420" y="28"/>
                      <a:pt x="420" y="28"/>
                      <a:pt x="420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8" y="181"/>
                      <a:pt x="28" y="181"/>
                      <a:pt x="28" y="181"/>
                    </a:cubicBezTo>
                    <a:cubicBezTo>
                      <a:pt x="28" y="189"/>
                      <a:pt x="21" y="195"/>
                      <a:pt x="14" y="1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4" name="Rectangle 89">
                <a:extLst>
                  <a:ext uri="{FF2B5EF4-FFF2-40B4-BE49-F238E27FC236}">
                    <a16:creationId xmlns:a16="http://schemas.microsoft.com/office/drawing/2014/main" xmlns="" id="{6EE6978F-F9D0-4E46-97CD-28E824B5D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8723" y="5478535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5" name="Rectangle 90">
                <a:extLst>
                  <a:ext uri="{FF2B5EF4-FFF2-40B4-BE49-F238E27FC236}">
                    <a16:creationId xmlns:a16="http://schemas.microsoft.com/office/drawing/2014/main" xmlns="" id="{8E5896AC-6069-44C4-879D-A8B9234CA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238" y="5478535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6" name="Rectangle 91">
                <a:extLst>
                  <a:ext uri="{FF2B5EF4-FFF2-40B4-BE49-F238E27FC236}">
                    <a16:creationId xmlns:a16="http://schemas.microsoft.com/office/drawing/2014/main" xmlns="" id="{F202A8F9-6BA0-473B-AF98-721CFF1833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338" y="5478535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7" name="Rectangle 92">
                <a:extLst>
                  <a:ext uri="{FF2B5EF4-FFF2-40B4-BE49-F238E27FC236}">
                    <a16:creationId xmlns:a16="http://schemas.microsoft.com/office/drawing/2014/main" xmlns="" id="{49BD3CDA-AECA-448F-8273-92B34B1103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238" y="5258118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8" name="Rectangle 93">
                <a:extLst>
                  <a:ext uri="{FF2B5EF4-FFF2-40B4-BE49-F238E27FC236}">
                    <a16:creationId xmlns:a16="http://schemas.microsoft.com/office/drawing/2014/main" xmlns="" id="{E697D285-49AC-41F8-8BB7-F8DE1182E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338" y="5258118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69" name="Rectangle 94">
                <a:extLst>
                  <a:ext uri="{FF2B5EF4-FFF2-40B4-BE49-F238E27FC236}">
                    <a16:creationId xmlns:a16="http://schemas.microsoft.com/office/drawing/2014/main" xmlns="" id="{31477B04-230D-44F0-A637-7A0B1A816C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853" y="5258118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0" name="Rectangle 95">
                <a:extLst>
                  <a:ext uri="{FF2B5EF4-FFF2-40B4-BE49-F238E27FC236}">
                    <a16:creationId xmlns:a16="http://schemas.microsoft.com/office/drawing/2014/main" xmlns="" id="{38A3684A-4C32-4217-BA34-A15494674B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853" y="5478535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1" name="Rectangle 96">
                <a:extLst>
                  <a:ext uri="{FF2B5EF4-FFF2-40B4-BE49-F238E27FC236}">
                    <a16:creationId xmlns:a16="http://schemas.microsoft.com/office/drawing/2014/main" xmlns="" id="{0134D814-9DBF-447E-94AD-E7F59A069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953" y="5478535"/>
                <a:ext cx="52328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2" name="Rectangle 97">
                <a:extLst>
                  <a:ext uri="{FF2B5EF4-FFF2-40B4-BE49-F238E27FC236}">
                    <a16:creationId xmlns:a16="http://schemas.microsoft.com/office/drawing/2014/main" xmlns="" id="{F7D7254E-9439-483E-B296-33A3872B5E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8723" y="5584779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3" name="Rectangle 98">
                <a:extLst>
                  <a:ext uri="{FF2B5EF4-FFF2-40B4-BE49-F238E27FC236}">
                    <a16:creationId xmlns:a16="http://schemas.microsoft.com/office/drawing/2014/main" xmlns="" id="{70E241F0-F0B0-41A9-864B-031B31C6B2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238" y="5584779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4" name="Rectangle 99">
                <a:extLst>
                  <a:ext uri="{FF2B5EF4-FFF2-40B4-BE49-F238E27FC236}">
                    <a16:creationId xmlns:a16="http://schemas.microsoft.com/office/drawing/2014/main" xmlns="" id="{4C86DA34-2D9C-49A2-9D57-F46229950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338" y="5584779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5" name="Rectangle 100">
                <a:extLst>
                  <a:ext uri="{FF2B5EF4-FFF2-40B4-BE49-F238E27FC236}">
                    <a16:creationId xmlns:a16="http://schemas.microsoft.com/office/drawing/2014/main" xmlns="" id="{FE3599D6-CB98-46C8-8475-8DCF7D7DCC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853" y="5584779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6" name="Rectangle 101">
                <a:extLst>
                  <a:ext uri="{FF2B5EF4-FFF2-40B4-BE49-F238E27FC236}">
                    <a16:creationId xmlns:a16="http://schemas.microsoft.com/office/drawing/2014/main" xmlns="" id="{F340B695-12EF-47A2-B181-6DB78B75D8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953" y="5584779"/>
                <a:ext cx="52328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7" name="Rectangle 102">
                <a:extLst>
                  <a:ext uri="{FF2B5EF4-FFF2-40B4-BE49-F238E27FC236}">
                    <a16:creationId xmlns:a16="http://schemas.microsoft.com/office/drawing/2014/main" xmlns="" id="{29FA85AC-8A1E-4FF7-B015-979CBFA1F9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8723" y="5692609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8" name="Rectangle 103">
                <a:extLst>
                  <a:ext uri="{FF2B5EF4-FFF2-40B4-BE49-F238E27FC236}">
                    <a16:creationId xmlns:a16="http://schemas.microsoft.com/office/drawing/2014/main" xmlns="" id="{F9C6963B-4223-459F-BFCB-BF23F1B913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238" y="5692609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79" name="Rectangle 104">
                <a:extLst>
                  <a:ext uri="{FF2B5EF4-FFF2-40B4-BE49-F238E27FC236}">
                    <a16:creationId xmlns:a16="http://schemas.microsoft.com/office/drawing/2014/main" xmlns="" id="{1622CFC6-1CCA-43D3-BBB8-62FF458116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338" y="5692609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0" name="Rectangle 105">
                <a:extLst>
                  <a:ext uri="{FF2B5EF4-FFF2-40B4-BE49-F238E27FC236}">
                    <a16:creationId xmlns:a16="http://schemas.microsoft.com/office/drawing/2014/main" xmlns="" id="{69011E71-472C-443E-966C-700B0A73C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853" y="5692609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1" name="Rectangle 106">
                <a:extLst>
                  <a:ext uri="{FF2B5EF4-FFF2-40B4-BE49-F238E27FC236}">
                    <a16:creationId xmlns:a16="http://schemas.microsoft.com/office/drawing/2014/main" xmlns="" id="{398FD9A2-D766-4E36-A2FC-A04A8EC29D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953" y="5692609"/>
                <a:ext cx="52328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2" name="Rectangle 107">
                <a:extLst>
                  <a:ext uri="{FF2B5EF4-FFF2-40B4-BE49-F238E27FC236}">
                    <a16:creationId xmlns:a16="http://schemas.microsoft.com/office/drawing/2014/main" xmlns="" id="{0136E760-D94E-4DBC-B2F4-98C914332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8723" y="5798853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3" name="Rectangle 108">
                <a:extLst>
                  <a:ext uri="{FF2B5EF4-FFF2-40B4-BE49-F238E27FC236}">
                    <a16:creationId xmlns:a16="http://schemas.microsoft.com/office/drawing/2014/main" xmlns="" id="{9D55D5C5-4022-4F4E-A056-78F9C869C8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7238" y="5798853"/>
                <a:ext cx="55500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4" name="Rectangle 109">
                <a:extLst>
                  <a:ext uri="{FF2B5EF4-FFF2-40B4-BE49-F238E27FC236}">
                    <a16:creationId xmlns:a16="http://schemas.microsoft.com/office/drawing/2014/main" xmlns="" id="{4B1B833F-95A8-4BA1-8E6A-5C727CA3E6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338" y="5798853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5" name="Rectangle 110">
                <a:extLst>
                  <a:ext uri="{FF2B5EF4-FFF2-40B4-BE49-F238E27FC236}">
                    <a16:creationId xmlns:a16="http://schemas.microsoft.com/office/drawing/2014/main" xmlns="" id="{2A59A205-7CCD-4234-A810-D62381154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6724" y="5927297"/>
                <a:ext cx="96728" cy="16015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6" name="Rectangle 111">
                <a:extLst>
                  <a:ext uri="{FF2B5EF4-FFF2-40B4-BE49-F238E27FC236}">
                    <a16:creationId xmlns:a16="http://schemas.microsoft.com/office/drawing/2014/main" xmlns="" id="{230E6B31-87CB-4641-A93F-00BF2811BF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853" y="5798853"/>
                <a:ext cx="53914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7" name="Rectangle 112">
                <a:extLst>
                  <a:ext uri="{FF2B5EF4-FFF2-40B4-BE49-F238E27FC236}">
                    <a16:creationId xmlns:a16="http://schemas.microsoft.com/office/drawing/2014/main" xmlns="" id="{8530E791-7172-4E25-AF56-7ACBEE0E24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5953" y="5798853"/>
                <a:ext cx="52328" cy="745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188" name="Freeform 113">
                <a:extLst>
                  <a:ext uri="{FF2B5EF4-FFF2-40B4-BE49-F238E27FC236}">
                    <a16:creationId xmlns:a16="http://schemas.microsoft.com/office/drawing/2014/main" xmlns="" id="{9C6306FB-632B-4AF0-90D6-51B430BFA3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50682" y="5402419"/>
                <a:ext cx="708812" cy="704066"/>
              </a:xfrm>
              <a:custGeom>
                <a:avLst/>
                <a:gdLst>
                  <a:gd name="T0" fmla="*/ 636 w 650"/>
                  <a:gd name="T1" fmla="*/ 644 h 644"/>
                  <a:gd name="T2" fmla="*/ 14 w 650"/>
                  <a:gd name="T3" fmla="*/ 644 h 644"/>
                  <a:gd name="T4" fmla="*/ 0 w 650"/>
                  <a:gd name="T5" fmla="*/ 630 h 644"/>
                  <a:gd name="T6" fmla="*/ 0 w 650"/>
                  <a:gd name="T7" fmla="*/ 14 h 644"/>
                  <a:gd name="T8" fmla="*/ 14 w 650"/>
                  <a:gd name="T9" fmla="*/ 0 h 644"/>
                  <a:gd name="T10" fmla="*/ 636 w 650"/>
                  <a:gd name="T11" fmla="*/ 0 h 644"/>
                  <a:gd name="T12" fmla="*/ 650 w 650"/>
                  <a:gd name="T13" fmla="*/ 14 h 644"/>
                  <a:gd name="T14" fmla="*/ 650 w 650"/>
                  <a:gd name="T15" fmla="*/ 630 h 644"/>
                  <a:gd name="T16" fmla="*/ 636 w 650"/>
                  <a:gd name="T17" fmla="*/ 644 h 644"/>
                  <a:gd name="T18" fmla="*/ 28 w 650"/>
                  <a:gd name="T19" fmla="*/ 616 h 644"/>
                  <a:gd name="T20" fmla="*/ 622 w 650"/>
                  <a:gd name="T21" fmla="*/ 616 h 644"/>
                  <a:gd name="T22" fmla="*/ 622 w 650"/>
                  <a:gd name="T23" fmla="*/ 28 h 644"/>
                  <a:gd name="T24" fmla="*/ 28 w 650"/>
                  <a:gd name="T25" fmla="*/ 28 h 644"/>
                  <a:gd name="T26" fmla="*/ 28 w 650"/>
                  <a:gd name="T27" fmla="*/ 616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0" h="644">
                    <a:moveTo>
                      <a:pt x="636" y="644"/>
                    </a:moveTo>
                    <a:cubicBezTo>
                      <a:pt x="14" y="644"/>
                      <a:pt x="14" y="644"/>
                      <a:pt x="14" y="644"/>
                    </a:cubicBezTo>
                    <a:cubicBezTo>
                      <a:pt x="6" y="644"/>
                      <a:pt x="0" y="637"/>
                      <a:pt x="0" y="63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7"/>
                      <a:pt x="6" y="0"/>
                      <a:pt x="14" y="0"/>
                    </a:cubicBezTo>
                    <a:cubicBezTo>
                      <a:pt x="636" y="0"/>
                      <a:pt x="636" y="0"/>
                      <a:pt x="636" y="0"/>
                    </a:cubicBezTo>
                    <a:cubicBezTo>
                      <a:pt x="643" y="0"/>
                      <a:pt x="650" y="7"/>
                      <a:pt x="650" y="14"/>
                    </a:cubicBezTo>
                    <a:cubicBezTo>
                      <a:pt x="650" y="630"/>
                      <a:pt x="650" y="630"/>
                      <a:pt x="650" y="630"/>
                    </a:cubicBezTo>
                    <a:cubicBezTo>
                      <a:pt x="650" y="637"/>
                      <a:pt x="643" y="644"/>
                      <a:pt x="636" y="644"/>
                    </a:cubicBezTo>
                    <a:close/>
                    <a:moveTo>
                      <a:pt x="28" y="616"/>
                    </a:moveTo>
                    <a:cubicBezTo>
                      <a:pt x="622" y="616"/>
                      <a:pt x="622" y="616"/>
                      <a:pt x="622" y="616"/>
                    </a:cubicBezTo>
                    <a:cubicBezTo>
                      <a:pt x="622" y="28"/>
                      <a:pt x="622" y="28"/>
                      <a:pt x="622" y="28"/>
                    </a:cubicBezTo>
                    <a:cubicBezTo>
                      <a:pt x="28" y="28"/>
                      <a:pt x="28" y="28"/>
                      <a:pt x="28" y="28"/>
                    </a:cubicBezTo>
                    <a:lnTo>
                      <a:pt x="28" y="6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grpSp>
        <p:nvGrpSpPr>
          <p:cNvPr id="13" name="그룹 193">
            <a:extLst>
              <a:ext uri="{FF2B5EF4-FFF2-40B4-BE49-F238E27FC236}">
                <a16:creationId xmlns:a16="http://schemas.microsoft.com/office/drawing/2014/main" xmlns="" id="{028BD9D9-B728-4FFD-BE8F-57B52705DADA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195" name="직사각형 194">
              <a:extLst>
                <a:ext uri="{FF2B5EF4-FFF2-40B4-BE49-F238E27FC236}">
                  <a16:creationId xmlns:a16="http://schemas.microsoft.com/office/drawing/2014/main" xmlns="" id="{9215AA73-C51F-4DDE-AA8C-9F30ABAC077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6" name="직사각형 195">
              <a:extLst>
                <a:ext uri="{FF2B5EF4-FFF2-40B4-BE49-F238E27FC236}">
                  <a16:creationId xmlns:a16="http://schemas.microsoft.com/office/drawing/2014/main" xmlns="" id="{85EB82CD-69AF-4B0E-BE7B-252EF44C07F4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7" name="Freeform 804">
              <a:extLst>
                <a:ext uri="{FF2B5EF4-FFF2-40B4-BE49-F238E27FC236}">
                  <a16:creationId xmlns:a16="http://schemas.microsoft.com/office/drawing/2014/main" xmlns="" id="{B3BD0750-DC3C-4077-9DAA-F52F0917F7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8" name="Freeform 804">
              <a:extLst>
                <a:ext uri="{FF2B5EF4-FFF2-40B4-BE49-F238E27FC236}">
                  <a16:creationId xmlns:a16="http://schemas.microsoft.com/office/drawing/2014/main" xmlns="" id="{6BD0B5A2-F8BE-4DB7-9C6C-AF4179B3071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202" name="직사각형 201">
            <a:extLst>
              <a:ext uri="{FF2B5EF4-FFF2-40B4-BE49-F238E27FC236}">
                <a16:creationId xmlns:a16="http://schemas.microsoft.com/office/drawing/2014/main" xmlns="" id="{433D79EF-D33C-4D8F-BB9D-CEF8A0E225A4}"/>
              </a:ext>
            </a:extLst>
          </p:cNvPr>
          <p:cNvSpPr/>
          <p:nvPr/>
        </p:nvSpPr>
        <p:spPr>
          <a:xfrm>
            <a:off x="628650" y="720711"/>
            <a:ext cx="1872489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13" name="그림 개체 틀 6">
            <a:extLst>
              <a:ext uri="{FF2B5EF4-FFF2-40B4-BE49-F238E27FC236}">
                <a16:creationId xmlns:a16="http://schemas.microsoft.com/office/drawing/2014/main" xmlns="" id="{08C0D2D8-531B-4A4E-990F-C9B37D8091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5515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직사각형 299">
            <a:extLst>
              <a:ext uri="{FF2B5EF4-FFF2-40B4-BE49-F238E27FC236}">
                <a16:creationId xmlns:a16="http://schemas.microsoft.com/office/drawing/2014/main" xmlns="" id="{96C78ADB-5E6B-4636-A74F-A835A61C1BC9}"/>
              </a:ext>
            </a:extLst>
          </p:cNvPr>
          <p:cNvSpPr/>
          <p:nvPr/>
        </p:nvSpPr>
        <p:spPr>
          <a:xfrm rot="5400000">
            <a:off x="5279334" y="3496444"/>
            <a:ext cx="3749756" cy="21640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3" name="직사각형 292">
            <a:extLst>
              <a:ext uri="{FF2B5EF4-FFF2-40B4-BE49-F238E27FC236}">
                <a16:creationId xmlns:a16="http://schemas.microsoft.com/office/drawing/2014/main" xmlns="" id="{96C78ADB-5E6B-4636-A74F-A835A61C1BC9}"/>
              </a:ext>
            </a:extLst>
          </p:cNvPr>
          <p:cNvSpPr/>
          <p:nvPr/>
        </p:nvSpPr>
        <p:spPr>
          <a:xfrm rot="5400000">
            <a:off x="2759142" y="3496443"/>
            <a:ext cx="3749756" cy="21640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72" name="직사각형 171">
            <a:extLst>
              <a:ext uri="{FF2B5EF4-FFF2-40B4-BE49-F238E27FC236}">
                <a16:creationId xmlns:a16="http://schemas.microsoft.com/office/drawing/2014/main" xmlns="" id="{96C78ADB-5E6B-4636-A74F-A835A61C1BC9}"/>
              </a:ext>
            </a:extLst>
          </p:cNvPr>
          <p:cNvSpPr/>
          <p:nvPr/>
        </p:nvSpPr>
        <p:spPr>
          <a:xfrm rot="5400000">
            <a:off x="186348" y="3496442"/>
            <a:ext cx="3749756" cy="216402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xmlns="" id="{8D3AF339-FA20-0D42-A8B5-905535690C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alphaModFix amt="20000"/>
          </a:blip>
          <a:srcRect t="6693" b="51053"/>
          <a:stretch/>
        </p:blipFill>
        <p:spPr>
          <a:xfrm>
            <a:off x="-1" y="0"/>
            <a:ext cx="9144000" cy="3429000"/>
          </a:xfr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D50138A2-13CB-DF44-88AE-64FFDFE25460}"/>
              </a:ext>
            </a:extLst>
          </p:cNvPr>
          <p:cNvSpPr/>
          <p:nvPr/>
        </p:nvSpPr>
        <p:spPr>
          <a:xfrm>
            <a:off x="1404649" y="959443"/>
            <a:ext cx="6334702" cy="4129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pSp>
        <p:nvGrpSpPr>
          <p:cNvPr id="2" name="그룹 5">
            <a:extLst>
              <a:ext uri="{FF2B5EF4-FFF2-40B4-BE49-F238E27FC236}">
                <a16:creationId xmlns:a16="http://schemas.microsoft.com/office/drawing/2014/main" xmlns="" id="{154C2099-4250-4C43-BCE4-480FBED28C0F}"/>
              </a:ext>
            </a:extLst>
          </p:cNvPr>
          <p:cNvGrpSpPr/>
          <p:nvPr/>
        </p:nvGrpSpPr>
        <p:grpSpPr>
          <a:xfrm>
            <a:off x="8101360" y="6088566"/>
            <a:ext cx="1042640" cy="769434"/>
            <a:chOff x="10801814" y="6088566"/>
            <a:chExt cx="1390186" cy="769434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xmlns="" id="{9508B44F-391A-2A46-A1C2-285D3F2AD652}"/>
                </a:ext>
              </a:extLst>
            </p:cNvPr>
            <p:cNvSpPr/>
            <p:nvPr/>
          </p:nvSpPr>
          <p:spPr>
            <a:xfrm>
              <a:off x="11496907" y="6088566"/>
              <a:ext cx="695093" cy="7694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xmlns="" id="{E51D284E-B01C-AA48-9D81-A5419D8A001D}"/>
                </a:ext>
              </a:extLst>
            </p:cNvPr>
            <p:cNvSpPr/>
            <p:nvPr/>
          </p:nvSpPr>
          <p:spPr>
            <a:xfrm>
              <a:off x="10801814" y="6088566"/>
              <a:ext cx="695093" cy="7694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x-none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2" name="Freeform 804">
              <a:extLst>
                <a:ext uri="{FF2B5EF4-FFF2-40B4-BE49-F238E27FC236}">
                  <a16:creationId xmlns:a16="http://schemas.microsoft.com/office/drawing/2014/main" xmlns="" id="{37E10CCF-080C-AE4B-A8B4-242CAC9C5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0857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4" name="Freeform 804">
              <a:extLst>
                <a:ext uri="{FF2B5EF4-FFF2-40B4-BE49-F238E27FC236}">
                  <a16:creationId xmlns:a16="http://schemas.microsoft.com/office/drawing/2014/main" xmlns="" id="{CA9D039E-152C-9040-B686-9C6345E8A21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1084311" y="6342657"/>
              <a:ext cx="148646" cy="255176"/>
            </a:xfrm>
            <a:custGeom>
              <a:avLst/>
              <a:gdLst>
                <a:gd name="T0" fmla="*/ 79 w 565"/>
                <a:gd name="T1" fmla="*/ 965 h 965"/>
                <a:gd name="T2" fmla="*/ 28 w 565"/>
                <a:gd name="T3" fmla="*/ 944 h 965"/>
                <a:gd name="T4" fmla="*/ 28 w 565"/>
                <a:gd name="T5" fmla="*/ 842 h 965"/>
                <a:gd name="T6" fmla="*/ 385 w 565"/>
                <a:gd name="T7" fmla="*/ 486 h 965"/>
                <a:gd name="T8" fmla="*/ 28 w 565"/>
                <a:gd name="T9" fmla="*/ 129 h 965"/>
                <a:gd name="T10" fmla="*/ 28 w 565"/>
                <a:gd name="T11" fmla="*/ 28 h 965"/>
                <a:gd name="T12" fmla="*/ 129 w 565"/>
                <a:gd name="T13" fmla="*/ 28 h 965"/>
                <a:gd name="T14" fmla="*/ 537 w 565"/>
                <a:gd name="T15" fmla="*/ 435 h 965"/>
                <a:gd name="T16" fmla="*/ 537 w 565"/>
                <a:gd name="T17" fmla="*/ 536 h 965"/>
                <a:gd name="T18" fmla="*/ 129 w 565"/>
                <a:gd name="T19" fmla="*/ 944 h 965"/>
                <a:gd name="T20" fmla="*/ 79 w 565"/>
                <a:gd name="T21" fmla="*/ 965 h 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5" h="965">
                  <a:moveTo>
                    <a:pt x="79" y="965"/>
                  </a:moveTo>
                  <a:cubicBezTo>
                    <a:pt x="60" y="965"/>
                    <a:pt x="42" y="958"/>
                    <a:pt x="28" y="944"/>
                  </a:cubicBezTo>
                  <a:cubicBezTo>
                    <a:pt x="0" y="916"/>
                    <a:pt x="0" y="870"/>
                    <a:pt x="28" y="842"/>
                  </a:cubicBezTo>
                  <a:lnTo>
                    <a:pt x="385" y="486"/>
                  </a:lnTo>
                  <a:lnTo>
                    <a:pt x="28" y="129"/>
                  </a:lnTo>
                  <a:cubicBezTo>
                    <a:pt x="0" y="101"/>
                    <a:pt x="0" y="56"/>
                    <a:pt x="28" y="28"/>
                  </a:cubicBezTo>
                  <a:cubicBezTo>
                    <a:pt x="56" y="0"/>
                    <a:pt x="101" y="0"/>
                    <a:pt x="129" y="28"/>
                  </a:cubicBezTo>
                  <a:lnTo>
                    <a:pt x="537" y="435"/>
                  </a:lnTo>
                  <a:cubicBezTo>
                    <a:pt x="565" y="463"/>
                    <a:pt x="565" y="508"/>
                    <a:pt x="537" y="536"/>
                  </a:cubicBezTo>
                  <a:lnTo>
                    <a:pt x="129" y="944"/>
                  </a:lnTo>
                  <a:cubicBezTo>
                    <a:pt x="115" y="958"/>
                    <a:pt x="97" y="965"/>
                    <a:pt x="79" y="9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F90CEA9-203C-9B43-B3A0-0631B6035CD3}"/>
              </a:ext>
            </a:extLst>
          </p:cNvPr>
          <p:cNvSpPr txBox="1"/>
          <p:nvPr/>
        </p:nvSpPr>
        <p:spPr>
          <a:xfrm>
            <a:off x="0" y="895323"/>
            <a:ext cx="91440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ko-KR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</a:t>
            </a:r>
            <a:r>
              <a:rPr kumimoji="1" lang="en-US" altLang="ko-KR" b="1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kumimoji="1" lang="ko-KR" altLang="en-US" b="1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기타 </a:t>
            </a:r>
            <a:r>
              <a:rPr kumimoji="1" lang="ko-KR" altLang="en-US" b="1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상품</a:t>
            </a:r>
            <a:endParaRPr kumimoji="1" lang="en-US" altLang="x-none" b="1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algn="ctr">
              <a:lnSpc>
                <a:spcPct val="150000"/>
              </a:lnSpc>
            </a:pPr>
            <a:r>
              <a:rPr kumimoji="1" lang="ko-KR" altLang="en-US" sz="2400" b="1" dirty="0" smtClean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아파트 </a:t>
            </a:r>
            <a:r>
              <a:rPr kumimoji="1" lang="ko-KR" altLang="en-US" sz="2400" b="1" dirty="0" err="1" smtClean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실거래가</a:t>
            </a:r>
            <a:endParaRPr kumimoji="1" lang="x-none" altLang="en-US" sz="24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CD5C7FC-552E-E44B-B724-445212BF2126}"/>
              </a:ext>
            </a:extLst>
          </p:cNvPr>
          <p:cNvSpPr txBox="1"/>
          <p:nvPr/>
        </p:nvSpPr>
        <p:spPr>
          <a:xfrm>
            <a:off x="1404648" y="1785926"/>
            <a:ext cx="6382062" cy="707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1" lang="ko-KR" altLang="en-US" sz="1400" b="1" dirty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1" lang="ko-KR" altLang="en-US" sz="1400" b="1" dirty="0" smtClean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공동주택 전용광고</a:t>
            </a:r>
            <a:r>
              <a:rPr kumimoji="1" lang="en-US" altLang="ko-KR" sz="1400" b="1" dirty="0" smtClean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1" lang="ko-KR" altLang="en-US" sz="1400" b="1" dirty="0" smtClean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한 개 단지에 두 개 중개업소 배너만 노출</a:t>
            </a:r>
            <a:endParaRPr kumimoji="1" lang="en-US" altLang="ko-KR" sz="1400" b="1" dirty="0" smtClean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1" lang="en-US" altLang="ko-KR" sz="1400" b="1" dirty="0" smtClean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1" lang="ko-KR" altLang="en-US" sz="1400" b="1" dirty="0" smtClean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해당 단지 관심 사용자에게 추천 물건 알림 전송 가능</a:t>
            </a:r>
            <a:endParaRPr kumimoji="1" lang="en-US" altLang="ko-KR" sz="1400" b="1" dirty="0" smtClean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69" name="직사각형 22">
            <a:extLst>
              <a:ext uri="{FF2B5EF4-FFF2-40B4-BE49-F238E27FC236}">
                <a16:creationId xmlns:a16="http://schemas.microsoft.com/office/drawing/2014/main" xmlns="" id="{B0BC7A67-764C-446A-A162-7E596CA9819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21305" y="5786454"/>
            <a:ext cx="1679842" cy="331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9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</a:t>
            </a:r>
            <a:endParaRPr lang="en-US" altLang="ko" sz="9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xmlns="" id="{0D9C9758-72E0-40AE-B0A0-1D85D7FF2B1F}"/>
              </a:ext>
            </a:extLst>
          </p:cNvPr>
          <p:cNvSpPr txBox="1"/>
          <p:nvPr/>
        </p:nvSpPr>
        <p:spPr>
          <a:xfrm>
            <a:off x="1203198" y="5429264"/>
            <a:ext cx="1716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1200" b="1" dirty="0" smtClean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지도상의 단지</a:t>
            </a:r>
            <a:endParaRPr kumimoji="1" lang="x-none" altLang="en-US" sz="12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8" name="직사각형 22">
            <a:extLst>
              <a:ext uri="{FF2B5EF4-FFF2-40B4-BE49-F238E27FC236}">
                <a16:creationId xmlns:a16="http://schemas.microsoft.com/office/drawing/2014/main" xmlns="" id="{B0BC7A67-764C-446A-A162-7E596CA9819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794099" y="5786455"/>
            <a:ext cx="1679842" cy="331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9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검</a:t>
            </a:r>
            <a:endParaRPr lang="en-US" altLang="ko" sz="9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9" name="TextBox 298">
            <a:extLst>
              <a:ext uri="{FF2B5EF4-FFF2-40B4-BE49-F238E27FC236}">
                <a16:creationId xmlns:a16="http://schemas.microsoft.com/office/drawing/2014/main" xmlns="" id="{0D9C9758-72E0-40AE-B0A0-1D85D7FF2B1F}"/>
              </a:ext>
            </a:extLst>
          </p:cNvPr>
          <p:cNvSpPr txBox="1"/>
          <p:nvPr/>
        </p:nvSpPr>
        <p:spPr>
          <a:xfrm>
            <a:off x="3775992" y="5429265"/>
            <a:ext cx="1716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1200" b="1" dirty="0" err="1" smtClean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실거래</a:t>
            </a:r>
            <a:r>
              <a:rPr kumimoji="1" lang="ko-KR" altLang="en-US" sz="1200" b="1" dirty="0" smtClean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그래프</a:t>
            </a:r>
            <a:endParaRPr kumimoji="1" lang="x-none" altLang="en-US" sz="12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05" name="직사각형 22">
            <a:extLst>
              <a:ext uri="{FF2B5EF4-FFF2-40B4-BE49-F238E27FC236}">
                <a16:creationId xmlns:a16="http://schemas.microsoft.com/office/drawing/2014/main" xmlns="" id="{B0BC7A67-764C-446A-A162-7E596CA9819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314291" y="5786456"/>
            <a:ext cx="1679842" cy="331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z="9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검</a:t>
            </a:r>
            <a:endParaRPr lang="en-US" altLang="ko" sz="9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xmlns="" id="{0D9C9758-72E0-40AE-B0A0-1D85D7FF2B1F}"/>
              </a:ext>
            </a:extLst>
          </p:cNvPr>
          <p:cNvSpPr txBox="1"/>
          <p:nvPr/>
        </p:nvSpPr>
        <p:spPr>
          <a:xfrm>
            <a:off x="6296184" y="5429266"/>
            <a:ext cx="1716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1200" b="1" dirty="0" smtClean="0">
                <a:solidFill>
                  <a:schemeClr val="tx2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중개업소 배너 광고</a:t>
            </a:r>
            <a:endParaRPr kumimoji="1" lang="x-none" altLang="en-US" sz="1200" b="1" dirty="0">
              <a:solidFill>
                <a:schemeClr val="tx2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23" name="그림 22" descr="아실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7480" y="2926495"/>
            <a:ext cx="1237073" cy="2342387"/>
          </a:xfrm>
          <a:prstGeom prst="rect">
            <a:avLst/>
          </a:prstGeom>
        </p:spPr>
      </p:pic>
      <p:pic>
        <p:nvPicPr>
          <p:cNvPr id="24" name="그림 23" descr="아실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49307" y="2926495"/>
            <a:ext cx="1237073" cy="2342387"/>
          </a:xfrm>
          <a:prstGeom prst="rect">
            <a:avLst/>
          </a:prstGeom>
        </p:spPr>
      </p:pic>
      <p:pic>
        <p:nvPicPr>
          <p:cNvPr id="25" name="그림 24" descr="아실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50926" y="2911428"/>
            <a:ext cx="1249846" cy="236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2604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11514</TotalTime>
  <Words>500</Words>
  <Application>Microsoft Office PowerPoint</Application>
  <PresentationFormat>화면 슬라이드 쇼(4:3)</PresentationFormat>
  <Paragraphs>115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3" baseType="lpstr">
      <vt:lpstr>굴림</vt:lpstr>
      <vt:lpstr>Arial</vt:lpstr>
      <vt:lpstr>휴먼모음T</vt:lpstr>
      <vt:lpstr>맑은 고딕</vt:lpstr>
      <vt:lpstr>Noto Sans</vt:lpstr>
      <vt:lpstr>굴림체</vt:lpstr>
      <vt:lpstr>Office 테마</vt:lpstr>
      <vt:lpstr>슬라이드 1</vt:lpstr>
      <vt:lpstr>목차</vt:lpstr>
      <vt:lpstr>1. 부동산 상품</vt:lpstr>
      <vt:lpstr>슬라이드 4</vt:lpstr>
      <vt:lpstr>슬라이드 5</vt:lpstr>
      <vt:lpstr>2. 홍희 상품</vt:lpstr>
      <vt:lpstr>슬라이드 7</vt:lpstr>
      <vt:lpstr>슬라이드 8</vt:lpstr>
      <vt:lpstr>3. 리보 상품</vt:lpstr>
      <vt:lpstr>슬라이드 10</vt:lpstr>
      <vt:lpstr>슬라이드 11</vt:lpstr>
      <vt:lpstr>4. 네이버&amp;다음 상품</vt:lpstr>
      <vt:lpstr>슬라이드 13</vt:lpstr>
      <vt:lpstr>슬라이드 14</vt:lpstr>
      <vt:lpstr>5. 기타 상품</vt:lpstr>
      <vt:lpstr>슬라이드 16</vt:lpstr>
    </vt:vector>
  </TitlesOfParts>
  <Company>(주) 예스폼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예스폼 템플릿</dc:title>
  <dc:creator>문서서식 예스폼(www.yesform.com) 김다혜</dc:creator>
  <cp:keywords>www.yesform.com</cp:keywords>
  <dc:description>본 문서의 저작권은 예스폼(yesform)에 있으며
무단 복제 배포시 법적인 제재를 받을 수 있습니다.</dc:description>
  <cp:lastModifiedBy>영업4</cp:lastModifiedBy>
  <cp:revision>1287</cp:revision>
  <dcterms:created xsi:type="dcterms:W3CDTF">2010-02-01T08:03:16Z</dcterms:created>
  <dcterms:modified xsi:type="dcterms:W3CDTF">2021-01-25T00:03:39Z</dcterms:modified>
</cp:coreProperties>
</file>