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gif" ContentType="image/gif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8" r:id="rId3"/>
    <p:sldId id="260" r:id="rId4"/>
    <p:sldId id="265" r:id="rId5"/>
    <p:sldId id="259" r:id="rId6"/>
    <p:sldId id="266" r:id="rId7"/>
    <p:sldId id="267" r:id="rId8"/>
    <p:sldId id="268" r:id="rId9"/>
    <p:sldId id="269" r:id="rId10"/>
    <p:sldId id="257" r:id="rId11"/>
    <p:sldId id="270" r:id="rId12"/>
    <p:sldId id="271" r:id="rId13"/>
    <p:sldId id="273" r:id="rId14"/>
    <p:sldId id="272" r:id="rId15"/>
    <p:sldId id="274" r:id="rId16"/>
    <p:sldId id="275" r:id="rId17"/>
    <p:sldId id="261" r:id="rId18"/>
    <p:sldId id="276" r:id="rId19"/>
    <p:sldId id="279" r:id="rId20"/>
    <p:sldId id="280" r:id="rId2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90" autoAdjust="0"/>
    <p:restoredTop sz="94660"/>
  </p:normalViewPr>
  <p:slideViewPr>
    <p:cSldViewPr snapToGrid="0">
      <p:cViewPr>
        <p:scale>
          <a:sx n="90" d="100"/>
          <a:sy n="90" d="100"/>
        </p:scale>
        <p:origin x="896" y="3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7B83ED-38FD-0441-BBD9-2DD05C9ADA3E}" type="datetimeFigureOut">
              <a:rPr kumimoji="1" lang="ko-KR" altLang="en-US" smtClean="0"/>
              <a:pPr/>
              <a:t>2018. 12. 23.</a:t>
            </a:fld>
            <a:endParaRPr kumimoji="1"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 smtClean="0"/>
              <a:t>마스터 텍스트 스타일을 편집하려면 클릭</a:t>
            </a:r>
          </a:p>
          <a:p>
            <a:pPr lvl="1"/>
            <a:r>
              <a:rPr kumimoji="1" lang="ko-KR" altLang="en-US" smtClean="0"/>
              <a:t>두 번째 수준</a:t>
            </a:r>
          </a:p>
          <a:p>
            <a:pPr lvl="2"/>
            <a:r>
              <a:rPr kumimoji="1" lang="ko-KR" altLang="en-US" smtClean="0"/>
              <a:t>세 번째 수준</a:t>
            </a:r>
          </a:p>
          <a:p>
            <a:pPr lvl="3"/>
            <a:r>
              <a:rPr kumimoji="1" lang="ko-KR" altLang="en-US" smtClean="0"/>
              <a:t>네 번째 수준</a:t>
            </a:r>
          </a:p>
          <a:p>
            <a:pPr lvl="4"/>
            <a:r>
              <a:rPr kumimoji="1" lang="ko-KR" altLang="en-US" smtClean="0"/>
              <a:t>다섯 번째 수준</a:t>
            </a:r>
            <a:endParaRPr kumimoji="1"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811E28-D7BF-FA43-9BC1-22756A406998}" type="slidenum">
              <a:rPr kumimoji="1" lang="ko-KR" altLang="en-US" smtClean="0"/>
              <a:pPr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006492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EFC74-BCF9-4D2F-93BF-D1053BDA4388}" type="datetimeFigureOut">
              <a:rPr lang="ko-KR" altLang="en-US" smtClean="0"/>
              <a:pPr/>
              <a:t>2018. 12. 23.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4468C-CCE9-4121-BCDF-E4E72CA4036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3619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EFC74-BCF9-4D2F-93BF-D1053BDA4388}" type="datetimeFigureOut">
              <a:rPr lang="ko-KR" altLang="en-US" smtClean="0"/>
              <a:pPr/>
              <a:t>2018. 12. 23.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4468C-CCE9-4121-BCDF-E4E72CA4036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402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EFC74-BCF9-4D2F-93BF-D1053BDA4388}" type="datetimeFigureOut">
              <a:rPr lang="ko-KR" altLang="en-US" smtClean="0"/>
              <a:pPr/>
              <a:t>2018. 12. 23.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4468C-CCE9-4121-BCDF-E4E72CA4036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6072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EFC74-BCF9-4D2F-93BF-D1053BDA4388}" type="datetimeFigureOut">
              <a:rPr lang="ko-KR" altLang="en-US" smtClean="0"/>
              <a:pPr/>
              <a:t>2018. 12. 23.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4468C-CCE9-4121-BCDF-E4E72CA4036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0844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EFC74-BCF9-4D2F-93BF-D1053BDA4388}" type="datetimeFigureOut">
              <a:rPr lang="ko-KR" altLang="en-US" smtClean="0"/>
              <a:pPr/>
              <a:t>2018. 12. 23.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4468C-CCE9-4121-BCDF-E4E72CA4036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2320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EFC74-BCF9-4D2F-93BF-D1053BDA4388}" type="datetimeFigureOut">
              <a:rPr lang="ko-KR" altLang="en-US" smtClean="0"/>
              <a:pPr/>
              <a:t>2018. 12. 23.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4468C-CCE9-4121-BCDF-E4E72CA4036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1462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EFC74-BCF9-4D2F-93BF-D1053BDA4388}" type="datetimeFigureOut">
              <a:rPr lang="ko-KR" altLang="en-US" smtClean="0"/>
              <a:pPr/>
              <a:t>2018. 12. 23.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4468C-CCE9-4121-BCDF-E4E72CA4036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770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EFC74-BCF9-4D2F-93BF-D1053BDA4388}" type="datetimeFigureOut">
              <a:rPr lang="ko-KR" altLang="en-US" smtClean="0"/>
              <a:pPr/>
              <a:t>2018. 12. 23.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4468C-CCE9-4121-BCDF-E4E72CA4036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6567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EFC74-BCF9-4D2F-93BF-D1053BDA4388}" type="datetimeFigureOut">
              <a:rPr lang="ko-KR" altLang="en-US" smtClean="0"/>
              <a:pPr/>
              <a:t>2018. 12. 23.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4468C-CCE9-4121-BCDF-E4E72CA4036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9597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EFC74-BCF9-4D2F-93BF-D1053BDA4388}" type="datetimeFigureOut">
              <a:rPr lang="ko-KR" altLang="en-US" smtClean="0"/>
              <a:pPr/>
              <a:t>2018. 12. 23.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4468C-CCE9-4121-BCDF-E4E72CA4036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9149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EFC74-BCF9-4D2F-93BF-D1053BDA4388}" type="datetimeFigureOut">
              <a:rPr lang="ko-KR" altLang="en-US" smtClean="0"/>
              <a:pPr/>
              <a:t>2018. 12. 23.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4468C-CCE9-4121-BCDF-E4E72CA4036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7760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2EFC74-BCF9-4D2F-93BF-D1053BDA4388}" type="datetimeFigureOut">
              <a:rPr lang="ko-KR" altLang="en-US" smtClean="0"/>
              <a:pPr/>
              <a:t>2018. 12. 23.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4468C-CCE9-4121-BCDF-E4E72CA4036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4651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gi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youtu.be/VB0nkUh5GIY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그룹 39"/>
          <p:cNvGrpSpPr/>
          <p:nvPr/>
        </p:nvGrpSpPr>
        <p:grpSpPr>
          <a:xfrm>
            <a:off x="2852434" y="1268327"/>
            <a:ext cx="6487131" cy="4321346"/>
            <a:chOff x="3433483" y="1474988"/>
            <a:chExt cx="5638800" cy="3756238"/>
          </a:xfrm>
        </p:grpSpPr>
        <p:sp>
          <p:nvSpPr>
            <p:cNvPr id="4" name="자유형 3"/>
            <p:cNvSpPr/>
            <p:nvPr/>
          </p:nvSpPr>
          <p:spPr>
            <a:xfrm>
              <a:off x="3433483" y="1631945"/>
              <a:ext cx="5638800" cy="3218329"/>
            </a:xfrm>
            <a:custGeom>
              <a:avLst/>
              <a:gdLst>
                <a:gd name="connsiteX0" fmla="*/ 0 w 5620871"/>
                <a:gd name="connsiteY0" fmla="*/ 600635 h 3218329"/>
                <a:gd name="connsiteX1" fmla="*/ 268941 w 5620871"/>
                <a:gd name="connsiteY1" fmla="*/ 2599765 h 3218329"/>
                <a:gd name="connsiteX2" fmla="*/ 4939553 w 5620871"/>
                <a:gd name="connsiteY2" fmla="*/ 3218329 h 3218329"/>
                <a:gd name="connsiteX3" fmla="*/ 5620871 w 5620871"/>
                <a:gd name="connsiteY3" fmla="*/ 0 h 3218329"/>
                <a:gd name="connsiteX4" fmla="*/ 0 w 5620871"/>
                <a:gd name="connsiteY4" fmla="*/ 600635 h 3218329"/>
                <a:gd name="connsiteX0" fmla="*/ 0 w 5638800"/>
                <a:gd name="connsiteY0" fmla="*/ 376517 h 3218329"/>
                <a:gd name="connsiteX1" fmla="*/ 286870 w 5638800"/>
                <a:gd name="connsiteY1" fmla="*/ 2599765 h 3218329"/>
                <a:gd name="connsiteX2" fmla="*/ 4957482 w 5638800"/>
                <a:gd name="connsiteY2" fmla="*/ 3218329 h 3218329"/>
                <a:gd name="connsiteX3" fmla="*/ 5638800 w 5638800"/>
                <a:gd name="connsiteY3" fmla="*/ 0 h 3218329"/>
                <a:gd name="connsiteX4" fmla="*/ 0 w 5638800"/>
                <a:gd name="connsiteY4" fmla="*/ 376517 h 3218329"/>
                <a:gd name="connsiteX0" fmla="*/ 0 w 5638800"/>
                <a:gd name="connsiteY0" fmla="*/ 376517 h 3218329"/>
                <a:gd name="connsiteX1" fmla="*/ 349623 w 5638800"/>
                <a:gd name="connsiteY1" fmla="*/ 2788024 h 3218329"/>
                <a:gd name="connsiteX2" fmla="*/ 4957482 w 5638800"/>
                <a:gd name="connsiteY2" fmla="*/ 3218329 h 3218329"/>
                <a:gd name="connsiteX3" fmla="*/ 5638800 w 5638800"/>
                <a:gd name="connsiteY3" fmla="*/ 0 h 3218329"/>
                <a:gd name="connsiteX4" fmla="*/ 0 w 5638800"/>
                <a:gd name="connsiteY4" fmla="*/ 376517 h 3218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38800" h="3218329">
                  <a:moveTo>
                    <a:pt x="0" y="376517"/>
                  </a:moveTo>
                  <a:lnTo>
                    <a:pt x="349623" y="2788024"/>
                  </a:lnTo>
                  <a:lnTo>
                    <a:pt x="4957482" y="3218329"/>
                  </a:lnTo>
                  <a:lnTo>
                    <a:pt x="5638800" y="0"/>
                  </a:lnTo>
                  <a:lnTo>
                    <a:pt x="0" y="376517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자유형 7"/>
            <p:cNvSpPr/>
            <p:nvPr/>
          </p:nvSpPr>
          <p:spPr>
            <a:xfrm>
              <a:off x="4096871" y="1542298"/>
              <a:ext cx="4078941" cy="3558988"/>
            </a:xfrm>
            <a:custGeom>
              <a:avLst/>
              <a:gdLst>
                <a:gd name="connsiteX0" fmla="*/ 35858 w 4078941"/>
                <a:gd name="connsiteY0" fmla="*/ 618565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15153 w 4078941"/>
                <a:gd name="connsiteY5" fmla="*/ 2770094 h 3558988"/>
                <a:gd name="connsiteX0" fmla="*/ 45719 w 4078941"/>
                <a:gd name="connsiteY0" fmla="*/ 421341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15153 w 4078941"/>
                <a:gd name="connsiteY5" fmla="*/ 2770094 h 3558988"/>
                <a:gd name="connsiteX0" fmla="*/ 45719 w 4078941"/>
                <a:gd name="connsiteY0" fmla="*/ 421341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15153 w 4078941"/>
                <a:gd name="connsiteY5" fmla="*/ 2770094 h 3558988"/>
                <a:gd name="connsiteX0" fmla="*/ 45719 w 4078941"/>
                <a:gd name="connsiteY0" fmla="*/ 421341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51011 w 4078941"/>
                <a:gd name="connsiteY5" fmla="*/ 2913530 h 3558988"/>
                <a:gd name="connsiteX0" fmla="*/ 45719 w 4078941"/>
                <a:gd name="connsiteY0" fmla="*/ 421341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51011 w 4078941"/>
                <a:gd name="connsiteY5" fmla="*/ 2967318 h 3558988"/>
                <a:gd name="connsiteX0" fmla="*/ 45719 w 4078941"/>
                <a:gd name="connsiteY0" fmla="*/ 421341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42046 w 4078941"/>
                <a:gd name="connsiteY5" fmla="*/ 2958353 h 3558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78941" h="3558988">
                  <a:moveTo>
                    <a:pt x="45719" y="421341"/>
                  </a:moveTo>
                  <a:lnTo>
                    <a:pt x="0" y="89647"/>
                  </a:lnTo>
                  <a:lnTo>
                    <a:pt x="4078941" y="0"/>
                  </a:lnTo>
                  <a:lnTo>
                    <a:pt x="3881717" y="3558988"/>
                  </a:lnTo>
                  <a:lnTo>
                    <a:pt x="277905" y="3424518"/>
                  </a:lnTo>
                  <a:lnTo>
                    <a:pt x="242046" y="2958353"/>
                  </a:lnTo>
                </a:path>
              </a:pathLst>
            </a:cu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타원 11"/>
            <p:cNvSpPr/>
            <p:nvPr/>
          </p:nvSpPr>
          <p:spPr>
            <a:xfrm>
              <a:off x="3519055" y="2084256"/>
              <a:ext cx="120073" cy="12007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타원 12"/>
            <p:cNvSpPr/>
            <p:nvPr/>
          </p:nvSpPr>
          <p:spPr>
            <a:xfrm>
              <a:off x="3826435" y="4236329"/>
              <a:ext cx="120073" cy="12007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타원 13"/>
            <p:cNvSpPr/>
            <p:nvPr/>
          </p:nvSpPr>
          <p:spPr>
            <a:xfrm>
              <a:off x="8231773" y="4665549"/>
              <a:ext cx="120073" cy="12007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타원 15"/>
            <p:cNvSpPr/>
            <p:nvPr/>
          </p:nvSpPr>
          <p:spPr>
            <a:xfrm>
              <a:off x="8845991" y="1719149"/>
              <a:ext cx="120073" cy="12007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2" name="그룹 31"/>
            <p:cNvGrpSpPr/>
            <p:nvPr/>
          </p:nvGrpSpPr>
          <p:grpSpPr>
            <a:xfrm>
              <a:off x="7501468" y="5143182"/>
              <a:ext cx="495091" cy="88044"/>
              <a:chOff x="7501468" y="5331072"/>
              <a:chExt cx="495091" cy="88044"/>
            </a:xfrm>
          </p:grpSpPr>
          <p:sp>
            <p:nvSpPr>
              <p:cNvPr id="17" name="타원 16"/>
              <p:cNvSpPr/>
              <p:nvPr/>
            </p:nvSpPr>
            <p:spPr>
              <a:xfrm>
                <a:off x="7924559" y="5347116"/>
                <a:ext cx="72000" cy="72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" name="타원 19"/>
              <p:cNvSpPr/>
              <p:nvPr/>
            </p:nvSpPr>
            <p:spPr>
              <a:xfrm>
                <a:off x="7818787" y="5343105"/>
                <a:ext cx="72000" cy="72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2" name="타원 21"/>
              <p:cNvSpPr/>
              <p:nvPr/>
            </p:nvSpPr>
            <p:spPr>
              <a:xfrm>
                <a:off x="7713014" y="5339094"/>
                <a:ext cx="72000" cy="72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3" name="타원 22"/>
              <p:cNvSpPr/>
              <p:nvPr/>
            </p:nvSpPr>
            <p:spPr>
              <a:xfrm>
                <a:off x="7607241" y="5335083"/>
                <a:ext cx="72000" cy="72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4" name="타원 23"/>
              <p:cNvSpPr/>
              <p:nvPr/>
            </p:nvSpPr>
            <p:spPr>
              <a:xfrm>
                <a:off x="7501468" y="5331072"/>
                <a:ext cx="72000" cy="72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33" name="그룹 32"/>
            <p:cNvGrpSpPr/>
            <p:nvPr/>
          </p:nvGrpSpPr>
          <p:grpSpPr>
            <a:xfrm>
              <a:off x="4080661" y="1474988"/>
              <a:ext cx="283546" cy="80022"/>
              <a:chOff x="7501468" y="5331072"/>
              <a:chExt cx="283546" cy="80022"/>
            </a:xfrm>
          </p:grpSpPr>
          <p:sp>
            <p:nvSpPr>
              <p:cNvPr id="36" name="타원 35"/>
              <p:cNvSpPr/>
              <p:nvPr/>
            </p:nvSpPr>
            <p:spPr>
              <a:xfrm>
                <a:off x="7713014" y="5339094"/>
                <a:ext cx="72000" cy="72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7" name="타원 36"/>
              <p:cNvSpPr/>
              <p:nvPr/>
            </p:nvSpPr>
            <p:spPr>
              <a:xfrm>
                <a:off x="7607241" y="5335083"/>
                <a:ext cx="72000" cy="72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8" name="타원 37"/>
              <p:cNvSpPr/>
              <p:nvPr/>
            </p:nvSpPr>
            <p:spPr>
              <a:xfrm>
                <a:off x="7501468" y="5331072"/>
                <a:ext cx="72000" cy="72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10" name="TextBox 9"/>
          <p:cNvSpPr txBox="1"/>
          <p:nvPr/>
        </p:nvSpPr>
        <p:spPr>
          <a:xfrm>
            <a:off x="3430922" y="2664307"/>
            <a:ext cx="54168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200" dirty="0" smtClean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홍희마케팅 부동산 매물 광고</a:t>
            </a:r>
            <a:endParaRPr lang="en-US" altLang="ko-KR" sz="3200" dirty="0" smtClean="0">
              <a:solidFill>
                <a:schemeClr val="bg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943986" y="6243788"/>
            <a:ext cx="23040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WRITE YOUR NAME</a:t>
            </a:r>
            <a:endParaRPr lang="ko-KR" altLang="en-US" sz="4800" dirty="0">
              <a:latin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69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4509247" cy="685800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751649" y="2903515"/>
            <a:ext cx="300595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4400" dirty="0" smtClean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매경부동산</a:t>
            </a:r>
            <a:endParaRPr lang="en-US" altLang="ko-KR" sz="4400" dirty="0" smtClean="0">
              <a:solidFill>
                <a:schemeClr val="bg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algn="ctr"/>
            <a:endParaRPr lang="ko-KR" altLang="en-US" sz="4400" dirty="0">
              <a:solidFill>
                <a:schemeClr val="bg1"/>
              </a:solidFill>
              <a:latin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824752" y="3672956"/>
            <a:ext cx="2859742" cy="0"/>
          </a:xfrm>
          <a:prstGeom prst="lin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6" name="내용 개체 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83" y="1959294"/>
            <a:ext cx="2255716" cy="857626"/>
          </a:xfrm>
        </p:spPr>
      </p:pic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3436088"/>
              </p:ext>
            </p:extLst>
          </p:nvPr>
        </p:nvGraphicFramePr>
        <p:xfrm>
          <a:off x="4526804" y="2"/>
          <a:ext cx="7665196" cy="6857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32598"/>
                <a:gridCol w="3832598"/>
              </a:tblGrid>
              <a:tr h="9797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상품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가격</a:t>
                      </a:r>
                      <a:endParaRPr lang="ko-KR" altLang="en-US" dirty="0"/>
                    </a:p>
                  </a:txBody>
                  <a:tcPr/>
                </a:tc>
              </a:tr>
              <a:tr h="9797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포커스</a:t>
                      </a:r>
                      <a:r>
                        <a:rPr lang="en-US" altLang="ko-KR" dirty="0" smtClean="0"/>
                        <a:t>60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추가충전 </a:t>
                      </a:r>
                      <a:r>
                        <a:rPr lang="en-US" altLang="ko-KR" dirty="0" smtClean="0"/>
                        <a:t>60</a:t>
                      </a:r>
                      <a:r>
                        <a:rPr lang="ko-KR" altLang="en-US" dirty="0" smtClean="0"/>
                        <a:t>건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231,000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(vat</a:t>
                      </a:r>
                      <a:r>
                        <a:rPr lang="ko-KR" altLang="en-US" dirty="0" smtClean="0"/>
                        <a:t>포함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/>
                </a:tc>
              </a:tr>
              <a:tr h="9797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/>
                        <a:t>포커스</a:t>
                      </a:r>
                      <a:r>
                        <a:rPr lang="en-US" altLang="ko-KR" dirty="0" smtClean="0"/>
                        <a:t>120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추가충전 </a:t>
                      </a:r>
                      <a:r>
                        <a:rPr lang="en-US" altLang="ko-KR" dirty="0" smtClean="0"/>
                        <a:t>120</a:t>
                      </a:r>
                      <a:r>
                        <a:rPr lang="ko-KR" altLang="en-US" dirty="0" smtClean="0"/>
                        <a:t>건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352,000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(vat</a:t>
                      </a:r>
                      <a:r>
                        <a:rPr lang="ko-KR" altLang="en-US" dirty="0" smtClean="0"/>
                        <a:t>포함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 smtClean="0"/>
                    </a:p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</a:tr>
              <a:tr h="9797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/>
                        <a:t>포커스</a:t>
                      </a:r>
                      <a:r>
                        <a:rPr lang="en-US" altLang="ko-KR" dirty="0" smtClean="0"/>
                        <a:t>180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추가충전 </a:t>
                      </a:r>
                      <a:r>
                        <a:rPr lang="en-US" altLang="ko-KR" dirty="0" smtClean="0"/>
                        <a:t>180</a:t>
                      </a:r>
                      <a:r>
                        <a:rPr lang="ko-KR" altLang="en-US" dirty="0" smtClean="0"/>
                        <a:t>건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473,000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(vat</a:t>
                      </a:r>
                      <a:r>
                        <a:rPr lang="ko-KR" altLang="en-US" dirty="0" smtClean="0"/>
                        <a:t>포함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 smtClean="0"/>
                    </a:p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</a:tr>
              <a:tr h="9797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/>
                        <a:t>포커스</a:t>
                      </a:r>
                      <a:r>
                        <a:rPr lang="en-US" altLang="ko-KR" dirty="0" smtClean="0"/>
                        <a:t>240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추가충전 </a:t>
                      </a:r>
                      <a:r>
                        <a:rPr lang="en-US" altLang="ko-KR" dirty="0" smtClean="0"/>
                        <a:t>240</a:t>
                      </a:r>
                      <a:r>
                        <a:rPr lang="ko-KR" altLang="en-US" dirty="0" smtClean="0"/>
                        <a:t>건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605,000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(vat</a:t>
                      </a:r>
                      <a:r>
                        <a:rPr lang="ko-KR" altLang="en-US" dirty="0" smtClean="0"/>
                        <a:t>포함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 smtClean="0"/>
                    </a:p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</a:tr>
              <a:tr h="9797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포커스</a:t>
                      </a:r>
                      <a:r>
                        <a:rPr lang="en-US" altLang="ko-KR" dirty="0" smtClean="0"/>
                        <a:t>300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추가충전 무제한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726,000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(vat</a:t>
                      </a:r>
                      <a:r>
                        <a:rPr lang="ko-KR" altLang="en-US" dirty="0" smtClean="0"/>
                        <a:t>포함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 smtClean="0"/>
                    </a:p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</a:tr>
              <a:tr h="9797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추가충전시 건당 전송료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1,700</a:t>
                      </a:r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1809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4509247" cy="685800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751650" y="2903515"/>
            <a:ext cx="30059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4400" dirty="0" smtClean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매경부동산</a:t>
            </a:r>
            <a:endParaRPr lang="ko-KR" altLang="en-US" sz="4400" dirty="0">
              <a:solidFill>
                <a:schemeClr val="bg1"/>
              </a:solidFill>
              <a:latin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824752" y="3672956"/>
            <a:ext cx="2859742" cy="0"/>
          </a:xfrm>
          <a:prstGeom prst="lin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9"/>
          <p:cNvSpPr txBox="1"/>
          <p:nvPr/>
        </p:nvSpPr>
        <p:spPr>
          <a:xfrm>
            <a:off x="5069490" y="448235"/>
            <a:ext cx="78579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0" dirty="0" smtClean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</a:t>
            </a:r>
            <a:endParaRPr lang="ko-KR" altLang="en-US" sz="28700" dirty="0">
              <a:latin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55283" y="587059"/>
            <a:ext cx="4942379" cy="11541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다매체 전송 </a:t>
            </a:r>
            <a:r>
              <a:rPr lang="ko-KR" altLang="en-US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장점 및 프로모션</a:t>
            </a:r>
            <a:endParaRPr lang="en-US" altLang="ko-KR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MK</a:t>
            </a: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부동산</a:t>
            </a:r>
            <a:r>
              <a:rPr lang="en-US" altLang="ko-KR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,</a:t>
            </a: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네이버부동산</a:t>
            </a:r>
            <a:r>
              <a:rPr lang="en-US" altLang="ko-KR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,</a:t>
            </a: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다음부동산</a:t>
            </a:r>
            <a:r>
              <a:rPr lang="en-US" altLang="ko-KR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(12</a:t>
            </a: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월 말까지</a:t>
            </a:r>
            <a:r>
              <a:rPr lang="en-US" altLang="ko-KR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),KB</a:t>
            </a: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시세</a:t>
            </a:r>
            <a:endParaRPr lang="en-US" altLang="ko-KR" sz="1400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타사상품에서 전환시 쿠폰</a:t>
            </a:r>
            <a:r>
              <a:rPr lang="en-US" altLang="ko-KR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20</a:t>
            </a: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건 추가지급 및 기간 </a:t>
            </a:r>
            <a:r>
              <a:rPr lang="en-US" altLang="ko-KR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2</a:t>
            </a:r>
            <a:r>
              <a:rPr lang="ko-KR" altLang="en-US" sz="140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개월 연장</a:t>
            </a:r>
            <a:r>
              <a:rPr lang="ko-KR" altLang="en-US" sz="140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endParaRPr lang="en-US" altLang="ko-KR" sz="1400" dirty="0" smtClean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36925" y="2590800"/>
            <a:ext cx="78579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0" dirty="0" smtClean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2</a:t>
            </a:r>
            <a:endParaRPr lang="ko-KR" altLang="en-US" sz="28700" dirty="0">
              <a:latin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22718" y="2729624"/>
            <a:ext cx="2787943" cy="11541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엔플러스 모바일 </a:t>
            </a:r>
            <a:r>
              <a:rPr lang="en-US" altLang="ko-KR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2</a:t>
            </a: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어플리케이션을 이용한 문자전송</a:t>
            </a:r>
            <a:endParaRPr lang="en-US" altLang="ko-KR" sz="1400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매물전송상태 확인 등 가능</a:t>
            </a:r>
            <a:endParaRPr lang="en-US" altLang="ko-KR" sz="1400" dirty="0" smtClean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66790" y="4767797"/>
            <a:ext cx="78579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0" dirty="0" smtClean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3</a:t>
            </a:r>
            <a:endParaRPr lang="ko-KR" altLang="en-US" sz="28700" dirty="0">
              <a:latin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452583" y="4906621"/>
            <a:ext cx="269817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추가충전 가능</a:t>
            </a:r>
            <a:endParaRPr lang="en-US" altLang="ko-KR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구입한 쿠폰의 배수만큼</a:t>
            </a:r>
            <a:endParaRPr lang="en-US" altLang="ko-KR" sz="1400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추가충전 가능</a:t>
            </a:r>
            <a:endParaRPr lang="en-US" altLang="ko-KR" sz="1400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포커스</a:t>
            </a:r>
            <a:r>
              <a:rPr lang="en-US" altLang="ko-KR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300</a:t>
            </a: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상품 무제한 충전가능</a:t>
            </a:r>
            <a:endParaRPr lang="en-US" altLang="ko-KR" sz="1400" dirty="0" smtClean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16" name="내용 개체 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84" y="1959294"/>
            <a:ext cx="2255716" cy="857626"/>
          </a:xfrm>
        </p:spPr>
      </p:pic>
    </p:spTree>
    <p:extLst>
      <p:ext uri="{BB962C8B-B14F-4D97-AF65-F5344CB8AC3E}">
        <p14:creationId xmlns:p14="http://schemas.microsoft.com/office/powerpoint/2010/main" val="4098724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4509247" cy="685800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903167" y="2903515"/>
            <a:ext cx="270291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4400" dirty="0" smtClean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부동산</a:t>
            </a:r>
            <a:r>
              <a:rPr lang="en-US" altLang="ko-KR" sz="4400" dirty="0" smtClean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114</a:t>
            </a:r>
            <a:endParaRPr lang="ko-KR" altLang="en-US" sz="4400" dirty="0">
              <a:solidFill>
                <a:schemeClr val="bg1"/>
              </a:solidFill>
              <a:latin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824752" y="3672956"/>
            <a:ext cx="2859742" cy="0"/>
          </a:xfrm>
          <a:prstGeom prst="lin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094" y="2135430"/>
            <a:ext cx="2184811" cy="811219"/>
          </a:xfrm>
          <a:prstGeom prst="rect">
            <a:avLst/>
          </a:prstGeom>
        </p:spPr>
      </p:pic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54642"/>
              </p:ext>
            </p:extLst>
          </p:nvPr>
        </p:nvGraphicFramePr>
        <p:xfrm>
          <a:off x="4526804" y="2"/>
          <a:ext cx="7665196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32598"/>
                <a:gridCol w="3832598"/>
              </a:tblGrid>
              <a:tr h="1143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상품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가격</a:t>
                      </a:r>
                      <a:endParaRPr lang="ko-KR" alt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프리패스 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쿠폰 </a:t>
                      </a:r>
                      <a:r>
                        <a:rPr lang="en-US" altLang="ko-KR" dirty="0" smtClean="0"/>
                        <a:t>100</a:t>
                      </a:r>
                      <a:r>
                        <a:rPr lang="ko-KR" altLang="en-US" dirty="0" smtClean="0"/>
                        <a:t>건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264,000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(vat</a:t>
                      </a:r>
                      <a:r>
                        <a:rPr lang="ko-KR" altLang="en-US" dirty="0" smtClean="0"/>
                        <a:t>포함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클래식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550,000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(vat</a:t>
                      </a:r>
                      <a:r>
                        <a:rPr lang="ko-KR" altLang="en-US" dirty="0" smtClean="0"/>
                        <a:t>포함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 smtClean="0"/>
                    </a:p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로얄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880,000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(vat</a:t>
                      </a:r>
                      <a:r>
                        <a:rPr lang="ko-KR" altLang="en-US" dirty="0" smtClean="0"/>
                        <a:t>포함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 smtClean="0"/>
                    </a:p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프리미엄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1,650,000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(vat</a:t>
                      </a:r>
                      <a:r>
                        <a:rPr lang="ko-KR" altLang="en-US" dirty="0" smtClean="0"/>
                        <a:t>포함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 smtClean="0"/>
                    </a:p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건당 전송료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1,700</a:t>
                      </a:r>
                      <a:endParaRPr lang="ko-KR" altLang="en-US" dirty="0" smtClean="0"/>
                    </a:p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1083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4509247" cy="685800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903166" y="2903515"/>
            <a:ext cx="270291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4400" dirty="0" smtClean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부동산</a:t>
            </a:r>
            <a:r>
              <a:rPr lang="en-US" altLang="ko-KR" sz="4400" dirty="0" smtClean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114</a:t>
            </a:r>
            <a:endParaRPr lang="ko-KR" altLang="en-US" sz="4400" dirty="0">
              <a:solidFill>
                <a:schemeClr val="bg1"/>
              </a:solidFill>
              <a:latin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824752" y="3672956"/>
            <a:ext cx="2859742" cy="0"/>
          </a:xfrm>
          <a:prstGeom prst="lin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9"/>
          <p:cNvSpPr txBox="1"/>
          <p:nvPr/>
        </p:nvSpPr>
        <p:spPr>
          <a:xfrm>
            <a:off x="5069490" y="914400"/>
            <a:ext cx="78579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0" dirty="0" smtClean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</a:t>
            </a:r>
            <a:endParaRPr lang="ko-KR" altLang="en-US" sz="28700" dirty="0">
              <a:latin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55283" y="1053224"/>
            <a:ext cx="2197781" cy="18004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다매체 전송 장점</a:t>
            </a:r>
            <a:endParaRPr lang="en-US" altLang="ko-KR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부동산 </a:t>
            </a:r>
            <a:r>
              <a:rPr lang="en-US" altLang="ko-KR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114</a:t>
            </a: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홈페이지 노출</a:t>
            </a:r>
            <a:endParaRPr lang="en-US" altLang="ko-KR" sz="1400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네이버부동산</a:t>
            </a:r>
            <a:endParaRPr lang="en-US" altLang="ko-KR" sz="1400" dirty="0" smtClean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KB</a:t>
            </a:r>
            <a:r>
              <a:rPr lang="ko-KR" altLang="en-US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시세</a:t>
            </a:r>
            <a:endParaRPr lang="en-US" altLang="ko-KR" sz="1400" dirty="0" smtClean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네이트부동산</a:t>
            </a:r>
            <a:endParaRPr lang="en-US" altLang="ko-KR" sz="1400" dirty="0" smtClean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69490" y="3826503"/>
            <a:ext cx="69762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2</a:t>
            </a:r>
            <a:endParaRPr lang="ko-KR" altLang="en-US" sz="28700" dirty="0">
              <a:latin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855283" y="3965327"/>
            <a:ext cx="2896947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프리패스 상품 및 프로모션</a:t>
            </a:r>
            <a:endParaRPr lang="en-US" altLang="ko-KR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264,000</a:t>
            </a: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원 쿠폰 </a:t>
            </a:r>
            <a:r>
              <a:rPr lang="en-US" altLang="ko-KR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100</a:t>
            </a: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장</a:t>
            </a:r>
            <a:endParaRPr lang="en-US" altLang="ko-KR" sz="1400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추가충전 불가 상품 출시</a:t>
            </a:r>
            <a:endParaRPr lang="en-US" altLang="ko-KR" sz="1400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프리패스 상품 외 가입시 </a:t>
            </a:r>
            <a:endParaRPr lang="en-US" altLang="ko-KR" sz="1400" dirty="0" smtClean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쿠폰 </a:t>
            </a:r>
            <a:r>
              <a:rPr lang="en-US" altLang="ko-KR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30</a:t>
            </a:r>
            <a:r>
              <a:rPr lang="ko-KR" altLang="en-US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장</a:t>
            </a:r>
            <a:r>
              <a:rPr lang="en-US" altLang="ko-KR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(</a:t>
            </a:r>
            <a:r>
              <a:rPr lang="ko-KR" altLang="en-US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최대기간</a:t>
            </a:r>
            <a:r>
              <a:rPr lang="en-US" altLang="ko-KR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4</a:t>
            </a:r>
            <a:r>
              <a:rPr lang="ko-KR" altLang="en-US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개월</a:t>
            </a:r>
            <a:r>
              <a:rPr lang="en-US" altLang="ko-KR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)</a:t>
            </a:r>
            <a:r>
              <a:rPr lang="ko-KR" altLang="en-US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지급</a:t>
            </a:r>
            <a:endParaRPr lang="en-US" altLang="ko-KR" sz="1400" dirty="0" smtClean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ct val="150000"/>
              </a:lnSpc>
            </a:pPr>
            <a:endParaRPr lang="en-US" altLang="ko-KR" sz="1400" dirty="0" smtClean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673301" y="3826503"/>
            <a:ext cx="69762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3</a:t>
            </a:r>
            <a:endParaRPr lang="ko-KR" altLang="en-US" sz="28700" dirty="0">
              <a:latin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459094" y="3965327"/>
            <a:ext cx="2114681" cy="11541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시세제공 시 할인</a:t>
            </a:r>
            <a:endParaRPr lang="en-US" altLang="ko-KR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아파트 단지 시세 제공시</a:t>
            </a:r>
            <a:endParaRPr lang="en-US" altLang="ko-KR" sz="1400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11</a:t>
            </a: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만원 할인</a:t>
            </a:r>
            <a:endParaRPr lang="en-US" altLang="ko-KR" sz="1400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095" y="2135429"/>
            <a:ext cx="2184811" cy="811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734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4509247" cy="685800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033781" y="2903515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4400" dirty="0" smtClean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한국경제</a:t>
            </a:r>
            <a:endParaRPr lang="ko-KR" altLang="en-US" sz="4400" dirty="0">
              <a:solidFill>
                <a:schemeClr val="bg1"/>
              </a:solidFill>
              <a:latin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824752" y="3672956"/>
            <a:ext cx="2859742" cy="0"/>
          </a:xfrm>
          <a:prstGeom prst="lin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874" y="2229848"/>
            <a:ext cx="2190870" cy="729372"/>
          </a:xfrm>
          <a:prstGeom prst="rect">
            <a:avLst/>
          </a:prstGeom>
        </p:spPr>
      </p:pic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118959"/>
              </p:ext>
            </p:extLst>
          </p:nvPr>
        </p:nvGraphicFramePr>
        <p:xfrm>
          <a:off x="4526804" y="2414588"/>
          <a:ext cx="7665196" cy="2043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32598"/>
                <a:gridCol w="3832598"/>
              </a:tblGrid>
              <a:tr h="4798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상품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가격</a:t>
                      </a:r>
                      <a:endParaRPr lang="ko-KR" altLang="en-US" dirty="0"/>
                    </a:p>
                  </a:txBody>
                  <a:tcPr/>
                </a:tc>
              </a:tr>
              <a:tr h="781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매체 가입비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55,000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(vat</a:t>
                      </a:r>
                      <a:r>
                        <a:rPr lang="ko-KR" altLang="en-US" dirty="0" smtClean="0"/>
                        <a:t>포함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 smtClean="0"/>
                    </a:p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</a:tr>
              <a:tr h="7816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건당 전송료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1,700</a:t>
                      </a:r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459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" y="0"/>
            <a:ext cx="4568232" cy="685800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58985" y="2903515"/>
            <a:ext cx="44502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dirty="0" smtClean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한국경제</a:t>
            </a:r>
            <a:endParaRPr lang="ko-KR" altLang="en-US" sz="4400" dirty="0">
              <a:solidFill>
                <a:schemeClr val="bg1"/>
              </a:solidFill>
              <a:latin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824752" y="3672956"/>
            <a:ext cx="2859742" cy="0"/>
          </a:xfrm>
          <a:prstGeom prst="lin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9"/>
          <p:cNvSpPr txBox="1"/>
          <p:nvPr/>
        </p:nvSpPr>
        <p:spPr>
          <a:xfrm>
            <a:off x="5069490" y="914400"/>
            <a:ext cx="78579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0" dirty="0" smtClean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</a:t>
            </a:r>
            <a:endParaRPr lang="ko-KR" altLang="en-US" sz="28700" dirty="0">
              <a:latin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55283" y="1053224"/>
            <a:ext cx="1935145" cy="11541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가격 경쟁력</a:t>
            </a:r>
            <a:endParaRPr lang="en-US" altLang="ko-KR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네이버 전송 매체 중</a:t>
            </a:r>
            <a:endParaRPr lang="en-US" altLang="ko-KR" sz="1400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매체 가입비 저렴한 편</a:t>
            </a:r>
            <a:endParaRPr lang="en-US" altLang="ko-KR" sz="1400" dirty="0" smtClean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69490" y="3826503"/>
            <a:ext cx="69762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2</a:t>
            </a:r>
            <a:endParaRPr lang="ko-KR" altLang="en-US" sz="28700" dirty="0">
              <a:latin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855283" y="3965327"/>
            <a:ext cx="269817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쿠폰상품과 매체비 상품</a:t>
            </a:r>
            <a:endParaRPr lang="en-US" altLang="ko-KR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쿠폰상품과 매체비 상품에 대한 </a:t>
            </a:r>
            <a:endParaRPr lang="en-US" altLang="ko-KR" sz="1400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차이점이 없기 때문에 매체비 </a:t>
            </a:r>
            <a:endParaRPr lang="en-US" altLang="ko-KR" sz="1400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상품으로 인지하고 판매</a:t>
            </a:r>
            <a:endParaRPr lang="en-US" altLang="ko-KR" sz="1400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673301" y="3826503"/>
            <a:ext cx="69762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3</a:t>
            </a:r>
            <a:endParaRPr lang="ko-KR" altLang="en-US" sz="28700" dirty="0">
              <a:latin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459094" y="3965327"/>
            <a:ext cx="229421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네이버 전송</a:t>
            </a:r>
            <a:endParaRPr lang="en-US" altLang="ko-KR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가격때문에 고민하시고</a:t>
            </a:r>
            <a:endParaRPr lang="en-US" altLang="ko-KR" sz="1400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네이버 전송만을 주로 하는</a:t>
            </a:r>
            <a:endParaRPr lang="en-US" altLang="ko-KR" sz="1400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소장님들께 추천</a:t>
            </a:r>
            <a:endParaRPr lang="en-US" altLang="ko-KR" sz="1400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874" y="2229848"/>
            <a:ext cx="2190870" cy="72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369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4509247" cy="685800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751653" y="2903515"/>
            <a:ext cx="30059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4400" dirty="0" smtClean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부동산써브</a:t>
            </a:r>
            <a:endParaRPr lang="ko-KR" altLang="en-US" sz="4400" dirty="0">
              <a:solidFill>
                <a:schemeClr val="bg1"/>
              </a:solidFill>
              <a:latin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824752" y="3672956"/>
            <a:ext cx="2859742" cy="0"/>
          </a:xfrm>
          <a:prstGeom prst="lin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26" name="Picture 2" descr="C:\Users\home\Desktop\serve_logo_old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3767" y="1967023"/>
            <a:ext cx="2700670" cy="903767"/>
          </a:xfrm>
          <a:prstGeom prst="rect">
            <a:avLst/>
          </a:prstGeom>
          <a:noFill/>
        </p:spPr>
      </p:pic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2977748"/>
              </p:ext>
            </p:extLst>
          </p:nvPr>
        </p:nvGraphicFramePr>
        <p:xfrm>
          <a:off x="4526804" y="2"/>
          <a:ext cx="7665196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32598"/>
                <a:gridCol w="3832598"/>
              </a:tblGrid>
              <a:tr h="8572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상품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가격</a:t>
                      </a:r>
                      <a:endParaRPr lang="ko-KR" altLang="en-US" dirty="0"/>
                    </a:p>
                  </a:txBody>
                  <a:tcPr/>
                </a:tc>
              </a:tr>
              <a:tr h="8572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포커스</a:t>
                      </a:r>
                      <a:r>
                        <a:rPr lang="en-US" altLang="ko-KR" dirty="0" smtClean="0"/>
                        <a:t>30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165,000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(vat</a:t>
                      </a:r>
                      <a:r>
                        <a:rPr lang="ko-KR" altLang="en-US" dirty="0" smtClean="0"/>
                        <a:t>포함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/>
                </a:tc>
              </a:tr>
              <a:tr h="8572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포커스</a:t>
                      </a:r>
                      <a:r>
                        <a:rPr lang="en-US" altLang="ko-KR" dirty="0" smtClean="0"/>
                        <a:t>70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210,000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(vat</a:t>
                      </a:r>
                      <a:r>
                        <a:rPr lang="ko-KR" altLang="en-US" dirty="0" smtClean="0"/>
                        <a:t>포함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 smtClean="0"/>
                    </a:p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</a:tr>
              <a:tr h="8572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포커스</a:t>
                      </a:r>
                      <a:r>
                        <a:rPr lang="en-US" altLang="ko-KR" dirty="0" smtClean="0"/>
                        <a:t>90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252,000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(vat</a:t>
                      </a:r>
                      <a:r>
                        <a:rPr lang="ko-KR" altLang="en-US" dirty="0" smtClean="0"/>
                        <a:t>포함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 smtClean="0"/>
                    </a:p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</a:tr>
              <a:tr h="8572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포커스</a:t>
                      </a:r>
                      <a:r>
                        <a:rPr lang="en-US" altLang="ko-KR" dirty="0" smtClean="0"/>
                        <a:t>120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319,000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(vat</a:t>
                      </a:r>
                      <a:r>
                        <a:rPr lang="ko-KR" altLang="en-US" dirty="0" smtClean="0"/>
                        <a:t>포함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 smtClean="0"/>
                    </a:p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</a:tr>
              <a:tr h="8572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포커스</a:t>
                      </a:r>
                      <a:r>
                        <a:rPr lang="en-US" altLang="ko-KR" dirty="0" smtClean="0"/>
                        <a:t>180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451,000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(vat</a:t>
                      </a:r>
                      <a:r>
                        <a:rPr lang="ko-KR" altLang="en-US" dirty="0" smtClean="0"/>
                        <a:t>포함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 smtClean="0"/>
                    </a:p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</a:tr>
              <a:tr h="85725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/>
                        <a:t>포커스</a:t>
                      </a:r>
                      <a:r>
                        <a:rPr lang="en-US" altLang="ko-KR" dirty="0" smtClean="0"/>
                        <a:t>240</a:t>
                      </a:r>
                      <a:endParaRPr lang="ko-KR" altLang="en-US" dirty="0" smtClean="0"/>
                    </a:p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600,000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(vat</a:t>
                      </a:r>
                      <a:r>
                        <a:rPr lang="ko-KR" altLang="en-US" dirty="0" smtClean="0"/>
                        <a:t>포함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 smtClean="0"/>
                    </a:p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</a:tr>
              <a:tr h="85725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/>
                        <a:t>포커스</a:t>
                      </a:r>
                      <a:r>
                        <a:rPr lang="en-US" altLang="ko-KR" dirty="0" smtClean="0"/>
                        <a:t>300</a:t>
                      </a:r>
                      <a:endParaRPr lang="ko-KR" altLang="en-US" dirty="0" smtClean="0"/>
                    </a:p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750,000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(vat</a:t>
                      </a:r>
                      <a:r>
                        <a:rPr lang="ko-KR" altLang="en-US" dirty="0" smtClean="0"/>
                        <a:t>포함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 smtClean="0"/>
                    </a:p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056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4509247" cy="685800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51583" y="2903515"/>
            <a:ext cx="3606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dirty="0" smtClean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부동산써브</a:t>
            </a:r>
            <a:endParaRPr lang="ko-KR" altLang="en-US" sz="4400" dirty="0">
              <a:solidFill>
                <a:schemeClr val="bg1"/>
              </a:solidFill>
              <a:latin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824752" y="3672956"/>
            <a:ext cx="2859742" cy="0"/>
          </a:xfrm>
          <a:prstGeom prst="lin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9"/>
          <p:cNvSpPr txBox="1"/>
          <p:nvPr/>
        </p:nvSpPr>
        <p:spPr>
          <a:xfrm>
            <a:off x="5069490" y="914400"/>
            <a:ext cx="78579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0" dirty="0" smtClean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</a:t>
            </a:r>
            <a:endParaRPr lang="ko-KR" altLang="en-US" sz="28700" dirty="0">
              <a:latin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55283" y="1053224"/>
            <a:ext cx="2143536" cy="18004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다매체 전송 장점</a:t>
            </a:r>
            <a:endParaRPr lang="en-US" altLang="ko-KR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네이버부동산</a:t>
            </a:r>
            <a:endParaRPr lang="en-US" altLang="ko-KR" sz="1400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부동산써브 </a:t>
            </a:r>
            <a:endParaRPr lang="en-US" altLang="ko-KR" sz="1400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다방</a:t>
            </a:r>
            <a:r>
              <a:rPr lang="en-US" altLang="ko-KR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(</a:t>
            </a: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원투룸</a:t>
            </a:r>
            <a:r>
              <a:rPr lang="en-US" altLang="ko-KR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,</a:t>
            </a: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아파트임대</a:t>
            </a:r>
            <a:r>
              <a:rPr lang="en-US" altLang="ko-KR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벼룩시장 부동산</a:t>
            </a:r>
            <a:endParaRPr lang="en-US" altLang="ko-KR" sz="1400" dirty="0" smtClean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69490" y="3826503"/>
            <a:ext cx="69762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2</a:t>
            </a:r>
            <a:endParaRPr lang="ko-KR" altLang="en-US" sz="28700" dirty="0">
              <a:latin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855283" y="3965327"/>
            <a:ext cx="3012363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프로모션 강점</a:t>
            </a:r>
            <a:endParaRPr lang="en-US" altLang="ko-KR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12</a:t>
            </a: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월 한정</a:t>
            </a:r>
            <a:endParaRPr lang="en-US" altLang="ko-KR" sz="1400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원룸 현장확인 등록 </a:t>
            </a:r>
            <a:r>
              <a:rPr lang="en-US" altLang="ko-KR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20</a:t>
            </a: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건 무료</a:t>
            </a:r>
            <a:endParaRPr lang="en-US" altLang="ko-KR" sz="1400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모바일검증 </a:t>
            </a:r>
            <a:r>
              <a:rPr lang="en-US" altLang="ko-KR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v1,v2 50</a:t>
            </a: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건 무료</a:t>
            </a:r>
            <a:endParaRPr lang="en-US" altLang="ko-KR" sz="1400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240</a:t>
            </a: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건 이상 구매시</a:t>
            </a:r>
            <a:r>
              <a:rPr lang="en-US" altLang="ko-KR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,</a:t>
            </a: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추가구매 무제한</a:t>
            </a:r>
            <a:endParaRPr lang="en-US" altLang="ko-KR" sz="1400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300</a:t>
            </a: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건 상품 구매시</a:t>
            </a:r>
            <a:r>
              <a:rPr lang="en-US" altLang="ko-KR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,</a:t>
            </a: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추가기간 </a:t>
            </a:r>
            <a:r>
              <a:rPr lang="en-US" altLang="ko-KR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3</a:t>
            </a: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개월</a:t>
            </a:r>
            <a:endParaRPr lang="en-US" altLang="ko-KR" sz="1400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673301" y="3826503"/>
            <a:ext cx="69762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3</a:t>
            </a:r>
            <a:endParaRPr lang="ko-KR" altLang="en-US" sz="28700" dirty="0">
              <a:latin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459094" y="3965327"/>
            <a:ext cx="2473754" cy="18004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판매 유의</a:t>
            </a:r>
            <a:endParaRPr lang="en-US" altLang="ko-KR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써브상품은 상품 중 본사에서</a:t>
            </a:r>
            <a:endParaRPr lang="en-US" altLang="ko-KR" sz="1400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직접 영업하기 때문에 판매시</a:t>
            </a:r>
            <a:endParaRPr lang="en-US" altLang="ko-KR" sz="1400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유의</a:t>
            </a:r>
            <a:r>
              <a:rPr lang="en-US" altLang="ko-KR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타매체 가입 권유</a:t>
            </a:r>
            <a:endParaRPr lang="en-US" altLang="ko-KR" sz="1400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pic>
        <p:nvPicPr>
          <p:cNvPr id="12" name="Picture 2" descr="C:\Users\home\Desktop\serve_logo_old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3767" y="1967023"/>
            <a:ext cx="2700670" cy="9037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8163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209445" y="243900"/>
            <a:ext cx="892846" cy="620396"/>
            <a:chOff x="3433483" y="1542298"/>
            <a:chExt cx="5638800" cy="3558988"/>
          </a:xfrm>
        </p:grpSpPr>
        <p:sp>
          <p:nvSpPr>
            <p:cNvPr id="7" name="자유형 6"/>
            <p:cNvSpPr/>
            <p:nvPr/>
          </p:nvSpPr>
          <p:spPr>
            <a:xfrm>
              <a:off x="3433483" y="1631945"/>
              <a:ext cx="5638800" cy="3218329"/>
            </a:xfrm>
            <a:custGeom>
              <a:avLst/>
              <a:gdLst>
                <a:gd name="connsiteX0" fmla="*/ 0 w 5620871"/>
                <a:gd name="connsiteY0" fmla="*/ 600635 h 3218329"/>
                <a:gd name="connsiteX1" fmla="*/ 268941 w 5620871"/>
                <a:gd name="connsiteY1" fmla="*/ 2599765 h 3218329"/>
                <a:gd name="connsiteX2" fmla="*/ 4939553 w 5620871"/>
                <a:gd name="connsiteY2" fmla="*/ 3218329 h 3218329"/>
                <a:gd name="connsiteX3" fmla="*/ 5620871 w 5620871"/>
                <a:gd name="connsiteY3" fmla="*/ 0 h 3218329"/>
                <a:gd name="connsiteX4" fmla="*/ 0 w 5620871"/>
                <a:gd name="connsiteY4" fmla="*/ 600635 h 3218329"/>
                <a:gd name="connsiteX0" fmla="*/ 0 w 5638800"/>
                <a:gd name="connsiteY0" fmla="*/ 376517 h 3218329"/>
                <a:gd name="connsiteX1" fmla="*/ 286870 w 5638800"/>
                <a:gd name="connsiteY1" fmla="*/ 2599765 h 3218329"/>
                <a:gd name="connsiteX2" fmla="*/ 4957482 w 5638800"/>
                <a:gd name="connsiteY2" fmla="*/ 3218329 h 3218329"/>
                <a:gd name="connsiteX3" fmla="*/ 5638800 w 5638800"/>
                <a:gd name="connsiteY3" fmla="*/ 0 h 3218329"/>
                <a:gd name="connsiteX4" fmla="*/ 0 w 5638800"/>
                <a:gd name="connsiteY4" fmla="*/ 376517 h 3218329"/>
                <a:gd name="connsiteX0" fmla="*/ 0 w 5638800"/>
                <a:gd name="connsiteY0" fmla="*/ 376517 h 3218329"/>
                <a:gd name="connsiteX1" fmla="*/ 349623 w 5638800"/>
                <a:gd name="connsiteY1" fmla="*/ 2788024 h 3218329"/>
                <a:gd name="connsiteX2" fmla="*/ 4957482 w 5638800"/>
                <a:gd name="connsiteY2" fmla="*/ 3218329 h 3218329"/>
                <a:gd name="connsiteX3" fmla="*/ 5638800 w 5638800"/>
                <a:gd name="connsiteY3" fmla="*/ 0 h 3218329"/>
                <a:gd name="connsiteX4" fmla="*/ 0 w 5638800"/>
                <a:gd name="connsiteY4" fmla="*/ 376517 h 3218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38800" h="3218329">
                  <a:moveTo>
                    <a:pt x="0" y="376517"/>
                  </a:moveTo>
                  <a:lnTo>
                    <a:pt x="349623" y="2788024"/>
                  </a:lnTo>
                  <a:lnTo>
                    <a:pt x="4957482" y="3218329"/>
                  </a:lnTo>
                  <a:lnTo>
                    <a:pt x="5638800" y="0"/>
                  </a:lnTo>
                  <a:lnTo>
                    <a:pt x="0" y="376517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자유형 7"/>
            <p:cNvSpPr/>
            <p:nvPr/>
          </p:nvSpPr>
          <p:spPr>
            <a:xfrm>
              <a:off x="4096871" y="1542298"/>
              <a:ext cx="4078941" cy="3558988"/>
            </a:xfrm>
            <a:custGeom>
              <a:avLst/>
              <a:gdLst>
                <a:gd name="connsiteX0" fmla="*/ 35858 w 4078941"/>
                <a:gd name="connsiteY0" fmla="*/ 618565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15153 w 4078941"/>
                <a:gd name="connsiteY5" fmla="*/ 2770094 h 3558988"/>
                <a:gd name="connsiteX0" fmla="*/ 45719 w 4078941"/>
                <a:gd name="connsiteY0" fmla="*/ 421341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15153 w 4078941"/>
                <a:gd name="connsiteY5" fmla="*/ 2770094 h 3558988"/>
                <a:gd name="connsiteX0" fmla="*/ 45719 w 4078941"/>
                <a:gd name="connsiteY0" fmla="*/ 421341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15153 w 4078941"/>
                <a:gd name="connsiteY5" fmla="*/ 2770094 h 3558988"/>
                <a:gd name="connsiteX0" fmla="*/ 45719 w 4078941"/>
                <a:gd name="connsiteY0" fmla="*/ 421341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51011 w 4078941"/>
                <a:gd name="connsiteY5" fmla="*/ 2913530 h 3558988"/>
                <a:gd name="connsiteX0" fmla="*/ 45719 w 4078941"/>
                <a:gd name="connsiteY0" fmla="*/ 421341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51011 w 4078941"/>
                <a:gd name="connsiteY5" fmla="*/ 2967318 h 3558988"/>
                <a:gd name="connsiteX0" fmla="*/ 45719 w 4078941"/>
                <a:gd name="connsiteY0" fmla="*/ 421341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42046 w 4078941"/>
                <a:gd name="connsiteY5" fmla="*/ 2958353 h 3558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78941" h="3558988">
                  <a:moveTo>
                    <a:pt x="45719" y="421341"/>
                  </a:moveTo>
                  <a:lnTo>
                    <a:pt x="0" y="89647"/>
                  </a:lnTo>
                  <a:lnTo>
                    <a:pt x="4078941" y="0"/>
                  </a:lnTo>
                  <a:lnTo>
                    <a:pt x="3881717" y="3558988"/>
                  </a:lnTo>
                  <a:lnTo>
                    <a:pt x="277905" y="3424518"/>
                  </a:lnTo>
                  <a:lnTo>
                    <a:pt x="242046" y="2958353"/>
                  </a:lnTo>
                </a:path>
              </a:pathLst>
            </a:cu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11665212" y="218111"/>
            <a:ext cx="326204" cy="82832"/>
            <a:chOff x="3596977" y="1268327"/>
            <a:chExt cx="326204" cy="82832"/>
          </a:xfrm>
        </p:grpSpPr>
        <p:sp>
          <p:nvSpPr>
            <p:cNvPr id="23" name="타원 22"/>
            <p:cNvSpPr/>
            <p:nvPr/>
          </p:nvSpPr>
          <p:spPr>
            <a:xfrm>
              <a:off x="3840349" y="1268327"/>
              <a:ext cx="82832" cy="8283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타원 23"/>
            <p:cNvSpPr/>
            <p:nvPr/>
          </p:nvSpPr>
          <p:spPr>
            <a:xfrm>
              <a:off x="3718663" y="1268327"/>
              <a:ext cx="82832" cy="8283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타원 24"/>
            <p:cNvSpPr/>
            <p:nvPr/>
          </p:nvSpPr>
          <p:spPr>
            <a:xfrm>
              <a:off x="3596977" y="1268327"/>
              <a:ext cx="82832" cy="8283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207332" y="277099"/>
            <a:ext cx="25587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rPr>
              <a:t>PC </a:t>
            </a:r>
            <a:r>
              <a:rPr lang="ko-KR" altLang="en-US" sz="2000" dirty="0" smtClean="0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rPr>
              <a:t>및 모바일 검색률</a:t>
            </a:r>
            <a:endParaRPr lang="ko-KR" altLang="en-US" sz="2000" dirty="0">
              <a:latin typeface="+mj-lt"/>
              <a:cs typeface="Open Sans Semibold" panose="020B0706030804020204" pitchFamily="34" charset="0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77756" y="369432"/>
            <a:ext cx="3193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864296"/>
            <a:ext cx="9948863" cy="5679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616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4509247" cy="685800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598039" y="2903515"/>
            <a:ext cx="13131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4400" dirty="0" smtClean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다방</a:t>
            </a:r>
            <a:endParaRPr lang="ko-KR" altLang="en-US" sz="4400" dirty="0">
              <a:solidFill>
                <a:schemeClr val="bg1"/>
              </a:solidFill>
              <a:latin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824752" y="3672956"/>
            <a:ext cx="2859742" cy="0"/>
          </a:xfrm>
          <a:prstGeom prst="lin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662512"/>
              </p:ext>
            </p:extLst>
          </p:nvPr>
        </p:nvGraphicFramePr>
        <p:xfrm>
          <a:off x="4526804" y="-2"/>
          <a:ext cx="7665196" cy="6858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32598"/>
                <a:gridCol w="3832598"/>
              </a:tblGrid>
              <a:tr h="578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쿠폰 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가격</a:t>
                      </a:r>
                      <a:endParaRPr lang="ko-KR" altLang="en-US" dirty="0"/>
                    </a:p>
                  </a:txBody>
                  <a:tcPr/>
                </a:tc>
              </a:tr>
              <a:tr h="61776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10</a:t>
                      </a:r>
                      <a:r>
                        <a:rPr lang="ko-KR" altLang="en-US" dirty="0" smtClean="0"/>
                        <a:t>건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110,000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(vat</a:t>
                      </a:r>
                      <a:r>
                        <a:rPr lang="ko-KR" altLang="en-US" dirty="0" smtClean="0"/>
                        <a:t>포함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 smtClean="0"/>
                    </a:p>
                  </a:txBody>
                  <a:tcPr/>
                </a:tc>
              </a:tr>
              <a:tr h="61776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20</a:t>
                      </a:r>
                      <a:r>
                        <a:rPr lang="ko-KR" altLang="en-US" dirty="0" smtClean="0"/>
                        <a:t>건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220,000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(vat</a:t>
                      </a:r>
                      <a:r>
                        <a:rPr lang="ko-KR" altLang="en-US" dirty="0" smtClean="0"/>
                        <a:t>포함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 smtClean="0"/>
                    </a:p>
                  </a:txBody>
                  <a:tcPr/>
                </a:tc>
              </a:tr>
              <a:tr h="61776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30</a:t>
                      </a:r>
                      <a:r>
                        <a:rPr lang="ko-KR" altLang="en-US" dirty="0" smtClean="0"/>
                        <a:t>건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330,000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(vat</a:t>
                      </a:r>
                      <a:r>
                        <a:rPr lang="ko-KR" altLang="en-US" dirty="0" smtClean="0"/>
                        <a:t>포함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 smtClean="0"/>
                    </a:p>
                  </a:txBody>
                  <a:tcPr/>
                </a:tc>
              </a:tr>
              <a:tr h="61776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40</a:t>
                      </a:r>
                      <a:r>
                        <a:rPr lang="ko-KR" altLang="en-US" dirty="0" smtClean="0"/>
                        <a:t>건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440,000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(vat</a:t>
                      </a:r>
                      <a:r>
                        <a:rPr lang="ko-KR" altLang="en-US" dirty="0" smtClean="0"/>
                        <a:t>포함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 smtClean="0"/>
                    </a:p>
                  </a:txBody>
                  <a:tcPr/>
                </a:tc>
              </a:tr>
              <a:tr h="5789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50</a:t>
                      </a:r>
                      <a:r>
                        <a:rPr lang="ko-KR" altLang="en-US" dirty="0" smtClean="0"/>
                        <a:t>건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550,000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(vat</a:t>
                      </a:r>
                      <a:r>
                        <a:rPr lang="ko-KR" altLang="en-US" dirty="0" smtClean="0"/>
                        <a:t>포함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 smtClean="0"/>
                    </a:p>
                  </a:txBody>
                  <a:tcPr/>
                </a:tc>
              </a:tr>
              <a:tr h="61776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60</a:t>
                      </a:r>
                      <a:r>
                        <a:rPr lang="ko-KR" altLang="en-US" dirty="0" smtClean="0"/>
                        <a:t>건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660,000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(vat</a:t>
                      </a:r>
                      <a:r>
                        <a:rPr lang="ko-KR" altLang="en-US" dirty="0" smtClean="0"/>
                        <a:t>포함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 smtClean="0"/>
                    </a:p>
                  </a:txBody>
                  <a:tcPr/>
                </a:tc>
              </a:tr>
              <a:tr h="6528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70</a:t>
                      </a:r>
                      <a:r>
                        <a:rPr lang="ko-KR" altLang="en-US" dirty="0" smtClean="0"/>
                        <a:t>건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770,000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(vat</a:t>
                      </a:r>
                      <a:r>
                        <a:rPr lang="ko-KR" altLang="en-US" dirty="0" smtClean="0"/>
                        <a:t>포함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 smtClean="0"/>
                    </a:p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</a:tr>
              <a:tr h="6528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80</a:t>
                      </a:r>
                      <a:r>
                        <a:rPr lang="ko-KR" altLang="en-US" dirty="0" smtClean="0"/>
                        <a:t>건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880,000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(vat</a:t>
                      </a:r>
                      <a:r>
                        <a:rPr lang="ko-KR" altLang="en-US" dirty="0" smtClean="0"/>
                        <a:t>포함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 smtClean="0"/>
                    </a:p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</a:tr>
              <a:tr h="6528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90</a:t>
                      </a:r>
                      <a:r>
                        <a:rPr lang="ko-KR" altLang="en-US" dirty="0" smtClean="0"/>
                        <a:t>건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990,000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(vat</a:t>
                      </a:r>
                      <a:r>
                        <a:rPr lang="ko-KR" altLang="en-US" dirty="0" smtClean="0"/>
                        <a:t>포함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 smtClean="0"/>
                    </a:p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</a:tr>
              <a:tr h="6528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100</a:t>
                      </a:r>
                      <a:r>
                        <a:rPr lang="ko-KR" altLang="en-US" dirty="0" smtClean="0"/>
                        <a:t>건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1,100,000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(vat</a:t>
                      </a:r>
                      <a:r>
                        <a:rPr lang="ko-KR" altLang="en-US" dirty="0" smtClean="0"/>
                        <a:t>포함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 smtClean="0"/>
                    </a:p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045" y="1648738"/>
            <a:ext cx="2317983" cy="1136994"/>
          </a:xfrm>
        </p:spPr>
      </p:pic>
    </p:spTree>
    <p:extLst>
      <p:ext uri="{BB962C8B-B14F-4D97-AF65-F5344CB8AC3E}">
        <p14:creationId xmlns:p14="http://schemas.microsoft.com/office/powerpoint/2010/main" val="765738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4509247" cy="685800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51583" y="2903515"/>
            <a:ext cx="3606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dirty="0" smtClean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다방</a:t>
            </a:r>
            <a:endParaRPr lang="ko-KR" altLang="en-US" sz="4400" dirty="0">
              <a:solidFill>
                <a:schemeClr val="bg1"/>
              </a:solidFill>
              <a:latin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824752" y="3672956"/>
            <a:ext cx="2859742" cy="0"/>
          </a:xfrm>
          <a:prstGeom prst="lin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9"/>
          <p:cNvSpPr txBox="1"/>
          <p:nvPr/>
        </p:nvSpPr>
        <p:spPr>
          <a:xfrm>
            <a:off x="5069490" y="914400"/>
            <a:ext cx="78579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0" dirty="0" smtClean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</a:t>
            </a:r>
            <a:endParaRPr lang="ko-KR" altLang="en-US" sz="28700" dirty="0">
              <a:latin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55283" y="1053224"/>
            <a:ext cx="2024913" cy="18004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프리미엄 상품</a:t>
            </a:r>
            <a:endParaRPr lang="en-US" altLang="ko-KR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동</a:t>
            </a:r>
            <a:r>
              <a:rPr lang="en-US" altLang="ko-KR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,</a:t>
            </a: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지하철</a:t>
            </a:r>
            <a:r>
              <a:rPr lang="en-US" altLang="ko-KR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,</a:t>
            </a: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캠퍼스 </a:t>
            </a:r>
            <a:endParaRPr lang="en-US" altLang="ko-KR" sz="1400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프리미엄 상품 존재</a:t>
            </a:r>
            <a:endParaRPr lang="en-US" altLang="ko-KR" sz="1400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가격은 상이하나</a:t>
            </a:r>
            <a:endParaRPr lang="en-US" altLang="ko-KR" sz="1400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최대 업체는 </a:t>
            </a:r>
            <a:r>
              <a:rPr lang="en-US" altLang="ko-KR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4</a:t>
            </a: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개로 동일</a:t>
            </a:r>
            <a:endParaRPr lang="en-US" altLang="ko-KR" sz="1400" dirty="0" smtClean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69490" y="3826503"/>
            <a:ext cx="69762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2</a:t>
            </a:r>
            <a:endParaRPr lang="ko-KR" altLang="en-US" sz="28700" dirty="0">
              <a:latin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855283" y="3965327"/>
            <a:ext cx="2832827" cy="24468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광고 강점</a:t>
            </a:r>
            <a:endParaRPr lang="en-US" altLang="ko-KR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TV</a:t>
            </a: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광고 및 어플리케이션 광고를</a:t>
            </a:r>
            <a:endParaRPr lang="en-US" altLang="ko-KR" sz="1400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중점적으로 하여 인지도가 높음</a:t>
            </a:r>
            <a:endParaRPr lang="en-US" altLang="ko-KR" sz="1400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어플리케이션 중점 상품</a:t>
            </a:r>
            <a:endParaRPr lang="en-US" altLang="ko-KR" sz="1400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쿠폰개념이 아니라 슬롯 개념으로</a:t>
            </a:r>
            <a:endParaRPr lang="en-US" altLang="ko-KR" sz="1400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상품 변경 가능</a:t>
            </a:r>
            <a:endParaRPr lang="en-US" altLang="ko-KR" sz="1400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endParaRPr lang="en-US" altLang="ko-KR" sz="1400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673301" y="3826503"/>
            <a:ext cx="69762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0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3</a:t>
            </a:r>
            <a:endParaRPr lang="ko-KR" altLang="en-US" sz="28700" dirty="0">
              <a:latin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459094" y="3965327"/>
            <a:ext cx="265329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젊은층 타겟</a:t>
            </a:r>
            <a:endParaRPr lang="en-US" altLang="ko-KR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젊은층을 타겟으로 한 캠퍼스나</a:t>
            </a:r>
            <a:endParaRPr lang="en-US" altLang="ko-KR" sz="1400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원투룸 임대 등을 중점으로하는</a:t>
            </a:r>
            <a:endParaRPr lang="en-US" altLang="ko-KR" sz="1400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소장님들께 추천</a:t>
            </a:r>
            <a:endParaRPr lang="en-US" altLang="ko-KR" sz="1400" dirty="0" smtClean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pic>
        <p:nvPicPr>
          <p:cNvPr id="12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045" y="1648738"/>
            <a:ext cx="2317983" cy="1136994"/>
          </a:xfrm>
        </p:spPr>
      </p:pic>
    </p:spTree>
    <p:extLst>
      <p:ext uri="{BB962C8B-B14F-4D97-AF65-F5344CB8AC3E}">
        <p14:creationId xmlns:p14="http://schemas.microsoft.com/office/powerpoint/2010/main" val="2045326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4509247" cy="685800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87397" y="2903515"/>
            <a:ext cx="413446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4400" dirty="0" smtClean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아파트실거래가</a:t>
            </a:r>
            <a:endParaRPr lang="ko-KR" altLang="en-US" sz="4400" dirty="0">
              <a:solidFill>
                <a:schemeClr val="bg1"/>
              </a:solidFill>
              <a:latin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824752" y="3672956"/>
            <a:ext cx="2859742" cy="0"/>
          </a:xfrm>
          <a:prstGeom prst="lin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4551939"/>
              </p:ext>
            </p:extLst>
          </p:nvPr>
        </p:nvGraphicFramePr>
        <p:xfrm>
          <a:off x="4526804" y="0"/>
          <a:ext cx="7665196" cy="6857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32598"/>
                <a:gridCol w="3832598"/>
              </a:tblGrid>
              <a:tr h="9797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세대수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가격</a:t>
                      </a:r>
                      <a:endParaRPr lang="ko-KR" altLang="en-US" dirty="0"/>
                    </a:p>
                  </a:txBody>
                  <a:tcPr/>
                </a:tc>
              </a:tr>
              <a:tr h="9797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300</a:t>
                      </a:r>
                      <a:r>
                        <a:rPr lang="ko-KR" altLang="en-US" dirty="0" smtClean="0"/>
                        <a:t>세대 이하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220,000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(vat</a:t>
                      </a:r>
                      <a:r>
                        <a:rPr lang="ko-KR" altLang="en-US" dirty="0" smtClean="0"/>
                        <a:t>포함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 smtClean="0"/>
                    </a:p>
                  </a:txBody>
                  <a:tcPr/>
                </a:tc>
              </a:tr>
              <a:tr h="9797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300</a:t>
                      </a:r>
                      <a:r>
                        <a:rPr lang="ko-KR" altLang="en-US" dirty="0" smtClean="0"/>
                        <a:t>세대 이상 </a:t>
                      </a:r>
                      <a:r>
                        <a:rPr lang="en-US" altLang="ko-KR" dirty="0" smtClean="0"/>
                        <a:t>1000</a:t>
                      </a:r>
                      <a:r>
                        <a:rPr lang="ko-KR" altLang="en-US" dirty="0" smtClean="0"/>
                        <a:t>세대 이하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330,000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(vat</a:t>
                      </a:r>
                      <a:r>
                        <a:rPr lang="ko-KR" altLang="en-US" dirty="0" smtClean="0"/>
                        <a:t>포함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 smtClean="0"/>
                    </a:p>
                  </a:txBody>
                  <a:tcPr/>
                </a:tc>
              </a:tr>
              <a:tr h="9797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1000</a:t>
                      </a:r>
                      <a:r>
                        <a:rPr lang="ko-KR" altLang="en-US" dirty="0" smtClean="0"/>
                        <a:t>세대 이상 </a:t>
                      </a:r>
                      <a:r>
                        <a:rPr lang="en-US" altLang="ko-KR" dirty="0" smtClean="0"/>
                        <a:t>2000</a:t>
                      </a:r>
                      <a:r>
                        <a:rPr lang="ko-KR" altLang="en-US" dirty="0" smtClean="0"/>
                        <a:t>세대 이하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440,000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(vat</a:t>
                      </a:r>
                      <a:r>
                        <a:rPr lang="ko-KR" altLang="en-US" dirty="0" smtClean="0"/>
                        <a:t>포함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 smtClean="0"/>
                    </a:p>
                  </a:txBody>
                  <a:tcPr/>
                </a:tc>
              </a:tr>
              <a:tr h="9797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2000</a:t>
                      </a:r>
                      <a:r>
                        <a:rPr lang="ko-KR" altLang="en-US" dirty="0" smtClean="0"/>
                        <a:t>세대 이상 </a:t>
                      </a:r>
                      <a:r>
                        <a:rPr lang="en-US" altLang="ko-KR" dirty="0" smtClean="0"/>
                        <a:t>3000</a:t>
                      </a:r>
                      <a:r>
                        <a:rPr lang="ko-KR" altLang="en-US" dirty="0" smtClean="0"/>
                        <a:t>세대 이하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550,000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(vat</a:t>
                      </a:r>
                      <a:r>
                        <a:rPr lang="ko-KR" altLang="en-US" dirty="0" smtClean="0"/>
                        <a:t>포함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 smtClean="0"/>
                    </a:p>
                  </a:txBody>
                  <a:tcPr/>
                </a:tc>
              </a:tr>
              <a:tr h="9797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3000</a:t>
                      </a:r>
                      <a:r>
                        <a:rPr lang="ko-KR" altLang="en-US" dirty="0" smtClean="0"/>
                        <a:t>세대 이상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770,000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(vat</a:t>
                      </a:r>
                      <a:r>
                        <a:rPr lang="ko-KR" altLang="en-US" dirty="0" smtClean="0"/>
                        <a:t>포함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 smtClean="0"/>
                    </a:p>
                  </a:txBody>
                  <a:tcPr/>
                </a:tc>
              </a:tr>
              <a:tr h="9797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짝수 계약 단지 당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110,000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D.C</a:t>
                      </a:r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-18211" y="0"/>
            <a:ext cx="205608" cy="328613"/>
          </a:xfrm>
        </p:spPr>
        <p:txBody>
          <a:bodyPr>
            <a:normAutofit fontScale="77500" lnSpcReduction="20000"/>
          </a:bodyPr>
          <a:lstStyle/>
          <a:p>
            <a:endParaRPr kumimoji="1" lang="ko-KR" altLang="en-US"/>
          </a:p>
        </p:txBody>
      </p:sp>
      <p:pic>
        <p:nvPicPr>
          <p:cNvPr id="8" name="내용 개체 틀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52" y="1912828"/>
            <a:ext cx="2911092" cy="990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640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5"/>
          <p:cNvGrpSpPr/>
          <p:nvPr/>
        </p:nvGrpSpPr>
        <p:grpSpPr>
          <a:xfrm>
            <a:off x="209445" y="243900"/>
            <a:ext cx="892846" cy="620396"/>
            <a:chOff x="3433483" y="1542298"/>
            <a:chExt cx="5638800" cy="3558988"/>
          </a:xfrm>
        </p:grpSpPr>
        <p:sp>
          <p:nvSpPr>
            <p:cNvPr id="7" name="자유형 6"/>
            <p:cNvSpPr/>
            <p:nvPr/>
          </p:nvSpPr>
          <p:spPr>
            <a:xfrm>
              <a:off x="3433483" y="1631945"/>
              <a:ext cx="5638800" cy="3218329"/>
            </a:xfrm>
            <a:custGeom>
              <a:avLst/>
              <a:gdLst>
                <a:gd name="connsiteX0" fmla="*/ 0 w 5620871"/>
                <a:gd name="connsiteY0" fmla="*/ 600635 h 3218329"/>
                <a:gd name="connsiteX1" fmla="*/ 268941 w 5620871"/>
                <a:gd name="connsiteY1" fmla="*/ 2599765 h 3218329"/>
                <a:gd name="connsiteX2" fmla="*/ 4939553 w 5620871"/>
                <a:gd name="connsiteY2" fmla="*/ 3218329 h 3218329"/>
                <a:gd name="connsiteX3" fmla="*/ 5620871 w 5620871"/>
                <a:gd name="connsiteY3" fmla="*/ 0 h 3218329"/>
                <a:gd name="connsiteX4" fmla="*/ 0 w 5620871"/>
                <a:gd name="connsiteY4" fmla="*/ 600635 h 3218329"/>
                <a:gd name="connsiteX0" fmla="*/ 0 w 5638800"/>
                <a:gd name="connsiteY0" fmla="*/ 376517 h 3218329"/>
                <a:gd name="connsiteX1" fmla="*/ 286870 w 5638800"/>
                <a:gd name="connsiteY1" fmla="*/ 2599765 h 3218329"/>
                <a:gd name="connsiteX2" fmla="*/ 4957482 w 5638800"/>
                <a:gd name="connsiteY2" fmla="*/ 3218329 h 3218329"/>
                <a:gd name="connsiteX3" fmla="*/ 5638800 w 5638800"/>
                <a:gd name="connsiteY3" fmla="*/ 0 h 3218329"/>
                <a:gd name="connsiteX4" fmla="*/ 0 w 5638800"/>
                <a:gd name="connsiteY4" fmla="*/ 376517 h 3218329"/>
                <a:gd name="connsiteX0" fmla="*/ 0 w 5638800"/>
                <a:gd name="connsiteY0" fmla="*/ 376517 h 3218329"/>
                <a:gd name="connsiteX1" fmla="*/ 349623 w 5638800"/>
                <a:gd name="connsiteY1" fmla="*/ 2788024 h 3218329"/>
                <a:gd name="connsiteX2" fmla="*/ 4957482 w 5638800"/>
                <a:gd name="connsiteY2" fmla="*/ 3218329 h 3218329"/>
                <a:gd name="connsiteX3" fmla="*/ 5638800 w 5638800"/>
                <a:gd name="connsiteY3" fmla="*/ 0 h 3218329"/>
                <a:gd name="connsiteX4" fmla="*/ 0 w 5638800"/>
                <a:gd name="connsiteY4" fmla="*/ 376517 h 3218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38800" h="3218329">
                  <a:moveTo>
                    <a:pt x="0" y="376517"/>
                  </a:moveTo>
                  <a:lnTo>
                    <a:pt x="349623" y="2788024"/>
                  </a:lnTo>
                  <a:lnTo>
                    <a:pt x="4957482" y="3218329"/>
                  </a:lnTo>
                  <a:lnTo>
                    <a:pt x="5638800" y="0"/>
                  </a:lnTo>
                  <a:lnTo>
                    <a:pt x="0" y="376517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자유형 7"/>
            <p:cNvSpPr/>
            <p:nvPr/>
          </p:nvSpPr>
          <p:spPr>
            <a:xfrm>
              <a:off x="4096871" y="1542298"/>
              <a:ext cx="4078941" cy="3558988"/>
            </a:xfrm>
            <a:custGeom>
              <a:avLst/>
              <a:gdLst>
                <a:gd name="connsiteX0" fmla="*/ 35858 w 4078941"/>
                <a:gd name="connsiteY0" fmla="*/ 618565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15153 w 4078941"/>
                <a:gd name="connsiteY5" fmla="*/ 2770094 h 3558988"/>
                <a:gd name="connsiteX0" fmla="*/ 45719 w 4078941"/>
                <a:gd name="connsiteY0" fmla="*/ 421341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15153 w 4078941"/>
                <a:gd name="connsiteY5" fmla="*/ 2770094 h 3558988"/>
                <a:gd name="connsiteX0" fmla="*/ 45719 w 4078941"/>
                <a:gd name="connsiteY0" fmla="*/ 421341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15153 w 4078941"/>
                <a:gd name="connsiteY5" fmla="*/ 2770094 h 3558988"/>
                <a:gd name="connsiteX0" fmla="*/ 45719 w 4078941"/>
                <a:gd name="connsiteY0" fmla="*/ 421341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51011 w 4078941"/>
                <a:gd name="connsiteY5" fmla="*/ 2913530 h 3558988"/>
                <a:gd name="connsiteX0" fmla="*/ 45719 w 4078941"/>
                <a:gd name="connsiteY0" fmla="*/ 421341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51011 w 4078941"/>
                <a:gd name="connsiteY5" fmla="*/ 2967318 h 3558988"/>
                <a:gd name="connsiteX0" fmla="*/ 45719 w 4078941"/>
                <a:gd name="connsiteY0" fmla="*/ 421341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42046 w 4078941"/>
                <a:gd name="connsiteY5" fmla="*/ 2958353 h 3558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78941" h="3558988">
                  <a:moveTo>
                    <a:pt x="45719" y="421341"/>
                  </a:moveTo>
                  <a:lnTo>
                    <a:pt x="0" y="89647"/>
                  </a:lnTo>
                  <a:lnTo>
                    <a:pt x="4078941" y="0"/>
                  </a:lnTo>
                  <a:lnTo>
                    <a:pt x="3881717" y="3558988"/>
                  </a:lnTo>
                  <a:lnTo>
                    <a:pt x="277905" y="3424518"/>
                  </a:lnTo>
                  <a:lnTo>
                    <a:pt x="242046" y="2958353"/>
                  </a:lnTo>
                </a:path>
              </a:pathLst>
            </a:cu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207332" y="277099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err="1" smtClean="0">
                <a:latin typeface="Open Sans Semibold" panose="020B0706030804020204" pitchFamily="34" charset="0"/>
                <a:cs typeface="Open Sans Semibold" panose="020B0706030804020204" pitchFamily="34" charset="0"/>
              </a:rPr>
              <a:t>아파트실거래가</a:t>
            </a:r>
            <a:endParaRPr lang="ko-KR" altLang="en-US" sz="7200" dirty="0">
              <a:latin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grpSp>
        <p:nvGrpSpPr>
          <p:cNvPr id="3" name="그룹 1"/>
          <p:cNvGrpSpPr/>
          <p:nvPr/>
        </p:nvGrpSpPr>
        <p:grpSpPr>
          <a:xfrm>
            <a:off x="11152153" y="243900"/>
            <a:ext cx="798842" cy="147736"/>
            <a:chOff x="10939502" y="179966"/>
            <a:chExt cx="1050432" cy="194265"/>
          </a:xfrm>
        </p:grpSpPr>
        <p:sp>
          <p:nvSpPr>
            <p:cNvPr id="23" name="타원 22"/>
            <p:cNvSpPr/>
            <p:nvPr/>
          </p:nvSpPr>
          <p:spPr>
            <a:xfrm>
              <a:off x="11510280" y="179966"/>
              <a:ext cx="194265" cy="19426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타원 23"/>
            <p:cNvSpPr/>
            <p:nvPr/>
          </p:nvSpPr>
          <p:spPr>
            <a:xfrm>
              <a:off x="11224891" y="179966"/>
              <a:ext cx="194265" cy="19426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타원 24"/>
            <p:cNvSpPr/>
            <p:nvPr/>
          </p:nvSpPr>
          <p:spPr>
            <a:xfrm>
              <a:off x="10939502" y="179966"/>
              <a:ext cx="194265" cy="19426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타원 9"/>
            <p:cNvSpPr/>
            <p:nvPr/>
          </p:nvSpPr>
          <p:spPr>
            <a:xfrm>
              <a:off x="11795669" y="179966"/>
              <a:ext cx="194265" cy="19426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3" name="직사각형 12"/>
          <p:cNvSpPr/>
          <p:nvPr/>
        </p:nvSpPr>
        <p:spPr>
          <a:xfrm>
            <a:off x="467123" y="305634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Open Sans Extrabold" panose="020B0906030804020204" pitchFamily="34" charset="0"/>
              </a:rPr>
              <a:t>1</a:t>
            </a:r>
            <a:endParaRPr lang="ko-KR" alt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321967" y="3327260"/>
            <a:ext cx="633812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indent="-857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ko-KR" altLang="en-US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아파트실거래가 제공 어플리케이션</a:t>
            </a:r>
            <a:endParaRPr lang="en-US" altLang="ko-KR" sz="1400" dirty="0" smtClean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85725" indent="-857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 </a:t>
            </a:r>
            <a:r>
              <a:rPr lang="en-US" altLang="ko-KR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100</a:t>
            </a:r>
            <a:r>
              <a:rPr lang="ko-KR" altLang="en-US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만 다운로드 및 평점 </a:t>
            </a:r>
            <a:r>
              <a:rPr lang="en-US" altLang="ko-KR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4.6</a:t>
            </a:r>
            <a:r>
              <a:rPr lang="ko-KR" altLang="en-US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 </a:t>
            </a:r>
            <a:r>
              <a:rPr lang="en-US" altLang="ko-KR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(</a:t>
            </a:r>
            <a:r>
              <a:rPr lang="ko-KR" altLang="en-US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상품 경쟁력</a:t>
            </a:r>
            <a:r>
              <a:rPr lang="en-US" altLang="ko-KR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)</a:t>
            </a:r>
          </a:p>
          <a:p>
            <a:pPr marL="85725" indent="-857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 광고의사 없었으나 소장님들의 문의로 광고 </a:t>
            </a:r>
            <a:endParaRPr lang="en-US" altLang="ko-KR" sz="1400" dirty="0" smtClean="0">
              <a:latin typeface="Noto Sans CJK KR Light" panose="020B0300000000000000" pitchFamily="34" charset="-127"/>
              <a:ea typeface="Noto Sans CJK KR Light" panose="020B0300000000000000" pitchFamily="34" charset="-127"/>
              <a:cs typeface="Open Sans Light" panose="020B0306030504020204" pitchFamily="34" charset="0"/>
            </a:endParaRPr>
          </a:p>
          <a:p>
            <a:pPr marL="85725" indent="-857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 실거래가 하단 세대별 </a:t>
            </a:r>
            <a:r>
              <a:rPr lang="en-US" altLang="ko-KR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2</a:t>
            </a:r>
            <a:r>
              <a:rPr lang="ko-KR" altLang="en-US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슬롯 노출</a:t>
            </a:r>
            <a:r>
              <a:rPr lang="en-US" altLang="ko-KR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,</a:t>
            </a:r>
            <a:r>
              <a:rPr lang="ko-KR" altLang="en-US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 네이버 매물보기</a:t>
            </a:r>
            <a:r>
              <a:rPr lang="en-US" altLang="ko-KR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,</a:t>
            </a:r>
            <a:r>
              <a:rPr lang="ko-KR" altLang="en-US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 푸쉬알람 등 기능</a:t>
            </a:r>
            <a:endParaRPr lang="en-US" altLang="ko-KR" sz="1400" dirty="0" smtClean="0">
              <a:latin typeface="Noto Sans CJK KR Light" panose="020B0300000000000000" pitchFamily="34" charset="-127"/>
              <a:ea typeface="Noto Sans CJK KR Light" panose="020B0300000000000000" pitchFamily="34" charset="-127"/>
              <a:cs typeface="Open Sans Light" panose="020B0306030504020204" pitchFamily="34" charset="0"/>
            </a:endParaRPr>
          </a:p>
          <a:p>
            <a:pPr marL="85725" indent="-857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 </a:t>
            </a:r>
            <a:r>
              <a:rPr lang="ko-KR" altLang="en-US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관리자페이지</a:t>
            </a:r>
            <a:r>
              <a:rPr lang="en-US" altLang="ko-KR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,</a:t>
            </a:r>
            <a:r>
              <a:rPr lang="ko-KR" altLang="en-US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 아파트 실거래가 홈페이지 제공</a:t>
            </a:r>
            <a:endParaRPr lang="en-US" altLang="ko-KR" sz="1400" dirty="0" smtClean="0">
              <a:latin typeface="Noto Sans CJK KR Light" panose="020B0300000000000000" pitchFamily="34" charset="-127"/>
              <a:ea typeface="Noto Sans CJK KR Light" panose="020B0300000000000000" pitchFamily="34" charset="-127"/>
              <a:cs typeface="Open Sans Light" panose="020B0306030504020204" pitchFamily="34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479590" y="1686192"/>
            <a:ext cx="6037334" cy="457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아파트 실거래가 제공 어플리케이션</a:t>
            </a:r>
            <a:endParaRPr lang="en-US" altLang="ko-KR" sz="2000" dirty="0"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18" name="내용 개체 틀 1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445" y="2623449"/>
            <a:ext cx="2911092" cy="990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084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4509247" cy="685800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80186" y="2903515"/>
            <a:ext cx="414889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4400" dirty="0" smtClean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보는부동산 </a:t>
            </a:r>
            <a:r>
              <a:rPr lang="en-US" altLang="ko-KR" sz="4400" dirty="0" smtClean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DID</a:t>
            </a:r>
            <a:endParaRPr lang="ko-KR" altLang="en-US" sz="4400" dirty="0">
              <a:solidFill>
                <a:schemeClr val="bg1"/>
              </a:solidFill>
              <a:latin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824752" y="3672956"/>
            <a:ext cx="2859742" cy="0"/>
          </a:xfrm>
          <a:prstGeom prst="lin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-18211" y="0"/>
            <a:ext cx="205608" cy="328613"/>
          </a:xfrm>
        </p:spPr>
        <p:txBody>
          <a:bodyPr>
            <a:normAutofit fontScale="77500" lnSpcReduction="20000"/>
          </a:bodyPr>
          <a:lstStyle/>
          <a:p>
            <a:endParaRPr kumimoji="1" lang="ko-KR" altLang="en-US"/>
          </a:p>
        </p:txBody>
      </p:sp>
      <p:sp>
        <p:nvSpPr>
          <p:cNvPr id="5" name="AutoShape 2" descr="mage.jpg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7" name="AutoShape 4" descr="mage.jpg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9246" y="1989647"/>
            <a:ext cx="7664542" cy="287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21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5"/>
          <p:cNvGrpSpPr/>
          <p:nvPr/>
        </p:nvGrpSpPr>
        <p:grpSpPr>
          <a:xfrm>
            <a:off x="209445" y="243900"/>
            <a:ext cx="892846" cy="620396"/>
            <a:chOff x="3433483" y="1542298"/>
            <a:chExt cx="5638800" cy="3558988"/>
          </a:xfrm>
        </p:grpSpPr>
        <p:sp>
          <p:nvSpPr>
            <p:cNvPr id="7" name="자유형 6"/>
            <p:cNvSpPr/>
            <p:nvPr/>
          </p:nvSpPr>
          <p:spPr>
            <a:xfrm>
              <a:off x="3433483" y="1631945"/>
              <a:ext cx="5638800" cy="3218329"/>
            </a:xfrm>
            <a:custGeom>
              <a:avLst/>
              <a:gdLst>
                <a:gd name="connsiteX0" fmla="*/ 0 w 5620871"/>
                <a:gd name="connsiteY0" fmla="*/ 600635 h 3218329"/>
                <a:gd name="connsiteX1" fmla="*/ 268941 w 5620871"/>
                <a:gd name="connsiteY1" fmla="*/ 2599765 h 3218329"/>
                <a:gd name="connsiteX2" fmla="*/ 4939553 w 5620871"/>
                <a:gd name="connsiteY2" fmla="*/ 3218329 h 3218329"/>
                <a:gd name="connsiteX3" fmla="*/ 5620871 w 5620871"/>
                <a:gd name="connsiteY3" fmla="*/ 0 h 3218329"/>
                <a:gd name="connsiteX4" fmla="*/ 0 w 5620871"/>
                <a:gd name="connsiteY4" fmla="*/ 600635 h 3218329"/>
                <a:gd name="connsiteX0" fmla="*/ 0 w 5638800"/>
                <a:gd name="connsiteY0" fmla="*/ 376517 h 3218329"/>
                <a:gd name="connsiteX1" fmla="*/ 286870 w 5638800"/>
                <a:gd name="connsiteY1" fmla="*/ 2599765 h 3218329"/>
                <a:gd name="connsiteX2" fmla="*/ 4957482 w 5638800"/>
                <a:gd name="connsiteY2" fmla="*/ 3218329 h 3218329"/>
                <a:gd name="connsiteX3" fmla="*/ 5638800 w 5638800"/>
                <a:gd name="connsiteY3" fmla="*/ 0 h 3218329"/>
                <a:gd name="connsiteX4" fmla="*/ 0 w 5638800"/>
                <a:gd name="connsiteY4" fmla="*/ 376517 h 3218329"/>
                <a:gd name="connsiteX0" fmla="*/ 0 w 5638800"/>
                <a:gd name="connsiteY0" fmla="*/ 376517 h 3218329"/>
                <a:gd name="connsiteX1" fmla="*/ 349623 w 5638800"/>
                <a:gd name="connsiteY1" fmla="*/ 2788024 h 3218329"/>
                <a:gd name="connsiteX2" fmla="*/ 4957482 w 5638800"/>
                <a:gd name="connsiteY2" fmla="*/ 3218329 h 3218329"/>
                <a:gd name="connsiteX3" fmla="*/ 5638800 w 5638800"/>
                <a:gd name="connsiteY3" fmla="*/ 0 h 3218329"/>
                <a:gd name="connsiteX4" fmla="*/ 0 w 5638800"/>
                <a:gd name="connsiteY4" fmla="*/ 376517 h 3218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38800" h="3218329">
                  <a:moveTo>
                    <a:pt x="0" y="376517"/>
                  </a:moveTo>
                  <a:lnTo>
                    <a:pt x="349623" y="2788024"/>
                  </a:lnTo>
                  <a:lnTo>
                    <a:pt x="4957482" y="3218329"/>
                  </a:lnTo>
                  <a:lnTo>
                    <a:pt x="5638800" y="0"/>
                  </a:lnTo>
                  <a:lnTo>
                    <a:pt x="0" y="376517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자유형 7"/>
            <p:cNvSpPr/>
            <p:nvPr/>
          </p:nvSpPr>
          <p:spPr>
            <a:xfrm>
              <a:off x="4096871" y="1542298"/>
              <a:ext cx="4078941" cy="3558988"/>
            </a:xfrm>
            <a:custGeom>
              <a:avLst/>
              <a:gdLst>
                <a:gd name="connsiteX0" fmla="*/ 35858 w 4078941"/>
                <a:gd name="connsiteY0" fmla="*/ 618565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15153 w 4078941"/>
                <a:gd name="connsiteY5" fmla="*/ 2770094 h 3558988"/>
                <a:gd name="connsiteX0" fmla="*/ 45719 w 4078941"/>
                <a:gd name="connsiteY0" fmla="*/ 421341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15153 w 4078941"/>
                <a:gd name="connsiteY5" fmla="*/ 2770094 h 3558988"/>
                <a:gd name="connsiteX0" fmla="*/ 45719 w 4078941"/>
                <a:gd name="connsiteY0" fmla="*/ 421341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15153 w 4078941"/>
                <a:gd name="connsiteY5" fmla="*/ 2770094 h 3558988"/>
                <a:gd name="connsiteX0" fmla="*/ 45719 w 4078941"/>
                <a:gd name="connsiteY0" fmla="*/ 421341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51011 w 4078941"/>
                <a:gd name="connsiteY5" fmla="*/ 2913530 h 3558988"/>
                <a:gd name="connsiteX0" fmla="*/ 45719 w 4078941"/>
                <a:gd name="connsiteY0" fmla="*/ 421341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51011 w 4078941"/>
                <a:gd name="connsiteY5" fmla="*/ 2967318 h 3558988"/>
                <a:gd name="connsiteX0" fmla="*/ 45719 w 4078941"/>
                <a:gd name="connsiteY0" fmla="*/ 421341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42046 w 4078941"/>
                <a:gd name="connsiteY5" fmla="*/ 2958353 h 3558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78941" h="3558988">
                  <a:moveTo>
                    <a:pt x="45719" y="421341"/>
                  </a:moveTo>
                  <a:lnTo>
                    <a:pt x="0" y="89647"/>
                  </a:lnTo>
                  <a:lnTo>
                    <a:pt x="4078941" y="0"/>
                  </a:lnTo>
                  <a:lnTo>
                    <a:pt x="3881717" y="3558988"/>
                  </a:lnTo>
                  <a:lnTo>
                    <a:pt x="277905" y="3424518"/>
                  </a:lnTo>
                  <a:lnTo>
                    <a:pt x="242046" y="2958353"/>
                  </a:lnTo>
                </a:path>
              </a:pathLst>
            </a:cu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207332" y="277099"/>
            <a:ext cx="29658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latin typeface="Open Sans Semibold" panose="020B0706030804020204" pitchFamily="34" charset="0"/>
                <a:cs typeface="Open Sans Semibold" panose="020B0706030804020204" pitchFamily="34" charset="0"/>
              </a:rPr>
              <a:t>보는부동산</a:t>
            </a:r>
            <a:r>
              <a:rPr lang="en-US" altLang="ko-KR" sz="3200" dirty="0" smtClean="0">
                <a:latin typeface="Open Sans Semibold" panose="020B0706030804020204" pitchFamily="34" charset="0"/>
                <a:cs typeface="Open Sans Semibold" panose="020B0706030804020204" pitchFamily="34" charset="0"/>
              </a:rPr>
              <a:t>DID</a:t>
            </a:r>
            <a:endParaRPr lang="ko-KR" altLang="en-US" sz="7200" dirty="0">
              <a:latin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grpSp>
        <p:nvGrpSpPr>
          <p:cNvPr id="3" name="그룹 1"/>
          <p:cNvGrpSpPr/>
          <p:nvPr/>
        </p:nvGrpSpPr>
        <p:grpSpPr>
          <a:xfrm>
            <a:off x="11152153" y="243900"/>
            <a:ext cx="798842" cy="147736"/>
            <a:chOff x="10939502" y="179966"/>
            <a:chExt cx="1050432" cy="194265"/>
          </a:xfrm>
        </p:grpSpPr>
        <p:sp>
          <p:nvSpPr>
            <p:cNvPr id="23" name="타원 22"/>
            <p:cNvSpPr/>
            <p:nvPr/>
          </p:nvSpPr>
          <p:spPr>
            <a:xfrm>
              <a:off x="11510280" y="179966"/>
              <a:ext cx="194265" cy="19426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타원 23"/>
            <p:cNvSpPr/>
            <p:nvPr/>
          </p:nvSpPr>
          <p:spPr>
            <a:xfrm>
              <a:off x="11224891" y="179966"/>
              <a:ext cx="194265" cy="19426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타원 24"/>
            <p:cNvSpPr/>
            <p:nvPr/>
          </p:nvSpPr>
          <p:spPr>
            <a:xfrm>
              <a:off x="10939502" y="179966"/>
              <a:ext cx="194265" cy="19426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타원 9"/>
            <p:cNvSpPr/>
            <p:nvPr/>
          </p:nvSpPr>
          <p:spPr>
            <a:xfrm>
              <a:off x="11795669" y="179966"/>
              <a:ext cx="194265" cy="19426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3" name="직사각형 12"/>
          <p:cNvSpPr/>
          <p:nvPr/>
        </p:nvSpPr>
        <p:spPr>
          <a:xfrm>
            <a:off x="467123" y="305634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Open Sans Extrabold" panose="020B0906030804020204" pitchFamily="34" charset="0"/>
              </a:rPr>
              <a:t>2</a:t>
            </a:r>
            <a:endParaRPr lang="ko-KR" alt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321967" y="3327260"/>
            <a:ext cx="633812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indent="-857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ko-KR" altLang="en-US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모니터와 셋톱박스 구매 상품 </a:t>
            </a:r>
            <a:r>
              <a:rPr lang="en-US" altLang="ko-KR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(</a:t>
            </a:r>
            <a:r>
              <a:rPr lang="ko-KR" altLang="en-US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미니컴퓨터 내장</a:t>
            </a:r>
            <a:r>
              <a:rPr lang="en-US" altLang="ko-KR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)</a:t>
            </a:r>
          </a:p>
          <a:p>
            <a:pPr marL="85725" indent="-857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  <a:hlinkClick r:id="rId2"/>
              </a:rPr>
              <a:t> 지도</a:t>
            </a:r>
            <a:r>
              <a:rPr lang="en-US" altLang="ko-KR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  <a:hlinkClick r:id="rId2"/>
              </a:rPr>
              <a:t>,</a:t>
            </a:r>
            <a:r>
              <a:rPr lang="ko-KR" altLang="en-US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  <a:hlinkClick r:id="rId2"/>
              </a:rPr>
              <a:t> 어플 등 핸드폰과 유사한 수준의 컴퓨터</a:t>
            </a:r>
            <a:endParaRPr lang="en-US" altLang="ko-KR" sz="1400" dirty="0" smtClean="0">
              <a:latin typeface="Noto Sans CJK KR Light" panose="020B0300000000000000" pitchFamily="34" charset="-127"/>
              <a:ea typeface="Noto Sans CJK KR Light" panose="020B0300000000000000" pitchFamily="34" charset="-127"/>
              <a:cs typeface="Open Sans Light" panose="020B0306030504020204" pitchFamily="34" charset="0"/>
            </a:endParaRPr>
          </a:p>
          <a:p>
            <a:pPr marL="85725" indent="-857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 </a:t>
            </a:r>
            <a:r>
              <a:rPr lang="en-US" altLang="ko-KR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POP</a:t>
            </a:r>
            <a:r>
              <a:rPr lang="ko-KR" altLang="en-US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기능</a:t>
            </a:r>
            <a:r>
              <a:rPr lang="en-US" altLang="ko-KR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,</a:t>
            </a:r>
            <a:r>
              <a:rPr lang="ko-KR" altLang="en-US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 내부 브리핑용</a:t>
            </a:r>
            <a:r>
              <a:rPr lang="en-US" altLang="ko-KR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,</a:t>
            </a:r>
            <a:r>
              <a:rPr lang="ko-KR" altLang="en-US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 스탠드형 이동 가능</a:t>
            </a:r>
            <a:endParaRPr lang="en-US" altLang="ko-KR" sz="1400" dirty="0" smtClean="0">
              <a:latin typeface="Noto Sans CJK KR Light" panose="020B0300000000000000" pitchFamily="34" charset="-127"/>
              <a:ea typeface="Noto Sans CJK KR Light" panose="020B0300000000000000" pitchFamily="34" charset="-127"/>
              <a:cs typeface="Open Sans Light" panose="020B0306030504020204" pitchFamily="34" charset="0"/>
            </a:endParaRPr>
          </a:p>
          <a:p>
            <a:pPr marL="85725" indent="-857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 블로그</a:t>
            </a:r>
            <a:r>
              <a:rPr lang="en-US" altLang="ko-KR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,</a:t>
            </a:r>
            <a:r>
              <a:rPr lang="ko-KR" altLang="en-US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 유투브 등 추가광고 가능</a:t>
            </a:r>
            <a:endParaRPr lang="en-US" altLang="ko-KR" sz="1400" dirty="0" smtClean="0">
              <a:latin typeface="Noto Sans CJK KR Light" panose="020B0300000000000000" pitchFamily="34" charset="-127"/>
              <a:ea typeface="Noto Sans CJK KR Light" panose="020B0300000000000000" pitchFamily="34" charset="-127"/>
              <a:cs typeface="Open Sans Light" panose="020B0306030504020204" pitchFamily="34" charset="0"/>
            </a:endParaRPr>
          </a:p>
          <a:p>
            <a:pPr marL="85725" indent="-857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 </a:t>
            </a:r>
            <a:r>
              <a:rPr lang="en-US" altLang="ko-KR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3</a:t>
            </a:r>
            <a:r>
              <a:rPr lang="ko-KR" altLang="en-US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년 약정 후 월 </a:t>
            </a:r>
            <a:r>
              <a:rPr lang="en-US" altLang="ko-KR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33,000</a:t>
            </a:r>
            <a:r>
              <a:rPr lang="ko-KR" altLang="en-US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원에 셋톱 이용 가능</a:t>
            </a:r>
            <a:endParaRPr lang="en-US" altLang="ko-KR" sz="1400" dirty="0" smtClean="0">
              <a:latin typeface="Noto Sans CJK KR Light" panose="020B0300000000000000" pitchFamily="34" charset="-127"/>
              <a:ea typeface="Noto Sans CJK KR Light" panose="020B0300000000000000" pitchFamily="34" charset="-127"/>
              <a:cs typeface="Open Sans Light" panose="020B0306030504020204" pitchFamily="34" charset="0"/>
            </a:endParaRPr>
          </a:p>
          <a:p>
            <a:pPr marL="85725" indent="-857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 </a:t>
            </a:r>
            <a:r>
              <a:rPr lang="en-US" altLang="ko-KR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6</a:t>
            </a:r>
            <a:r>
              <a:rPr lang="ko-KR" altLang="en-US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개월 이하 일시불 및 할부 결제시 </a:t>
            </a:r>
            <a:r>
              <a:rPr lang="en-US" altLang="ko-KR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330,000</a:t>
            </a:r>
            <a:r>
              <a:rPr lang="ko-KR" altLang="en-US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원 할인</a:t>
            </a:r>
            <a:endParaRPr lang="en-US" altLang="ko-KR" sz="1400" dirty="0" smtClean="0">
              <a:latin typeface="Noto Sans CJK KR Light" panose="020B0300000000000000" pitchFamily="34" charset="-127"/>
              <a:ea typeface="Noto Sans CJK KR Light" panose="020B0300000000000000" pitchFamily="34" charset="-127"/>
              <a:cs typeface="Open Sans Light" panose="020B0306030504020204" pitchFamily="34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479590" y="1686192"/>
            <a:ext cx="6037334" cy="457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모니터</a:t>
            </a:r>
            <a:r>
              <a:rPr lang="en-US" altLang="ko-KR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</a:t>
            </a:r>
            <a:r>
              <a:rPr lang="ko-KR" altLang="en-US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셋톱박스 상품</a:t>
            </a:r>
            <a:endParaRPr lang="en-US" altLang="ko-KR" sz="2000" dirty="0"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02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209445" y="243900"/>
            <a:ext cx="892846" cy="620396"/>
            <a:chOff x="3433483" y="1542298"/>
            <a:chExt cx="5638800" cy="3558988"/>
          </a:xfrm>
        </p:grpSpPr>
        <p:sp>
          <p:nvSpPr>
            <p:cNvPr id="7" name="자유형 6"/>
            <p:cNvSpPr/>
            <p:nvPr/>
          </p:nvSpPr>
          <p:spPr>
            <a:xfrm>
              <a:off x="3433483" y="1631945"/>
              <a:ext cx="5638800" cy="3218329"/>
            </a:xfrm>
            <a:custGeom>
              <a:avLst/>
              <a:gdLst>
                <a:gd name="connsiteX0" fmla="*/ 0 w 5620871"/>
                <a:gd name="connsiteY0" fmla="*/ 600635 h 3218329"/>
                <a:gd name="connsiteX1" fmla="*/ 268941 w 5620871"/>
                <a:gd name="connsiteY1" fmla="*/ 2599765 h 3218329"/>
                <a:gd name="connsiteX2" fmla="*/ 4939553 w 5620871"/>
                <a:gd name="connsiteY2" fmla="*/ 3218329 h 3218329"/>
                <a:gd name="connsiteX3" fmla="*/ 5620871 w 5620871"/>
                <a:gd name="connsiteY3" fmla="*/ 0 h 3218329"/>
                <a:gd name="connsiteX4" fmla="*/ 0 w 5620871"/>
                <a:gd name="connsiteY4" fmla="*/ 600635 h 3218329"/>
                <a:gd name="connsiteX0" fmla="*/ 0 w 5638800"/>
                <a:gd name="connsiteY0" fmla="*/ 376517 h 3218329"/>
                <a:gd name="connsiteX1" fmla="*/ 286870 w 5638800"/>
                <a:gd name="connsiteY1" fmla="*/ 2599765 h 3218329"/>
                <a:gd name="connsiteX2" fmla="*/ 4957482 w 5638800"/>
                <a:gd name="connsiteY2" fmla="*/ 3218329 h 3218329"/>
                <a:gd name="connsiteX3" fmla="*/ 5638800 w 5638800"/>
                <a:gd name="connsiteY3" fmla="*/ 0 h 3218329"/>
                <a:gd name="connsiteX4" fmla="*/ 0 w 5638800"/>
                <a:gd name="connsiteY4" fmla="*/ 376517 h 3218329"/>
                <a:gd name="connsiteX0" fmla="*/ 0 w 5638800"/>
                <a:gd name="connsiteY0" fmla="*/ 376517 h 3218329"/>
                <a:gd name="connsiteX1" fmla="*/ 349623 w 5638800"/>
                <a:gd name="connsiteY1" fmla="*/ 2788024 h 3218329"/>
                <a:gd name="connsiteX2" fmla="*/ 4957482 w 5638800"/>
                <a:gd name="connsiteY2" fmla="*/ 3218329 h 3218329"/>
                <a:gd name="connsiteX3" fmla="*/ 5638800 w 5638800"/>
                <a:gd name="connsiteY3" fmla="*/ 0 h 3218329"/>
                <a:gd name="connsiteX4" fmla="*/ 0 w 5638800"/>
                <a:gd name="connsiteY4" fmla="*/ 376517 h 3218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38800" h="3218329">
                  <a:moveTo>
                    <a:pt x="0" y="376517"/>
                  </a:moveTo>
                  <a:lnTo>
                    <a:pt x="349623" y="2788024"/>
                  </a:lnTo>
                  <a:lnTo>
                    <a:pt x="4957482" y="3218329"/>
                  </a:lnTo>
                  <a:lnTo>
                    <a:pt x="5638800" y="0"/>
                  </a:lnTo>
                  <a:lnTo>
                    <a:pt x="0" y="376517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자유형 7"/>
            <p:cNvSpPr/>
            <p:nvPr/>
          </p:nvSpPr>
          <p:spPr>
            <a:xfrm>
              <a:off x="4096871" y="1542298"/>
              <a:ext cx="4078941" cy="3558988"/>
            </a:xfrm>
            <a:custGeom>
              <a:avLst/>
              <a:gdLst>
                <a:gd name="connsiteX0" fmla="*/ 35858 w 4078941"/>
                <a:gd name="connsiteY0" fmla="*/ 618565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15153 w 4078941"/>
                <a:gd name="connsiteY5" fmla="*/ 2770094 h 3558988"/>
                <a:gd name="connsiteX0" fmla="*/ 45719 w 4078941"/>
                <a:gd name="connsiteY0" fmla="*/ 421341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15153 w 4078941"/>
                <a:gd name="connsiteY5" fmla="*/ 2770094 h 3558988"/>
                <a:gd name="connsiteX0" fmla="*/ 45719 w 4078941"/>
                <a:gd name="connsiteY0" fmla="*/ 421341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15153 w 4078941"/>
                <a:gd name="connsiteY5" fmla="*/ 2770094 h 3558988"/>
                <a:gd name="connsiteX0" fmla="*/ 45719 w 4078941"/>
                <a:gd name="connsiteY0" fmla="*/ 421341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51011 w 4078941"/>
                <a:gd name="connsiteY5" fmla="*/ 2913530 h 3558988"/>
                <a:gd name="connsiteX0" fmla="*/ 45719 w 4078941"/>
                <a:gd name="connsiteY0" fmla="*/ 421341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51011 w 4078941"/>
                <a:gd name="connsiteY5" fmla="*/ 2967318 h 3558988"/>
                <a:gd name="connsiteX0" fmla="*/ 45719 w 4078941"/>
                <a:gd name="connsiteY0" fmla="*/ 421341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42046 w 4078941"/>
                <a:gd name="connsiteY5" fmla="*/ 2958353 h 3558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78941" h="3558988">
                  <a:moveTo>
                    <a:pt x="45719" y="421341"/>
                  </a:moveTo>
                  <a:lnTo>
                    <a:pt x="0" y="89647"/>
                  </a:lnTo>
                  <a:lnTo>
                    <a:pt x="4078941" y="0"/>
                  </a:lnTo>
                  <a:lnTo>
                    <a:pt x="3881717" y="3558988"/>
                  </a:lnTo>
                  <a:lnTo>
                    <a:pt x="277905" y="3424518"/>
                  </a:lnTo>
                  <a:lnTo>
                    <a:pt x="242046" y="2958353"/>
                  </a:lnTo>
                </a:path>
              </a:pathLst>
            </a:cu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207332" y="277099"/>
            <a:ext cx="23391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부동산 </a:t>
            </a:r>
            <a:r>
              <a:rPr lang="ko-KR" altLang="en-US" sz="3200" dirty="0" err="1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알터</a:t>
            </a:r>
            <a:endParaRPr lang="ko-KR" altLang="en-US" sz="7200" dirty="0">
              <a:latin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1152153" y="243900"/>
            <a:ext cx="798842" cy="147736"/>
            <a:chOff x="10939502" y="179966"/>
            <a:chExt cx="1050432" cy="194265"/>
          </a:xfrm>
        </p:grpSpPr>
        <p:sp>
          <p:nvSpPr>
            <p:cNvPr id="23" name="타원 22"/>
            <p:cNvSpPr/>
            <p:nvPr/>
          </p:nvSpPr>
          <p:spPr>
            <a:xfrm>
              <a:off x="11510280" y="179966"/>
              <a:ext cx="194265" cy="19426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타원 23"/>
            <p:cNvSpPr/>
            <p:nvPr/>
          </p:nvSpPr>
          <p:spPr>
            <a:xfrm>
              <a:off x="11224891" y="179966"/>
              <a:ext cx="194265" cy="19426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타원 24"/>
            <p:cNvSpPr/>
            <p:nvPr/>
          </p:nvSpPr>
          <p:spPr>
            <a:xfrm>
              <a:off x="10939502" y="179966"/>
              <a:ext cx="194265" cy="19426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타원 9"/>
            <p:cNvSpPr/>
            <p:nvPr/>
          </p:nvSpPr>
          <p:spPr>
            <a:xfrm>
              <a:off x="11795669" y="179966"/>
              <a:ext cx="194265" cy="19426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3" name="직사각형 12"/>
          <p:cNvSpPr/>
          <p:nvPr/>
        </p:nvSpPr>
        <p:spPr>
          <a:xfrm>
            <a:off x="467123" y="305634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3</a:t>
            </a:r>
            <a:endParaRPr lang="ko-KR" alt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9196" y="3312973"/>
            <a:ext cx="633812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indent="-857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ko-KR" altLang="en-US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매체비 </a:t>
            </a:r>
            <a:r>
              <a:rPr lang="en-US" altLang="ko-KR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264,000</a:t>
            </a:r>
            <a:r>
              <a:rPr lang="ko-KR" altLang="en-US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원 </a:t>
            </a:r>
            <a:r>
              <a:rPr lang="en-US" altLang="ko-KR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1</a:t>
            </a:r>
            <a:r>
              <a:rPr lang="ko-KR" altLang="en-US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년 </a:t>
            </a:r>
            <a:r>
              <a:rPr lang="en-US" altLang="ko-KR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(</a:t>
            </a:r>
            <a:r>
              <a:rPr lang="ko-KR" altLang="en-US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부가상품 알터 네이버 </a:t>
            </a:r>
            <a:r>
              <a:rPr lang="en-US" altLang="ko-KR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44</a:t>
            </a:r>
            <a:r>
              <a:rPr lang="en-US" altLang="ko-KR" sz="1400" dirty="0" smtClean="0"/>
              <a:t>,000</a:t>
            </a:r>
            <a:r>
              <a:rPr lang="ko-KR" altLang="en-US" sz="1400" dirty="0" smtClean="0"/>
              <a:t>원</a:t>
            </a:r>
            <a:r>
              <a:rPr lang="en-US" altLang="ko-KR" sz="1400" dirty="0" smtClean="0"/>
              <a:t>,</a:t>
            </a:r>
            <a:r>
              <a:rPr lang="ko-KR" altLang="en-US" sz="1400" dirty="0" smtClean="0"/>
              <a:t> 건당 </a:t>
            </a:r>
            <a:r>
              <a:rPr lang="en-US" altLang="ko-KR" sz="1400" dirty="0" smtClean="0"/>
              <a:t>1,700</a:t>
            </a:r>
            <a:r>
              <a:rPr lang="ko-KR" altLang="en-US" sz="1400" dirty="0" smtClean="0"/>
              <a:t>원</a:t>
            </a:r>
            <a:r>
              <a:rPr lang="en-US" altLang="ko-KR" sz="1400" dirty="0" smtClean="0"/>
              <a:t>)</a:t>
            </a:r>
            <a:endParaRPr lang="en-US" altLang="ko-KR" sz="1400" dirty="0">
              <a:latin typeface="Noto Sans CJK KR Light" panose="020B0300000000000000" pitchFamily="34" charset="-127"/>
              <a:ea typeface="Noto Sans CJK KR Light" panose="020B0300000000000000" pitchFamily="34" charset="-127"/>
              <a:cs typeface="Open Sans Light" panose="020B0306030504020204" pitchFamily="34" charset="0"/>
            </a:endParaRPr>
          </a:p>
          <a:p>
            <a:pPr marL="85725" indent="-857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 공동중개망 </a:t>
            </a:r>
            <a:r>
              <a:rPr lang="en-US" altLang="ko-KR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(</a:t>
            </a:r>
            <a:r>
              <a:rPr lang="ko-KR" altLang="en-US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광고상품이 아님</a:t>
            </a:r>
            <a:r>
              <a:rPr lang="en-US" altLang="ko-KR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)</a:t>
            </a:r>
          </a:p>
          <a:p>
            <a:pPr marL="85725" indent="-857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 계약서</a:t>
            </a:r>
            <a:r>
              <a:rPr lang="en-US" altLang="ko-KR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,</a:t>
            </a:r>
            <a:r>
              <a:rPr lang="ko-KR" altLang="en-US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 일정관리</a:t>
            </a:r>
            <a:r>
              <a:rPr lang="en-US" altLang="ko-KR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,</a:t>
            </a:r>
            <a:r>
              <a:rPr lang="ko-KR" altLang="en-US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 부메랑</a:t>
            </a:r>
            <a:r>
              <a:rPr lang="en-US" altLang="ko-KR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,</a:t>
            </a:r>
            <a:r>
              <a:rPr lang="ko-KR" altLang="en-US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 상담관리</a:t>
            </a:r>
            <a:endParaRPr lang="en-US" altLang="ko-KR" sz="1400" dirty="0" smtClean="0">
              <a:latin typeface="Noto Sans CJK KR Light" panose="020B0300000000000000" pitchFamily="34" charset="-127"/>
              <a:ea typeface="Noto Sans CJK KR Light" panose="020B0300000000000000" pitchFamily="34" charset="-127"/>
              <a:cs typeface="Open Sans Light" panose="020B0306030504020204" pitchFamily="34" charset="0"/>
            </a:endParaRPr>
          </a:p>
          <a:p>
            <a:pPr marL="85725" indent="-857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 </a:t>
            </a:r>
            <a:r>
              <a:rPr lang="ko-KR" altLang="en-US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신규계약 </a:t>
            </a:r>
            <a:r>
              <a:rPr lang="en-US" altLang="ko-KR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12</a:t>
            </a:r>
            <a:r>
              <a:rPr lang="ko-KR" altLang="en-US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개월</a:t>
            </a:r>
            <a:r>
              <a:rPr lang="en-US" altLang="ko-KR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,</a:t>
            </a:r>
            <a:r>
              <a:rPr lang="ko-KR" altLang="en-US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 재계약 </a:t>
            </a:r>
            <a:r>
              <a:rPr lang="en-US" altLang="ko-KR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13</a:t>
            </a:r>
            <a:r>
              <a:rPr lang="ko-KR" altLang="en-US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개월</a:t>
            </a:r>
            <a:r>
              <a:rPr lang="en-US" altLang="ko-KR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,</a:t>
            </a:r>
            <a:r>
              <a:rPr lang="ko-KR" altLang="en-US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 </a:t>
            </a:r>
            <a:r>
              <a:rPr lang="en-US" altLang="ko-KR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CMS</a:t>
            </a:r>
            <a:r>
              <a:rPr lang="ko-KR" altLang="en-US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 자동이체 가능</a:t>
            </a:r>
            <a:endParaRPr lang="en-US" altLang="ko-KR" sz="1400" dirty="0" smtClean="0">
              <a:latin typeface="Noto Sans CJK KR Light" panose="020B0300000000000000" pitchFamily="34" charset="-127"/>
              <a:ea typeface="Noto Sans CJK KR Light" panose="020B0300000000000000" pitchFamily="34" charset="-127"/>
              <a:cs typeface="Open Sans Light" panose="020B0306030504020204" pitchFamily="34" charset="0"/>
            </a:endParaRPr>
          </a:p>
          <a:p>
            <a:pPr marL="85725" indent="-857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 알터로 인한 파생효과가 큼</a:t>
            </a:r>
            <a:endParaRPr lang="en-US" altLang="ko-KR" sz="1400" dirty="0" smtClean="0">
              <a:latin typeface="Noto Sans CJK KR Light" panose="020B0300000000000000" pitchFamily="34" charset="-127"/>
              <a:ea typeface="Noto Sans CJK KR Light" panose="020B0300000000000000" pitchFamily="34" charset="-127"/>
              <a:cs typeface="Open Sans Light" panose="020B0306030504020204" pitchFamily="34" charset="0"/>
            </a:endParaRPr>
          </a:p>
          <a:p>
            <a:pPr marL="85725" indent="-857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Noto Sans CJK KR Light" panose="020B0300000000000000" pitchFamily="34" charset="-127"/>
                <a:ea typeface="Noto Sans CJK KR Light" panose="020B0300000000000000" pitchFamily="34" charset="-127"/>
                <a:cs typeface="Open Sans Light" panose="020B0306030504020204" pitchFamily="34" charset="0"/>
              </a:rPr>
              <a:t> 영업 시 알터 활용법 브리핑 후 네이버 쪽 광고 브리핑하기 좋음</a:t>
            </a:r>
            <a:endParaRPr lang="en-US" altLang="ko-KR" sz="1400" dirty="0" smtClean="0">
              <a:latin typeface="Noto Sans CJK KR Light" panose="020B0300000000000000" pitchFamily="34" charset="-127"/>
              <a:ea typeface="Noto Sans CJK KR Light" panose="020B0300000000000000" pitchFamily="34" charset="-127"/>
              <a:cs typeface="Open Sans Light" panose="020B0306030504020204" pitchFamily="34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479590" y="1686192"/>
            <a:ext cx="603733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공동중개망 알터는 공동중개 및 매물시세 확인용으로 사용</a:t>
            </a:r>
            <a:endParaRPr lang="en-US" altLang="ko-KR" sz="2000" dirty="0"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16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92" y="1575185"/>
            <a:ext cx="4598200" cy="3294526"/>
          </a:xfrm>
        </p:spPr>
      </p:pic>
    </p:spTree>
    <p:extLst>
      <p:ext uri="{BB962C8B-B14F-4D97-AF65-F5344CB8AC3E}">
        <p14:creationId xmlns:p14="http://schemas.microsoft.com/office/powerpoint/2010/main" val="3407084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209445" y="243900"/>
            <a:ext cx="892846" cy="620396"/>
            <a:chOff x="3433483" y="1542298"/>
            <a:chExt cx="5638800" cy="3558988"/>
          </a:xfrm>
        </p:grpSpPr>
        <p:sp>
          <p:nvSpPr>
            <p:cNvPr id="7" name="자유형 6"/>
            <p:cNvSpPr/>
            <p:nvPr/>
          </p:nvSpPr>
          <p:spPr>
            <a:xfrm>
              <a:off x="3433483" y="1631945"/>
              <a:ext cx="5638800" cy="3218329"/>
            </a:xfrm>
            <a:custGeom>
              <a:avLst/>
              <a:gdLst>
                <a:gd name="connsiteX0" fmla="*/ 0 w 5620871"/>
                <a:gd name="connsiteY0" fmla="*/ 600635 h 3218329"/>
                <a:gd name="connsiteX1" fmla="*/ 268941 w 5620871"/>
                <a:gd name="connsiteY1" fmla="*/ 2599765 h 3218329"/>
                <a:gd name="connsiteX2" fmla="*/ 4939553 w 5620871"/>
                <a:gd name="connsiteY2" fmla="*/ 3218329 h 3218329"/>
                <a:gd name="connsiteX3" fmla="*/ 5620871 w 5620871"/>
                <a:gd name="connsiteY3" fmla="*/ 0 h 3218329"/>
                <a:gd name="connsiteX4" fmla="*/ 0 w 5620871"/>
                <a:gd name="connsiteY4" fmla="*/ 600635 h 3218329"/>
                <a:gd name="connsiteX0" fmla="*/ 0 w 5638800"/>
                <a:gd name="connsiteY0" fmla="*/ 376517 h 3218329"/>
                <a:gd name="connsiteX1" fmla="*/ 286870 w 5638800"/>
                <a:gd name="connsiteY1" fmla="*/ 2599765 h 3218329"/>
                <a:gd name="connsiteX2" fmla="*/ 4957482 w 5638800"/>
                <a:gd name="connsiteY2" fmla="*/ 3218329 h 3218329"/>
                <a:gd name="connsiteX3" fmla="*/ 5638800 w 5638800"/>
                <a:gd name="connsiteY3" fmla="*/ 0 h 3218329"/>
                <a:gd name="connsiteX4" fmla="*/ 0 w 5638800"/>
                <a:gd name="connsiteY4" fmla="*/ 376517 h 3218329"/>
                <a:gd name="connsiteX0" fmla="*/ 0 w 5638800"/>
                <a:gd name="connsiteY0" fmla="*/ 376517 h 3218329"/>
                <a:gd name="connsiteX1" fmla="*/ 349623 w 5638800"/>
                <a:gd name="connsiteY1" fmla="*/ 2788024 h 3218329"/>
                <a:gd name="connsiteX2" fmla="*/ 4957482 w 5638800"/>
                <a:gd name="connsiteY2" fmla="*/ 3218329 h 3218329"/>
                <a:gd name="connsiteX3" fmla="*/ 5638800 w 5638800"/>
                <a:gd name="connsiteY3" fmla="*/ 0 h 3218329"/>
                <a:gd name="connsiteX4" fmla="*/ 0 w 5638800"/>
                <a:gd name="connsiteY4" fmla="*/ 376517 h 3218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38800" h="3218329">
                  <a:moveTo>
                    <a:pt x="0" y="376517"/>
                  </a:moveTo>
                  <a:lnTo>
                    <a:pt x="349623" y="2788024"/>
                  </a:lnTo>
                  <a:lnTo>
                    <a:pt x="4957482" y="3218329"/>
                  </a:lnTo>
                  <a:lnTo>
                    <a:pt x="5638800" y="0"/>
                  </a:lnTo>
                  <a:lnTo>
                    <a:pt x="0" y="376517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자유형 7"/>
            <p:cNvSpPr/>
            <p:nvPr/>
          </p:nvSpPr>
          <p:spPr>
            <a:xfrm>
              <a:off x="4096871" y="1542298"/>
              <a:ext cx="4078941" cy="3558988"/>
            </a:xfrm>
            <a:custGeom>
              <a:avLst/>
              <a:gdLst>
                <a:gd name="connsiteX0" fmla="*/ 35858 w 4078941"/>
                <a:gd name="connsiteY0" fmla="*/ 618565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15153 w 4078941"/>
                <a:gd name="connsiteY5" fmla="*/ 2770094 h 3558988"/>
                <a:gd name="connsiteX0" fmla="*/ 45719 w 4078941"/>
                <a:gd name="connsiteY0" fmla="*/ 421341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15153 w 4078941"/>
                <a:gd name="connsiteY5" fmla="*/ 2770094 h 3558988"/>
                <a:gd name="connsiteX0" fmla="*/ 45719 w 4078941"/>
                <a:gd name="connsiteY0" fmla="*/ 421341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15153 w 4078941"/>
                <a:gd name="connsiteY5" fmla="*/ 2770094 h 3558988"/>
                <a:gd name="connsiteX0" fmla="*/ 45719 w 4078941"/>
                <a:gd name="connsiteY0" fmla="*/ 421341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51011 w 4078941"/>
                <a:gd name="connsiteY5" fmla="*/ 2913530 h 3558988"/>
                <a:gd name="connsiteX0" fmla="*/ 45719 w 4078941"/>
                <a:gd name="connsiteY0" fmla="*/ 421341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51011 w 4078941"/>
                <a:gd name="connsiteY5" fmla="*/ 2967318 h 3558988"/>
                <a:gd name="connsiteX0" fmla="*/ 45719 w 4078941"/>
                <a:gd name="connsiteY0" fmla="*/ 421341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42046 w 4078941"/>
                <a:gd name="connsiteY5" fmla="*/ 2958353 h 3558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78941" h="3558988">
                  <a:moveTo>
                    <a:pt x="45719" y="421341"/>
                  </a:moveTo>
                  <a:lnTo>
                    <a:pt x="0" y="89647"/>
                  </a:lnTo>
                  <a:lnTo>
                    <a:pt x="4078941" y="0"/>
                  </a:lnTo>
                  <a:lnTo>
                    <a:pt x="3881717" y="3558988"/>
                  </a:lnTo>
                  <a:lnTo>
                    <a:pt x="277905" y="3424518"/>
                  </a:lnTo>
                  <a:lnTo>
                    <a:pt x="242046" y="2958353"/>
                  </a:lnTo>
                </a:path>
              </a:pathLst>
            </a:cu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207332" y="277099"/>
            <a:ext cx="23391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부동산 </a:t>
            </a:r>
            <a:r>
              <a:rPr lang="ko-KR" altLang="en-US" sz="3200" dirty="0" err="1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알터</a:t>
            </a:r>
            <a:endParaRPr lang="ko-KR" altLang="en-US" sz="7200" dirty="0">
              <a:latin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1152153" y="243900"/>
            <a:ext cx="798842" cy="147736"/>
            <a:chOff x="10939502" y="179966"/>
            <a:chExt cx="1050432" cy="194265"/>
          </a:xfrm>
        </p:grpSpPr>
        <p:sp>
          <p:nvSpPr>
            <p:cNvPr id="23" name="타원 22"/>
            <p:cNvSpPr/>
            <p:nvPr/>
          </p:nvSpPr>
          <p:spPr>
            <a:xfrm>
              <a:off x="11510280" y="179966"/>
              <a:ext cx="194265" cy="19426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타원 23"/>
            <p:cNvSpPr/>
            <p:nvPr/>
          </p:nvSpPr>
          <p:spPr>
            <a:xfrm>
              <a:off x="11224891" y="179966"/>
              <a:ext cx="194265" cy="19426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타원 24"/>
            <p:cNvSpPr/>
            <p:nvPr/>
          </p:nvSpPr>
          <p:spPr>
            <a:xfrm>
              <a:off x="10939502" y="179966"/>
              <a:ext cx="194265" cy="19426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타원 9"/>
            <p:cNvSpPr/>
            <p:nvPr/>
          </p:nvSpPr>
          <p:spPr>
            <a:xfrm>
              <a:off x="11795669" y="179966"/>
              <a:ext cx="194265" cy="19426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3" name="직사각형 12"/>
          <p:cNvSpPr/>
          <p:nvPr/>
        </p:nvSpPr>
        <p:spPr>
          <a:xfrm>
            <a:off x="467123" y="305634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3</a:t>
            </a:r>
            <a:endParaRPr lang="ko-KR" alt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8729662" y="3312973"/>
            <a:ext cx="332765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indent="-857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ko-KR" altLang="en-US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사설 계약서라 분쟁시 공개의무 없음</a:t>
            </a:r>
            <a:endParaRPr lang="en-US" altLang="ko-KR" sz="1400" dirty="0" smtClean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85725" indent="-857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일정관리 연동</a:t>
            </a:r>
            <a:endParaRPr lang="en-US" altLang="ko-KR" sz="1400" dirty="0" smtClean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85725" indent="-857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ko-KR" altLang="en-US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전자계약서로 업그레이드 필요성</a:t>
            </a:r>
            <a:endParaRPr lang="en-US" altLang="ko-KR" sz="1400" dirty="0" smtClean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8829676" y="1686192"/>
            <a:ext cx="268724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계약서</a:t>
            </a:r>
            <a:endParaRPr lang="en-US" altLang="ko-KR" sz="2000" dirty="0"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86" y="1071563"/>
            <a:ext cx="5404710" cy="5600700"/>
          </a:xfrm>
        </p:spPr>
      </p:pic>
    </p:spTree>
    <p:extLst>
      <p:ext uri="{BB962C8B-B14F-4D97-AF65-F5344CB8AC3E}">
        <p14:creationId xmlns:p14="http://schemas.microsoft.com/office/powerpoint/2010/main" val="2118047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209445" y="243900"/>
            <a:ext cx="892846" cy="620396"/>
            <a:chOff x="3433483" y="1542298"/>
            <a:chExt cx="5638800" cy="3558988"/>
          </a:xfrm>
        </p:grpSpPr>
        <p:sp>
          <p:nvSpPr>
            <p:cNvPr id="7" name="자유형 6"/>
            <p:cNvSpPr/>
            <p:nvPr/>
          </p:nvSpPr>
          <p:spPr>
            <a:xfrm>
              <a:off x="3433483" y="1631945"/>
              <a:ext cx="5638800" cy="3218329"/>
            </a:xfrm>
            <a:custGeom>
              <a:avLst/>
              <a:gdLst>
                <a:gd name="connsiteX0" fmla="*/ 0 w 5620871"/>
                <a:gd name="connsiteY0" fmla="*/ 600635 h 3218329"/>
                <a:gd name="connsiteX1" fmla="*/ 268941 w 5620871"/>
                <a:gd name="connsiteY1" fmla="*/ 2599765 h 3218329"/>
                <a:gd name="connsiteX2" fmla="*/ 4939553 w 5620871"/>
                <a:gd name="connsiteY2" fmla="*/ 3218329 h 3218329"/>
                <a:gd name="connsiteX3" fmla="*/ 5620871 w 5620871"/>
                <a:gd name="connsiteY3" fmla="*/ 0 h 3218329"/>
                <a:gd name="connsiteX4" fmla="*/ 0 w 5620871"/>
                <a:gd name="connsiteY4" fmla="*/ 600635 h 3218329"/>
                <a:gd name="connsiteX0" fmla="*/ 0 w 5638800"/>
                <a:gd name="connsiteY0" fmla="*/ 376517 h 3218329"/>
                <a:gd name="connsiteX1" fmla="*/ 286870 w 5638800"/>
                <a:gd name="connsiteY1" fmla="*/ 2599765 h 3218329"/>
                <a:gd name="connsiteX2" fmla="*/ 4957482 w 5638800"/>
                <a:gd name="connsiteY2" fmla="*/ 3218329 h 3218329"/>
                <a:gd name="connsiteX3" fmla="*/ 5638800 w 5638800"/>
                <a:gd name="connsiteY3" fmla="*/ 0 h 3218329"/>
                <a:gd name="connsiteX4" fmla="*/ 0 w 5638800"/>
                <a:gd name="connsiteY4" fmla="*/ 376517 h 3218329"/>
                <a:gd name="connsiteX0" fmla="*/ 0 w 5638800"/>
                <a:gd name="connsiteY0" fmla="*/ 376517 h 3218329"/>
                <a:gd name="connsiteX1" fmla="*/ 349623 w 5638800"/>
                <a:gd name="connsiteY1" fmla="*/ 2788024 h 3218329"/>
                <a:gd name="connsiteX2" fmla="*/ 4957482 w 5638800"/>
                <a:gd name="connsiteY2" fmla="*/ 3218329 h 3218329"/>
                <a:gd name="connsiteX3" fmla="*/ 5638800 w 5638800"/>
                <a:gd name="connsiteY3" fmla="*/ 0 h 3218329"/>
                <a:gd name="connsiteX4" fmla="*/ 0 w 5638800"/>
                <a:gd name="connsiteY4" fmla="*/ 376517 h 3218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38800" h="3218329">
                  <a:moveTo>
                    <a:pt x="0" y="376517"/>
                  </a:moveTo>
                  <a:lnTo>
                    <a:pt x="349623" y="2788024"/>
                  </a:lnTo>
                  <a:lnTo>
                    <a:pt x="4957482" y="3218329"/>
                  </a:lnTo>
                  <a:lnTo>
                    <a:pt x="5638800" y="0"/>
                  </a:lnTo>
                  <a:lnTo>
                    <a:pt x="0" y="376517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자유형 7"/>
            <p:cNvSpPr/>
            <p:nvPr/>
          </p:nvSpPr>
          <p:spPr>
            <a:xfrm>
              <a:off x="4096871" y="1542298"/>
              <a:ext cx="4078941" cy="3558988"/>
            </a:xfrm>
            <a:custGeom>
              <a:avLst/>
              <a:gdLst>
                <a:gd name="connsiteX0" fmla="*/ 35858 w 4078941"/>
                <a:gd name="connsiteY0" fmla="*/ 618565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15153 w 4078941"/>
                <a:gd name="connsiteY5" fmla="*/ 2770094 h 3558988"/>
                <a:gd name="connsiteX0" fmla="*/ 45719 w 4078941"/>
                <a:gd name="connsiteY0" fmla="*/ 421341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15153 w 4078941"/>
                <a:gd name="connsiteY5" fmla="*/ 2770094 h 3558988"/>
                <a:gd name="connsiteX0" fmla="*/ 45719 w 4078941"/>
                <a:gd name="connsiteY0" fmla="*/ 421341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15153 w 4078941"/>
                <a:gd name="connsiteY5" fmla="*/ 2770094 h 3558988"/>
                <a:gd name="connsiteX0" fmla="*/ 45719 w 4078941"/>
                <a:gd name="connsiteY0" fmla="*/ 421341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51011 w 4078941"/>
                <a:gd name="connsiteY5" fmla="*/ 2913530 h 3558988"/>
                <a:gd name="connsiteX0" fmla="*/ 45719 w 4078941"/>
                <a:gd name="connsiteY0" fmla="*/ 421341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51011 w 4078941"/>
                <a:gd name="connsiteY5" fmla="*/ 2967318 h 3558988"/>
                <a:gd name="connsiteX0" fmla="*/ 45719 w 4078941"/>
                <a:gd name="connsiteY0" fmla="*/ 421341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42046 w 4078941"/>
                <a:gd name="connsiteY5" fmla="*/ 2958353 h 3558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78941" h="3558988">
                  <a:moveTo>
                    <a:pt x="45719" y="421341"/>
                  </a:moveTo>
                  <a:lnTo>
                    <a:pt x="0" y="89647"/>
                  </a:lnTo>
                  <a:lnTo>
                    <a:pt x="4078941" y="0"/>
                  </a:lnTo>
                  <a:lnTo>
                    <a:pt x="3881717" y="3558988"/>
                  </a:lnTo>
                  <a:lnTo>
                    <a:pt x="277905" y="3424518"/>
                  </a:lnTo>
                  <a:lnTo>
                    <a:pt x="242046" y="2958353"/>
                  </a:lnTo>
                </a:path>
              </a:pathLst>
            </a:cu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207332" y="277099"/>
            <a:ext cx="23391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부동산 </a:t>
            </a:r>
            <a:r>
              <a:rPr lang="ko-KR" altLang="en-US" sz="3200" dirty="0" err="1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알터</a:t>
            </a:r>
            <a:endParaRPr lang="ko-KR" altLang="en-US" sz="7200" dirty="0">
              <a:latin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1152153" y="243900"/>
            <a:ext cx="798842" cy="147736"/>
            <a:chOff x="10939502" y="179966"/>
            <a:chExt cx="1050432" cy="194265"/>
          </a:xfrm>
        </p:grpSpPr>
        <p:sp>
          <p:nvSpPr>
            <p:cNvPr id="23" name="타원 22"/>
            <p:cNvSpPr/>
            <p:nvPr/>
          </p:nvSpPr>
          <p:spPr>
            <a:xfrm>
              <a:off x="11510280" y="179966"/>
              <a:ext cx="194265" cy="19426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타원 23"/>
            <p:cNvSpPr/>
            <p:nvPr/>
          </p:nvSpPr>
          <p:spPr>
            <a:xfrm>
              <a:off x="11224891" y="179966"/>
              <a:ext cx="194265" cy="19426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타원 24"/>
            <p:cNvSpPr/>
            <p:nvPr/>
          </p:nvSpPr>
          <p:spPr>
            <a:xfrm>
              <a:off x="10939502" y="179966"/>
              <a:ext cx="194265" cy="19426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타원 9"/>
            <p:cNvSpPr/>
            <p:nvPr/>
          </p:nvSpPr>
          <p:spPr>
            <a:xfrm>
              <a:off x="11795669" y="179966"/>
              <a:ext cx="194265" cy="19426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3" name="직사각형 12"/>
          <p:cNvSpPr/>
          <p:nvPr/>
        </p:nvSpPr>
        <p:spPr>
          <a:xfrm>
            <a:off x="467123" y="305634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3</a:t>
            </a:r>
            <a:endParaRPr lang="ko-KR" alt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8729662" y="3312973"/>
            <a:ext cx="332765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indent="-857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ko-KR" altLang="en-US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학군정보</a:t>
            </a:r>
            <a:r>
              <a:rPr lang="en-US" altLang="ko-KR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</a:t>
            </a:r>
            <a:r>
              <a:rPr lang="ko-KR" altLang="en-US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주변정보</a:t>
            </a:r>
            <a:r>
              <a:rPr lang="en-US" altLang="ko-KR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</a:t>
            </a:r>
            <a:r>
              <a:rPr lang="ko-KR" altLang="en-US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교통정보 등 활용</a:t>
            </a:r>
            <a:endParaRPr lang="en-US" altLang="ko-KR" sz="1400" dirty="0" smtClean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85725" indent="-857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브리핑자료로 사용</a:t>
            </a:r>
            <a:endParaRPr lang="en-US" altLang="ko-KR" sz="1400" dirty="0" smtClean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85725" indent="-857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아파트</a:t>
            </a:r>
            <a:r>
              <a:rPr lang="en-US" altLang="ko-KR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</a:t>
            </a:r>
            <a:r>
              <a:rPr lang="ko-KR" altLang="en-US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상가</a:t>
            </a:r>
            <a:r>
              <a:rPr lang="en-US" altLang="ko-KR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</a:t>
            </a:r>
            <a:r>
              <a:rPr lang="ko-KR" altLang="en-US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토지 등 모든 분류 가능</a:t>
            </a:r>
            <a:endParaRPr lang="en-US" altLang="ko-KR" sz="1400" dirty="0" smtClean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85725" indent="-857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임장 후 부동산 방문 유도 가능</a:t>
            </a:r>
            <a:endParaRPr lang="en-US" altLang="ko-KR" sz="1400" dirty="0" smtClean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85725" indent="-857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상담 후 연락 가능성 높아짐</a:t>
            </a:r>
            <a:endParaRPr lang="en-US" altLang="ko-KR" sz="1400" dirty="0" smtClean="0">
              <a:latin typeface="Noto Sans CJK KR Light" panose="020B0300000000000000" pitchFamily="34" charset="-127"/>
              <a:ea typeface="Noto Sans CJK KR Light" panose="020B0300000000000000" pitchFamily="34" charset="-127"/>
              <a:cs typeface="Open Sans Light" panose="020B0306030504020204" pitchFamily="34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8829676" y="1686192"/>
            <a:ext cx="2687248" cy="457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상담관리</a:t>
            </a:r>
            <a:endParaRPr lang="en-US" altLang="ko-KR" sz="2000" dirty="0"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45" y="1114425"/>
            <a:ext cx="3956808" cy="5600700"/>
          </a:xfrm>
        </p:spPr>
      </p:pic>
      <p:pic>
        <p:nvPicPr>
          <p:cNvPr id="16" name="내용 개체 틀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6843" y="1114425"/>
            <a:ext cx="3935627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061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그룹 39"/>
          <p:cNvGrpSpPr/>
          <p:nvPr/>
        </p:nvGrpSpPr>
        <p:grpSpPr>
          <a:xfrm>
            <a:off x="2852434" y="1268327"/>
            <a:ext cx="6487131" cy="4321346"/>
            <a:chOff x="3433483" y="1474988"/>
            <a:chExt cx="5638800" cy="3756238"/>
          </a:xfrm>
        </p:grpSpPr>
        <p:sp>
          <p:nvSpPr>
            <p:cNvPr id="4" name="자유형 3"/>
            <p:cNvSpPr/>
            <p:nvPr/>
          </p:nvSpPr>
          <p:spPr>
            <a:xfrm>
              <a:off x="3433483" y="1631945"/>
              <a:ext cx="5638800" cy="3218329"/>
            </a:xfrm>
            <a:custGeom>
              <a:avLst/>
              <a:gdLst>
                <a:gd name="connsiteX0" fmla="*/ 0 w 5620871"/>
                <a:gd name="connsiteY0" fmla="*/ 600635 h 3218329"/>
                <a:gd name="connsiteX1" fmla="*/ 268941 w 5620871"/>
                <a:gd name="connsiteY1" fmla="*/ 2599765 h 3218329"/>
                <a:gd name="connsiteX2" fmla="*/ 4939553 w 5620871"/>
                <a:gd name="connsiteY2" fmla="*/ 3218329 h 3218329"/>
                <a:gd name="connsiteX3" fmla="*/ 5620871 w 5620871"/>
                <a:gd name="connsiteY3" fmla="*/ 0 h 3218329"/>
                <a:gd name="connsiteX4" fmla="*/ 0 w 5620871"/>
                <a:gd name="connsiteY4" fmla="*/ 600635 h 3218329"/>
                <a:gd name="connsiteX0" fmla="*/ 0 w 5638800"/>
                <a:gd name="connsiteY0" fmla="*/ 376517 h 3218329"/>
                <a:gd name="connsiteX1" fmla="*/ 286870 w 5638800"/>
                <a:gd name="connsiteY1" fmla="*/ 2599765 h 3218329"/>
                <a:gd name="connsiteX2" fmla="*/ 4957482 w 5638800"/>
                <a:gd name="connsiteY2" fmla="*/ 3218329 h 3218329"/>
                <a:gd name="connsiteX3" fmla="*/ 5638800 w 5638800"/>
                <a:gd name="connsiteY3" fmla="*/ 0 h 3218329"/>
                <a:gd name="connsiteX4" fmla="*/ 0 w 5638800"/>
                <a:gd name="connsiteY4" fmla="*/ 376517 h 3218329"/>
                <a:gd name="connsiteX0" fmla="*/ 0 w 5638800"/>
                <a:gd name="connsiteY0" fmla="*/ 376517 h 3218329"/>
                <a:gd name="connsiteX1" fmla="*/ 349623 w 5638800"/>
                <a:gd name="connsiteY1" fmla="*/ 2788024 h 3218329"/>
                <a:gd name="connsiteX2" fmla="*/ 4957482 w 5638800"/>
                <a:gd name="connsiteY2" fmla="*/ 3218329 h 3218329"/>
                <a:gd name="connsiteX3" fmla="*/ 5638800 w 5638800"/>
                <a:gd name="connsiteY3" fmla="*/ 0 h 3218329"/>
                <a:gd name="connsiteX4" fmla="*/ 0 w 5638800"/>
                <a:gd name="connsiteY4" fmla="*/ 376517 h 3218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38800" h="3218329">
                  <a:moveTo>
                    <a:pt x="0" y="376517"/>
                  </a:moveTo>
                  <a:lnTo>
                    <a:pt x="349623" y="2788024"/>
                  </a:lnTo>
                  <a:lnTo>
                    <a:pt x="4957482" y="3218329"/>
                  </a:lnTo>
                  <a:lnTo>
                    <a:pt x="5638800" y="0"/>
                  </a:lnTo>
                  <a:lnTo>
                    <a:pt x="0" y="376517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자유형 7"/>
            <p:cNvSpPr/>
            <p:nvPr/>
          </p:nvSpPr>
          <p:spPr>
            <a:xfrm>
              <a:off x="4096871" y="1542298"/>
              <a:ext cx="4078941" cy="3558988"/>
            </a:xfrm>
            <a:custGeom>
              <a:avLst/>
              <a:gdLst>
                <a:gd name="connsiteX0" fmla="*/ 35858 w 4078941"/>
                <a:gd name="connsiteY0" fmla="*/ 618565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15153 w 4078941"/>
                <a:gd name="connsiteY5" fmla="*/ 2770094 h 3558988"/>
                <a:gd name="connsiteX0" fmla="*/ 45719 w 4078941"/>
                <a:gd name="connsiteY0" fmla="*/ 421341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15153 w 4078941"/>
                <a:gd name="connsiteY5" fmla="*/ 2770094 h 3558988"/>
                <a:gd name="connsiteX0" fmla="*/ 45719 w 4078941"/>
                <a:gd name="connsiteY0" fmla="*/ 421341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15153 w 4078941"/>
                <a:gd name="connsiteY5" fmla="*/ 2770094 h 3558988"/>
                <a:gd name="connsiteX0" fmla="*/ 45719 w 4078941"/>
                <a:gd name="connsiteY0" fmla="*/ 421341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51011 w 4078941"/>
                <a:gd name="connsiteY5" fmla="*/ 2913530 h 3558988"/>
                <a:gd name="connsiteX0" fmla="*/ 45719 w 4078941"/>
                <a:gd name="connsiteY0" fmla="*/ 421341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51011 w 4078941"/>
                <a:gd name="connsiteY5" fmla="*/ 2967318 h 3558988"/>
                <a:gd name="connsiteX0" fmla="*/ 45719 w 4078941"/>
                <a:gd name="connsiteY0" fmla="*/ 421341 h 3558988"/>
                <a:gd name="connsiteX1" fmla="*/ 0 w 4078941"/>
                <a:gd name="connsiteY1" fmla="*/ 89647 h 3558988"/>
                <a:gd name="connsiteX2" fmla="*/ 4078941 w 4078941"/>
                <a:gd name="connsiteY2" fmla="*/ 0 h 3558988"/>
                <a:gd name="connsiteX3" fmla="*/ 3881717 w 4078941"/>
                <a:gd name="connsiteY3" fmla="*/ 3558988 h 3558988"/>
                <a:gd name="connsiteX4" fmla="*/ 277905 w 4078941"/>
                <a:gd name="connsiteY4" fmla="*/ 3424518 h 3558988"/>
                <a:gd name="connsiteX5" fmla="*/ 242046 w 4078941"/>
                <a:gd name="connsiteY5" fmla="*/ 2958353 h 3558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78941" h="3558988">
                  <a:moveTo>
                    <a:pt x="45719" y="421341"/>
                  </a:moveTo>
                  <a:lnTo>
                    <a:pt x="0" y="89647"/>
                  </a:lnTo>
                  <a:lnTo>
                    <a:pt x="4078941" y="0"/>
                  </a:lnTo>
                  <a:lnTo>
                    <a:pt x="3881717" y="3558988"/>
                  </a:lnTo>
                  <a:lnTo>
                    <a:pt x="277905" y="3424518"/>
                  </a:lnTo>
                  <a:lnTo>
                    <a:pt x="242046" y="2958353"/>
                  </a:lnTo>
                </a:path>
              </a:pathLst>
            </a:cu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타원 11"/>
            <p:cNvSpPr/>
            <p:nvPr/>
          </p:nvSpPr>
          <p:spPr>
            <a:xfrm>
              <a:off x="3519055" y="2084256"/>
              <a:ext cx="120073" cy="12007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타원 12"/>
            <p:cNvSpPr/>
            <p:nvPr/>
          </p:nvSpPr>
          <p:spPr>
            <a:xfrm>
              <a:off x="3826435" y="4236329"/>
              <a:ext cx="120073" cy="12007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타원 13"/>
            <p:cNvSpPr/>
            <p:nvPr/>
          </p:nvSpPr>
          <p:spPr>
            <a:xfrm>
              <a:off x="8231773" y="4665549"/>
              <a:ext cx="120073" cy="12007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타원 15"/>
            <p:cNvSpPr/>
            <p:nvPr/>
          </p:nvSpPr>
          <p:spPr>
            <a:xfrm>
              <a:off x="8845991" y="1719149"/>
              <a:ext cx="120073" cy="12007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2" name="그룹 31"/>
            <p:cNvGrpSpPr/>
            <p:nvPr/>
          </p:nvGrpSpPr>
          <p:grpSpPr>
            <a:xfrm>
              <a:off x="7501468" y="5143182"/>
              <a:ext cx="495091" cy="88044"/>
              <a:chOff x="7501468" y="5331072"/>
              <a:chExt cx="495091" cy="88044"/>
            </a:xfrm>
          </p:grpSpPr>
          <p:sp>
            <p:nvSpPr>
              <p:cNvPr id="17" name="타원 16"/>
              <p:cNvSpPr/>
              <p:nvPr/>
            </p:nvSpPr>
            <p:spPr>
              <a:xfrm>
                <a:off x="7924559" y="5347116"/>
                <a:ext cx="72000" cy="72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" name="타원 19"/>
              <p:cNvSpPr/>
              <p:nvPr/>
            </p:nvSpPr>
            <p:spPr>
              <a:xfrm>
                <a:off x="7818787" y="5343105"/>
                <a:ext cx="72000" cy="72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2" name="타원 21"/>
              <p:cNvSpPr/>
              <p:nvPr/>
            </p:nvSpPr>
            <p:spPr>
              <a:xfrm>
                <a:off x="7713014" y="5339094"/>
                <a:ext cx="72000" cy="72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3" name="타원 22"/>
              <p:cNvSpPr/>
              <p:nvPr/>
            </p:nvSpPr>
            <p:spPr>
              <a:xfrm>
                <a:off x="7607241" y="5335083"/>
                <a:ext cx="72000" cy="72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4" name="타원 23"/>
              <p:cNvSpPr/>
              <p:nvPr/>
            </p:nvSpPr>
            <p:spPr>
              <a:xfrm>
                <a:off x="7501468" y="5331072"/>
                <a:ext cx="72000" cy="72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33" name="그룹 32"/>
            <p:cNvGrpSpPr/>
            <p:nvPr/>
          </p:nvGrpSpPr>
          <p:grpSpPr>
            <a:xfrm>
              <a:off x="4080661" y="1474988"/>
              <a:ext cx="283546" cy="80022"/>
              <a:chOff x="7501468" y="5331072"/>
              <a:chExt cx="283546" cy="80022"/>
            </a:xfrm>
          </p:grpSpPr>
          <p:sp>
            <p:nvSpPr>
              <p:cNvPr id="36" name="타원 35"/>
              <p:cNvSpPr/>
              <p:nvPr/>
            </p:nvSpPr>
            <p:spPr>
              <a:xfrm>
                <a:off x="7713014" y="5339094"/>
                <a:ext cx="72000" cy="72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7" name="타원 36"/>
              <p:cNvSpPr/>
              <p:nvPr/>
            </p:nvSpPr>
            <p:spPr>
              <a:xfrm>
                <a:off x="7607241" y="5335083"/>
                <a:ext cx="72000" cy="72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8" name="타원 37"/>
              <p:cNvSpPr/>
              <p:nvPr/>
            </p:nvSpPr>
            <p:spPr>
              <a:xfrm>
                <a:off x="7501468" y="5331072"/>
                <a:ext cx="72000" cy="720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10" name="TextBox 9"/>
          <p:cNvSpPr txBox="1"/>
          <p:nvPr/>
        </p:nvSpPr>
        <p:spPr>
          <a:xfrm>
            <a:off x="5021102" y="2664307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200" dirty="0" smtClean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감사합니다</a:t>
            </a:r>
            <a:endParaRPr lang="en-US" altLang="ko-KR" sz="3200" dirty="0" smtClean="0">
              <a:solidFill>
                <a:schemeClr val="bg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943986" y="6243788"/>
            <a:ext cx="23040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 smtClean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WRITE YOUR NAME</a:t>
            </a:r>
            <a:endParaRPr lang="ko-KR" altLang="en-US" sz="4800" dirty="0">
              <a:latin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90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1001</TotalTime>
  <Words>815</Words>
  <Application>Microsoft Macintosh PowerPoint</Application>
  <PresentationFormat>와이드스크린</PresentationFormat>
  <Paragraphs>222</Paragraphs>
  <Slides>20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7" baseType="lpstr">
      <vt:lpstr>맑은 고딕</vt:lpstr>
      <vt:lpstr>Arial</vt:lpstr>
      <vt:lpstr>Noto Sans CJK KR Light</vt:lpstr>
      <vt:lpstr>Open Sans Extrabold</vt:lpstr>
      <vt:lpstr>Open Sans Light</vt:lpstr>
      <vt:lpstr>Open Sans Semibold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15.0028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Bella</dc:creator>
  <cp:lastModifiedBy>Microsoft Office 사용자</cp:lastModifiedBy>
  <cp:revision>45</cp:revision>
  <dcterms:created xsi:type="dcterms:W3CDTF">2018-01-15T00:40:39Z</dcterms:created>
  <dcterms:modified xsi:type="dcterms:W3CDTF">2018-12-23T14:18:09Z</dcterms:modified>
</cp:coreProperties>
</file>