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4" r:id="rId3"/>
    <p:sldId id="269" r:id="rId4"/>
    <p:sldId id="270" r:id="rId5"/>
    <p:sldId id="292" r:id="rId6"/>
    <p:sldId id="272" r:id="rId7"/>
    <p:sldId id="274" r:id="rId8"/>
    <p:sldId id="276" r:id="rId9"/>
    <p:sldId id="278" r:id="rId10"/>
    <p:sldId id="277" r:id="rId11"/>
    <p:sldId id="280" r:id="rId12"/>
    <p:sldId id="281" r:id="rId13"/>
    <p:sldId id="282" r:id="rId14"/>
    <p:sldId id="283" r:id="rId15"/>
    <p:sldId id="285" r:id="rId16"/>
    <p:sldId id="284" r:id="rId17"/>
    <p:sldId id="286" r:id="rId18"/>
    <p:sldId id="287" r:id="rId19"/>
    <p:sldId id="288" r:id="rId20"/>
    <p:sldId id="289" r:id="rId21"/>
    <p:sldId id="294" r:id="rId22"/>
    <p:sldId id="290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230" autoAdjust="0"/>
  </p:normalViewPr>
  <p:slideViewPr>
    <p:cSldViewPr>
      <p:cViewPr>
        <p:scale>
          <a:sx n="75" d="100"/>
          <a:sy n="75" d="100"/>
        </p:scale>
        <p:origin x="-101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920021-0028-4DD9-ACED-D7A6FEB0486E}" type="doc">
      <dgm:prSet loTypeId="urn:microsoft.com/office/officeart/2005/8/layout/pyramid2" loCatId="pyramid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915415E-E4C7-4C47-A46B-0B8FAAD55700}">
      <dgm:prSet phldrT="[텍스트]" custT="1"/>
      <dgm:spPr/>
      <dgm:t>
        <a:bodyPr/>
        <a:lstStyle/>
        <a:p>
          <a:pPr algn="l" latinLnBrk="1">
            <a:lnSpc>
              <a:spcPct val="100000"/>
            </a:lnSpc>
          </a:pPr>
          <a:r>
            <a:rPr lang="ko-KR" altLang="en-US" sz="1600" dirty="0" err="1" smtClean="0"/>
            <a:t>네이버</a:t>
          </a:r>
          <a:r>
            <a:rPr lang="ko-KR" altLang="en-US" sz="1600" dirty="0" smtClean="0"/>
            <a:t> 부동산에서 단지 </a:t>
          </a:r>
          <a:r>
            <a:rPr lang="ko-KR" altLang="en-US" sz="1600" dirty="0" err="1" smtClean="0"/>
            <a:t>검색시</a:t>
          </a:r>
          <a:r>
            <a:rPr lang="ko-KR" altLang="en-US" sz="1600" dirty="0" smtClean="0"/>
            <a:t> 단지 </a:t>
          </a:r>
          <a:r>
            <a:rPr lang="ko-KR" altLang="en-US" sz="1600" dirty="0" err="1" smtClean="0"/>
            <a:t>정보창에</a:t>
          </a:r>
          <a:r>
            <a:rPr lang="ko-KR" altLang="en-US" sz="1600" dirty="0" smtClean="0"/>
            <a:t> 노출</a:t>
          </a:r>
          <a:endParaRPr lang="en-US" altLang="ko-KR" sz="1600" dirty="0" smtClean="0"/>
        </a:p>
        <a:p>
          <a:pPr algn="l" latinLnBrk="1">
            <a:lnSpc>
              <a:spcPct val="100000"/>
            </a:lnSpc>
          </a:pPr>
          <a:r>
            <a:rPr lang="en-US" altLang="ko-KR" sz="1600" dirty="0" smtClean="0"/>
            <a:t>(</a:t>
          </a:r>
          <a:r>
            <a:rPr lang="ko-KR" altLang="en-US" sz="1600" dirty="0" err="1" smtClean="0"/>
            <a:t>모바일에서는</a:t>
          </a:r>
          <a:r>
            <a:rPr lang="ko-KR" altLang="en-US" sz="1600" dirty="0" smtClean="0"/>
            <a:t> 시설</a:t>
          </a:r>
          <a:r>
            <a:rPr lang="en-US" altLang="ko-KR" sz="1600" dirty="0" smtClean="0"/>
            <a:t>,</a:t>
          </a:r>
          <a:r>
            <a:rPr lang="ko-KR" altLang="en-US" sz="1600" dirty="0" smtClean="0"/>
            <a:t>교통 </a:t>
          </a:r>
          <a:r>
            <a:rPr lang="ko-KR" altLang="en-US" sz="1600" dirty="0" err="1" smtClean="0"/>
            <a:t>정보창에</a:t>
          </a:r>
          <a:r>
            <a:rPr lang="ko-KR" altLang="en-US" sz="1600" dirty="0" smtClean="0"/>
            <a:t> 노출</a:t>
          </a:r>
          <a:r>
            <a:rPr lang="en-US" altLang="ko-KR" sz="1600" dirty="0" smtClean="0"/>
            <a:t>)</a:t>
          </a:r>
          <a:endParaRPr lang="ko-KR" altLang="en-US" sz="1600" dirty="0"/>
        </a:p>
      </dgm:t>
    </dgm:pt>
    <dgm:pt modelId="{8CEBD003-70BC-4668-A54C-E74A8DE4CE9F}" type="parTrans" cxnId="{1B13EFDC-1460-4F6B-859B-9A5942C24073}">
      <dgm:prSet/>
      <dgm:spPr/>
      <dgm:t>
        <a:bodyPr/>
        <a:lstStyle/>
        <a:p>
          <a:pPr latinLnBrk="1"/>
          <a:endParaRPr lang="ko-KR" altLang="en-US"/>
        </a:p>
      </dgm:t>
    </dgm:pt>
    <dgm:pt modelId="{F7B80A55-9A3E-41A7-BEEB-56FF5DE37D5F}" type="sibTrans" cxnId="{1B13EFDC-1460-4F6B-859B-9A5942C24073}">
      <dgm:prSet/>
      <dgm:spPr/>
      <dgm:t>
        <a:bodyPr/>
        <a:lstStyle/>
        <a:p>
          <a:pPr latinLnBrk="1"/>
          <a:endParaRPr lang="ko-KR" altLang="en-US"/>
        </a:p>
      </dgm:t>
    </dgm:pt>
    <dgm:pt modelId="{C6F8B910-1926-40FF-A81C-F4711E93A719}">
      <dgm:prSet phldrT="[텍스트]" custT="1"/>
      <dgm:spPr/>
      <dgm:t>
        <a:bodyPr/>
        <a:lstStyle/>
        <a:p>
          <a:pPr algn="l" latinLnBrk="1"/>
          <a:r>
            <a:rPr lang="ko-KR" altLang="en-US" sz="1600" dirty="0" smtClean="0"/>
            <a:t>가격 </a:t>
          </a:r>
          <a:r>
            <a:rPr lang="en-US" altLang="ko-KR" sz="1600" dirty="0" smtClean="0"/>
            <a:t>: 1,650,000</a:t>
          </a:r>
          <a:r>
            <a:rPr lang="ko-KR" altLang="en-US" sz="1600" dirty="0" smtClean="0"/>
            <a:t>원 </a:t>
          </a:r>
          <a:r>
            <a:rPr lang="en-US" altLang="ko-KR" sz="1600" dirty="0" smtClean="0"/>
            <a:t>/ 1</a:t>
          </a:r>
          <a:r>
            <a:rPr lang="ko-KR" altLang="en-US" sz="1600" dirty="0" smtClean="0"/>
            <a:t>년</a:t>
          </a:r>
          <a:r>
            <a:rPr lang="en-US" altLang="ko-KR" sz="1600" dirty="0" smtClean="0"/>
            <a:t>(</a:t>
          </a:r>
          <a:r>
            <a:rPr lang="ko-KR" altLang="en-US" sz="1600" dirty="0" smtClean="0"/>
            <a:t>단지 전문 업소로 단독 노출</a:t>
          </a:r>
          <a:r>
            <a:rPr lang="en-US" altLang="ko-KR" sz="1600" dirty="0" smtClean="0"/>
            <a:t>)</a:t>
          </a:r>
          <a:endParaRPr lang="ko-KR" altLang="en-US" sz="1600" dirty="0"/>
        </a:p>
      </dgm:t>
    </dgm:pt>
    <dgm:pt modelId="{64995FEA-296B-461F-9005-FA5B9704ADE2}" type="parTrans" cxnId="{AFF94BCB-07B0-49CD-A3F1-152F552AA8B4}">
      <dgm:prSet/>
      <dgm:spPr/>
      <dgm:t>
        <a:bodyPr/>
        <a:lstStyle/>
        <a:p>
          <a:pPr latinLnBrk="1"/>
          <a:endParaRPr lang="ko-KR" altLang="en-US"/>
        </a:p>
      </dgm:t>
    </dgm:pt>
    <dgm:pt modelId="{74B99B0F-D5CB-4994-923E-34A43107F550}" type="sibTrans" cxnId="{AFF94BCB-07B0-49CD-A3F1-152F552AA8B4}">
      <dgm:prSet/>
      <dgm:spPr/>
      <dgm:t>
        <a:bodyPr/>
        <a:lstStyle/>
        <a:p>
          <a:pPr latinLnBrk="1"/>
          <a:endParaRPr lang="ko-KR" altLang="en-US"/>
        </a:p>
      </dgm:t>
    </dgm:pt>
    <dgm:pt modelId="{65E933BD-4872-434C-A1A6-A4093D490C23}">
      <dgm:prSet phldrT="[텍스트]" custT="1"/>
      <dgm:spPr/>
      <dgm:t>
        <a:bodyPr/>
        <a:lstStyle/>
        <a:p>
          <a:pPr algn="l" latinLnBrk="1"/>
          <a:r>
            <a:rPr lang="ko-KR" altLang="en-US" sz="1600" dirty="0" smtClean="0"/>
            <a:t>분양권 단지나 대단위 신축단지에 효율적인 상품 </a:t>
          </a:r>
          <a:endParaRPr lang="ko-KR" altLang="en-US" sz="1600" dirty="0"/>
        </a:p>
      </dgm:t>
    </dgm:pt>
    <dgm:pt modelId="{2EAB9885-D7F7-4908-85E5-81F5129FDCA0}" type="parTrans" cxnId="{86109664-AA62-45D8-83D7-8805A69FFAD2}">
      <dgm:prSet/>
      <dgm:spPr/>
      <dgm:t>
        <a:bodyPr/>
        <a:lstStyle/>
        <a:p>
          <a:pPr latinLnBrk="1"/>
          <a:endParaRPr lang="ko-KR" altLang="en-US"/>
        </a:p>
      </dgm:t>
    </dgm:pt>
    <dgm:pt modelId="{0CC4C359-C445-43D2-B51F-0424FA15DEE1}" type="sibTrans" cxnId="{86109664-AA62-45D8-83D7-8805A69FFAD2}">
      <dgm:prSet/>
      <dgm:spPr/>
      <dgm:t>
        <a:bodyPr/>
        <a:lstStyle/>
        <a:p>
          <a:pPr latinLnBrk="1"/>
          <a:endParaRPr lang="ko-KR" altLang="en-US"/>
        </a:p>
      </dgm:t>
    </dgm:pt>
    <dgm:pt modelId="{07760038-8744-4BE5-BA98-394719D20B82}">
      <dgm:prSet phldrT="[텍스트]" custT="1"/>
      <dgm:spPr/>
      <dgm:t>
        <a:bodyPr/>
        <a:lstStyle/>
        <a:p>
          <a:pPr algn="l" latinLnBrk="1"/>
          <a:r>
            <a:rPr lang="ko-KR" altLang="en-US" sz="1600" dirty="0" smtClean="0"/>
            <a:t>단지의 최상급 전문 자료로 등록</a:t>
          </a:r>
          <a:endParaRPr lang="ko-KR" altLang="en-US" sz="1600" dirty="0"/>
        </a:p>
      </dgm:t>
    </dgm:pt>
    <dgm:pt modelId="{10FFEAAB-1C5C-4EC6-A269-78C59137C862}" type="parTrans" cxnId="{DD040444-30B5-432A-BEA1-036F06F86FFE}">
      <dgm:prSet/>
      <dgm:spPr/>
      <dgm:t>
        <a:bodyPr/>
        <a:lstStyle/>
        <a:p>
          <a:pPr latinLnBrk="1"/>
          <a:endParaRPr lang="ko-KR" altLang="en-US"/>
        </a:p>
      </dgm:t>
    </dgm:pt>
    <dgm:pt modelId="{F1761902-2973-4447-9531-08733DF25C7F}" type="sibTrans" cxnId="{DD040444-30B5-432A-BEA1-036F06F86FFE}">
      <dgm:prSet/>
      <dgm:spPr/>
      <dgm:t>
        <a:bodyPr/>
        <a:lstStyle/>
        <a:p>
          <a:pPr latinLnBrk="1"/>
          <a:endParaRPr lang="ko-KR" altLang="en-US"/>
        </a:p>
      </dgm:t>
    </dgm:pt>
    <dgm:pt modelId="{00CDFFDF-4E20-4CA2-993F-ECCA6B21BA0D}">
      <dgm:prSet phldrT="[텍스트]" custT="1"/>
      <dgm:spPr/>
      <dgm:t>
        <a:bodyPr/>
        <a:lstStyle/>
        <a:p>
          <a:pPr algn="l" latinLnBrk="1"/>
          <a:r>
            <a:rPr lang="ko-KR" altLang="en-US" sz="1600" dirty="0" err="1" smtClean="0"/>
            <a:t>계약시</a:t>
          </a:r>
          <a:r>
            <a:rPr lang="ko-KR" altLang="en-US" sz="1600" dirty="0" smtClean="0"/>
            <a:t> </a:t>
          </a:r>
          <a:r>
            <a:rPr lang="ko-KR" altLang="en-US" sz="1600" dirty="0" err="1" smtClean="0"/>
            <a:t>네이버</a:t>
          </a:r>
          <a:r>
            <a:rPr lang="ko-KR" altLang="en-US" sz="1600" dirty="0" smtClean="0"/>
            <a:t> 본사에서 직접 자료 수집 및 촬영하여 제작</a:t>
          </a:r>
          <a:endParaRPr lang="ko-KR" altLang="en-US" sz="1600" dirty="0"/>
        </a:p>
      </dgm:t>
    </dgm:pt>
    <dgm:pt modelId="{87E64866-1A89-4E0B-A0A7-A87A3D0523A4}" type="parTrans" cxnId="{5429C5BF-8A98-4CE8-A301-467EA39D7C46}">
      <dgm:prSet/>
      <dgm:spPr/>
      <dgm:t>
        <a:bodyPr/>
        <a:lstStyle/>
        <a:p>
          <a:pPr latinLnBrk="1"/>
          <a:endParaRPr lang="ko-KR" altLang="en-US"/>
        </a:p>
      </dgm:t>
    </dgm:pt>
    <dgm:pt modelId="{23951F1C-CD8E-47F1-AEF9-BE78703D9575}" type="sibTrans" cxnId="{5429C5BF-8A98-4CE8-A301-467EA39D7C46}">
      <dgm:prSet/>
      <dgm:spPr/>
      <dgm:t>
        <a:bodyPr/>
        <a:lstStyle/>
        <a:p>
          <a:pPr latinLnBrk="1"/>
          <a:endParaRPr lang="ko-KR" altLang="en-US"/>
        </a:p>
      </dgm:t>
    </dgm:pt>
    <dgm:pt modelId="{7C4F7D02-7EC8-4F8F-A145-925E399C2A4C}">
      <dgm:prSet phldrT="[텍스트]" custT="1"/>
      <dgm:spPr/>
      <dgm:t>
        <a:bodyPr/>
        <a:lstStyle/>
        <a:p>
          <a:pPr algn="l" latinLnBrk="1"/>
          <a:r>
            <a:rPr lang="ko-KR" altLang="en-US" sz="1600" dirty="0" smtClean="0"/>
            <a:t>처음과 중간 그리고 끝부분에 전문업소로 노출</a:t>
          </a:r>
          <a:endParaRPr lang="ko-KR" altLang="en-US" sz="1600" dirty="0"/>
        </a:p>
      </dgm:t>
    </dgm:pt>
    <dgm:pt modelId="{3BF1299A-D013-4B8F-927E-563D87E6B4AD}" type="parTrans" cxnId="{A94352BE-D6AE-42DE-8393-C4AD239C1B50}">
      <dgm:prSet/>
      <dgm:spPr/>
      <dgm:t>
        <a:bodyPr/>
        <a:lstStyle/>
        <a:p>
          <a:pPr latinLnBrk="1"/>
          <a:endParaRPr lang="ko-KR" altLang="en-US"/>
        </a:p>
      </dgm:t>
    </dgm:pt>
    <dgm:pt modelId="{CC511080-B8EB-41D7-A759-03120BBBDFB7}" type="sibTrans" cxnId="{A94352BE-D6AE-42DE-8393-C4AD239C1B50}">
      <dgm:prSet/>
      <dgm:spPr/>
      <dgm:t>
        <a:bodyPr/>
        <a:lstStyle/>
        <a:p>
          <a:pPr latinLnBrk="1"/>
          <a:endParaRPr lang="ko-KR" altLang="en-US"/>
        </a:p>
      </dgm:t>
    </dgm:pt>
    <dgm:pt modelId="{A4C3FD99-8AA7-4432-8D29-56B1F07D9C1C}" type="pres">
      <dgm:prSet presAssocID="{DE920021-0028-4DD9-ACED-D7A6FEB0486E}" presName="compositeShape" presStyleCnt="0">
        <dgm:presLayoutVars>
          <dgm:dir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9AD578A-F36C-4842-A188-1B37AB56C64F}" type="pres">
      <dgm:prSet presAssocID="{DE920021-0028-4DD9-ACED-D7A6FEB0486E}" presName="pyramid" presStyleLbl="node1" presStyleIdx="0" presStyleCnt="1" custScaleX="41117" custScaleY="77185" custLinFactNeighborX="-12276" custLinFactNeighborY="-710"/>
      <dgm:spPr/>
    </dgm:pt>
    <dgm:pt modelId="{35E26AEF-CDB2-405C-B806-A718E5398CF6}" type="pres">
      <dgm:prSet presAssocID="{DE920021-0028-4DD9-ACED-D7A6FEB0486E}" presName="theList" presStyleCnt="0"/>
      <dgm:spPr/>
    </dgm:pt>
    <dgm:pt modelId="{95CC64C1-00C8-482C-99A3-0E96C172DD34}" type="pres">
      <dgm:prSet presAssocID="{E915415E-E4C7-4C47-A46B-0B8FAAD55700}" presName="aNode" presStyleLbl="fgAcc1" presStyleIdx="0" presStyleCnt="6" custScaleX="189233" custScaleY="197158" custLinFactNeighborX="19319" custLinFactNeighborY="-843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96C379-4876-458A-89F5-AA551C08235F}" type="pres">
      <dgm:prSet presAssocID="{E915415E-E4C7-4C47-A46B-0B8FAAD55700}" presName="aSpace" presStyleCnt="0"/>
      <dgm:spPr/>
    </dgm:pt>
    <dgm:pt modelId="{B1C5CD43-BA68-4544-8E35-F55A03DF5DBB}" type="pres">
      <dgm:prSet presAssocID="{C6F8B910-1926-40FF-A81C-F4711E93A719}" presName="aNode" presStyleLbl="fgAcc1" presStyleIdx="1" presStyleCnt="6" custScaleX="189233" custLinFactNeighborX="19319" custLinFactNeighborY="-843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BBE506-5218-4DDE-A383-55919D6BDE84}" type="pres">
      <dgm:prSet presAssocID="{C6F8B910-1926-40FF-A81C-F4711E93A719}" presName="aSpace" presStyleCnt="0"/>
      <dgm:spPr/>
    </dgm:pt>
    <dgm:pt modelId="{A7C46F25-2173-4164-AA5E-4A1EF8F0C9FC}" type="pres">
      <dgm:prSet presAssocID="{65E933BD-4872-434C-A1A6-A4093D490C23}" presName="aNode" presStyleLbl="fgAcc1" presStyleIdx="2" presStyleCnt="6" custScaleX="189233" custLinFactNeighborX="19319" custLinFactNeighborY="-843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0F9F8B3-3AF2-46F6-AF1D-15EA3932FDF7}" type="pres">
      <dgm:prSet presAssocID="{65E933BD-4872-434C-A1A6-A4093D490C23}" presName="aSpace" presStyleCnt="0"/>
      <dgm:spPr/>
    </dgm:pt>
    <dgm:pt modelId="{2EB09C4E-C55A-4C0A-BACB-4D479C4E43AA}" type="pres">
      <dgm:prSet presAssocID="{07760038-8744-4BE5-BA98-394719D20B82}" presName="aNode" presStyleLbl="fgAcc1" presStyleIdx="3" presStyleCnt="6" custScaleX="189233" custLinFactNeighborX="19319" custLinFactNeighborY="-843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02285B-9593-497B-89A2-6ED21996E3C8}" type="pres">
      <dgm:prSet presAssocID="{07760038-8744-4BE5-BA98-394719D20B82}" presName="aSpace" presStyleCnt="0"/>
      <dgm:spPr/>
    </dgm:pt>
    <dgm:pt modelId="{F2AC6715-CE81-4262-91E5-76A69C066672}" type="pres">
      <dgm:prSet presAssocID="{00CDFFDF-4E20-4CA2-993F-ECCA6B21BA0D}" presName="aNode" presStyleLbl="fgAcc1" presStyleIdx="4" presStyleCnt="6" custScaleX="189233" custLinFactNeighborX="19319" custLinFactNeighborY="-843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716F646-06A1-4055-965B-3A4B967CA48C}" type="pres">
      <dgm:prSet presAssocID="{00CDFFDF-4E20-4CA2-993F-ECCA6B21BA0D}" presName="aSpace" presStyleCnt="0"/>
      <dgm:spPr/>
    </dgm:pt>
    <dgm:pt modelId="{08020205-F75F-4AD2-A73A-645B068E764B}" type="pres">
      <dgm:prSet presAssocID="{7C4F7D02-7EC8-4F8F-A145-925E399C2A4C}" presName="aNode" presStyleLbl="fgAcc1" presStyleIdx="5" presStyleCnt="6" custScaleX="189233" custLinFactNeighborX="19319" custLinFactNeighborY="-843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74EAD87-8700-4D6A-BF99-D235382D42FE}" type="pres">
      <dgm:prSet presAssocID="{7C4F7D02-7EC8-4F8F-A145-925E399C2A4C}" presName="aSpace" presStyleCnt="0"/>
      <dgm:spPr/>
    </dgm:pt>
  </dgm:ptLst>
  <dgm:cxnLst>
    <dgm:cxn modelId="{A94352BE-D6AE-42DE-8393-C4AD239C1B50}" srcId="{DE920021-0028-4DD9-ACED-D7A6FEB0486E}" destId="{7C4F7D02-7EC8-4F8F-A145-925E399C2A4C}" srcOrd="5" destOrd="0" parTransId="{3BF1299A-D013-4B8F-927E-563D87E6B4AD}" sibTransId="{CC511080-B8EB-41D7-A759-03120BBBDFB7}"/>
    <dgm:cxn modelId="{59DD4027-58B5-4CE2-A3FC-EE099E77386A}" type="presOf" srcId="{65E933BD-4872-434C-A1A6-A4093D490C23}" destId="{A7C46F25-2173-4164-AA5E-4A1EF8F0C9FC}" srcOrd="0" destOrd="0" presId="urn:microsoft.com/office/officeart/2005/8/layout/pyramid2"/>
    <dgm:cxn modelId="{1A77154B-89A2-4D45-8A42-A85AC05EC8E5}" type="presOf" srcId="{00CDFFDF-4E20-4CA2-993F-ECCA6B21BA0D}" destId="{F2AC6715-CE81-4262-91E5-76A69C066672}" srcOrd="0" destOrd="0" presId="urn:microsoft.com/office/officeart/2005/8/layout/pyramid2"/>
    <dgm:cxn modelId="{86109664-AA62-45D8-83D7-8805A69FFAD2}" srcId="{DE920021-0028-4DD9-ACED-D7A6FEB0486E}" destId="{65E933BD-4872-434C-A1A6-A4093D490C23}" srcOrd="2" destOrd="0" parTransId="{2EAB9885-D7F7-4908-85E5-81F5129FDCA0}" sibTransId="{0CC4C359-C445-43D2-B51F-0424FA15DEE1}"/>
    <dgm:cxn modelId="{35B50860-003B-451D-A2BD-9428A6A1DB4B}" type="presOf" srcId="{E915415E-E4C7-4C47-A46B-0B8FAAD55700}" destId="{95CC64C1-00C8-482C-99A3-0E96C172DD34}" srcOrd="0" destOrd="0" presId="urn:microsoft.com/office/officeart/2005/8/layout/pyramid2"/>
    <dgm:cxn modelId="{5429C5BF-8A98-4CE8-A301-467EA39D7C46}" srcId="{DE920021-0028-4DD9-ACED-D7A6FEB0486E}" destId="{00CDFFDF-4E20-4CA2-993F-ECCA6B21BA0D}" srcOrd="4" destOrd="0" parTransId="{87E64866-1A89-4E0B-A0A7-A87A3D0523A4}" sibTransId="{23951F1C-CD8E-47F1-AEF9-BE78703D9575}"/>
    <dgm:cxn modelId="{1B13EFDC-1460-4F6B-859B-9A5942C24073}" srcId="{DE920021-0028-4DD9-ACED-D7A6FEB0486E}" destId="{E915415E-E4C7-4C47-A46B-0B8FAAD55700}" srcOrd="0" destOrd="0" parTransId="{8CEBD003-70BC-4668-A54C-E74A8DE4CE9F}" sibTransId="{F7B80A55-9A3E-41A7-BEEB-56FF5DE37D5F}"/>
    <dgm:cxn modelId="{DD040444-30B5-432A-BEA1-036F06F86FFE}" srcId="{DE920021-0028-4DD9-ACED-D7A6FEB0486E}" destId="{07760038-8744-4BE5-BA98-394719D20B82}" srcOrd="3" destOrd="0" parTransId="{10FFEAAB-1C5C-4EC6-A269-78C59137C862}" sibTransId="{F1761902-2973-4447-9531-08733DF25C7F}"/>
    <dgm:cxn modelId="{0CE25C89-7F23-47AA-9506-4868CF55753F}" type="presOf" srcId="{7C4F7D02-7EC8-4F8F-A145-925E399C2A4C}" destId="{08020205-F75F-4AD2-A73A-645B068E764B}" srcOrd="0" destOrd="0" presId="urn:microsoft.com/office/officeart/2005/8/layout/pyramid2"/>
    <dgm:cxn modelId="{2F964617-542C-456D-BD14-B3B32919A5BB}" type="presOf" srcId="{DE920021-0028-4DD9-ACED-D7A6FEB0486E}" destId="{A4C3FD99-8AA7-4432-8D29-56B1F07D9C1C}" srcOrd="0" destOrd="0" presId="urn:microsoft.com/office/officeart/2005/8/layout/pyramid2"/>
    <dgm:cxn modelId="{AFF94BCB-07B0-49CD-A3F1-152F552AA8B4}" srcId="{DE920021-0028-4DD9-ACED-D7A6FEB0486E}" destId="{C6F8B910-1926-40FF-A81C-F4711E93A719}" srcOrd="1" destOrd="0" parTransId="{64995FEA-296B-461F-9005-FA5B9704ADE2}" sibTransId="{74B99B0F-D5CB-4994-923E-34A43107F550}"/>
    <dgm:cxn modelId="{7F1EAE48-EE27-47EA-A414-3E02838904C9}" type="presOf" srcId="{07760038-8744-4BE5-BA98-394719D20B82}" destId="{2EB09C4E-C55A-4C0A-BACB-4D479C4E43AA}" srcOrd="0" destOrd="0" presId="urn:microsoft.com/office/officeart/2005/8/layout/pyramid2"/>
    <dgm:cxn modelId="{0023E212-5141-4313-9BB2-4F4D7BC523BC}" type="presOf" srcId="{C6F8B910-1926-40FF-A81C-F4711E93A719}" destId="{B1C5CD43-BA68-4544-8E35-F55A03DF5DBB}" srcOrd="0" destOrd="0" presId="urn:microsoft.com/office/officeart/2005/8/layout/pyramid2"/>
    <dgm:cxn modelId="{F3E7C4ED-E605-42CA-B8AE-9653307715C1}" type="presParOf" srcId="{A4C3FD99-8AA7-4432-8D29-56B1F07D9C1C}" destId="{09AD578A-F36C-4842-A188-1B37AB56C64F}" srcOrd="0" destOrd="0" presId="urn:microsoft.com/office/officeart/2005/8/layout/pyramid2"/>
    <dgm:cxn modelId="{E32DCEC4-EF03-4336-AE24-66466CE3E208}" type="presParOf" srcId="{A4C3FD99-8AA7-4432-8D29-56B1F07D9C1C}" destId="{35E26AEF-CDB2-405C-B806-A718E5398CF6}" srcOrd="1" destOrd="0" presId="urn:microsoft.com/office/officeart/2005/8/layout/pyramid2"/>
    <dgm:cxn modelId="{C3E5695A-C7D5-47B1-82B7-BEF1EB4F6C9F}" type="presParOf" srcId="{35E26AEF-CDB2-405C-B806-A718E5398CF6}" destId="{95CC64C1-00C8-482C-99A3-0E96C172DD34}" srcOrd="0" destOrd="0" presId="urn:microsoft.com/office/officeart/2005/8/layout/pyramid2"/>
    <dgm:cxn modelId="{F69DB826-0383-4E4C-8493-5D961A7738D9}" type="presParOf" srcId="{35E26AEF-CDB2-405C-B806-A718E5398CF6}" destId="{B596C379-4876-458A-89F5-AA551C08235F}" srcOrd="1" destOrd="0" presId="urn:microsoft.com/office/officeart/2005/8/layout/pyramid2"/>
    <dgm:cxn modelId="{19663E0F-9512-4FFD-BE5E-1070A8D5C381}" type="presParOf" srcId="{35E26AEF-CDB2-405C-B806-A718E5398CF6}" destId="{B1C5CD43-BA68-4544-8E35-F55A03DF5DBB}" srcOrd="2" destOrd="0" presId="urn:microsoft.com/office/officeart/2005/8/layout/pyramid2"/>
    <dgm:cxn modelId="{039977F8-B9B2-46BF-8C3F-29AAB5ECEFED}" type="presParOf" srcId="{35E26AEF-CDB2-405C-B806-A718E5398CF6}" destId="{97BBE506-5218-4DDE-A383-55919D6BDE84}" srcOrd="3" destOrd="0" presId="urn:microsoft.com/office/officeart/2005/8/layout/pyramid2"/>
    <dgm:cxn modelId="{BBEB502F-43F8-4A75-A1B3-93D55A6D609E}" type="presParOf" srcId="{35E26AEF-CDB2-405C-B806-A718E5398CF6}" destId="{A7C46F25-2173-4164-AA5E-4A1EF8F0C9FC}" srcOrd="4" destOrd="0" presId="urn:microsoft.com/office/officeart/2005/8/layout/pyramid2"/>
    <dgm:cxn modelId="{834F4657-05B6-4A93-AB80-783652B21DA1}" type="presParOf" srcId="{35E26AEF-CDB2-405C-B806-A718E5398CF6}" destId="{D0F9F8B3-3AF2-46F6-AF1D-15EA3932FDF7}" srcOrd="5" destOrd="0" presId="urn:microsoft.com/office/officeart/2005/8/layout/pyramid2"/>
    <dgm:cxn modelId="{52805203-73BC-415C-9038-3B631ECE9D6B}" type="presParOf" srcId="{35E26AEF-CDB2-405C-B806-A718E5398CF6}" destId="{2EB09C4E-C55A-4C0A-BACB-4D479C4E43AA}" srcOrd="6" destOrd="0" presId="urn:microsoft.com/office/officeart/2005/8/layout/pyramid2"/>
    <dgm:cxn modelId="{BC096357-5F7A-4B79-B12F-5EDC8F9D3359}" type="presParOf" srcId="{35E26AEF-CDB2-405C-B806-A718E5398CF6}" destId="{5402285B-9593-497B-89A2-6ED21996E3C8}" srcOrd="7" destOrd="0" presId="urn:microsoft.com/office/officeart/2005/8/layout/pyramid2"/>
    <dgm:cxn modelId="{35E4C201-8B18-49E4-8EA4-E63A837B9FB5}" type="presParOf" srcId="{35E26AEF-CDB2-405C-B806-A718E5398CF6}" destId="{F2AC6715-CE81-4262-91E5-76A69C066672}" srcOrd="8" destOrd="0" presId="urn:microsoft.com/office/officeart/2005/8/layout/pyramid2"/>
    <dgm:cxn modelId="{9A7C6135-2355-4889-9162-5A915231AD9D}" type="presParOf" srcId="{35E26AEF-CDB2-405C-B806-A718E5398CF6}" destId="{B716F646-06A1-4055-965B-3A4B967CA48C}" srcOrd="9" destOrd="0" presId="urn:microsoft.com/office/officeart/2005/8/layout/pyramid2"/>
    <dgm:cxn modelId="{2A442C58-48DB-4F67-BD02-D5016625D15D}" type="presParOf" srcId="{35E26AEF-CDB2-405C-B806-A718E5398CF6}" destId="{08020205-F75F-4AD2-A73A-645B068E764B}" srcOrd="10" destOrd="0" presId="urn:microsoft.com/office/officeart/2005/8/layout/pyramid2"/>
    <dgm:cxn modelId="{DFBBCE8F-2CDE-41F3-807B-4138EAA2415F}" type="presParOf" srcId="{35E26AEF-CDB2-405C-B806-A718E5398CF6}" destId="{074EAD87-8700-4D6A-BF99-D235382D42FE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AD578A-F36C-4842-A188-1B37AB56C64F}">
      <dsp:nvSpPr>
        <dsp:cNvPr id="0" name=""/>
        <dsp:cNvSpPr/>
      </dsp:nvSpPr>
      <dsp:spPr>
        <a:xfrm>
          <a:off x="1106019" y="473261"/>
          <a:ext cx="1819032" cy="341469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CC64C1-00C8-482C-99A3-0E96C172DD34}">
      <dsp:nvSpPr>
        <dsp:cNvPr id="0" name=""/>
        <dsp:cNvSpPr/>
      </dsp:nvSpPr>
      <dsp:spPr>
        <a:xfrm>
          <a:off x="1831169" y="395672"/>
          <a:ext cx="5441633" cy="9028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err="1" smtClean="0"/>
            <a:t>네이버</a:t>
          </a:r>
          <a:r>
            <a:rPr lang="ko-KR" altLang="en-US" sz="1600" kern="1200" dirty="0" smtClean="0"/>
            <a:t> 부동산에서 단지 </a:t>
          </a:r>
          <a:r>
            <a:rPr lang="ko-KR" altLang="en-US" sz="1600" kern="1200" dirty="0" err="1" smtClean="0"/>
            <a:t>검색시</a:t>
          </a:r>
          <a:r>
            <a:rPr lang="ko-KR" altLang="en-US" sz="1600" kern="1200" dirty="0" smtClean="0"/>
            <a:t> 단지 </a:t>
          </a:r>
          <a:r>
            <a:rPr lang="ko-KR" altLang="en-US" sz="1600" kern="1200" dirty="0" err="1" smtClean="0"/>
            <a:t>정보창에</a:t>
          </a:r>
          <a:r>
            <a:rPr lang="ko-KR" altLang="en-US" sz="1600" kern="1200" dirty="0" smtClean="0"/>
            <a:t> 노출</a:t>
          </a:r>
          <a:endParaRPr lang="en-US" altLang="ko-KR" sz="1600" kern="1200" dirty="0" smtClean="0"/>
        </a:p>
        <a:p>
          <a:pPr lvl="0" algn="l" defTabSz="7112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kern="1200" dirty="0" smtClean="0"/>
            <a:t>(</a:t>
          </a:r>
          <a:r>
            <a:rPr lang="ko-KR" altLang="en-US" sz="1600" kern="1200" dirty="0" err="1" smtClean="0"/>
            <a:t>모바일에서는</a:t>
          </a:r>
          <a:r>
            <a:rPr lang="ko-KR" altLang="en-US" sz="1600" kern="1200" dirty="0" smtClean="0"/>
            <a:t> 시설</a:t>
          </a:r>
          <a:r>
            <a:rPr lang="en-US" altLang="ko-KR" sz="1600" kern="1200" dirty="0" smtClean="0"/>
            <a:t>,</a:t>
          </a:r>
          <a:r>
            <a:rPr lang="ko-KR" altLang="en-US" sz="1600" kern="1200" dirty="0" smtClean="0"/>
            <a:t>교통 </a:t>
          </a:r>
          <a:r>
            <a:rPr lang="ko-KR" altLang="en-US" sz="1600" kern="1200" dirty="0" err="1" smtClean="0"/>
            <a:t>정보창에</a:t>
          </a:r>
          <a:r>
            <a:rPr lang="ko-KR" altLang="en-US" sz="1600" kern="1200" dirty="0" smtClean="0"/>
            <a:t> 노출</a:t>
          </a:r>
          <a:r>
            <a:rPr lang="en-US" altLang="ko-KR" sz="1600" kern="1200" dirty="0" smtClean="0"/>
            <a:t>)</a:t>
          </a:r>
          <a:endParaRPr lang="ko-KR" altLang="en-US" sz="1600" kern="1200" dirty="0"/>
        </a:p>
      </dsp:txBody>
      <dsp:txXfrm>
        <a:off x="1831169" y="395672"/>
        <a:ext cx="5441633" cy="902899"/>
      </dsp:txXfrm>
    </dsp:sp>
    <dsp:sp modelId="{B1C5CD43-BA68-4544-8E35-F55A03DF5DBB}">
      <dsp:nvSpPr>
        <dsp:cNvPr id="0" name=""/>
        <dsp:cNvSpPr/>
      </dsp:nvSpPr>
      <dsp:spPr>
        <a:xfrm>
          <a:off x="1831169" y="1355816"/>
          <a:ext cx="5441633" cy="457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가격 </a:t>
          </a:r>
          <a:r>
            <a:rPr lang="en-US" altLang="ko-KR" sz="1600" kern="1200" dirty="0" smtClean="0"/>
            <a:t>: 1,650,000</a:t>
          </a:r>
          <a:r>
            <a:rPr lang="ko-KR" altLang="en-US" sz="1600" kern="1200" dirty="0" smtClean="0"/>
            <a:t>원 </a:t>
          </a:r>
          <a:r>
            <a:rPr lang="en-US" altLang="ko-KR" sz="1600" kern="1200" dirty="0" smtClean="0"/>
            <a:t>/ 1</a:t>
          </a:r>
          <a:r>
            <a:rPr lang="ko-KR" altLang="en-US" sz="1600" kern="1200" dirty="0" smtClean="0"/>
            <a:t>년</a:t>
          </a:r>
          <a:r>
            <a:rPr lang="en-US" altLang="ko-KR" sz="1600" kern="1200" dirty="0" smtClean="0"/>
            <a:t>(</a:t>
          </a:r>
          <a:r>
            <a:rPr lang="ko-KR" altLang="en-US" sz="1600" kern="1200" dirty="0" smtClean="0"/>
            <a:t>단지 전문 업소로 단독 노출</a:t>
          </a:r>
          <a:r>
            <a:rPr lang="en-US" altLang="ko-KR" sz="1600" kern="1200" dirty="0" smtClean="0"/>
            <a:t>)</a:t>
          </a:r>
          <a:endParaRPr lang="ko-KR" altLang="en-US" sz="1600" kern="1200" dirty="0"/>
        </a:p>
      </dsp:txBody>
      <dsp:txXfrm>
        <a:off x="1831169" y="1355816"/>
        <a:ext cx="5441633" cy="457957"/>
      </dsp:txXfrm>
    </dsp:sp>
    <dsp:sp modelId="{A7C46F25-2173-4164-AA5E-4A1EF8F0C9FC}">
      <dsp:nvSpPr>
        <dsp:cNvPr id="0" name=""/>
        <dsp:cNvSpPr/>
      </dsp:nvSpPr>
      <dsp:spPr>
        <a:xfrm>
          <a:off x="1831169" y="1871018"/>
          <a:ext cx="5441633" cy="457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분양권 단지나 대단위 신축단지에 효율적인 상품 </a:t>
          </a:r>
          <a:endParaRPr lang="ko-KR" altLang="en-US" sz="1600" kern="1200" dirty="0"/>
        </a:p>
      </dsp:txBody>
      <dsp:txXfrm>
        <a:off x="1831169" y="1871018"/>
        <a:ext cx="5441633" cy="457957"/>
      </dsp:txXfrm>
    </dsp:sp>
    <dsp:sp modelId="{2EB09C4E-C55A-4C0A-BACB-4D479C4E43AA}">
      <dsp:nvSpPr>
        <dsp:cNvPr id="0" name=""/>
        <dsp:cNvSpPr/>
      </dsp:nvSpPr>
      <dsp:spPr>
        <a:xfrm>
          <a:off x="1831169" y="2386220"/>
          <a:ext cx="5441633" cy="457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단지의 최상급 전문 자료로 등록</a:t>
          </a:r>
          <a:endParaRPr lang="ko-KR" altLang="en-US" sz="1600" kern="1200" dirty="0"/>
        </a:p>
      </dsp:txBody>
      <dsp:txXfrm>
        <a:off x="1831169" y="2386220"/>
        <a:ext cx="5441633" cy="457957"/>
      </dsp:txXfrm>
    </dsp:sp>
    <dsp:sp modelId="{F2AC6715-CE81-4262-91E5-76A69C066672}">
      <dsp:nvSpPr>
        <dsp:cNvPr id="0" name=""/>
        <dsp:cNvSpPr/>
      </dsp:nvSpPr>
      <dsp:spPr>
        <a:xfrm>
          <a:off x="1831169" y="2901421"/>
          <a:ext cx="5441633" cy="457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err="1" smtClean="0"/>
            <a:t>계약시</a:t>
          </a:r>
          <a:r>
            <a:rPr lang="ko-KR" altLang="en-US" sz="1600" kern="1200" dirty="0" smtClean="0"/>
            <a:t> </a:t>
          </a:r>
          <a:r>
            <a:rPr lang="ko-KR" altLang="en-US" sz="1600" kern="1200" dirty="0" err="1" smtClean="0"/>
            <a:t>네이버</a:t>
          </a:r>
          <a:r>
            <a:rPr lang="ko-KR" altLang="en-US" sz="1600" kern="1200" dirty="0" smtClean="0"/>
            <a:t> 본사에서 직접 자료 수집 및 촬영하여 제작</a:t>
          </a:r>
          <a:endParaRPr lang="ko-KR" altLang="en-US" sz="1600" kern="1200" dirty="0"/>
        </a:p>
      </dsp:txBody>
      <dsp:txXfrm>
        <a:off x="1831169" y="2901421"/>
        <a:ext cx="5441633" cy="457957"/>
      </dsp:txXfrm>
    </dsp:sp>
    <dsp:sp modelId="{08020205-F75F-4AD2-A73A-645B068E764B}">
      <dsp:nvSpPr>
        <dsp:cNvPr id="0" name=""/>
        <dsp:cNvSpPr/>
      </dsp:nvSpPr>
      <dsp:spPr>
        <a:xfrm>
          <a:off x="1831169" y="3416623"/>
          <a:ext cx="5441633" cy="4579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/>
            <a:t>처음과 중간 그리고 끝부분에 전문업소로 노출</a:t>
          </a:r>
          <a:endParaRPr lang="ko-KR" altLang="en-US" sz="1600" kern="1200" dirty="0"/>
        </a:p>
      </dsp:txBody>
      <dsp:txXfrm>
        <a:off x="1831169" y="3416623"/>
        <a:ext cx="5441633" cy="457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1F221-4CC9-4DE2-8B52-B1EBBDD10807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E2656-5389-4965-95D1-62D923F6A5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E2656-5389-4965-95D1-62D923F6A52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0E2656-5389-4965-95D1-62D923F6A5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68000">
              <a:schemeClr val="bg1"/>
            </a:gs>
            <a:gs pos="100000">
              <a:schemeClr val="bg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D7587-9ED3-429F-A714-BA5622B09D2C}" type="datetimeFigureOut">
              <a:rPr lang="ko-KR" altLang="en-US" smtClean="0"/>
              <a:pPr/>
              <a:t>2019-12-29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D41CF-6D37-4A5E-BF56-BBD79C5E895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1.pn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3915514588_7e81d00cee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3068960"/>
            <a:ext cx="4532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latin typeface="HY견고딕" pitchFamily="18" charset="-127"/>
                <a:ea typeface="HY견고딕" pitchFamily="18" charset="-127"/>
              </a:rPr>
              <a:t>부동산 광고 영업 </a:t>
            </a:r>
            <a:r>
              <a:rPr lang="en-US" altLang="ko-KR" sz="3600" dirty="0" smtClean="0">
                <a:latin typeface="HY견고딕" pitchFamily="18" charset="-127"/>
                <a:ea typeface="HY견고딕" pitchFamily="18" charset="-127"/>
              </a:rPr>
              <a:t>PT</a:t>
            </a:r>
            <a:endParaRPr lang="ko-KR" altLang="en-US" sz="36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2492896"/>
            <a:ext cx="114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endParaRPr lang="ko-KR" altLang="en-US" sz="8000" dirty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6096" y="2564904"/>
            <a:ext cx="114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endParaRPr lang="ko-KR" altLang="en-US" sz="8000" dirty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116632"/>
            <a:ext cx="3073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홍희 마케팅을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/>
              <a:t> 부동산 광고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372200" y="5301208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영업부 이희갑 부장</a:t>
            </a:r>
            <a:endParaRPr lang="ko-KR" altLang="en-US" sz="1400" b="1" dirty="0"/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13408B3F-D431-47F2-9566-221DBB6B1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88641"/>
            <a:ext cx="1944215" cy="69145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51520" y="188640"/>
            <a:ext cx="1944216" cy="720080"/>
          </a:xfrm>
          <a:prstGeom prst="rect">
            <a:avLst/>
          </a:prstGeom>
          <a:solidFill>
            <a:schemeClr val="bg1">
              <a:lumMod val="8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692696"/>
            <a:ext cx="69557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부동산 광고 상품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의 종류와 분류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071638" y="1214422"/>
            <a:ext cx="7072362" cy="4214842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2483768" y="2204864"/>
            <a:ext cx="6480719" cy="3816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2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2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네이버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CP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사를 통한 매물 등록 광고</a:t>
            </a:r>
            <a:endParaRPr lang="en-US" altLang="ko-KR" sz="24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입주탐방</a:t>
            </a:r>
            <a:endParaRPr lang="en-US" altLang="ko-KR" sz="24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3.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블로그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광고</a:t>
            </a:r>
            <a:endParaRPr lang="en-US" altLang="ko-KR" sz="24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4.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어플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광고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다방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아실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5.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알터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공동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중개망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 smtClean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149080"/>
            <a:ext cx="2178571" cy="227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692696"/>
            <a:ext cx="7545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NAVER</a:t>
            </a:r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CP</a:t>
            </a:r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사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를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통한 매물 등록 상품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071638" y="1214422"/>
            <a:ext cx="7072362" cy="4214842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2483768" y="1628800"/>
            <a:ext cx="6480719" cy="475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1.CP(contents provider)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의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종류</a:t>
            </a:r>
            <a:endParaRPr lang="en-US" altLang="ko-KR" sz="20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다수의 상품이 있으나 현재 홍희 마케팅은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개의 업체와 </a:t>
            </a:r>
            <a:r>
              <a:rPr lang="ko-KR" altLang="en-US" sz="20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계약체결되어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상품 판매</a:t>
            </a:r>
            <a:endParaRPr lang="en-US" altLang="ko-KR" sz="20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2.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광고주가 직접 매물을 올려 </a:t>
            </a:r>
            <a:r>
              <a:rPr lang="ko-KR" altLang="en-US" sz="20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네이버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부동산에 노출되는 광고방식</a:t>
            </a:r>
            <a:endParaRPr lang="en-US" altLang="ko-KR" sz="2000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3.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매물등록 건수당 비용이 차감되는 광고 상품</a:t>
            </a: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4.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가성비가 가장 좋은 상품</a:t>
            </a:r>
            <a:endParaRPr lang="ko-KR" altLang="en-US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212976"/>
            <a:ext cx="621665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97152"/>
            <a:ext cx="1368152" cy="137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>
                <a:effectLst/>
              </a:rPr>
              <a:t>대박</a:t>
            </a:r>
            <a:r>
              <a:rPr lang="ko-KR" altLang="en-US" sz="1200" dirty="0" err="1" smtClean="0"/>
              <a:t>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323528" y="5013176"/>
            <a:ext cx="7344815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대표적인 </a:t>
            </a:r>
            <a:r>
              <a:rPr lang="en-US" altLang="ko-KR" sz="1400" dirty="0" smtClean="0">
                <a:solidFill>
                  <a:schemeClr val="tx1"/>
                </a:solidFill>
              </a:rPr>
              <a:t>NAVER CP</a:t>
            </a:r>
            <a:r>
              <a:rPr lang="ko-KR" altLang="en-US" sz="1400" dirty="0" smtClean="0">
                <a:solidFill>
                  <a:schemeClr val="tx1"/>
                </a:solidFill>
              </a:rPr>
              <a:t>사의 상품으로써 가장 많은 업소에서 사용중임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400" dirty="0" err="1" smtClean="0">
                <a:solidFill>
                  <a:schemeClr val="tx1"/>
                </a:solidFill>
              </a:rPr>
              <a:t>매체비에</a:t>
            </a:r>
            <a:r>
              <a:rPr lang="ko-KR" altLang="en-US" sz="1400" dirty="0" smtClean="0">
                <a:solidFill>
                  <a:schemeClr val="tx1"/>
                </a:solidFill>
              </a:rPr>
              <a:t> 쿠폰비가 포함된 상품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최근 프로모션이 좋아 판매하기 좋은 상품임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ko-KR" altLang="en-US" sz="1400" dirty="0" smtClean="0">
                <a:solidFill>
                  <a:schemeClr val="tx1"/>
                </a:solidFill>
              </a:rPr>
              <a:t>타상품에 비해 추가적인 혜택 부각시켜 소개함</a:t>
            </a:r>
            <a:r>
              <a:rPr lang="en-US" altLang="ko-KR" sz="1400" dirty="0" smtClean="0">
                <a:solidFill>
                  <a:schemeClr val="tx1"/>
                </a:solidFill>
              </a:rPr>
              <a:t>.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r="67567" b="53333"/>
          <a:stretch>
            <a:fillRect/>
          </a:stretch>
        </p:blipFill>
        <p:spPr bwMode="auto">
          <a:xfrm>
            <a:off x="251520" y="548680"/>
            <a:ext cx="2952328" cy="73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내용 개체 틀 3"/>
          <p:cNvGraphicFramePr>
            <a:graphicFrameLocks/>
          </p:cNvGraphicFramePr>
          <p:nvPr/>
        </p:nvGraphicFramePr>
        <p:xfrm>
          <a:off x="251520" y="1412776"/>
          <a:ext cx="8517596" cy="312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32840"/>
                <a:gridCol w="1603464"/>
                <a:gridCol w="1152128"/>
                <a:gridCol w="1872208"/>
                <a:gridCol w="2756956"/>
              </a:tblGrid>
              <a:tr h="468052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상   품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err="1" smtClean="0"/>
                        <a:t>가격</a:t>
                      </a:r>
                      <a:r>
                        <a:rPr lang="en-US" altLang="ko-KR" sz="1400" strike="noStrike" kern="1200" cap="none" dirty="0" smtClean="0"/>
                        <a:t> (VAT 포함)     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 계약 기간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err="1" smtClean="0"/>
                        <a:t>추가</a:t>
                      </a:r>
                      <a:r>
                        <a:rPr lang="en-US" altLang="ko-KR" sz="1400" strike="noStrike" kern="1200" cap="none" dirty="0" smtClean="0"/>
                        <a:t> 충전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  비  고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468052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포커스 60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231,000(60c</a:t>
                      </a:r>
                      <a:r>
                        <a:rPr lang="ko-KR" altLang="en-US" sz="1400" strike="noStrike" kern="1200" cap="none" dirty="0" smtClean="0"/>
                        <a:t>포함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1,700원(60건)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rowSpan="5"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</a:t>
                      </a:r>
                      <a:r>
                        <a:rPr lang="ko-KR" altLang="en-US" sz="1200" strike="noStrike" kern="1200" cap="none" dirty="0" smtClean="0"/>
                        <a:t>패키지 상품</a:t>
                      </a: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 </a:t>
                      </a:r>
                      <a:r>
                        <a:rPr lang="en-US" altLang="ko-KR" sz="1200" strike="noStrike" kern="1200" cap="none" dirty="0" smtClean="0"/>
                        <a:t>홈페이지 제공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 엔플2 어플 제공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 NAVER</a:t>
                      </a:r>
                      <a:r>
                        <a:rPr lang="en-US" altLang="ko-KR" sz="1200" strike="noStrike" kern="1200" cap="none" baseline="0" dirty="0" smtClean="0"/>
                        <a:t> </a:t>
                      </a:r>
                      <a:r>
                        <a:rPr lang="ko-KR" altLang="en-US" sz="1200" strike="noStrike" kern="1200" cap="none" baseline="0" dirty="0" smtClean="0"/>
                        <a:t>및 </a:t>
                      </a:r>
                      <a:r>
                        <a:rPr lang="ko-KR" altLang="en-US" sz="1200" strike="noStrike" kern="1200" cap="none" baseline="0" dirty="0" err="1" smtClean="0"/>
                        <a:t>매경부동산에</a:t>
                      </a:r>
                      <a:r>
                        <a:rPr lang="ko-KR" altLang="en-US" sz="1200" strike="noStrike" kern="1200" cap="none" baseline="0" dirty="0" smtClean="0"/>
                        <a:t> 동시 노출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altLang="ko-KR" sz="1200" strike="noStrike" kern="1200" cap="none" dirty="0" smtClean="0"/>
                        <a:t>12월 </a:t>
                      </a:r>
                      <a:r>
                        <a:rPr lang="en-US" altLang="ko-KR" sz="1200" strike="noStrike" kern="1200" cap="none" dirty="0" err="1" smtClean="0"/>
                        <a:t>프로모션</a:t>
                      </a:r>
                      <a:r>
                        <a:rPr lang="en-US" altLang="ko-KR" sz="1200" strike="noStrike" kern="1200" cap="none" dirty="0" smtClean="0"/>
                        <a:t> </a:t>
                      </a:r>
                      <a:r>
                        <a:rPr lang="en-US" altLang="ko-KR" sz="1200" strike="noStrike" kern="1200" cap="none" dirty="0" err="1" smtClean="0"/>
                        <a:t>진행</a:t>
                      </a: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200" strike="noStrike" kern="1200" cap="none" dirty="0" smtClean="0"/>
                        <a:t>- </a:t>
                      </a:r>
                      <a:r>
                        <a:rPr lang="ko-KR" altLang="en-US" sz="1200" strike="noStrike" kern="1200" cap="none" dirty="0" err="1" smtClean="0"/>
                        <a:t>타사전환시</a:t>
                      </a:r>
                      <a:r>
                        <a:rPr lang="ko-KR" altLang="en-US" sz="1200" strike="noStrike" kern="1200" cap="none" dirty="0" smtClean="0"/>
                        <a:t> 최고의 혜택</a:t>
                      </a: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200" strike="noStrike" kern="1200" cap="none" dirty="0" smtClean="0"/>
                        <a:t>-</a:t>
                      </a:r>
                      <a:r>
                        <a:rPr lang="ko-KR" altLang="en-US" sz="1200" strike="noStrike" kern="1200" cap="none" dirty="0" err="1" smtClean="0"/>
                        <a:t>조인스</a:t>
                      </a:r>
                      <a:r>
                        <a:rPr lang="ko-KR" altLang="en-US" sz="1200" strike="noStrike" kern="1200" cap="none" dirty="0" smtClean="0"/>
                        <a:t> 무료가입 및 일반쿠폰 </a:t>
                      </a:r>
                      <a:r>
                        <a:rPr lang="en-US" altLang="ko-KR" sz="1200" strike="noStrike" kern="1200" cap="none" dirty="0" smtClean="0"/>
                        <a:t>30</a:t>
                      </a:r>
                      <a:r>
                        <a:rPr lang="ko-KR" altLang="en-US" sz="1200" strike="noStrike" kern="1200" cap="none" dirty="0" smtClean="0"/>
                        <a:t>장</a:t>
                      </a: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200" strike="noStrike" kern="1200" cap="none" dirty="0" smtClean="0"/>
                        <a:t> </a:t>
                      </a:r>
                      <a:r>
                        <a:rPr lang="ko-KR" altLang="en-US" sz="1200" strike="noStrike" kern="1200" cap="none" dirty="0" smtClean="0"/>
                        <a:t> 지급</a:t>
                      </a: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None/>
                      </a:pPr>
                      <a:r>
                        <a:rPr lang="en-US" altLang="ko-KR" sz="1200" strike="noStrike" kern="1200" cap="none" dirty="0" smtClean="0"/>
                        <a:t>-</a:t>
                      </a:r>
                      <a:r>
                        <a:rPr lang="ko-KR" altLang="en-US" sz="1200" strike="noStrike" kern="1200" cap="none" dirty="0" err="1" smtClean="0"/>
                        <a:t>모바일</a:t>
                      </a:r>
                      <a:r>
                        <a:rPr lang="ko-KR" altLang="en-US" sz="1200" strike="noStrike" kern="1200" cap="none" dirty="0" smtClean="0"/>
                        <a:t> </a:t>
                      </a:r>
                      <a:r>
                        <a:rPr lang="ko-KR" altLang="en-US" sz="1200" strike="noStrike" kern="1200" cap="none" dirty="0" err="1" smtClean="0"/>
                        <a:t>등록시</a:t>
                      </a:r>
                      <a:r>
                        <a:rPr lang="ko-KR" altLang="en-US" sz="1200" strike="noStrike" kern="1200" cap="none" dirty="0" smtClean="0"/>
                        <a:t> </a:t>
                      </a:r>
                      <a:r>
                        <a:rPr lang="en-US" altLang="ko-KR" sz="1200" strike="noStrike" kern="1200" cap="none" dirty="0" smtClean="0"/>
                        <a:t>1+1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포커스 120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352,000(120</a:t>
                      </a:r>
                      <a:r>
                        <a:rPr lang="ko-KR" altLang="en-US" sz="1400" strike="noStrike" kern="1200" cap="none" baseline="0" dirty="0" smtClean="0"/>
                        <a:t>포함</a:t>
                      </a:r>
                      <a:r>
                        <a:rPr lang="en-US" altLang="ko-KR" sz="1400" strike="noStrike" kern="1200" cap="none" baseline="0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1,700원(120건)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포커스 180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473,000(180c</a:t>
                      </a:r>
                      <a:r>
                        <a:rPr lang="ko-KR" altLang="en-US" sz="1400" strike="noStrike" kern="1200" cap="none" dirty="0" smtClean="0"/>
                        <a:t>포함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1,700원(180건)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포커스 240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605,000(240</a:t>
                      </a:r>
                      <a:r>
                        <a:rPr lang="ko-KR" altLang="en-US" sz="1400" strike="noStrike" kern="1200" cap="none" dirty="0" smtClean="0"/>
                        <a:t>포함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1,700원(240건)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포커스 300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726,000(300c</a:t>
                      </a:r>
                      <a:r>
                        <a:rPr lang="ko-KR" altLang="en-US" sz="1400" strike="noStrike" kern="1200" cap="none" dirty="0" smtClean="0"/>
                        <a:t>포함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1,700원(무제한)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Picture 2" descr="C:\Users\DELL\Desktop\알터\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420888"/>
            <a:ext cx="278904" cy="253688"/>
          </a:xfrm>
          <a:prstGeom prst="rect">
            <a:avLst/>
          </a:prstGeom>
          <a:noFill/>
        </p:spPr>
      </p:pic>
      <p:grpSp>
        <p:nvGrpSpPr>
          <p:cNvPr id="15" name="그룹 35"/>
          <p:cNvGrpSpPr/>
          <p:nvPr/>
        </p:nvGrpSpPr>
        <p:grpSpPr>
          <a:xfrm>
            <a:off x="467544" y="4797152"/>
            <a:ext cx="3168778" cy="323165"/>
            <a:chOff x="1123522" y="2048341"/>
            <a:chExt cx="4225037" cy="430886"/>
          </a:xfrm>
        </p:grpSpPr>
        <p:sp>
          <p:nvSpPr>
            <p:cNvPr id="23" name="TextBox 22"/>
            <p:cNvSpPr txBox="1"/>
            <p:nvPr/>
          </p:nvSpPr>
          <p:spPr>
            <a:xfrm>
              <a:off x="1507565" y="2048341"/>
              <a:ext cx="3840994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chemeClr val="accent1"/>
                  </a:solidFill>
                </a:rPr>
                <a:t>상품의 특징 및 판매 전략</a:t>
              </a:r>
              <a:endParaRPr lang="ko-KR" altLang="en-US" sz="15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7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18" name="Freeform 14"/>
              <p:cNvSpPr>
                <a:spLocks/>
              </p:cNvSpPr>
              <p:nvPr/>
            </p:nvSpPr>
            <p:spPr bwMode="auto">
              <a:xfrm>
                <a:off x="3600448" y="2463791"/>
                <a:ext cx="3444878" cy="1990726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5321297" y="3457563"/>
                <a:ext cx="1724030" cy="2984498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2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620688"/>
            <a:ext cx="68904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59024" y="5013176"/>
            <a:ext cx="8784976" cy="96348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457200" indent="-4572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1. </a:t>
            </a:r>
            <a:r>
              <a:rPr lang="ko-KR" altLang="en-US" sz="1200" dirty="0" smtClean="0">
                <a:solidFill>
                  <a:schemeClr val="tx1"/>
                </a:solidFill>
              </a:rPr>
              <a:t>한번의 매물등록으로 다매체 동시 노출 혜택 부각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2.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200" dirty="0" smtClean="0">
                <a:solidFill>
                  <a:schemeClr val="tx1"/>
                </a:solidFill>
              </a:rPr>
              <a:t> 부동산에서 매물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확인시</a:t>
            </a:r>
            <a:r>
              <a:rPr lang="ko-KR" altLang="en-US" sz="1200" dirty="0" smtClean="0">
                <a:solidFill>
                  <a:schemeClr val="tx1"/>
                </a:solidFill>
              </a:rPr>
              <a:t> 유일한 </a:t>
            </a:r>
            <a:r>
              <a:rPr lang="en-US" altLang="ko-KR" sz="1200" dirty="0" err="1" smtClean="0">
                <a:solidFill>
                  <a:schemeClr val="tx1"/>
                </a:solidFill>
              </a:rPr>
              <a:t>Outlink</a:t>
            </a:r>
            <a:r>
              <a:rPr lang="ko-KR" altLang="en-US" sz="1200" dirty="0" smtClean="0">
                <a:solidFill>
                  <a:schemeClr val="tx1"/>
                </a:solidFill>
              </a:rPr>
              <a:t>방식 장점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 - </a:t>
            </a:r>
            <a:r>
              <a:rPr lang="ko-KR" altLang="en-US" sz="1200" dirty="0" smtClean="0">
                <a:solidFill>
                  <a:schemeClr val="tx1"/>
                </a:solidFill>
              </a:rPr>
              <a:t>홈페이지 형식으로 보여지며 바로 대표 사진과 함께 업소 홍보됨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매물 리스트 연동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3. 114 </a:t>
            </a:r>
            <a:r>
              <a:rPr lang="ko-KR" altLang="en-US" sz="1200" dirty="0" smtClean="0">
                <a:solidFill>
                  <a:schemeClr val="tx1"/>
                </a:solidFill>
              </a:rPr>
              <a:t>홈페이지를 통해 공동중개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매물 직거래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계약서 기능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아파트 보고서 이용가능</a:t>
            </a:r>
            <a:r>
              <a:rPr lang="en-US" altLang="ko-KR" sz="1200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4. </a:t>
            </a:r>
            <a:r>
              <a:rPr lang="ko-KR" altLang="en-US" sz="1200" dirty="0" smtClean="0">
                <a:solidFill>
                  <a:schemeClr val="tx1"/>
                </a:solidFill>
              </a:rPr>
              <a:t>컴백 프로모션</a:t>
            </a:r>
            <a:r>
              <a:rPr lang="en-US" altLang="ko-KR" sz="1200" dirty="0" smtClean="0">
                <a:solidFill>
                  <a:schemeClr val="tx1"/>
                </a:solidFill>
              </a:rPr>
              <a:t>-</a:t>
            </a:r>
            <a:r>
              <a:rPr lang="ko-KR" altLang="en-US" sz="1200" dirty="0" smtClean="0">
                <a:solidFill>
                  <a:schemeClr val="tx1"/>
                </a:solidFill>
              </a:rPr>
              <a:t>재가입시 기간 </a:t>
            </a:r>
            <a:r>
              <a:rPr lang="en-US" altLang="ko-KR" sz="1200" dirty="0" smtClean="0">
                <a:solidFill>
                  <a:schemeClr val="tx1"/>
                </a:solidFill>
              </a:rPr>
              <a:t>6</a:t>
            </a:r>
            <a:r>
              <a:rPr lang="ko-KR" altLang="en-US" sz="1200" dirty="0" smtClean="0">
                <a:solidFill>
                  <a:schemeClr val="tx1"/>
                </a:solidFill>
              </a:rPr>
              <a:t>개월 추가 서비스 혜택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2520280" cy="747175"/>
          </a:xfrm>
          <a:prstGeom prst="rect">
            <a:avLst/>
          </a:prstGeom>
        </p:spPr>
      </p:pic>
      <p:graphicFrame>
        <p:nvGraphicFramePr>
          <p:cNvPr id="24" name="내용 개체 틀 3"/>
          <p:cNvGraphicFramePr>
            <a:graphicFrameLocks/>
          </p:cNvGraphicFramePr>
          <p:nvPr/>
        </p:nvGraphicFramePr>
        <p:xfrm>
          <a:off x="179512" y="1268760"/>
          <a:ext cx="8784976" cy="36449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35702"/>
                <a:gridCol w="1772823"/>
                <a:gridCol w="1111306"/>
                <a:gridCol w="1805873"/>
                <a:gridCol w="2659272"/>
              </a:tblGrid>
              <a:tr h="44233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상   품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err="1" smtClean="0"/>
                        <a:t>가격</a:t>
                      </a:r>
                      <a:r>
                        <a:rPr lang="en-US" altLang="ko-KR" sz="1400" strike="noStrike" kern="1200" cap="none" dirty="0" smtClean="0"/>
                        <a:t> (VAT 포함)     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 계약 기간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err="1" smtClean="0"/>
                        <a:t>추가</a:t>
                      </a:r>
                      <a:r>
                        <a:rPr lang="en-US" altLang="ko-KR" sz="1400" strike="noStrike" kern="1200" cap="none" dirty="0" smtClean="0"/>
                        <a:t> 충전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  비  고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44233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strike="noStrike" kern="1200" cap="none" dirty="0" smtClean="0"/>
                        <a:t>프리미엄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1,650,000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12개월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</a:t>
                      </a:r>
                      <a:r>
                        <a:rPr lang="ko-KR" altLang="en-US" sz="1400" strike="noStrike" kern="1200" cap="none" dirty="0" smtClean="0"/>
                        <a:t>무제한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rowSpan="6"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</a:t>
                      </a:r>
                      <a:r>
                        <a:rPr lang="ko-KR" altLang="en-US" sz="1200" strike="noStrike" kern="1200" cap="none" dirty="0" smtClean="0"/>
                        <a:t>홈페이지</a:t>
                      </a:r>
                      <a:r>
                        <a:rPr lang="en-US" altLang="ko-KR" sz="1200" strike="noStrike" kern="1200" cap="none" dirty="0" smtClean="0"/>
                        <a:t>,</a:t>
                      </a:r>
                      <a:r>
                        <a:rPr lang="ko-KR" altLang="en-US" sz="1200" strike="noStrike" kern="1200" cap="none" dirty="0" err="1" smtClean="0"/>
                        <a:t>콜백</a:t>
                      </a:r>
                      <a:r>
                        <a:rPr lang="ko-KR" altLang="en-US" sz="1200" strike="noStrike" kern="1200" cap="none" dirty="0" smtClean="0"/>
                        <a:t> 서비스</a:t>
                      </a: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</a:t>
                      </a:r>
                      <a:r>
                        <a:rPr lang="ko-KR" altLang="en-US" sz="1200" strike="noStrike" kern="1200" cap="none" dirty="0" smtClean="0"/>
                        <a:t>다매체 </a:t>
                      </a:r>
                      <a:r>
                        <a:rPr lang="ko-KR" altLang="en-US" sz="1200" strike="noStrike" kern="1200" cap="none" dirty="0" smtClean="0"/>
                        <a:t>동시 노출</a:t>
                      </a:r>
                      <a:endParaRPr lang="en-US" altLang="ko-KR" sz="1200" strike="noStrike" kern="1200" cap="none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 - </a:t>
                      </a:r>
                      <a:r>
                        <a:rPr lang="ko-KR" altLang="en-US" sz="1200" strike="noStrike" kern="1200" cap="none" dirty="0" smtClean="0"/>
                        <a:t>부동산</a:t>
                      </a:r>
                      <a:r>
                        <a:rPr lang="en-US" altLang="ko-KR" sz="1200" strike="noStrike" kern="1200" cap="none" dirty="0" smtClean="0"/>
                        <a:t>114,</a:t>
                      </a:r>
                      <a:r>
                        <a:rPr lang="en-US" altLang="ko-KR" sz="1200" strike="noStrike" kern="1200" cap="none" baseline="0" dirty="0" smtClean="0"/>
                        <a:t> NAVER,KB</a:t>
                      </a:r>
                      <a:r>
                        <a:rPr lang="ko-KR" altLang="en-US" sz="1200" strike="noStrike" kern="1200" cap="none" baseline="0" dirty="0" smtClean="0"/>
                        <a:t>시세</a:t>
                      </a:r>
                      <a:r>
                        <a:rPr lang="en-US" altLang="ko-KR" sz="1200" strike="noStrike" kern="1200" cap="none" baseline="0" dirty="0" smtClean="0"/>
                        <a:t>,</a:t>
                      </a:r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baseline="0" dirty="0" smtClean="0"/>
                        <a:t>    </a:t>
                      </a:r>
                      <a:r>
                        <a:rPr lang="ko-KR" altLang="en-US" sz="1200" strike="noStrike" kern="1200" cap="none" baseline="0" dirty="0" err="1" smtClean="0"/>
                        <a:t>네이트</a:t>
                      </a:r>
                      <a:r>
                        <a:rPr lang="ko-KR" altLang="en-US" sz="1200" strike="noStrike" kern="1200" cap="none" baseline="0" dirty="0" smtClean="0"/>
                        <a:t> 부동산</a:t>
                      </a:r>
                      <a:endParaRPr lang="en-US" altLang="ko-KR" sz="1200" strike="noStrike" kern="1200" cap="none" baseline="0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baseline="0" dirty="0" smtClean="0"/>
                        <a:t>* </a:t>
                      </a:r>
                      <a:r>
                        <a:rPr lang="ko-KR" altLang="en-US" sz="1200" strike="noStrike" kern="1200" cap="none" baseline="0" dirty="0" smtClean="0"/>
                        <a:t>아파트 단지 시세 제공 시 </a:t>
                      </a:r>
                      <a:r>
                        <a:rPr lang="en-US" altLang="ko-KR" sz="1200" strike="noStrike" kern="1200" cap="none" baseline="0" dirty="0" smtClean="0"/>
                        <a:t>11</a:t>
                      </a:r>
                      <a:r>
                        <a:rPr lang="ko-KR" altLang="en-US" sz="1200" strike="noStrike" kern="1200" cap="none" baseline="0" dirty="0" smtClean="0"/>
                        <a:t>만원</a:t>
                      </a:r>
                      <a:endParaRPr lang="en-US" altLang="ko-KR" sz="1200" strike="noStrike" kern="1200" cap="none" baseline="0" dirty="0" smtClean="0"/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baseline="0" dirty="0" smtClean="0"/>
                        <a:t> 할인</a:t>
                      </a:r>
                      <a:r>
                        <a:rPr lang="en-US" altLang="ko-KR" sz="1200" strike="noStrike" kern="1200" cap="none" baseline="0" dirty="0" smtClean="0"/>
                        <a:t>(</a:t>
                      </a:r>
                      <a:r>
                        <a:rPr lang="ko-KR" altLang="en-US" sz="1200" strike="noStrike" kern="1200" cap="none" baseline="0" dirty="0" err="1" smtClean="0"/>
                        <a:t>로얄</a:t>
                      </a:r>
                      <a:r>
                        <a:rPr lang="en-US" altLang="ko-KR" sz="1200" strike="noStrike" kern="1200" cap="none" baseline="0" dirty="0" smtClean="0"/>
                        <a:t>,</a:t>
                      </a:r>
                      <a:r>
                        <a:rPr lang="ko-KR" altLang="en-US" sz="1200" strike="noStrike" kern="1200" cap="none" baseline="0" dirty="0" smtClean="0"/>
                        <a:t>클래식 상품</a:t>
                      </a:r>
                      <a:r>
                        <a:rPr lang="en-US" altLang="ko-KR" sz="1200" strike="noStrike" kern="1200" cap="none" baseline="0" dirty="0" smtClean="0"/>
                        <a:t>)</a:t>
                      </a:r>
                    </a:p>
                    <a:p>
                      <a:pPr marL="0" indent="0" algn="l" defTabSz="508000" fontAlgn="auto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b="0" strike="noStrike" kern="1200" cap="none" baseline="0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</a:t>
                      </a:r>
                      <a:r>
                        <a:rPr lang="ko-KR" altLang="en-US" sz="1200" b="0" strike="noStrike" kern="1200" cap="none" baseline="0" dirty="0" err="1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네이버</a:t>
                      </a:r>
                      <a:r>
                        <a:rPr lang="ko-KR" altLang="en-US" sz="1200" b="0" strike="noStrike" kern="1200" cap="none" baseline="0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</a:t>
                      </a:r>
                      <a:r>
                        <a:rPr lang="ko-KR" altLang="en-US" sz="1200" b="0" strike="noStrike" kern="1200" cap="none" baseline="0" dirty="0" err="1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프리</a:t>
                      </a:r>
                      <a:r>
                        <a:rPr lang="ko-KR" altLang="en-US" sz="1200" b="0" strike="noStrike" kern="1200" cap="none" baseline="0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</a:t>
                      </a:r>
                      <a:r>
                        <a:rPr lang="en-US" altLang="ko-KR" sz="1200" b="0" strike="noStrike" kern="1200" cap="none" baseline="0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– </a:t>
                      </a:r>
                      <a:r>
                        <a:rPr lang="ko-KR" altLang="en-US" sz="1200" b="0" strike="noStrike" kern="1200" cap="none" baseline="0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패키지 상품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44233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strike="noStrike" kern="1200" cap="none" dirty="0" err="1" smtClean="0"/>
                        <a:t>로얄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880,000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12개월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</a:t>
                      </a:r>
                      <a:r>
                        <a:rPr lang="ko-KR" altLang="en-US" sz="1400" strike="noStrike" kern="1200" cap="none" dirty="0" smtClean="0"/>
                        <a:t>무제한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strike="noStrike" kern="1200" cap="none" dirty="0" smtClean="0"/>
                        <a:t>클래식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550,000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12개월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</a:t>
                      </a:r>
                      <a:r>
                        <a:rPr lang="ko-KR" altLang="en-US" sz="1400" strike="noStrike" kern="1200" cap="none" dirty="0" smtClean="0"/>
                        <a:t>무제한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strike="noStrike" kern="1200" cap="none" dirty="0" err="1" smtClean="0"/>
                        <a:t>네이버프리</a:t>
                      </a:r>
                      <a:r>
                        <a:rPr lang="en-US" altLang="ko-KR" sz="1400" strike="noStrike" kern="1200" cap="none" dirty="0" smtClean="0"/>
                        <a:t>60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198,000(60</a:t>
                      </a:r>
                      <a:r>
                        <a:rPr lang="ko-KR" altLang="en-US" sz="1400" strike="noStrike" kern="1200" cap="none" dirty="0" err="1" smtClean="0"/>
                        <a:t>건포함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1,700원(60</a:t>
                      </a:r>
                      <a:r>
                        <a:rPr lang="ko-KR" altLang="en-US" sz="1400" strike="noStrike" kern="1200" cap="none" dirty="0" smtClean="0"/>
                        <a:t>건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strike="noStrike" kern="1200" cap="none" dirty="0" err="1" smtClean="0"/>
                        <a:t>네이버</a:t>
                      </a:r>
                      <a:r>
                        <a:rPr lang="ko-KR" altLang="en-US" sz="1400" strike="noStrike" kern="1200" cap="none" dirty="0" smtClean="0"/>
                        <a:t> </a:t>
                      </a:r>
                      <a:r>
                        <a:rPr lang="ko-KR" altLang="en-US" sz="1400" strike="noStrike" kern="1200" cap="none" dirty="0" err="1" smtClean="0"/>
                        <a:t>프리</a:t>
                      </a:r>
                      <a:r>
                        <a:rPr lang="en-US" altLang="ko-KR" sz="1400" strike="noStrike" kern="1200" cap="none" dirty="0" smtClean="0"/>
                        <a:t>120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319,000(120</a:t>
                      </a:r>
                      <a:r>
                        <a:rPr lang="ko-KR" altLang="en-US" sz="1400" strike="noStrike" kern="1200" cap="none" dirty="0" err="1" smtClean="0"/>
                        <a:t>건포함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건당 1,700원(120</a:t>
                      </a:r>
                      <a:r>
                        <a:rPr lang="ko-KR" altLang="en-US" sz="1400" strike="noStrike" kern="1200" cap="none" dirty="0" smtClean="0"/>
                        <a:t>건</a:t>
                      </a:r>
                      <a:r>
                        <a:rPr lang="en-US" altLang="ko-KR" sz="1400" strike="noStrike" kern="1200" cap="none" dirty="0" smtClean="0"/>
                        <a:t>))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strike="noStrike" kern="1200" cap="none" dirty="0" err="1" smtClean="0"/>
                        <a:t>네이버</a:t>
                      </a:r>
                      <a:r>
                        <a:rPr lang="ko-KR" altLang="en-US" sz="1400" strike="noStrike" kern="1200" cap="none" dirty="0" smtClean="0"/>
                        <a:t> </a:t>
                      </a:r>
                      <a:r>
                        <a:rPr lang="ko-KR" altLang="en-US" sz="1400" strike="noStrike" kern="1200" cap="none" dirty="0" err="1" smtClean="0"/>
                        <a:t>프리</a:t>
                      </a:r>
                      <a:r>
                        <a:rPr lang="en-US" altLang="ko-KR" sz="1400" strike="noStrike" kern="1200" cap="none" dirty="0" smtClean="0"/>
                        <a:t>180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440,000(180</a:t>
                      </a:r>
                      <a:r>
                        <a:rPr lang="ko-KR" altLang="en-US" sz="1400" strike="noStrike" kern="1200" cap="none" dirty="0" err="1" smtClean="0"/>
                        <a:t>건포함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</a:t>
                      </a:r>
                      <a:r>
                        <a:rPr lang="ko-KR" altLang="en-US" sz="1400" strike="noStrike" kern="1200" cap="none" dirty="0" smtClean="0"/>
                        <a:t>개월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400" strike="noStrike" kern="1200" cap="none" dirty="0" smtClean="0"/>
                        <a:t>건당</a:t>
                      </a:r>
                      <a:r>
                        <a:rPr lang="en-US" altLang="ko-KR" sz="1400" strike="noStrike" kern="1200" cap="none" dirty="0" smtClean="0"/>
                        <a:t>1,700</a:t>
                      </a:r>
                      <a:r>
                        <a:rPr lang="ko-KR" altLang="en-US" sz="1400" strike="noStrike" kern="1200" cap="none" dirty="0" smtClean="0"/>
                        <a:t>원</a:t>
                      </a:r>
                      <a:r>
                        <a:rPr lang="en-US" altLang="ko-KR" sz="1400" strike="noStrike" kern="1200" cap="none" dirty="0" smtClean="0"/>
                        <a:t>(</a:t>
                      </a:r>
                      <a:r>
                        <a:rPr lang="ko-KR" altLang="en-US" sz="1400" strike="noStrike" kern="1200" cap="none" dirty="0" smtClean="0"/>
                        <a:t>무제한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7" name="그룹 35"/>
          <p:cNvGrpSpPr/>
          <p:nvPr/>
        </p:nvGrpSpPr>
        <p:grpSpPr>
          <a:xfrm>
            <a:off x="323528" y="4941168"/>
            <a:ext cx="3168778" cy="323165"/>
            <a:chOff x="1123522" y="2048341"/>
            <a:chExt cx="4225037" cy="430886"/>
          </a:xfrm>
        </p:grpSpPr>
        <p:sp>
          <p:nvSpPr>
            <p:cNvPr id="28" name="TextBox 27"/>
            <p:cNvSpPr txBox="1"/>
            <p:nvPr/>
          </p:nvSpPr>
          <p:spPr>
            <a:xfrm>
              <a:off x="1507565" y="2048341"/>
              <a:ext cx="3840994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chemeClr val="accent1"/>
                  </a:solidFill>
                </a:rPr>
                <a:t>상품의 특징 및 판매 전략</a:t>
              </a:r>
              <a:endParaRPr lang="ko-KR" altLang="en-US" sz="15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29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30" name="Freeform 14"/>
              <p:cNvSpPr>
                <a:spLocks/>
              </p:cNvSpPr>
              <p:nvPr/>
            </p:nvSpPr>
            <p:spPr bwMode="auto">
              <a:xfrm>
                <a:off x="3600448" y="2463791"/>
                <a:ext cx="3444878" cy="1990726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5321297" y="3457563"/>
                <a:ext cx="1724030" cy="2984498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33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548680"/>
            <a:ext cx="68904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467544" y="4797152"/>
            <a:ext cx="7344815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</a:pPr>
            <a:endParaRPr lang="en-US" altLang="ko-KR" sz="1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</a:rPr>
              <a:t>1. </a:t>
            </a:r>
            <a:r>
              <a:rPr lang="ko-KR" altLang="en-US" sz="1400" dirty="0" smtClean="0">
                <a:solidFill>
                  <a:schemeClr val="tx1"/>
                </a:solidFill>
              </a:rPr>
              <a:t>한번의 매물등록으로 다매체 동시 노출 혜택 부각</a:t>
            </a:r>
            <a:r>
              <a:rPr lang="en-US" altLang="ko-KR" sz="1400" dirty="0" smtClean="0">
                <a:solidFill>
                  <a:schemeClr val="tx1"/>
                </a:solidFill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</a:rPr>
              <a:t>다방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써브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네이버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</a:rPr>
              <a:t>벼룩시장</a:t>
            </a:r>
            <a:r>
              <a:rPr lang="en-US" altLang="ko-KR" sz="14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</a:rPr>
              <a:t>2. </a:t>
            </a:r>
            <a:r>
              <a:rPr lang="ko-KR" altLang="en-US" sz="1400" dirty="0" smtClean="0">
                <a:solidFill>
                  <a:schemeClr val="tx1"/>
                </a:solidFill>
              </a:rPr>
              <a:t>아파트 단지뿐만 아니라 원</a:t>
            </a:r>
            <a:r>
              <a:rPr lang="en-US" altLang="ko-KR" sz="1400" dirty="0" smtClean="0">
                <a:solidFill>
                  <a:schemeClr val="tx1"/>
                </a:solidFill>
              </a:rPr>
              <a:t>,</a:t>
            </a:r>
            <a:r>
              <a:rPr lang="ko-KR" altLang="en-US" sz="1400" dirty="0" err="1" smtClean="0">
                <a:solidFill>
                  <a:schemeClr val="tx1"/>
                </a:solidFill>
              </a:rPr>
              <a:t>투룸</a:t>
            </a:r>
            <a:r>
              <a:rPr lang="ko-KR" altLang="en-US" sz="1400" dirty="0" smtClean="0">
                <a:solidFill>
                  <a:schemeClr val="tx1"/>
                </a:solidFill>
              </a:rPr>
              <a:t> 단지 주변의 업소에도 인기 많은 상품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</a:rPr>
              <a:t>3. </a:t>
            </a:r>
            <a:r>
              <a:rPr lang="ko-KR" altLang="en-US" sz="1400" dirty="0" smtClean="0">
                <a:solidFill>
                  <a:schemeClr val="tx1"/>
                </a:solidFill>
              </a:rPr>
              <a:t>프로모션 활용하여 상품 영업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graphicFrame>
        <p:nvGraphicFramePr>
          <p:cNvPr id="9" name="내용 개체 틀 6"/>
          <p:cNvGraphicFramePr>
            <a:graphicFrameLocks noGrp="1"/>
          </p:cNvGraphicFramePr>
          <p:nvPr/>
        </p:nvGraphicFramePr>
        <p:xfrm>
          <a:off x="395536" y="1340768"/>
          <a:ext cx="8295203" cy="3255407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086089"/>
                <a:gridCol w="1777742"/>
                <a:gridCol w="1185161"/>
                <a:gridCol w="1777742"/>
                <a:gridCol w="2468469"/>
              </a:tblGrid>
              <a:tr h="264387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상품</a:t>
                      </a:r>
                      <a:endParaRPr lang="ko-KR" altLang="en-US" sz="1400" b="1" strike="noStrike" kern="1200" cap="none" dirty="0" smtClean="0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가격(vat포함)</a:t>
                      </a:r>
                      <a:endParaRPr lang="ko-KR" altLang="en-US" sz="1400" b="1" strike="noStrike" kern="1200" cap="none" dirty="0" smtClean="0">
                        <a:solidFill>
                          <a:srgbClr val="FFFFFF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기간</a:t>
                      </a:r>
                      <a:endParaRPr lang="ko-KR" altLang="en-US" sz="1400" b="1" strike="noStrike" kern="1200" cap="none" dirty="0" smtClean="0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추가충전</a:t>
                      </a:r>
                      <a:endParaRPr lang="ko-KR" altLang="en-US" sz="1400" b="1" strike="noStrike" kern="1200" cap="none" dirty="0" smtClean="0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비고</a:t>
                      </a:r>
                      <a:endParaRPr lang="ko-KR" altLang="en-US" sz="1400" b="1" strike="noStrike" kern="1200" cap="none" dirty="0" smtClean="0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/>
                </a:tc>
              </a:tr>
              <a:tr h="264387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30건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165,000원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          -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rowSpan="7"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*</a:t>
                      </a:r>
                      <a:r>
                        <a:rPr lang="ko-KR" altLang="en-US" sz="1400" strike="noStrike" kern="1200" cap="none" dirty="0" smtClean="0"/>
                        <a:t>패키지 상품</a:t>
                      </a:r>
                      <a:endParaRPr lang="en-US" altLang="ko-KR" sz="1400" strike="noStrike" kern="1200" cap="none" dirty="0" smtClean="0"/>
                    </a:p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*</a:t>
                      </a:r>
                      <a:r>
                        <a:rPr lang="en-US" altLang="ko-KR" sz="1400" strike="noStrike" kern="1200" cap="none" dirty="0" smtClean="0"/>
                        <a:t>홈페이지 제공</a:t>
                      </a:r>
                      <a:endParaRPr lang="ko-KR" altLang="en-US" sz="1400" strike="noStrike" kern="1200" cap="none" dirty="0" smtClean="0"/>
                    </a:p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*네이버 등록시 부동산써브,다방,벼룩시장에 동시 노출( 다방앱에 해당 단지 정보가 구축되어 있어야 함)</a:t>
                      </a:r>
                      <a:endParaRPr lang="ko-KR" altLang="en-US" sz="1400" strike="noStrike" kern="1200" cap="none" dirty="0" smtClean="0"/>
                    </a:p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*12월 </a:t>
                      </a:r>
                      <a:r>
                        <a:rPr lang="en-US" altLang="ko-KR" sz="1400" strike="noStrike" kern="1200" cap="none" dirty="0" err="1" smtClean="0"/>
                        <a:t>프로모션</a:t>
                      </a:r>
                      <a:endParaRPr lang="en-US" altLang="ko-KR" sz="1400" strike="noStrike" kern="1200" cap="none" dirty="0" smtClean="0"/>
                    </a:p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 </a:t>
                      </a:r>
                      <a:r>
                        <a:rPr lang="ko-KR" altLang="en-US" sz="1400" strike="noStrike" kern="1200" cap="none" dirty="0" smtClean="0"/>
                        <a:t>재계약</a:t>
                      </a:r>
                      <a:r>
                        <a:rPr lang="en-US" altLang="ko-KR" sz="1400" strike="noStrike" kern="1200" cap="none" dirty="0" smtClean="0"/>
                        <a:t>(</a:t>
                      </a:r>
                      <a:r>
                        <a:rPr lang="ko-KR" altLang="en-US" sz="1400" strike="noStrike" kern="1200" cap="none" dirty="0" smtClean="0"/>
                        <a:t>신규</a:t>
                      </a:r>
                      <a:r>
                        <a:rPr lang="en-US" altLang="ko-KR" sz="1400" strike="noStrike" kern="1200" cap="none" dirty="0" smtClean="0"/>
                        <a:t>)</a:t>
                      </a:r>
                      <a:r>
                        <a:rPr lang="ko-KR" altLang="en-US" sz="1400" strike="noStrike" kern="1200" cap="none" dirty="0" smtClean="0"/>
                        <a:t>시 </a:t>
                      </a:r>
                      <a:endParaRPr lang="en-US" altLang="ko-KR" sz="1400" strike="noStrike" kern="1200" cap="none" dirty="0" smtClean="0"/>
                    </a:p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  </a:t>
                      </a:r>
                      <a:r>
                        <a:rPr lang="ko-KR" altLang="en-US" sz="1400" strike="noStrike" kern="1200" cap="none" dirty="0" smtClean="0"/>
                        <a:t>기간 </a:t>
                      </a:r>
                      <a:r>
                        <a:rPr lang="en-US" altLang="ko-KR" sz="1400" strike="noStrike" kern="1200" cap="none" dirty="0" smtClean="0"/>
                        <a:t>1</a:t>
                      </a:r>
                      <a:r>
                        <a:rPr lang="ko-KR" altLang="en-US" sz="1400" strike="noStrike" kern="1200" cap="none" dirty="0" smtClean="0"/>
                        <a:t>개월</a:t>
                      </a:r>
                      <a:r>
                        <a:rPr lang="en-US" altLang="ko-KR" sz="1400" strike="noStrike" kern="1200" cap="none" dirty="0" smtClean="0"/>
                        <a:t>, </a:t>
                      </a:r>
                      <a:r>
                        <a:rPr lang="ko-KR" altLang="en-US" sz="1400" strike="noStrike" kern="1200" cap="none" dirty="0" smtClean="0"/>
                        <a:t>쿠폰</a:t>
                      </a:r>
                      <a:r>
                        <a:rPr lang="en-US" altLang="ko-KR" sz="1400" strike="noStrike" kern="1200" cap="none" dirty="0" smtClean="0"/>
                        <a:t>10</a:t>
                      </a:r>
                      <a:r>
                        <a:rPr lang="ko-KR" altLang="en-US" sz="1400" strike="noStrike" kern="1200" cap="none" dirty="0" smtClean="0"/>
                        <a:t>개 추가</a:t>
                      </a:r>
                    </a:p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398512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70건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210,000원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70건(1700원)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9459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90건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252,000원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90건(1700원)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9459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120건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319000원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120건(1700원)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9459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180건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451,000원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180건(1700원)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9459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240건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600,000원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err="1" smtClean="0"/>
                        <a:t>무제한</a:t>
                      </a:r>
                      <a:r>
                        <a:rPr lang="en-US" altLang="ko-KR" sz="1400" strike="noStrike" kern="1200" cap="none" dirty="0" smtClean="0"/>
                        <a:t>(1700원)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449459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300건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750,000원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6개월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err="1" smtClean="0"/>
                        <a:t>무제한</a:t>
                      </a:r>
                      <a:r>
                        <a:rPr lang="en-US" altLang="ko-KR" sz="1400" strike="noStrike" kern="1200" cap="none" dirty="0" smtClean="0"/>
                        <a:t>(1700원)</a:t>
                      </a:r>
                      <a:endParaRPr lang="ko-KR" altLang="en-US" sz="1400" b="0" strike="noStrike" kern="1200" cap="none" dirty="0" smtClean="0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 l="39383" t="60000" r="40926" b="6666"/>
          <a:stretch>
            <a:fillRect/>
          </a:stretch>
        </p:blipFill>
        <p:spPr bwMode="auto">
          <a:xfrm>
            <a:off x="395536" y="476672"/>
            <a:ext cx="244827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그룹 35"/>
          <p:cNvGrpSpPr/>
          <p:nvPr/>
        </p:nvGrpSpPr>
        <p:grpSpPr>
          <a:xfrm>
            <a:off x="467544" y="4869160"/>
            <a:ext cx="3168778" cy="323165"/>
            <a:chOff x="1123522" y="2048341"/>
            <a:chExt cx="4225037" cy="430886"/>
          </a:xfrm>
        </p:grpSpPr>
        <p:sp>
          <p:nvSpPr>
            <p:cNvPr id="16" name="TextBox 15"/>
            <p:cNvSpPr txBox="1"/>
            <p:nvPr/>
          </p:nvSpPr>
          <p:spPr>
            <a:xfrm>
              <a:off x="1507565" y="2048341"/>
              <a:ext cx="3840994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chemeClr val="accent1"/>
                  </a:solidFill>
                </a:rPr>
                <a:t>상품의 특징 및 판매 전략</a:t>
              </a:r>
              <a:endParaRPr lang="ko-KR" altLang="en-US" sz="15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7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18" name="Freeform 14"/>
              <p:cNvSpPr>
                <a:spLocks/>
              </p:cNvSpPr>
              <p:nvPr/>
            </p:nvSpPr>
            <p:spPr bwMode="auto">
              <a:xfrm>
                <a:off x="3600448" y="2463791"/>
                <a:ext cx="3444878" cy="1990726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5321297" y="3457563"/>
                <a:ext cx="1724030" cy="2984498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2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48680"/>
            <a:ext cx="68904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>
                <a:effectLst/>
              </a:rPr>
              <a:t>대박</a:t>
            </a:r>
            <a:r>
              <a:rPr lang="ko-KR" altLang="en-US" sz="1200" dirty="0" err="1" smtClean="0"/>
              <a:t>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13" name="모서리가 둥근 직사각형 27">
            <a:extLst>
              <a:ext uri="{FF2B5EF4-FFF2-40B4-BE49-F238E27FC236}">
                <a16:creationId xmlns="" xmlns:a16="http://schemas.microsoft.com/office/drawing/2014/main" id="{A02D1AFE-AD1F-49DF-95EA-84420911143A}"/>
              </a:ext>
            </a:extLst>
          </p:cNvPr>
          <p:cNvSpPr/>
          <p:nvPr/>
        </p:nvSpPr>
        <p:spPr>
          <a:xfrm>
            <a:off x="467544" y="620688"/>
            <a:ext cx="2376264" cy="936104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4902200" y="0"/>
            <a:ext cx="4241800" cy="6858000"/>
          </a:xfrm>
          <a:custGeom>
            <a:avLst/>
            <a:gdLst>
              <a:gd name="T0" fmla="*/ 2672 w 2672"/>
              <a:gd name="T1" fmla="*/ 86 h 4320"/>
              <a:gd name="T2" fmla="*/ 2164 w 2672"/>
              <a:gd name="T3" fmla="*/ 0 h 4320"/>
              <a:gd name="T4" fmla="*/ 2490 w 2672"/>
              <a:gd name="T5" fmla="*/ 196 h 4320"/>
              <a:gd name="T6" fmla="*/ 1666 w 2672"/>
              <a:gd name="T7" fmla="*/ 672 h 4320"/>
              <a:gd name="T8" fmla="*/ 1660 w 2672"/>
              <a:gd name="T9" fmla="*/ 0 h 4320"/>
              <a:gd name="T10" fmla="*/ 1390 w 2672"/>
              <a:gd name="T11" fmla="*/ 826 h 4320"/>
              <a:gd name="T12" fmla="*/ 838 w 2672"/>
              <a:gd name="T13" fmla="*/ 196 h 4320"/>
              <a:gd name="T14" fmla="*/ 1164 w 2672"/>
              <a:gd name="T15" fmla="*/ 0 h 4320"/>
              <a:gd name="T16" fmla="*/ 504 w 2672"/>
              <a:gd name="T17" fmla="*/ 0 h 4320"/>
              <a:gd name="T18" fmla="*/ 830 w 2672"/>
              <a:gd name="T19" fmla="*/ 196 h 4320"/>
              <a:gd name="T20" fmla="*/ 8 w 2672"/>
              <a:gd name="T21" fmla="*/ 672 h 4320"/>
              <a:gd name="T22" fmla="*/ 0 w 2672"/>
              <a:gd name="T23" fmla="*/ 0 h 4320"/>
              <a:gd name="T24" fmla="*/ 826 w 2672"/>
              <a:gd name="T25" fmla="*/ 1152 h 4320"/>
              <a:gd name="T26" fmla="*/ 830 w 2672"/>
              <a:gd name="T27" fmla="*/ 1154 h 4320"/>
              <a:gd name="T28" fmla="*/ 2 w 2672"/>
              <a:gd name="T29" fmla="*/ 2586 h 4320"/>
              <a:gd name="T30" fmla="*/ 0 w 2672"/>
              <a:gd name="T31" fmla="*/ 2588 h 4320"/>
              <a:gd name="T32" fmla="*/ 0 w 2672"/>
              <a:gd name="T33" fmla="*/ 3550 h 4320"/>
              <a:gd name="T34" fmla="*/ 824 w 2672"/>
              <a:gd name="T35" fmla="*/ 4026 h 4320"/>
              <a:gd name="T36" fmla="*/ 828 w 2672"/>
              <a:gd name="T37" fmla="*/ 4032 h 4320"/>
              <a:gd name="T38" fmla="*/ 828 w 2672"/>
              <a:gd name="T39" fmla="*/ 4032 h 4320"/>
              <a:gd name="T40" fmla="*/ 1332 w 2672"/>
              <a:gd name="T41" fmla="*/ 4320 h 4320"/>
              <a:gd name="T42" fmla="*/ 838 w 2672"/>
              <a:gd name="T43" fmla="*/ 4026 h 4320"/>
              <a:gd name="T44" fmla="*/ 1662 w 2672"/>
              <a:gd name="T45" fmla="*/ 3552 h 4320"/>
              <a:gd name="T46" fmla="*/ 1974 w 2672"/>
              <a:gd name="T47" fmla="*/ 4320 h 4320"/>
              <a:gd name="T48" fmla="*/ 2488 w 2672"/>
              <a:gd name="T49" fmla="*/ 4032 h 4320"/>
              <a:gd name="T50" fmla="*/ 2488 w 2672"/>
              <a:gd name="T51" fmla="*/ 4032 h 4320"/>
              <a:gd name="T52" fmla="*/ 2672 w 2672"/>
              <a:gd name="T53" fmla="*/ 4136 h 4320"/>
              <a:gd name="T54" fmla="*/ 2498 w 2672"/>
              <a:gd name="T55" fmla="*/ 4026 h 4320"/>
              <a:gd name="T56" fmla="*/ 2672 w 2672"/>
              <a:gd name="T57" fmla="*/ 3918 h 4320"/>
              <a:gd name="T58" fmla="*/ 2494 w 2672"/>
              <a:gd name="T59" fmla="*/ 3070 h 4320"/>
              <a:gd name="T60" fmla="*/ 2672 w 2672"/>
              <a:gd name="T61" fmla="*/ 2960 h 4320"/>
              <a:gd name="T62" fmla="*/ 1670 w 2672"/>
              <a:gd name="T63" fmla="*/ 2590 h 4320"/>
              <a:gd name="T64" fmla="*/ 2492 w 2672"/>
              <a:gd name="T65" fmla="*/ 2114 h 4320"/>
              <a:gd name="T66" fmla="*/ 2672 w 2672"/>
              <a:gd name="T67" fmla="*/ 2210 h 4320"/>
              <a:gd name="T68" fmla="*/ 2496 w 2672"/>
              <a:gd name="T69" fmla="*/ 1158 h 4320"/>
              <a:gd name="T70" fmla="*/ 2672 w 2672"/>
              <a:gd name="T71" fmla="*/ 1260 h 4320"/>
              <a:gd name="T72" fmla="*/ 2500 w 2672"/>
              <a:gd name="T73" fmla="*/ 1152 h 4320"/>
              <a:gd name="T74" fmla="*/ 2672 w 2672"/>
              <a:gd name="T75" fmla="*/ 1044 h 4320"/>
              <a:gd name="T76" fmla="*/ 2496 w 2672"/>
              <a:gd name="T77" fmla="*/ 196 h 4320"/>
              <a:gd name="T78" fmla="*/ 828 w 2672"/>
              <a:gd name="T79" fmla="*/ 4020 h 4320"/>
              <a:gd name="T80" fmla="*/ 6 w 2672"/>
              <a:gd name="T81" fmla="*/ 2596 h 4320"/>
              <a:gd name="T82" fmla="*/ 828 w 2672"/>
              <a:gd name="T83" fmla="*/ 3070 h 4320"/>
              <a:gd name="T84" fmla="*/ 304 w 2672"/>
              <a:gd name="T85" fmla="*/ 2760 h 4320"/>
              <a:gd name="T86" fmla="*/ 832 w 2672"/>
              <a:gd name="T87" fmla="*/ 2114 h 4320"/>
              <a:gd name="T88" fmla="*/ 832 w 2672"/>
              <a:gd name="T89" fmla="*/ 3064 h 4320"/>
              <a:gd name="T90" fmla="*/ 1658 w 2672"/>
              <a:gd name="T91" fmla="*/ 3544 h 4320"/>
              <a:gd name="T92" fmla="*/ 836 w 2672"/>
              <a:gd name="T93" fmla="*/ 3070 h 4320"/>
              <a:gd name="T94" fmla="*/ 1658 w 2672"/>
              <a:gd name="T95" fmla="*/ 3544 h 4320"/>
              <a:gd name="T96" fmla="*/ 836 w 2672"/>
              <a:gd name="T97" fmla="*/ 2108 h 4320"/>
              <a:gd name="T98" fmla="*/ 1658 w 2672"/>
              <a:gd name="T99" fmla="*/ 1634 h 4320"/>
              <a:gd name="T100" fmla="*/ 1420 w 2672"/>
              <a:gd name="T101" fmla="*/ 1488 h 4320"/>
              <a:gd name="T102" fmla="*/ 1398 w 2672"/>
              <a:gd name="T103" fmla="*/ 830 h 4320"/>
              <a:gd name="T104" fmla="*/ 2484 w 2672"/>
              <a:gd name="T105" fmla="*/ 1152 h 4320"/>
              <a:gd name="T106" fmla="*/ 1420 w 2672"/>
              <a:gd name="T107" fmla="*/ 1488 h 4320"/>
              <a:gd name="T108" fmla="*/ 2488 w 2672"/>
              <a:gd name="T109" fmla="*/ 4020 h 4320"/>
              <a:gd name="T110" fmla="*/ 1666 w 2672"/>
              <a:gd name="T111" fmla="*/ 2596 h 4320"/>
              <a:gd name="T112" fmla="*/ 2488 w 2672"/>
              <a:gd name="T113" fmla="*/ 2108 h 4320"/>
              <a:gd name="T114" fmla="*/ 1666 w 2672"/>
              <a:gd name="T115" fmla="*/ 1634 h 4320"/>
              <a:gd name="T116" fmla="*/ 2488 w 2672"/>
              <a:gd name="T117" fmla="*/ 2108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72" h="4320">
                <a:moveTo>
                  <a:pt x="2672" y="96"/>
                </a:moveTo>
                <a:lnTo>
                  <a:pt x="2672" y="86"/>
                </a:lnTo>
                <a:lnTo>
                  <a:pt x="2492" y="190"/>
                </a:lnTo>
                <a:lnTo>
                  <a:pt x="2164" y="0"/>
                </a:lnTo>
                <a:lnTo>
                  <a:pt x="2148" y="0"/>
                </a:lnTo>
                <a:lnTo>
                  <a:pt x="2490" y="196"/>
                </a:lnTo>
                <a:lnTo>
                  <a:pt x="2490" y="1146"/>
                </a:lnTo>
                <a:lnTo>
                  <a:pt x="1666" y="672"/>
                </a:lnTo>
                <a:lnTo>
                  <a:pt x="1666" y="0"/>
                </a:lnTo>
                <a:lnTo>
                  <a:pt x="1660" y="0"/>
                </a:lnTo>
                <a:lnTo>
                  <a:pt x="1660" y="672"/>
                </a:lnTo>
                <a:lnTo>
                  <a:pt x="1390" y="826"/>
                </a:lnTo>
                <a:lnTo>
                  <a:pt x="838" y="1146"/>
                </a:lnTo>
                <a:lnTo>
                  <a:pt x="838" y="196"/>
                </a:lnTo>
                <a:lnTo>
                  <a:pt x="1178" y="0"/>
                </a:lnTo>
                <a:lnTo>
                  <a:pt x="1164" y="0"/>
                </a:lnTo>
                <a:lnTo>
                  <a:pt x="834" y="190"/>
                </a:lnTo>
                <a:lnTo>
                  <a:pt x="504" y="0"/>
                </a:lnTo>
                <a:lnTo>
                  <a:pt x="490" y="0"/>
                </a:lnTo>
                <a:lnTo>
                  <a:pt x="830" y="196"/>
                </a:lnTo>
                <a:lnTo>
                  <a:pt x="830" y="1146"/>
                </a:lnTo>
                <a:lnTo>
                  <a:pt x="8" y="672"/>
                </a:lnTo>
                <a:lnTo>
                  <a:pt x="8" y="0"/>
                </a:lnTo>
                <a:lnTo>
                  <a:pt x="0" y="0"/>
                </a:lnTo>
                <a:lnTo>
                  <a:pt x="0" y="676"/>
                </a:lnTo>
                <a:lnTo>
                  <a:pt x="826" y="1152"/>
                </a:lnTo>
                <a:lnTo>
                  <a:pt x="826" y="1152"/>
                </a:lnTo>
                <a:lnTo>
                  <a:pt x="830" y="1154"/>
                </a:lnTo>
                <a:lnTo>
                  <a:pt x="830" y="2108"/>
                </a:lnTo>
                <a:lnTo>
                  <a:pt x="2" y="2586"/>
                </a:lnTo>
                <a:lnTo>
                  <a:pt x="0" y="2584"/>
                </a:lnTo>
                <a:lnTo>
                  <a:pt x="0" y="2588"/>
                </a:lnTo>
                <a:lnTo>
                  <a:pt x="0" y="2592"/>
                </a:lnTo>
                <a:lnTo>
                  <a:pt x="0" y="3550"/>
                </a:lnTo>
                <a:lnTo>
                  <a:pt x="824" y="4026"/>
                </a:lnTo>
                <a:lnTo>
                  <a:pt x="824" y="4026"/>
                </a:lnTo>
                <a:lnTo>
                  <a:pt x="828" y="4028"/>
                </a:lnTo>
                <a:lnTo>
                  <a:pt x="828" y="4032"/>
                </a:lnTo>
                <a:lnTo>
                  <a:pt x="828" y="4032"/>
                </a:lnTo>
                <a:lnTo>
                  <a:pt x="828" y="4032"/>
                </a:lnTo>
                <a:lnTo>
                  <a:pt x="832" y="4030"/>
                </a:lnTo>
                <a:lnTo>
                  <a:pt x="1332" y="4320"/>
                </a:lnTo>
                <a:lnTo>
                  <a:pt x="1348" y="4320"/>
                </a:lnTo>
                <a:lnTo>
                  <a:pt x="838" y="4026"/>
                </a:lnTo>
                <a:lnTo>
                  <a:pt x="1516" y="3636"/>
                </a:lnTo>
                <a:lnTo>
                  <a:pt x="1662" y="3552"/>
                </a:lnTo>
                <a:lnTo>
                  <a:pt x="2484" y="4026"/>
                </a:lnTo>
                <a:lnTo>
                  <a:pt x="1974" y="4320"/>
                </a:lnTo>
                <a:lnTo>
                  <a:pt x="1988" y="4320"/>
                </a:lnTo>
                <a:lnTo>
                  <a:pt x="2488" y="4032"/>
                </a:lnTo>
                <a:lnTo>
                  <a:pt x="2488" y="4032"/>
                </a:lnTo>
                <a:lnTo>
                  <a:pt x="2488" y="4032"/>
                </a:lnTo>
                <a:lnTo>
                  <a:pt x="2490" y="4030"/>
                </a:lnTo>
                <a:lnTo>
                  <a:pt x="2672" y="4136"/>
                </a:lnTo>
                <a:lnTo>
                  <a:pt x="2672" y="4126"/>
                </a:lnTo>
                <a:lnTo>
                  <a:pt x="2498" y="4026"/>
                </a:lnTo>
                <a:lnTo>
                  <a:pt x="2672" y="3926"/>
                </a:lnTo>
                <a:lnTo>
                  <a:pt x="2672" y="3918"/>
                </a:lnTo>
                <a:lnTo>
                  <a:pt x="2494" y="4020"/>
                </a:lnTo>
                <a:lnTo>
                  <a:pt x="2494" y="3070"/>
                </a:lnTo>
                <a:lnTo>
                  <a:pt x="2672" y="2968"/>
                </a:lnTo>
                <a:lnTo>
                  <a:pt x="2672" y="2960"/>
                </a:lnTo>
                <a:lnTo>
                  <a:pt x="2492" y="3064"/>
                </a:lnTo>
                <a:lnTo>
                  <a:pt x="1670" y="2590"/>
                </a:lnTo>
                <a:lnTo>
                  <a:pt x="1924" y="2442"/>
                </a:lnTo>
                <a:lnTo>
                  <a:pt x="2492" y="2114"/>
                </a:lnTo>
                <a:lnTo>
                  <a:pt x="2672" y="2220"/>
                </a:lnTo>
                <a:lnTo>
                  <a:pt x="2672" y="2210"/>
                </a:lnTo>
                <a:lnTo>
                  <a:pt x="2496" y="2108"/>
                </a:lnTo>
                <a:lnTo>
                  <a:pt x="2496" y="1158"/>
                </a:lnTo>
                <a:lnTo>
                  <a:pt x="2590" y="1214"/>
                </a:lnTo>
                <a:lnTo>
                  <a:pt x="2672" y="1260"/>
                </a:lnTo>
                <a:lnTo>
                  <a:pt x="2672" y="1252"/>
                </a:lnTo>
                <a:lnTo>
                  <a:pt x="2500" y="1152"/>
                </a:lnTo>
                <a:lnTo>
                  <a:pt x="2672" y="1052"/>
                </a:lnTo>
                <a:lnTo>
                  <a:pt x="2672" y="1044"/>
                </a:lnTo>
                <a:lnTo>
                  <a:pt x="2496" y="1146"/>
                </a:lnTo>
                <a:lnTo>
                  <a:pt x="2496" y="196"/>
                </a:lnTo>
                <a:lnTo>
                  <a:pt x="2672" y="96"/>
                </a:lnTo>
                <a:close/>
                <a:moveTo>
                  <a:pt x="828" y="4020"/>
                </a:moveTo>
                <a:lnTo>
                  <a:pt x="6" y="3546"/>
                </a:lnTo>
                <a:lnTo>
                  <a:pt x="6" y="2596"/>
                </a:lnTo>
                <a:lnTo>
                  <a:pt x="108" y="2654"/>
                </a:lnTo>
                <a:lnTo>
                  <a:pt x="828" y="3070"/>
                </a:lnTo>
                <a:lnTo>
                  <a:pt x="828" y="4020"/>
                </a:lnTo>
                <a:close/>
                <a:moveTo>
                  <a:pt x="304" y="2760"/>
                </a:moveTo>
                <a:lnTo>
                  <a:pt x="10" y="2590"/>
                </a:lnTo>
                <a:lnTo>
                  <a:pt x="832" y="2114"/>
                </a:lnTo>
                <a:lnTo>
                  <a:pt x="1654" y="2590"/>
                </a:lnTo>
                <a:lnTo>
                  <a:pt x="832" y="3064"/>
                </a:lnTo>
                <a:lnTo>
                  <a:pt x="304" y="2760"/>
                </a:lnTo>
                <a:close/>
                <a:moveTo>
                  <a:pt x="1658" y="3544"/>
                </a:moveTo>
                <a:lnTo>
                  <a:pt x="836" y="4020"/>
                </a:lnTo>
                <a:lnTo>
                  <a:pt x="836" y="3070"/>
                </a:lnTo>
                <a:lnTo>
                  <a:pt x="1658" y="2596"/>
                </a:lnTo>
                <a:lnTo>
                  <a:pt x="1658" y="3544"/>
                </a:lnTo>
                <a:close/>
                <a:moveTo>
                  <a:pt x="1658" y="2582"/>
                </a:moveTo>
                <a:lnTo>
                  <a:pt x="836" y="2108"/>
                </a:lnTo>
                <a:lnTo>
                  <a:pt x="836" y="1158"/>
                </a:lnTo>
                <a:lnTo>
                  <a:pt x="1658" y="1634"/>
                </a:lnTo>
                <a:lnTo>
                  <a:pt x="1658" y="2582"/>
                </a:lnTo>
                <a:close/>
                <a:moveTo>
                  <a:pt x="1420" y="1488"/>
                </a:moveTo>
                <a:lnTo>
                  <a:pt x="840" y="1152"/>
                </a:lnTo>
                <a:lnTo>
                  <a:pt x="1398" y="830"/>
                </a:lnTo>
                <a:lnTo>
                  <a:pt x="1662" y="678"/>
                </a:lnTo>
                <a:lnTo>
                  <a:pt x="2484" y="1152"/>
                </a:lnTo>
                <a:lnTo>
                  <a:pt x="1662" y="1628"/>
                </a:lnTo>
                <a:lnTo>
                  <a:pt x="1420" y="1488"/>
                </a:lnTo>
                <a:close/>
                <a:moveTo>
                  <a:pt x="2488" y="3070"/>
                </a:moveTo>
                <a:lnTo>
                  <a:pt x="2488" y="4020"/>
                </a:lnTo>
                <a:lnTo>
                  <a:pt x="1666" y="3546"/>
                </a:lnTo>
                <a:lnTo>
                  <a:pt x="1666" y="2596"/>
                </a:lnTo>
                <a:lnTo>
                  <a:pt x="2488" y="3070"/>
                </a:lnTo>
                <a:close/>
                <a:moveTo>
                  <a:pt x="2488" y="2108"/>
                </a:moveTo>
                <a:lnTo>
                  <a:pt x="1666" y="2582"/>
                </a:lnTo>
                <a:lnTo>
                  <a:pt x="1666" y="1634"/>
                </a:lnTo>
                <a:lnTo>
                  <a:pt x="2488" y="1158"/>
                </a:lnTo>
                <a:lnTo>
                  <a:pt x="2488" y="21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sz="1350" dirty="0"/>
          </a:p>
        </p:txBody>
      </p:sp>
      <p:grpSp>
        <p:nvGrpSpPr>
          <p:cNvPr id="16" name="그룹 25"/>
          <p:cNvGrpSpPr/>
          <p:nvPr/>
        </p:nvGrpSpPr>
        <p:grpSpPr>
          <a:xfrm>
            <a:off x="4840649" y="1542436"/>
            <a:ext cx="3548928" cy="3590003"/>
            <a:chOff x="3730048" y="913581"/>
            <a:chExt cx="4731904" cy="4786671"/>
          </a:xfrm>
        </p:grpSpPr>
        <p:grpSp>
          <p:nvGrpSpPr>
            <p:cNvPr id="17" name="그룹 11"/>
            <p:cNvGrpSpPr/>
            <p:nvPr/>
          </p:nvGrpSpPr>
          <p:grpSpPr>
            <a:xfrm>
              <a:off x="4929981" y="913581"/>
              <a:ext cx="2332038" cy="2692400"/>
              <a:chOff x="1502543" y="1611671"/>
              <a:chExt cx="2332038" cy="2692400"/>
            </a:xfrm>
          </p:grpSpPr>
          <p:grpSp>
            <p:nvGrpSpPr>
              <p:cNvPr id="33" name="그룹 5"/>
              <p:cNvGrpSpPr>
                <a:grpSpLocks noChangeAspect="1"/>
              </p:cNvGrpSpPr>
              <p:nvPr/>
            </p:nvGrpSpPr>
            <p:grpSpPr>
              <a:xfrm>
                <a:off x="1502543" y="1611671"/>
                <a:ext cx="2332038" cy="2692400"/>
                <a:chOff x="3763963" y="736600"/>
                <a:chExt cx="4664075" cy="5384800"/>
              </a:xfrm>
            </p:grpSpPr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>
                  <a:off x="3763963" y="736600"/>
                  <a:ext cx="4664075" cy="2692400"/>
                </a:xfrm>
                <a:custGeom>
                  <a:avLst/>
                  <a:gdLst>
                    <a:gd name="T0" fmla="*/ 2938 w 2938"/>
                    <a:gd name="T1" fmla="*/ 848 h 1696"/>
                    <a:gd name="T2" fmla="*/ 2938 w 2938"/>
                    <a:gd name="T3" fmla="*/ 848 h 1696"/>
                    <a:gd name="T4" fmla="*/ 1470 w 2938"/>
                    <a:gd name="T5" fmla="*/ 0 h 1696"/>
                    <a:gd name="T6" fmla="*/ 0 w 2938"/>
                    <a:gd name="T7" fmla="*/ 848 h 1696"/>
                    <a:gd name="T8" fmla="*/ 0 w 2938"/>
                    <a:gd name="T9" fmla="*/ 848 h 1696"/>
                    <a:gd name="T10" fmla="*/ 1470 w 2938"/>
                    <a:gd name="T11" fmla="*/ 1696 h 1696"/>
                    <a:gd name="T12" fmla="*/ 1470 w 2938"/>
                    <a:gd name="T13" fmla="*/ 1696 h 1696"/>
                    <a:gd name="T14" fmla="*/ 2938 w 2938"/>
                    <a:gd name="T15" fmla="*/ 848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38" h="1696">
                      <a:moveTo>
                        <a:pt x="2938" y="848"/>
                      </a:moveTo>
                      <a:lnTo>
                        <a:pt x="2938" y="848"/>
                      </a:lnTo>
                      <a:lnTo>
                        <a:pt x="1470" y="0"/>
                      </a:lnTo>
                      <a:lnTo>
                        <a:pt x="0" y="848"/>
                      </a:lnTo>
                      <a:lnTo>
                        <a:pt x="0" y="848"/>
                      </a:lnTo>
                      <a:lnTo>
                        <a:pt x="1470" y="1696"/>
                      </a:lnTo>
                      <a:lnTo>
                        <a:pt x="1470" y="1696"/>
                      </a:lnTo>
                      <a:lnTo>
                        <a:pt x="2938" y="84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350" dirty="0"/>
                </a:p>
              </p:txBody>
            </p:sp>
            <p:sp>
              <p:nvSpPr>
                <p:cNvPr id="36" name="Freeform 6"/>
                <p:cNvSpPr>
                  <a:spLocks/>
                </p:cNvSpPr>
                <p:nvPr/>
              </p:nvSpPr>
              <p:spPr bwMode="auto">
                <a:xfrm>
                  <a:off x="3763963" y="2082800"/>
                  <a:ext cx="2333625" cy="4038600"/>
                </a:xfrm>
                <a:custGeom>
                  <a:avLst/>
                  <a:gdLst>
                    <a:gd name="T0" fmla="*/ 1470 w 1470"/>
                    <a:gd name="T1" fmla="*/ 848 h 2544"/>
                    <a:gd name="T2" fmla="*/ 0 w 1470"/>
                    <a:gd name="T3" fmla="*/ 0 h 2544"/>
                    <a:gd name="T4" fmla="*/ 0 w 1470"/>
                    <a:gd name="T5" fmla="*/ 1696 h 2544"/>
                    <a:gd name="T6" fmla="*/ 1470 w 1470"/>
                    <a:gd name="T7" fmla="*/ 2544 h 2544"/>
                    <a:gd name="T8" fmla="*/ 1470 w 1470"/>
                    <a:gd name="T9" fmla="*/ 2544 h 2544"/>
                    <a:gd name="T10" fmla="*/ 1470 w 1470"/>
                    <a:gd name="T11" fmla="*/ 848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0" h="2544">
                      <a:moveTo>
                        <a:pt x="1470" y="848"/>
                      </a:moveTo>
                      <a:lnTo>
                        <a:pt x="0" y="0"/>
                      </a:lnTo>
                      <a:lnTo>
                        <a:pt x="0" y="1696"/>
                      </a:lnTo>
                      <a:lnTo>
                        <a:pt x="1470" y="2544"/>
                      </a:lnTo>
                      <a:lnTo>
                        <a:pt x="1470" y="2544"/>
                      </a:lnTo>
                      <a:lnTo>
                        <a:pt x="1470" y="84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350" dirty="0"/>
                </a:p>
              </p:txBody>
            </p:sp>
            <p:sp>
              <p:nvSpPr>
                <p:cNvPr id="37" name="Freeform 7"/>
                <p:cNvSpPr>
                  <a:spLocks/>
                </p:cNvSpPr>
                <p:nvPr/>
              </p:nvSpPr>
              <p:spPr bwMode="auto">
                <a:xfrm>
                  <a:off x="6097588" y="2082800"/>
                  <a:ext cx="2330450" cy="4038600"/>
                </a:xfrm>
                <a:custGeom>
                  <a:avLst/>
                  <a:gdLst>
                    <a:gd name="T0" fmla="*/ 1468 w 1468"/>
                    <a:gd name="T1" fmla="*/ 0 h 2544"/>
                    <a:gd name="T2" fmla="*/ 0 w 1468"/>
                    <a:gd name="T3" fmla="*/ 848 h 2544"/>
                    <a:gd name="T4" fmla="*/ 0 w 1468"/>
                    <a:gd name="T5" fmla="*/ 2544 h 2544"/>
                    <a:gd name="T6" fmla="*/ 1468 w 1468"/>
                    <a:gd name="T7" fmla="*/ 1696 h 2544"/>
                    <a:gd name="T8" fmla="*/ 1468 w 1468"/>
                    <a:gd name="T9" fmla="*/ 0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2544">
                      <a:moveTo>
                        <a:pt x="1468" y="0"/>
                      </a:moveTo>
                      <a:lnTo>
                        <a:pt x="0" y="848"/>
                      </a:lnTo>
                      <a:lnTo>
                        <a:pt x="0" y="2544"/>
                      </a:lnTo>
                      <a:lnTo>
                        <a:pt x="1468" y="1696"/>
                      </a:lnTo>
                      <a:lnTo>
                        <a:pt x="146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350" dirty="0"/>
                </a:p>
              </p:txBody>
            </p:sp>
          </p:grpSp>
          <p:sp>
            <p:nvSpPr>
              <p:cNvPr id="34" name="TextBox 7"/>
              <p:cNvSpPr txBox="1"/>
              <p:nvPr/>
            </p:nvSpPr>
            <p:spPr>
              <a:xfrm>
                <a:off x="1576592" y="2494908"/>
                <a:ext cx="220242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400" b="1" dirty="0" smtClean="0">
                    <a:solidFill>
                      <a:schemeClr val="bg1"/>
                    </a:solidFill>
                  </a:rPr>
                  <a:t>계약기간</a:t>
                </a:r>
                <a:endParaRPr lang="en-US" altLang="ko-KR" sz="24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altLang="ko-KR" sz="2400" b="1" dirty="0" smtClean="0">
                    <a:solidFill>
                      <a:schemeClr val="bg1"/>
                    </a:solidFill>
                  </a:rPr>
                  <a:t>6</a:t>
                </a:r>
                <a:r>
                  <a:rPr lang="ko-KR" altLang="en-US" sz="2400" b="1" dirty="0" smtClean="0">
                    <a:solidFill>
                      <a:schemeClr val="bg1"/>
                    </a:solidFill>
                  </a:rPr>
                  <a:t>개월 </a:t>
                </a:r>
                <a:endParaRPr lang="ko-KR" altLang="en-US" sz="24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그룹 24"/>
            <p:cNvGrpSpPr/>
            <p:nvPr/>
          </p:nvGrpSpPr>
          <p:grpSpPr>
            <a:xfrm>
              <a:off x="3730048" y="3007852"/>
              <a:ext cx="4731904" cy="2692400"/>
              <a:chOff x="6192529" y="3007852"/>
              <a:chExt cx="4731904" cy="2692400"/>
            </a:xfrm>
          </p:grpSpPr>
          <p:grpSp>
            <p:nvGrpSpPr>
              <p:cNvPr id="19" name="그룹 12"/>
              <p:cNvGrpSpPr/>
              <p:nvPr/>
            </p:nvGrpSpPr>
            <p:grpSpPr>
              <a:xfrm>
                <a:off x="6192529" y="3007852"/>
                <a:ext cx="2332038" cy="2692400"/>
                <a:chOff x="1502543" y="1611671"/>
                <a:chExt cx="2332038" cy="2692400"/>
              </a:xfrm>
            </p:grpSpPr>
            <p:grpSp>
              <p:nvGrpSpPr>
                <p:cNvPr id="28" name="그룹 13"/>
                <p:cNvGrpSpPr>
                  <a:grpSpLocks noChangeAspect="1"/>
                </p:cNvGrpSpPr>
                <p:nvPr/>
              </p:nvGrpSpPr>
              <p:grpSpPr>
                <a:xfrm>
                  <a:off x="1502543" y="1611671"/>
                  <a:ext cx="2332038" cy="2692400"/>
                  <a:chOff x="3763963" y="736600"/>
                  <a:chExt cx="4664075" cy="5384800"/>
                </a:xfrm>
              </p:grpSpPr>
              <p:sp>
                <p:nvSpPr>
                  <p:cNvPr id="30" name="Freeform 5"/>
                  <p:cNvSpPr>
                    <a:spLocks/>
                  </p:cNvSpPr>
                  <p:nvPr/>
                </p:nvSpPr>
                <p:spPr bwMode="auto">
                  <a:xfrm>
                    <a:off x="3763963" y="736600"/>
                    <a:ext cx="4664075" cy="2692400"/>
                  </a:xfrm>
                  <a:custGeom>
                    <a:avLst/>
                    <a:gdLst>
                      <a:gd name="T0" fmla="*/ 2938 w 2938"/>
                      <a:gd name="T1" fmla="*/ 848 h 1696"/>
                      <a:gd name="T2" fmla="*/ 2938 w 2938"/>
                      <a:gd name="T3" fmla="*/ 848 h 1696"/>
                      <a:gd name="T4" fmla="*/ 1470 w 2938"/>
                      <a:gd name="T5" fmla="*/ 0 h 1696"/>
                      <a:gd name="T6" fmla="*/ 0 w 2938"/>
                      <a:gd name="T7" fmla="*/ 848 h 1696"/>
                      <a:gd name="T8" fmla="*/ 0 w 2938"/>
                      <a:gd name="T9" fmla="*/ 848 h 1696"/>
                      <a:gd name="T10" fmla="*/ 1470 w 2938"/>
                      <a:gd name="T11" fmla="*/ 1696 h 1696"/>
                      <a:gd name="T12" fmla="*/ 1470 w 2938"/>
                      <a:gd name="T13" fmla="*/ 1696 h 1696"/>
                      <a:gd name="T14" fmla="*/ 2938 w 2938"/>
                      <a:gd name="T15" fmla="*/ 848 h 1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938" h="1696">
                        <a:moveTo>
                          <a:pt x="2938" y="848"/>
                        </a:moveTo>
                        <a:lnTo>
                          <a:pt x="2938" y="848"/>
                        </a:lnTo>
                        <a:lnTo>
                          <a:pt x="1470" y="0"/>
                        </a:lnTo>
                        <a:lnTo>
                          <a:pt x="0" y="848"/>
                        </a:lnTo>
                        <a:lnTo>
                          <a:pt x="0" y="848"/>
                        </a:lnTo>
                        <a:lnTo>
                          <a:pt x="1470" y="1696"/>
                        </a:lnTo>
                        <a:lnTo>
                          <a:pt x="1470" y="1696"/>
                        </a:lnTo>
                        <a:lnTo>
                          <a:pt x="2938" y="848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31" name="Freeform 6"/>
                  <p:cNvSpPr>
                    <a:spLocks/>
                  </p:cNvSpPr>
                  <p:nvPr/>
                </p:nvSpPr>
                <p:spPr bwMode="auto">
                  <a:xfrm>
                    <a:off x="3763963" y="2082800"/>
                    <a:ext cx="2333625" cy="4038600"/>
                  </a:xfrm>
                  <a:custGeom>
                    <a:avLst/>
                    <a:gdLst>
                      <a:gd name="T0" fmla="*/ 1470 w 1470"/>
                      <a:gd name="T1" fmla="*/ 848 h 2544"/>
                      <a:gd name="T2" fmla="*/ 0 w 1470"/>
                      <a:gd name="T3" fmla="*/ 0 h 2544"/>
                      <a:gd name="T4" fmla="*/ 0 w 1470"/>
                      <a:gd name="T5" fmla="*/ 1696 h 2544"/>
                      <a:gd name="T6" fmla="*/ 1470 w 1470"/>
                      <a:gd name="T7" fmla="*/ 2544 h 2544"/>
                      <a:gd name="T8" fmla="*/ 1470 w 1470"/>
                      <a:gd name="T9" fmla="*/ 2544 h 2544"/>
                      <a:gd name="T10" fmla="*/ 1470 w 1470"/>
                      <a:gd name="T11" fmla="*/ 848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70" h="2544">
                        <a:moveTo>
                          <a:pt x="1470" y="848"/>
                        </a:moveTo>
                        <a:lnTo>
                          <a:pt x="0" y="0"/>
                        </a:lnTo>
                        <a:lnTo>
                          <a:pt x="0" y="1696"/>
                        </a:lnTo>
                        <a:lnTo>
                          <a:pt x="1470" y="2544"/>
                        </a:lnTo>
                        <a:lnTo>
                          <a:pt x="1470" y="2544"/>
                        </a:lnTo>
                        <a:lnTo>
                          <a:pt x="1470" y="848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32" name="Freeform 7"/>
                  <p:cNvSpPr>
                    <a:spLocks/>
                  </p:cNvSpPr>
                  <p:nvPr/>
                </p:nvSpPr>
                <p:spPr bwMode="auto">
                  <a:xfrm>
                    <a:off x="6097588" y="2082800"/>
                    <a:ext cx="2330450" cy="4038600"/>
                  </a:xfrm>
                  <a:custGeom>
                    <a:avLst/>
                    <a:gdLst>
                      <a:gd name="T0" fmla="*/ 1468 w 1468"/>
                      <a:gd name="T1" fmla="*/ 0 h 2544"/>
                      <a:gd name="T2" fmla="*/ 0 w 1468"/>
                      <a:gd name="T3" fmla="*/ 848 h 2544"/>
                      <a:gd name="T4" fmla="*/ 0 w 1468"/>
                      <a:gd name="T5" fmla="*/ 2544 h 2544"/>
                      <a:gd name="T6" fmla="*/ 1468 w 1468"/>
                      <a:gd name="T7" fmla="*/ 1696 h 2544"/>
                      <a:gd name="T8" fmla="*/ 1468 w 1468"/>
                      <a:gd name="T9" fmla="*/ 0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68" h="2544">
                        <a:moveTo>
                          <a:pt x="1468" y="0"/>
                        </a:moveTo>
                        <a:lnTo>
                          <a:pt x="0" y="848"/>
                        </a:lnTo>
                        <a:lnTo>
                          <a:pt x="0" y="2544"/>
                        </a:lnTo>
                        <a:lnTo>
                          <a:pt x="1468" y="1696"/>
                        </a:lnTo>
                        <a:lnTo>
                          <a:pt x="146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1567350" y="2468191"/>
                  <a:ext cx="2202427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2400" b="1" dirty="0" err="1" smtClean="0">
                      <a:solidFill>
                        <a:schemeClr val="bg1"/>
                      </a:solidFill>
                    </a:rPr>
                    <a:t>매체비</a:t>
                  </a:r>
                  <a:endParaRPr lang="en-US" altLang="ko-KR" sz="2400" b="1" dirty="0" smtClean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en-US" altLang="ko-KR" sz="2400" b="1" dirty="0" smtClean="0">
                      <a:solidFill>
                        <a:schemeClr val="bg1"/>
                      </a:solidFill>
                    </a:rPr>
                    <a:t>55,000</a:t>
                  </a:r>
                  <a:r>
                    <a:rPr lang="ko-KR" altLang="en-US" sz="2400" b="1" dirty="0" smtClean="0">
                      <a:solidFill>
                        <a:schemeClr val="bg1"/>
                      </a:solidFill>
                    </a:rPr>
                    <a:t>원</a:t>
                  </a:r>
                  <a:endParaRPr lang="ko-KR" altLang="en-US" sz="24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1" name="그룹 18"/>
              <p:cNvGrpSpPr/>
              <p:nvPr/>
            </p:nvGrpSpPr>
            <p:grpSpPr>
              <a:xfrm>
                <a:off x="8592395" y="3007852"/>
                <a:ext cx="2332038" cy="2692400"/>
                <a:chOff x="1502543" y="1611671"/>
                <a:chExt cx="2332038" cy="2692400"/>
              </a:xfrm>
            </p:grpSpPr>
            <p:grpSp>
              <p:nvGrpSpPr>
                <p:cNvPr id="22" name="그룹 19"/>
                <p:cNvGrpSpPr>
                  <a:grpSpLocks noChangeAspect="1"/>
                </p:cNvGrpSpPr>
                <p:nvPr/>
              </p:nvGrpSpPr>
              <p:grpSpPr>
                <a:xfrm>
                  <a:off x="1502543" y="1611671"/>
                  <a:ext cx="2332038" cy="2692400"/>
                  <a:chOff x="3763963" y="736600"/>
                  <a:chExt cx="4664075" cy="5384800"/>
                </a:xfrm>
              </p:grpSpPr>
              <p:sp>
                <p:nvSpPr>
                  <p:cNvPr id="24" name="Freeform 5"/>
                  <p:cNvSpPr>
                    <a:spLocks/>
                  </p:cNvSpPr>
                  <p:nvPr/>
                </p:nvSpPr>
                <p:spPr bwMode="auto">
                  <a:xfrm>
                    <a:off x="3763963" y="736600"/>
                    <a:ext cx="4664075" cy="2692400"/>
                  </a:xfrm>
                  <a:custGeom>
                    <a:avLst/>
                    <a:gdLst>
                      <a:gd name="T0" fmla="*/ 2938 w 2938"/>
                      <a:gd name="T1" fmla="*/ 848 h 1696"/>
                      <a:gd name="T2" fmla="*/ 2938 w 2938"/>
                      <a:gd name="T3" fmla="*/ 848 h 1696"/>
                      <a:gd name="T4" fmla="*/ 1470 w 2938"/>
                      <a:gd name="T5" fmla="*/ 0 h 1696"/>
                      <a:gd name="T6" fmla="*/ 0 w 2938"/>
                      <a:gd name="T7" fmla="*/ 848 h 1696"/>
                      <a:gd name="T8" fmla="*/ 0 w 2938"/>
                      <a:gd name="T9" fmla="*/ 848 h 1696"/>
                      <a:gd name="T10" fmla="*/ 1470 w 2938"/>
                      <a:gd name="T11" fmla="*/ 1696 h 1696"/>
                      <a:gd name="T12" fmla="*/ 1470 w 2938"/>
                      <a:gd name="T13" fmla="*/ 1696 h 1696"/>
                      <a:gd name="T14" fmla="*/ 2938 w 2938"/>
                      <a:gd name="T15" fmla="*/ 848 h 1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938" h="1696">
                        <a:moveTo>
                          <a:pt x="2938" y="848"/>
                        </a:moveTo>
                        <a:lnTo>
                          <a:pt x="2938" y="848"/>
                        </a:lnTo>
                        <a:lnTo>
                          <a:pt x="1470" y="0"/>
                        </a:lnTo>
                        <a:lnTo>
                          <a:pt x="0" y="848"/>
                        </a:lnTo>
                        <a:lnTo>
                          <a:pt x="0" y="848"/>
                        </a:lnTo>
                        <a:lnTo>
                          <a:pt x="1470" y="1696"/>
                        </a:lnTo>
                        <a:lnTo>
                          <a:pt x="1470" y="1696"/>
                        </a:lnTo>
                        <a:lnTo>
                          <a:pt x="2938" y="848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26" name="Freeform 6"/>
                  <p:cNvSpPr>
                    <a:spLocks/>
                  </p:cNvSpPr>
                  <p:nvPr/>
                </p:nvSpPr>
                <p:spPr bwMode="auto">
                  <a:xfrm>
                    <a:off x="3763963" y="2082800"/>
                    <a:ext cx="2333625" cy="4038600"/>
                  </a:xfrm>
                  <a:custGeom>
                    <a:avLst/>
                    <a:gdLst>
                      <a:gd name="T0" fmla="*/ 1470 w 1470"/>
                      <a:gd name="T1" fmla="*/ 848 h 2544"/>
                      <a:gd name="T2" fmla="*/ 0 w 1470"/>
                      <a:gd name="T3" fmla="*/ 0 h 2544"/>
                      <a:gd name="T4" fmla="*/ 0 w 1470"/>
                      <a:gd name="T5" fmla="*/ 1696 h 2544"/>
                      <a:gd name="T6" fmla="*/ 1470 w 1470"/>
                      <a:gd name="T7" fmla="*/ 2544 h 2544"/>
                      <a:gd name="T8" fmla="*/ 1470 w 1470"/>
                      <a:gd name="T9" fmla="*/ 2544 h 2544"/>
                      <a:gd name="T10" fmla="*/ 1470 w 1470"/>
                      <a:gd name="T11" fmla="*/ 848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70" h="2544">
                        <a:moveTo>
                          <a:pt x="1470" y="848"/>
                        </a:moveTo>
                        <a:lnTo>
                          <a:pt x="0" y="0"/>
                        </a:lnTo>
                        <a:lnTo>
                          <a:pt x="0" y="1696"/>
                        </a:lnTo>
                        <a:lnTo>
                          <a:pt x="1470" y="2544"/>
                        </a:lnTo>
                        <a:lnTo>
                          <a:pt x="1470" y="2544"/>
                        </a:lnTo>
                        <a:lnTo>
                          <a:pt x="1470" y="848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27" name="Freeform 7"/>
                  <p:cNvSpPr>
                    <a:spLocks/>
                  </p:cNvSpPr>
                  <p:nvPr/>
                </p:nvSpPr>
                <p:spPr bwMode="auto">
                  <a:xfrm>
                    <a:off x="6097588" y="2082800"/>
                    <a:ext cx="2330450" cy="4038600"/>
                  </a:xfrm>
                  <a:custGeom>
                    <a:avLst/>
                    <a:gdLst>
                      <a:gd name="T0" fmla="*/ 1468 w 1468"/>
                      <a:gd name="T1" fmla="*/ 0 h 2544"/>
                      <a:gd name="T2" fmla="*/ 0 w 1468"/>
                      <a:gd name="T3" fmla="*/ 848 h 2544"/>
                      <a:gd name="T4" fmla="*/ 0 w 1468"/>
                      <a:gd name="T5" fmla="*/ 2544 h 2544"/>
                      <a:gd name="T6" fmla="*/ 1468 w 1468"/>
                      <a:gd name="T7" fmla="*/ 1696 h 2544"/>
                      <a:gd name="T8" fmla="*/ 1468 w 1468"/>
                      <a:gd name="T9" fmla="*/ 0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68" h="2544">
                        <a:moveTo>
                          <a:pt x="1468" y="0"/>
                        </a:moveTo>
                        <a:lnTo>
                          <a:pt x="0" y="848"/>
                        </a:lnTo>
                        <a:lnTo>
                          <a:pt x="0" y="2544"/>
                        </a:lnTo>
                        <a:lnTo>
                          <a:pt x="1468" y="1696"/>
                        </a:lnTo>
                        <a:lnTo>
                          <a:pt x="146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</p:grpSp>
            <p:sp>
              <p:nvSpPr>
                <p:cNvPr id="23" name="TextBox 22"/>
                <p:cNvSpPr txBox="1"/>
                <p:nvPr/>
              </p:nvSpPr>
              <p:spPr>
                <a:xfrm>
                  <a:off x="1528787" y="2128830"/>
                  <a:ext cx="2202427" cy="1600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2400" b="1" dirty="0" smtClean="0">
                      <a:solidFill>
                        <a:schemeClr val="bg1"/>
                      </a:solidFill>
                    </a:rPr>
                    <a:t>쿠폰당</a:t>
                  </a:r>
                  <a:endParaRPr lang="en-US" altLang="ko-KR" sz="2400" b="1" dirty="0" smtClean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en-US" altLang="ko-KR" sz="2400" b="1" dirty="0" smtClean="0">
                      <a:solidFill>
                        <a:schemeClr val="bg1"/>
                      </a:solidFill>
                    </a:rPr>
                    <a:t>1700</a:t>
                  </a:r>
                  <a:r>
                    <a:rPr lang="ko-KR" altLang="en-US" sz="2400" b="1" dirty="0" smtClean="0">
                      <a:solidFill>
                        <a:schemeClr val="bg1"/>
                      </a:solidFill>
                    </a:rPr>
                    <a:t>원</a:t>
                  </a:r>
                  <a:endParaRPr lang="en-US" altLang="ko-KR" sz="2400" b="1" dirty="0" smtClean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en-US" altLang="ko-KR" sz="2400" b="1" dirty="0" smtClean="0">
                      <a:solidFill>
                        <a:schemeClr val="bg1"/>
                      </a:solidFill>
                    </a:rPr>
                    <a:t>(</a:t>
                  </a:r>
                  <a:r>
                    <a:rPr lang="ko-KR" altLang="en-US" sz="2400" b="1" dirty="0" smtClean="0">
                      <a:solidFill>
                        <a:schemeClr val="bg1"/>
                      </a:solidFill>
                    </a:rPr>
                    <a:t>무제한</a:t>
                  </a:r>
                  <a:r>
                    <a:rPr lang="en-US" altLang="ko-KR" sz="2400" b="1" dirty="0" smtClean="0">
                      <a:solidFill>
                        <a:schemeClr val="bg1"/>
                      </a:solidFill>
                    </a:rPr>
                    <a:t>)</a:t>
                  </a:r>
                  <a:endParaRPr lang="ko-KR" altLang="en-US" sz="24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38" name="그룹 35"/>
          <p:cNvGrpSpPr/>
          <p:nvPr/>
        </p:nvGrpSpPr>
        <p:grpSpPr>
          <a:xfrm>
            <a:off x="523534" y="1838576"/>
            <a:ext cx="3976458" cy="946414"/>
            <a:chOff x="1123522" y="2048341"/>
            <a:chExt cx="5301943" cy="1261884"/>
          </a:xfrm>
        </p:grpSpPr>
        <p:grpSp>
          <p:nvGrpSpPr>
            <p:cNvPr id="39" name="그룹 34"/>
            <p:cNvGrpSpPr/>
            <p:nvPr/>
          </p:nvGrpSpPr>
          <p:grpSpPr>
            <a:xfrm>
              <a:off x="1574184" y="2048341"/>
              <a:ext cx="4851281" cy="1261884"/>
              <a:chOff x="1574184" y="2048341"/>
              <a:chExt cx="4851281" cy="1261884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1574184" y="2048341"/>
                <a:ext cx="3840995" cy="73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저렴한 가격</a:t>
                </a:r>
                <a:endParaRPr lang="en-US" altLang="ko-KR" sz="1500" b="1" dirty="0" smtClean="0">
                  <a:solidFill>
                    <a:schemeClr val="accent1"/>
                  </a:solidFill>
                </a:endParaRPr>
              </a:p>
              <a:p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574185" y="2448451"/>
                <a:ext cx="48512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적은 금액으로 심플하게 가입하여 사용가능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매체비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외 건당 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1,700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원으로 등록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(6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개월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기간내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무제한 등록 가능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40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41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2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4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grpSp>
        <p:nvGrpSpPr>
          <p:cNvPr id="47" name="그룹 35"/>
          <p:cNvGrpSpPr/>
          <p:nvPr/>
        </p:nvGrpSpPr>
        <p:grpSpPr>
          <a:xfrm>
            <a:off x="539552" y="3140968"/>
            <a:ext cx="3218743" cy="577082"/>
            <a:chOff x="1123522" y="2048341"/>
            <a:chExt cx="4291657" cy="769442"/>
          </a:xfrm>
        </p:grpSpPr>
        <p:grpSp>
          <p:nvGrpSpPr>
            <p:cNvPr id="48" name="그룹 34"/>
            <p:cNvGrpSpPr/>
            <p:nvPr/>
          </p:nvGrpSpPr>
          <p:grpSpPr>
            <a:xfrm>
              <a:off x="1574184" y="2048341"/>
              <a:ext cx="3840995" cy="769442"/>
              <a:chOff x="1574184" y="2048341"/>
              <a:chExt cx="3840995" cy="769442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1574184" y="2048341"/>
                <a:ext cx="3840995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한경과 </a:t>
                </a:r>
                <a:r>
                  <a:rPr lang="ko-KR" altLang="en-US" sz="1500" b="1" dirty="0" err="1" smtClean="0">
                    <a:solidFill>
                      <a:schemeClr val="accent1"/>
                    </a:solidFill>
                  </a:rPr>
                  <a:t>네이버</a:t>
                </a:r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 동시 노출</a:t>
                </a:r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574185" y="2448451"/>
                <a:ext cx="38394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49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50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51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52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53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grpSp>
        <p:nvGrpSpPr>
          <p:cNvPr id="56" name="그룹 35"/>
          <p:cNvGrpSpPr/>
          <p:nvPr/>
        </p:nvGrpSpPr>
        <p:grpSpPr>
          <a:xfrm>
            <a:off x="539552" y="3861048"/>
            <a:ext cx="3744416" cy="1315746"/>
            <a:chOff x="1123522" y="2048341"/>
            <a:chExt cx="4992554" cy="1754326"/>
          </a:xfrm>
        </p:grpSpPr>
        <p:grpSp>
          <p:nvGrpSpPr>
            <p:cNvPr id="57" name="그룹 34"/>
            <p:cNvGrpSpPr/>
            <p:nvPr/>
          </p:nvGrpSpPr>
          <p:grpSpPr>
            <a:xfrm>
              <a:off x="1574184" y="2048341"/>
              <a:ext cx="4541892" cy="1754326"/>
              <a:chOff x="1574184" y="2048341"/>
              <a:chExt cx="4541892" cy="1754326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574184" y="2048341"/>
                <a:ext cx="3840995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상품의 특징 및 판매전략</a:t>
                </a:r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574185" y="2448451"/>
                <a:ext cx="4541891" cy="1354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복잡한 상품에 대해 어려워 하시는 사장님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</a:p>
              <a:p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단순히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네이버에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매물만 올리고 싶은 사장님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저렴하게 사용하기를 원하는 사장님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충전하여 사용시 무제한으로 사용하고 싶은 사장님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8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59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60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62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589240"/>
            <a:ext cx="936104" cy="94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>
                <a:effectLst/>
              </a:rPr>
              <a:t>대박</a:t>
            </a:r>
            <a:r>
              <a:rPr lang="ko-KR" altLang="en-US" sz="1200" dirty="0" err="1" smtClean="0"/>
              <a:t>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4902200" y="0"/>
            <a:ext cx="4241800" cy="6858000"/>
          </a:xfrm>
          <a:custGeom>
            <a:avLst/>
            <a:gdLst>
              <a:gd name="T0" fmla="*/ 2672 w 2672"/>
              <a:gd name="T1" fmla="*/ 86 h 4320"/>
              <a:gd name="T2" fmla="*/ 2164 w 2672"/>
              <a:gd name="T3" fmla="*/ 0 h 4320"/>
              <a:gd name="T4" fmla="*/ 2490 w 2672"/>
              <a:gd name="T5" fmla="*/ 196 h 4320"/>
              <a:gd name="T6" fmla="*/ 1666 w 2672"/>
              <a:gd name="T7" fmla="*/ 672 h 4320"/>
              <a:gd name="T8" fmla="*/ 1660 w 2672"/>
              <a:gd name="T9" fmla="*/ 0 h 4320"/>
              <a:gd name="T10" fmla="*/ 1390 w 2672"/>
              <a:gd name="T11" fmla="*/ 826 h 4320"/>
              <a:gd name="T12" fmla="*/ 838 w 2672"/>
              <a:gd name="T13" fmla="*/ 196 h 4320"/>
              <a:gd name="T14" fmla="*/ 1164 w 2672"/>
              <a:gd name="T15" fmla="*/ 0 h 4320"/>
              <a:gd name="T16" fmla="*/ 504 w 2672"/>
              <a:gd name="T17" fmla="*/ 0 h 4320"/>
              <a:gd name="T18" fmla="*/ 830 w 2672"/>
              <a:gd name="T19" fmla="*/ 196 h 4320"/>
              <a:gd name="T20" fmla="*/ 8 w 2672"/>
              <a:gd name="T21" fmla="*/ 672 h 4320"/>
              <a:gd name="T22" fmla="*/ 0 w 2672"/>
              <a:gd name="T23" fmla="*/ 0 h 4320"/>
              <a:gd name="T24" fmla="*/ 826 w 2672"/>
              <a:gd name="T25" fmla="*/ 1152 h 4320"/>
              <a:gd name="T26" fmla="*/ 830 w 2672"/>
              <a:gd name="T27" fmla="*/ 1154 h 4320"/>
              <a:gd name="T28" fmla="*/ 2 w 2672"/>
              <a:gd name="T29" fmla="*/ 2586 h 4320"/>
              <a:gd name="T30" fmla="*/ 0 w 2672"/>
              <a:gd name="T31" fmla="*/ 2588 h 4320"/>
              <a:gd name="T32" fmla="*/ 0 w 2672"/>
              <a:gd name="T33" fmla="*/ 3550 h 4320"/>
              <a:gd name="T34" fmla="*/ 824 w 2672"/>
              <a:gd name="T35" fmla="*/ 4026 h 4320"/>
              <a:gd name="T36" fmla="*/ 828 w 2672"/>
              <a:gd name="T37" fmla="*/ 4032 h 4320"/>
              <a:gd name="T38" fmla="*/ 828 w 2672"/>
              <a:gd name="T39" fmla="*/ 4032 h 4320"/>
              <a:gd name="T40" fmla="*/ 1332 w 2672"/>
              <a:gd name="T41" fmla="*/ 4320 h 4320"/>
              <a:gd name="T42" fmla="*/ 838 w 2672"/>
              <a:gd name="T43" fmla="*/ 4026 h 4320"/>
              <a:gd name="T44" fmla="*/ 1662 w 2672"/>
              <a:gd name="T45" fmla="*/ 3552 h 4320"/>
              <a:gd name="T46" fmla="*/ 1974 w 2672"/>
              <a:gd name="T47" fmla="*/ 4320 h 4320"/>
              <a:gd name="T48" fmla="*/ 2488 w 2672"/>
              <a:gd name="T49" fmla="*/ 4032 h 4320"/>
              <a:gd name="T50" fmla="*/ 2488 w 2672"/>
              <a:gd name="T51" fmla="*/ 4032 h 4320"/>
              <a:gd name="T52" fmla="*/ 2672 w 2672"/>
              <a:gd name="T53" fmla="*/ 4136 h 4320"/>
              <a:gd name="T54" fmla="*/ 2498 w 2672"/>
              <a:gd name="T55" fmla="*/ 4026 h 4320"/>
              <a:gd name="T56" fmla="*/ 2672 w 2672"/>
              <a:gd name="T57" fmla="*/ 3918 h 4320"/>
              <a:gd name="T58" fmla="*/ 2494 w 2672"/>
              <a:gd name="T59" fmla="*/ 3070 h 4320"/>
              <a:gd name="T60" fmla="*/ 2672 w 2672"/>
              <a:gd name="T61" fmla="*/ 2960 h 4320"/>
              <a:gd name="T62" fmla="*/ 1670 w 2672"/>
              <a:gd name="T63" fmla="*/ 2590 h 4320"/>
              <a:gd name="T64" fmla="*/ 2492 w 2672"/>
              <a:gd name="T65" fmla="*/ 2114 h 4320"/>
              <a:gd name="T66" fmla="*/ 2672 w 2672"/>
              <a:gd name="T67" fmla="*/ 2210 h 4320"/>
              <a:gd name="T68" fmla="*/ 2496 w 2672"/>
              <a:gd name="T69" fmla="*/ 1158 h 4320"/>
              <a:gd name="T70" fmla="*/ 2672 w 2672"/>
              <a:gd name="T71" fmla="*/ 1260 h 4320"/>
              <a:gd name="T72" fmla="*/ 2500 w 2672"/>
              <a:gd name="T73" fmla="*/ 1152 h 4320"/>
              <a:gd name="T74" fmla="*/ 2672 w 2672"/>
              <a:gd name="T75" fmla="*/ 1044 h 4320"/>
              <a:gd name="T76" fmla="*/ 2496 w 2672"/>
              <a:gd name="T77" fmla="*/ 196 h 4320"/>
              <a:gd name="T78" fmla="*/ 828 w 2672"/>
              <a:gd name="T79" fmla="*/ 4020 h 4320"/>
              <a:gd name="T80" fmla="*/ 6 w 2672"/>
              <a:gd name="T81" fmla="*/ 2596 h 4320"/>
              <a:gd name="T82" fmla="*/ 828 w 2672"/>
              <a:gd name="T83" fmla="*/ 3070 h 4320"/>
              <a:gd name="T84" fmla="*/ 304 w 2672"/>
              <a:gd name="T85" fmla="*/ 2760 h 4320"/>
              <a:gd name="T86" fmla="*/ 832 w 2672"/>
              <a:gd name="T87" fmla="*/ 2114 h 4320"/>
              <a:gd name="T88" fmla="*/ 832 w 2672"/>
              <a:gd name="T89" fmla="*/ 3064 h 4320"/>
              <a:gd name="T90" fmla="*/ 1658 w 2672"/>
              <a:gd name="T91" fmla="*/ 3544 h 4320"/>
              <a:gd name="T92" fmla="*/ 836 w 2672"/>
              <a:gd name="T93" fmla="*/ 3070 h 4320"/>
              <a:gd name="T94" fmla="*/ 1658 w 2672"/>
              <a:gd name="T95" fmla="*/ 3544 h 4320"/>
              <a:gd name="T96" fmla="*/ 836 w 2672"/>
              <a:gd name="T97" fmla="*/ 2108 h 4320"/>
              <a:gd name="T98" fmla="*/ 1658 w 2672"/>
              <a:gd name="T99" fmla="*/ 1634 h 4320"/>
              <a:gd name="T100" fmla="*/ 1420 w 2672"/>
              <a:gd name="T101" fmla="*/ 1488 h 4320"/>
              <a:gd name="T102" fmla="*/ 1398 w 2672"/>
              <a:gd name="T103" fmla="*/ 830 h 4320"/>
              <a:gd name="T104" fmla="*/ 2484 w 2672"/>
              <a:gd name="T105" fmla="*/ 1152 h 4320"/>
              <a:gd name="T106" fmla="*/ 1420 w 2672"/>
              <a:gd name="T107" fmla="*/ 1488 h 4320"/>
              <a:gd name="T108" fmla="*/ 2488 w 2672"/>
              <a:gd name="T109" fmla="*/ 4020 h 4320"/>
              <a:gd name="T110" fmla="*/ 1666 w 2672"/>
              <a:gd name="T111" fmla="*/ 2596 h 4320"/>
              <a:gd name="T112" fmla="*/ 2488 w 2672"/>
              <a:gd name="T113" fmla="*/ 2108 h 4320"/>
              <a:gd name="T114" fmla="*/ 1666 w 2672"/>
              <a:gd name="T115" fmla="*/ 1634 h 4320"/>
              <a:gd name="T116" fmla="*/ 2488 w 2672"/>
              <a:gd name="T117" fmla="*/ 2108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72" h="4320">
                <a:moveTo>
                  <a:pt x="2672" y="96"/>
                </a:moveTo>
                <a:lnTo>
                  <a:pt x="2672" y="86"/>
                </a:lnTo>
                <a:lnTo>
                  <a:pt x="2492" y="190"/>
                </a:lnTo>
                <a:lnTo>
                  <a:pt x="2164" y="0"/>
                </a:lnTo>
                <a:lnTo>
                  <a:pt x="2148" y="0"/>
                </a:lnTo>
                <a:lnTo>
                  <a:pt x="2490" y="196"/>
                </a:lnTo>
                <a:lnTo>
                  <a:pt x="2490" y="1146"/>
                </a:lnTo>
                <a:lnTo>
                  <a:pt x="1666" y="672"/>
                </a:lnTo>
                <a:lnTo>
                  <a:pt x="1666" y="0"/>
                </a:lnTo>
                <a:lnTo>
                  <a:pt x="1660" y="0"/>
                </a:lnTo>
                <a:lnTo>
                  <a:pt x="1660" y="672"/>
                </a:lnTo>
                <a:lnTo>
                  <a:pt x="1390" y="826"/>
                </a:lnTo>
                <a:lnTo>
                  <a:pt x="838" y="1146"/>
                </a:lnTo>
                <a:lnTo>
                  <a:pt x="838" y="196"/>
                </a:lnTo>
                <a:lnTo>
                  <a:pt x="1178" y="0"/>
                </a:lnTo>
                <a:lnTo>
                  <a:pt x="1164" y="0"/>
                </a:lnTo>
                <a:lnTo>
                  <a:pt x="834" y="190"/>
                </a:lnTo>
                <a:lnTo>
                  <a:pt x="504" y="0"/>
                </a:lnTo>
                <a:lnTo>
                  <a:pt x="490" y="0"/>
                </a:lnTo>
                <a:lnTo>
                  <a:pt x="830" y="196"/>
                </a:lnTo>
                <a:lnTo>
                  <a:pt x="830" y="1146"/>
                </a:lnTo>
                <a:lnTo>
                  <a:pt x="8" y="672"/>
                </a:lnTo>
                <a:lnTo>
                  <a:pt x="8" y="0"/>
                </a:lnTo>
                <a:lnTo>
                  <a:pt x="0" y="0"/>
                </a:lnTo>
                <a:lnTo>
                  <a:pt x="0" y="676"/>
                </a:lnTo>
                <a:lnTo>
                  <a:pt x="826" y="1152"/>
                </a:lnTo>
                <a:lnTo>
                  <a:pt x="826" y="1152"/>
                </a:lnTo>
                <a:lnTo>
                  <a:pt x="830" y="1154"/>
                </a:lnTo>
                <a:lnTo>
                  <a:pt x="830" y="2108"/>
                </a:lnTo>
                <a:lnTo>
                  <a:pt x="2" y="2586"/>
                </a:lnTo>
                <a:lnTo>
                  <a:pt x="0" y="2584"/>
                </a:lnTo>
                <a:lnTo>
                  <a:pt x="0" y="2588"/>
                </a:lnTo>
                <a:lnTo>
                  <a:pt x="0" y="2592"/>
                </a:lnTo>
                <a:lnTo>
                  <a:pt x="0" y="3550"/>
                </a:lnTo>
                <a:lnTo>
                  <a:pt x="824" y="4026"/>
                </a:lnTo>
                <a:lnTo>
                  <a:pt x="824" y="4026"/>
                </a:lnTo>
                <a:lnTo>
                  <a:pt x="828" y="4028"/>
                </a:lnTo>
                <a:lnTo>
                  <a:pt x="828" y="4032"/>
                </a:lnTo>
                <a:lnTo>
                  <a:pt x="828" y="4032"/>
                </a:lnTo>
                <a:lnTo>
                  <a:pt x="828" y="4032"/>
                </a:lnTo>
                <a:lnTo>
                  <a:pt x="832" y="4030"/>
                </a:lnTo>
                <a:lnTo>
                  <a:pt x="1332" y="4320"/>
                </a:lnTo>
                <a:lnTo>
                  <a:pt x="1348" y="4320"/>
                </a:lnTo>
                <a:lnTo>
                  <a:pt x="838" y="4026"/>
                </a:lnTo>
                <a:lnTo>
                  <a:pt x="1516" y="3636"/>
                </a:lnTo>
                <a:lnTo>
                  <a:pt x="1662" y="3552"/>
                </a:lnTo>
                <a:lnTo>
                  <a:pt x="2484" y="4026"/>
                </a:lnTo>
                <a:lnTo>
                  <a:pt x="1974" y="4320"/>
                </a:lnTo>
                <a:lnTo>
                  <a:pt x="1988" y="4320"/>
                </a:lnTo>
                <a:lnTo>
                  <a:pt x="2488" y="4032"/>
                </a:lnTo>
                <a:lnTo>
                  <a:pt x="2488" y="4032"/>
                </a:lnTo>
                <a:lnTo>
                  <a:pt x="2488" y="4032"/>
                </a:lnTo>
                <a:lnTo>
                  <a:pt x="2490" y="4030"/>
                </a:lnTo>
                <a:lnTo>
                  <a:pt x="2672" y="4136"/>
                </a:lnTo>
                <a:lnTo>
                  <a:pt x="2672" y="4126"/>
                </a:lnTo>
                <a:lnTo>
                  <a:pt x="2498" y="4026"/>
                </a:lnTo>
                <a:lnTo>
                  <a:pt x="2672" y="3926"/>
                </a:lnTo>
                <a:lnTo>
                  <a:pt x="2672" y="3918"/>
                </a:lnTo>
                <a:lnTo>
                  <a:pt x="2494" y="4020"/>
                </a:lnTo>
                <a:lnTo>
                  <a:pt x="2494" y="3070"/>
                </a:lnTo>
                <a:lnTo>
                  <a:pt x="2672" y="2968"/>
                </a:lnTo>
                <a:lnTo>
                  <a:pt x="2672" y="2960"/>
                </a:lnTo>
                <a:lnTo>
                  <a:pt x="2492" y="3064"/>
                </a:lnTo>
                <a:lnTo>
                  <a:pt x="1670" y="2590"/>
                </a:lnTo>
                <a:lnTo>
                  <a:pt x="1924" y="2442"/>
                </a:lnTo>
                <a:lnTo>
                  <a:pt x="2492" y="2114"/>
                </a:lnTo>
                <a:lnTo>
                  <a:pt x="2672" y="2220"/>
                </a:lnTo>
                <a:lnTo>
                  <a:pt x="2672" y="2210"/>
                </a:lnTo>
                <a:lnTo>
                  <a:pt x="2496" y="2108"/>
                </a:lnTo>
                <a:lnTo>
                  <a:pt x="2496" y="1158"/>
                </a:lnTo>
                <a:lnTo>
                  <a:pt x="2590" y="1214"/>
                </a:lnTo>
                <a:lnTo>
                  <a:pt x="2672" y="1260"/>
                </a:lnTo>
                <a:lnTo>
                  <a:pt x="2672" y="1252"/>
                </a:lnTo>
                <a:lnTo>
                  <a:pt x="2500" y="1152"/>
                </a:lnTo>
                <a:lnTo>
                  <a:pt x="2672" y="1052"/>
                </a:lnTo>
                <a:lnTo>
                  <a:pt x="2672" y="1044"/>
                </a:lnTo>
                <a:lnTo>
                  <a:pt x="2496" y="1146"/>
                </a:lnTo>
                <a:lnTo>
                  <a:pt x="2496" y="196"/>
                </a:lnTo>
                <a:lnTo>
                  <a:pt x="2672" y="96"/>
                </a:lnTo>
                <a:close/>
                <a:moveTo>
                  <a:pt x="828" y="4020"/>
                </a:moveTo>
                <a:lnTo>
                  <a:pt x="6" y="3546"/>
                </a:lnTo>
                <a:lnTo>
                  <a:pt x="6" y="2596"/>
                </a:lnTo>
                <a:lnTo>
                  <a:pt x="108" y="2654"/>
                </a:lnTo>
                <a:lnTo>
                  <a:pt x="828" y="3070"/>
                </a:lnTo>
                <a:lnTo>
                  <a:pt x="828" y="4020"/>
                </a:lnTo>
                <a:close/>
                <a:moveTo>
                  <a:pt x="304" y="2760"/>
                </a:moveTo>
                <a:lnTo>
                  <a:pt x="10" y="2590"/>
                </a:lnTo>
                <a:lnTo>
                  <a:pt x="832" y="2114"/>
                </a:lnTo>
                <a:lnTo>
                  <a:pt x="1654" y="2590"/>
                </a:lnTo>
                <a:lnTo>
                  <a:pt x="832" y="3064"/>
                </a:lnTo>
                <a:lnTo>
                  <a:pt x="304" y="2760"/>
                </a:lnTo>
                <a:close/>
                <a:moveTo>
                  <a:pt x="1658" y="3544"/>
                </a:moveTo>
                <a:lnTo>
                  <a:pt x="836" y="4020"/>
                </a:lnTo>
                <a:lnTo>
                  <a:pt x="836" y="3070"/>
                </a:lnTo>
                <a:lnTo>
                  <a:pt x="1658" y="2596"/>
                </a:lnTo>
                <a:lnTo>
                  <a:pt x="1658" y="3544"/>
                </a:lnTo>
                <a:close/>
                <a:moveTo>
                  <a:pt x="1658" y="2582"/>
                </a:moveTo>
                <a:lnTo>
                  <a:pt x="836" y="2108"/>
                </a:lnTo>
                <a:lnTo>
                  <a:pt x="836" y="1158"/>
                </a:lnTo>
                <a:lnTo>
                  <a:pt x="1658" y="1634"/>
                </a:lnTo>
                <a:lnTo>
                  <a:pt x="1658" y="2582"/>
                </a:lnTo>
                <a:close/>
                <a:moveTo>
                  <a:pt x="1420" y="1488"/>
                </a:moveTo>
                <a:lnTo>
                  <a:pt x="840" y="1152"/>
                </a:lnTo>
                <a:lnTo>
                  <a:pt x="1398" y="830"/>
                </a:lnTo>
                <a:lnTo>
                  <a:pt x="1662" y="678"/>
                </a:lnTo>
                <a:lnTo>
                  <a:pt x="2484" y="1152"/>
                </a:lnTo>
                <a:lnTo>
                  <a:pt x="1662" y="1628"/>
                </a:lnTo>
                <a:lnTo>
                  <a:pt x="1420" y="1488"/>
                </a:lnTo>
                <a:close/>
                <a:moveTo>
                  <a:pt x="2488" y="3070"/>
                </a:moveTo>
                <a:lnTo>
                  <a:pt x="2488" y="4020"/>
                </a:lnTo>
                <a:lnTo>
                  <a:pt x="1666" y="3546"/>
                </a:lnTo>
                <a:lnTo>
                  <a:pt x="1666" y="2596"/>
                </a:lnTo>
                <a:lnTo>
                  <a:pt x="2488" y="3070"/>
                </a:lnTo>
                <a:close/>
                <a:moveTo>
                  <a:pt x="2488" y="2108"/>
                </a:moveTo>
                <a:lnTo>
                  <a:pt x="1666" y="2582"/>
                </a:lnTo>
                <a:lnTo>
                  <a:pt x="1666" y="1634"/>
                </a:lnTo>
                <a:lnTo>
                  <a:pt x="2488" y="1158"/>
                </a:lnTo>
                <a:lnTo>
                  <a:pt x="2488" y="21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sz="1350" dirty="0"/>
          </a:p>
        </p:txBody>
      </p:sp>
      <p:grpSp>
        <p:nvGrpSpPr>
          <p:cNvPr id="2" name="그룹 25"/>
          <p:cNvGrpSpPr/>
          <p:nvPr/>
        </p:nvGrpSpPr>
        <p:grpSpPr>
          <a:xfrm>
            <a:off x="5004048" y="1628800"/>
            <a:ext cx="3889585" cy="3791671"/>
            <a:chOff x="3730048" y="913581"/>
            <a:chExt cx="4731904" cy="4786671"/>
          </a:xfrm>
        </p:grpSpPr>
        <p:grpSp>
          <p:nvGrpSpPr>
            <p:cNvPr id="3" name="그룹 11"/>
            <p:cNvGrpSpPr/>
            <p:nvPr/>
          </p:nvGrpSpPr>
          <p:grpSpPr>
            <a:xfrm>
              <a:off x="4929981" y="913581"/>
              <a:ext cx="2332038" cy="2692400"/>
              <a:chOff x="1502543" y="1611671"/>
              <a:chExt cx="2332038" cy="2692400"/>
            </a:xfrm>
          </p:grpSpPr>
          <p:grpSp>
            <p:nvGrpSpPr>
              <p:cNvPr id="4" name="그룹 5"/>
              <p:cNvGrpSpPr>
                <a:grpSpLocks noChangeAspect="1"/>
              </p:cNvGrpSpPr>
              <p:nvPr/>
            </p:nvGrpSpPr>
            <p:grpSpPr>
              <a:xfrm>
                <a:off x="1502543" y="1611671"/>
                <a:ext cx="2332038" cy="2692400"/>
                <a:chOff x="3763963" y="736600"/>
                <a:chExt cx="4664075" cy="5384800"/>
              </a:xfrm>
            </p:grpSpPr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>
                  <a:off x="3763963" y="736600"/>
                  <a:ext cx="4664075" cy="2692400"/>
                </a:xfrm>
                <a:custGeom>
                  <a:avLst/>
                  <a:gdLst>
                    <a:gd name="T0" fmla="*/ 2938 w 2938"/>
                    <a:gd name="T1" fmla="*/ 848 h 1696"/>
                    <a:gd name="T2" fmla="*/ 2938 w 2938"/>
                    <a:gd name="T3" fmla="*/ 848 h 1696"/>
                    <a:gd name="T4" fmla="*/ 1470 w 2938"/>
                    <a:gd name="T5" fmla="*/ 0 h 1696"/>
                    <a:gd name="T6" fmla="*/ 0 w 2938"/>
                    <a:gd name="T7" fmla="*/ 848 h 1696"/>
                    <a:gd name="T8" fmla="*/ 0 w 2938"/>
                    <a:gd name="T9" fmla="*/ 848 h 1696"/>
                    <a:gd name="T10" fmla="*/ 1470 w 2938"/>
                    <a:gd name="T11" fmla="*/ 1696 h 1696"/>
                    <a:gd name="T12" fmla="*/ 1470 w 2938"/>
                    <a:gd name="T13" fmla="*/ 1696 h 1696"/>
                    <a:gd name="T14" fmla="*/ 2938 w 2938"/>
                    <a:gd name="T15" fmla="*/ 848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38" h="1696">
                      <a:moveTo>
                        <a:pt x="2938" y="848"/>
                      </a:moveTo>
                      <a:lnTo>
                        <a:pt x="2938" y="848"/>
                      </a:lnTo>
                      <a:lnTo>
                        <a:pt x="1470" y="0"/>
                      </a:lnTo>
                      <a:lnTo>
                        <a:pt x="0" y="848"/>
                      </a:lnTo>
                      <a:lnTo>
                        <a:pt x="0" y="848"/>
                      </a:lnTo>
                      <a:lnTo>
                        <a:pt x="1470" y="1696"/>
                      </a:lnTo>
                      <a:lnTo>
                        <a:pt x="1470" y="1696"/>
                      </a:lnTo>
                      <a:lnTo>
                        <a:pt x="2938" y="84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350" dirty="0"/>
                </a:p>
              </p:txBody>
            </p:sp>
            <p:sp>
              <p:nvSpPr>
                <p:cNvPr id="36" name="Freeform 6"/>
                <p:cNvSpPr>
                  <a:spLocks/>
                </p:cNvSpPr>
                <p:nvPr/>
              </p:nvSpPr>
              <p:spPr bwMode="auto">
                <a:xfrm>
                  <a:off x="3763963" y="2082800"/>
                  <a:ext cx="2333625" cy="4038600"/>
                </a:xfrm>
                <a:custGeom>
                  <a:avLst/>
                  <a:gdLst>
                    <a:gd name="T0" fmla="*/ 1470 w 1470"/>
                    <a:gd name="T1" fmla="*/ 848 h 2544"/>
                    <a:gd name="T2" fmla="*/ 0 w 1470"/>
                    <a:gd name="T3" fmla="*/ 0 h 2544"/>
                    <a:gd name="T4" fmla="*/ 0 w 1470"/>
                    <a:gd name="T5" fmla="*/ 1696 h 2544"/>
                    <a:gd name="T6" fmla="*/ 1470 w 1470"/>
                    <a:gd name="T7" fmla="*/ 2544 h 2544"/>
                    <a:gd name="T8" fmla="*/ 1470 w 1470"/>
                    <a:gd name="T9" fmla="*/ 2544 h 2544"/>
                    <a:gd name="T10" fmla="*/ 1470 w 1470"/>
                    <a:gd name="T11" fmla="*/ 848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0" h="2544">
                      <a:moveTo>
                        <a:pt x="1470" y="848"/>
                      </a:moveTo>
                      <a:lnTo>
                        <a:pt x="0" y="0"/>
                      </a:lnTo>
                      <a:lnTo>
                        <a:pt x="0" y="1696"/>
                      </a:lnTo>
                      <a:lnTo>
                        <a:pt x="1470" y="2544"/>
                      </a:lnTo>
                      <a:lnTo>
                        <a:pt x="1470" y="2544"/>
                      </a:lnTo>
                      <a:lnTo>
                        <a:pt x="1470" y="84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350" dirty="0"/>
                </a:p>
              </p:txBody>
            </p:sp>
            <p:sp>
              <p:nvSpPr>
                <p:cNvPr id="37" name="Freeform 7"/>
                <p:cNvSpPr>
                  <a:spLocks/>
                </p:cNvSpPr>
                <p:nvPr/>
              </p:nvSpPr>
              <p:spPr bwMode="auto">
                <a:xfrm>
                  <a:off x="6097588" y="2082800"/>
                  <a:ext cx="2330450" cy="4038600"/>
                </a:xfrm>
                <a:custGeom>
                  <a:avLst/>
                  <a:gdLst>
                    <a:gd name="T0" fmla="*/ 1468 w 1468"/>
                    <a:gd name="T1" fmla="*/ 0 h 2544"/>
                    <a:gd name="T2" fmla="*/ 0 w 1468"/>
                    <a:gd name="T3" fmla="*/ 848 h 2544"/>
                    <a:gd name="T4" fmla="*/ 0 w 1468"/>
                    <a:gd name="T5" fmla="*/ 2544 h 2544"/>
                    <a:gd name="T6" fmla="*/ 1468 w 1468"/>
                    <a:gd name="T7" fmla="*/ 1696 h 2544"/>
                    <a:gd name="T8" fmla="*/ 1468 w 1468"/>
                    <a:gd name="T9" fmla="*/ 0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2544">
                      <a:moveTo>
                        <a:pt x="1468" y="0"/>
                      </a:moveTo>
                      <a:lnTo>
                        <a:pt x="0" y="848"/>
                      </a:lnTo>
                      <a:lnTo>
                        <a:pt x="0" y="2544"/>
                      </a:lnTo>
                      <a:lnTo>
                        <a:pt x="1468" y="1696"/>
                      </a:lnTo>
                      <a:lnTo>
                        <a:pt x="146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350" dirty="0"/>
                </a:p>
              </p:txBody>
            </p:sp>
          </p:grpSp>
          <p:sp>
            <p:nvSpPr>
              <p:cNvPr id="34" name="TextBox 7"/>
              <p:cNvSpPr txBox="1"/>
              <p:nvPr/>
            </p:nvSpPr>
            <p:spPr>
              <a:xfrm>
                <a:off x="1576592" y="2494908"/>
                <a:ext cx="2202427" cy="732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b="1" dirty="0" smtClean="0">
                    <a:solidFill>
                      <a:schemeClr val="bg1"/>
                    </a:solidFill>
                  </a:rPr>
                  <a:t>계약기간</a:t>
                </a:r>
                <a:endParaRPr lang="en-US" altLang="ko-KR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altLang="ko-KR" b="1" dirty="0" smtClean="0">
                    <a:solidFill>
                      <a:schemeClr val="bg1"/>
                    </a:solidFill>
                  </a:rPr>
                  <a:t>6</a:t>
                </a:r>
                <a:r>
                  <a:rPr lang="ko-KR" altLang="en-US" b="1" dirty="0" smtClean="0">
                    <a:solidFill>
                      <a:schemeClr val="bg1"/>
                    </a:solidFill>
                  </a:rPr>
                  <a:t>개월</a:t>
                </a:r>
                <a:r>
                  <a:rPr lang="en-US" altLang="ko-KR" b="1" dirty="0" smtClean="0">
                    <a:solidFill>
                      <a:schemeClr val="bg1"/>
                    </a:solidFill>
                  </a:rPr>
                  <a:t>,12</a:t>
                </a:r>
                <a:r>
                  <a:rPr lang="ko-KR" altLang="en-US" b="1" dirty="0" smtClean="0">
                    <a:solidFill>
                      <a:schemeClr val="bg1"/>
                    </a:solidFill>
                  </a:rPr>
                  <a:t>개월</a:t>
                </a:r>
                <a:endParaRPr lang="ko-KR" alt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그룹 24"/>
            <p:cNvGrpSpPr/>
            <p:nvPr/>
          </p:nvGrpSpPr>
          <p:grpSpPr>
            <a:xfrm>
              <a:off x="3730048" y="3007852"/>
              <a:ext cx="4731904" cy="2692400"/>
              <a:chOff x="6192529" y="3007852"/>
              <a:chExt cx="4731904" cy="2692400"/>
            </a:xfrm>
          </p:grpSpPr>
          <p:grpSp>
            <p:nvGrpSpPr>
              <p:cNvPr id="6" name="그룹 12"/>
              <p:cNvGrpSpPr/>
              <p:nvPr/>
            </p:nvGrpSpPr>
            <p:grpSpPr>
              <a:xfrm>
                <a:off x="6192529" y="3007852"/>
                <a:ext cx="2332038" cy="2692400"/>
                <a:chOff x="1502543" y="1611671"/>
                <a:chExt cx="2332038" cy="2692400"/>
              </a:xfrm>
            </p:grpSpPr>
            <p:grpSp>
              <p:nvGrpSpPr>
                <p:cNvPr id="7" name="그룹 13"/>
                <p:cNvGrpSpPr>
                  <a:grpSpLocks noChangeAspect="1"/>
                </p:cNvGrpSpPr>
                <p:nvPr/>
              </p:nvGrpSpPr>
              <p:grpSpPr>
                <a:xfrm>
                  <a:off x="1502543" y="1611671"/>
                  <a:ext cx="2332038" cy="2692400"/>
                  <a:chOff x="3763963" y="736600"/>
                  <a:chExt cx="4664075" cy="5384800"/>
                </a:xfrm>
              </p:grpSpPr>
              <p:sp>
                <p:nvSpPr>
                  <p:cNvPr id="30" name="Freeform 5"/>
                  <p:cNvSpPr>
                    <a:spLocks/>
                  </p:cNvSpPr>
                  <p:nvPr/>
                </p:nvSpPr>
                <p:spPr bwMode="auto">
                  <a:xfrm>
                    <a:off x="3763963" y="736600"/>
                    <a:ext cx="4664075" cy="2692400"/>
                  </a:xfrm>
                  <a:custGeom>
                    <a:avLst/>
                    <a:gdLst>
                      <a:gd name="T0" fmla="*/ 2938 w 2938"/>
                      <a:gd name="T1" fmla="*/ 848 h 1696"/>
                      <a:gd name="T2" fmla="*/ 2938 w 2938"/>
                      <a:gd name="T3" fmla="*/ 848 h 1696"/>
                      <a:gd name="T4" fmla="*/ 1470 w 2938"/>
                      <a:gd name="T5" fmla="*/ 0 h 1696"/>
                      <a:gd name="T6" fmla="*/ 0 w 2938"/>
                      <a:gd name="T7" fmla="*/ 848 h 1696"/>
                      <a:gd name="T8" fmla="*/ 0 w 2938"/>
                      <a:gd name="T9" fmla="*/ 848 h 1696"/>
                      <a:gd name="T10" fmla="*/ 1470 w 2938"/>
                      <a:gd name="T11" fmla="*/ 1696 h 1696"/>
                      <a:gd name="T12" fmla="*/ 1470 w 2938"/>
                      <a:gd name="T13" fmla="*/ 1696 h 1696"/>
                      <a:gd name="T14" fmla="*/ 2938 w 2938"/>
                      <a:gd name="T15" fmla="*/ 848 h 1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938" h="1696">
                        <a:moveTo>
                          <a:pt x="2938" y="848"/>
                        </a:moveTo>
                        <a:lnTo>
                          <a:pt x="2938" y="848"/>
                        </a:lnTo>
                        <a:lnTo>
                          <a:pt x="1470" y="0"/>
                        </a:lnTo>
                        <a:lnTo>
                          <a:pt x="0" y="848"/>
                        </a:lnTo>
                        <a:lnTo>
                          <a:pt x="0" y="848"/>
                        </a:lnTo>
                        <a:lnTo>
                          <a:pt x="1470" y="1696"/>
                        </a:lnTo>
                        <a:lnTo>
                          <a:pt x="1470" y="1696"/>
                        </a:lnTo>
                        <a:lnTo>
                          <a:pt x="2938" y="848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31" name="Freeform 6"/>
                  <p:cNvSpPr>
                    <a:spLocks/>
                  </p:cNvSpPr>
                  <p:nvPr/>
                </p:nvSpPr>
                <p:spPr bwMode="auto">
                  <a:xfrm>
                    <a:off x="3763963" y="2082800"/>
                    <a:ext cx="2333625" cy="4038600"/>
                  </a:xfrm>
                  <a:custGeom>
                    <a:avLst/>
                    <a:gdLst>
                      <a:gd name="T0" fmla="*/ 1470 w 1470"/>
                      <a:gd name="T1" fmla="*/ 848 h 2544"/>
                      <a:gd name="T2" fmla="*/ 0 w 1470"/>
                      <a:gd name="T3" fmla="*/ 0 h 2544"/>
                      <a:gd name="T4" fmla="*/ 0 w 1470"/>
                      <a:gd name="T5" fmla="*/ 1696 h 2544"/>
                      <a:gd name="T6" fmla="*/ 1470 w 1470"/>
                      <a:gd name="T7" fmla="*/ 2544 h 2544"/>
                      <a:gd name="T8" fmla="*/ 1470 w 1470"/>
                      <a:gd name="T9" fmla="*/ 2544 h 2544"/>
                      <a:gd name="T10" fmla="*/ 1470 w 1470"/>
                      <a:gd name="T11" fmla="*/ 848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70" h="2544">
                        <a:moveTo>
                          <a:pt x="1470" y="848"/>
                        </a:moveTo>
                        <a:lnTo>
                          <a:pt x="0" y="0"/>
                        </a:lnTo>
                        <a:lnTo>
                          <a:pt x="0" y="1696"/>
                        </a:lnTo>
                        <a:lnTo>
                          <a:pt x="1470" y="2544"/>
                        </a:lnTo>
                        <a:lnTo>
                          <a:pt x="1470" y="2544"/>
                        </a:lnTo>
                        <a:lnTo>
                          <a:pt x="1470" y="848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32" name="Freeform 7"/>
                  <p:cNvSpPr>
                    <a:spLocks/>
                  </p:cNvSpPr>
                  <p:nvPr/>
                </p:nvSpPr>
                <p:spPr bwMode="auto">
                  <a:xfrm>
                    <a:off x="6097588" y="2082800"/>
                    <a:ext cx="2330450" cy="4038600"/>
                  </a:xfrm>
                  <a:custGeom>
                    <a:avLst/>
                    <a:gdLst>
                      <a:gd name="T0" fmla="*/ 1468 w 1468"/>
                      <a:gd name="T1" fmla="*/ 0 h 2544"/>
                      <a:gd name="T2" fmla="*/ 0 w 1468"/>
                      <a:gd name="T3" fmla="*/ 848 h 2544"/>
                      <a:gd name="T4" fmla="*/ 0 w 1468"/>
                      <a:gd name="T5" fmla="*/ 2544 h 2544"/>
                      <a:gd name="T6" fmla="*/ 1468 w 1468"/>
                      <a:gd name="T7" fmla="*/ 1696 h 2544"/>
                      <a:gd name="T8" fmla="*/ 1468 w 1468"/>
                      <a:gd name="T9" fmla="*/ 0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68" h="2544">
                        <a:moveTo>
                          <a:pt x="1468" y="0"/>
                        </a:moveTo>
                        <a:lnTo>
                          <a:pt x="0" y="848"/>
                        </a:lnTo>
                        <a:lnTo>
                          <a:pt x="0" y="2544"/>
                        </a:lnTo>
                        <a:lnTo>
                          <a:pt x="1468" y="1696"/>
                        </a:lnTo>
                        <a:lnTo>
                          <a:pt x="146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1567350" y="2468191"/>
                  <a:ext cx="2202427" cy="10463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b="1" dirty="0" err="1" smtClean="0">
                      <a:solidFill>
                        <a:schemeClr val="bg1"/>
                      </a:solidFill>
                    </a:rPr>
                    <a:t>매체비</a:t>
                  </a:r>
                  <a:endParaRPr lang="en-US" altLang="ko-KR" b="1" dirty="0" smtClean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44,000</a:t>
                  </a:r>
                  <a:r>
                    <a:rPr lang="ko-KR" altLang="en-US" b="1" dirty="0" smtClean="0">
                      <a:solidFill>
                        <a:schemeClr val="bg1"/>
                      </a:solidFill>
                    </a:rPr>
                    <a:t>월</a:t>
                  </a:r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(6</a:t>
                  </a:r>
                  <a:r>
                    <a:rPr lang="ko-KR" altLang="en-US" b="1" dirty="0" smtClean="0">
                      <a:solidFill>
                        <a:schemeClr val="bg1"/>
                      </a:solidFill>
                    </a:rPr>
                    <a:t>월</a:t>
                  </a:r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)</a:t>
                  </a:r>
                </a:p>
                <a:p>
                  <a:pPr algn="ctr"/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88,000</a:t>
                  </a:r>
                  <a:r>
                    <a:rPr lang="ko-KR" altLang="en-US" b="1" dirty="0" smtClean="0">
                      <a:solidFill>
                        <a:schemeClr val="bg1"/>
                      </a:solidFill>
                    </a:rPr>
                    <a:t>원</a:t>
                  </a:r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(12</a:t>
                  </a:r>
                  <a:r>
                    <a:rPr lang="ko-KR" altLang="en-US" b="1" dirty="0" smtClean="0">
                      <a:solidFill>
                        <a:schemeClr val="bg1"/>
                      </a:solidFill>
                    </a:rPr>
                    <a:t>월</a:t>
                  </a:r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)</a:t>
                  </a:r>
                  <a:endParaRPr lang="ko-KR" alt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8" name="그룹 18"/>
              <p:cNvGrpSpPr/>
              <p:nvPr/>
            </p:nvGrpSpPr>
            <p:grpSpPr>
              <a:xfrm>
                <a:off x="8592395" y="3007852"/>
                <a:ext cx="2332038" cy="2692400"/>
                <a:chOff x="1502543" y="1611671"/>
                <a:chExt cx="2332038" cy="2692400"/>
              </a:xfrm>
            </p:grpSpPr>
            <p:grpSp>
              <p:nvGrpSpPr>
                <p:cNvPr id="9" name="그룹 19"/>
                <p:cNvGrpSpPr>
                  <a:grpSpLocks noChangeAspect="1"/>
                </p:cNvGrpSpPr>
                <p:nvPr/>
              </p:nvGrpSpPr>
              <p:grpSpPr>
                <a:xfrm>
                  <a:off x="1502543" y="1611671"/>
                  <a:ext cx="2332038" cy="2692400"/>
                  <a:chOff x="3763963" y="736600"/>
                  <a:chExt cx="4664075" cy="5384800"/>
                </a:xfrm>
              </p:grpSpPr>
              <p:sp>
                <p:nvSpPr>
                  <p:cNvPr id="24" name="Freeform 5"/>
                  <p:cNvSpPr>
                    <a:spLocks/>
                  </p:cNvSpPr>
                  <p:nvPr/>
                </p:nvSpPr>
                <p:spPr bwMode="auto">
                  <a:xfrm>
                    <a:off x="3763963" y="736600"/>
                    <a:ext cx="4664075" cy="2692400"/>
                  </a:xfrm>
                  <a:custGeom>
                    <a:avLst/>
                    <a:gdLst>
                      <a:gd name="T0" fmla="*/ 2938 w 2938"/>
                      <a:gd name="T1" fmla="*/ 848 h 1696"/>
                      <a:gd name="T2" fmla="*/ 2938 w 2938"/>
                      <a:gd name="T3" fmla="*/ 848 h 1696"/>
                      <a:gd name="T4" fmla="*/ 1470 w 2938"/>
                      <a:gd name="T5" fmla="*/ 0 h 1696"/>
                      <a:gd name="T6" fmla="*/ 0 w 2938"/>
                      <a:gd name="T7" fmla="*/ 848 h 1696"/>
                      <a:gd name="T8" fmla="*/ 0 w 2938"/>
                      <a:gd name="T9" fmla="*/ 848 h 1696"/>
                      <a:gd name="T10" fmla="*/ 1470 w 2938"/>
                      <a:gd name="T11" fmla="*/ 1696 h 1696"/>
                      <a:gd name="T12" fmla="*/ 1470 w 2938"/>
                      <a:gd name="T13" fmla="*/ 1696 h 1696"/>
                      <a:gd name="T14" fmla="*/ 2938 w 2938"/>
                      <a:gd name="T15" fmla="*/ 848 h 16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938" h="1696">
                        <a:moveTo>
                          <a:pt x="2938" y="848"/>
                        </a:moveTo>
                        <a:lnTo>
                          <a:pt x="2938" y="848"/>
                        </a:lnTo>
                        <a:lnTo>
                          <a:pt x="1470" y="0"/>
                        </a:lnTo>
                        <a:lnTo>
                          <a:pt x="0" y="848"/>
                        </a:lnTo>
                        <a:lnTo>
                          <a:pt x="0" y="848"/>
                        </a:lnTo>
                        <a:lnTo>
                          <a:pt x="1470" y="1696"/>
                        </a:lnTo>
                        <a:lnTo>
                          <a:pt x="1470" y="1696"/>
                        </a:lnTo>
                        <a:lnTo>
                          <a:pt x="2938" y="848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26" name="Freeform 6"/>
                  <p:cNvSpPr>
                    <a:spLocks/>
                  </p:cNvSpPr>
                  <p:nvPr/>
                </p:nvSpPr>
                <p:spPr bwMode="auto">
                  <a:xfrm>
                    <a:off x="3763963" y="2082800"/>
                    <a:ext cx="2333625" cy="4038600"/>
                  </a:xfrm>
                  <a:custGeom>
                    <a:avLst/>
                    <a:gdLst>
                      <a:gd name="T0" fmla="*/ 1470 w 1470"/>
                      <a:gd name="T1" fmla="*/ 848 h 2544"/>
                      <a:gd name="T2" fmla="*/ 0 w 1470"/>
                      <a:gd name="T3" fmla="*/ 0 h 2544"/>
                      <a:gd name="T4" fmla="*/ 0 w 1470"/>
                      <a:gd name="T5" fmla="*/ 1696 h 2544"/>
                      <a:gd name="T6" fmla="*/ 1470 w 1470"/>
                      <a:gd name="T7" fmla="*/ 2544 h 2544"/>
                      <a:gd name="T8" fmla="*/ 1470 w 1470"/>
                      <a:gd name="T9" fmla="*/ 2544 h 2544"/>
                      <a:gd name="T10" fmla="*/ 1470 w 1470"/>
                      <a:gd name="T11" fmla="*/ 848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70" h="2544">
                        <a:moveTo>
                          <a:pt x="1470" y="848"/>
                        </a:moveTo>
                        <a:lnTo>
                          <a:pt x="0" y="0"/>
                        </a:lnTo>
                        <a:lnTo>
                          <a:pt x="0" y="1696"/>
                        </a:lnTo>
                        <a:lnTo>
                          <a:pt x="1470" y="2544"/>
                        </a:lnTo>
                        <a:lnTo>
                          <a:pt x="1470" y="2544"/>
                        </a:lnTo>
                        <a:lnTo>
                          <a:pt x="1470" y="848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  <p:sp>
                <p:nvSpPr>
                  <p:cNvPr id="27" name="Freeform 7"/>
                  <p:cNvSpPr>
                    <a:spLocks/>
                  </p:cNvSpPr>
                  <p:nvPr/>
                </p:nvSpPr>
                <p:spPr bwMode="auto">
                  <a:xfrm>
                    <a:off x="6097588" y="2082800"/>
                    <a:ext cx="2330450" cy="4038600"/>
                  </a:xfrm>
                  <a:custGeom>
                    <a:avLst/>
                    <a:gdLst>
                      <a:gd name="T0" fmla="*/ 1468 w 1468"/>
                      <a:gd name="T1" fmla="*/ 0 h 2544"/>
                      <a:gd name="T2" fmla="*/ 0 w 1468"/>
                      <a:gd name="T3" fmla="*/ 848 h 2544"/>
                      <a:gd name="T4" fmla="*/ 0 w 1468"/>
                      <a:gd name="T5" fmla="*/ 2544 h 2544"/>
                      <a:gd name="T6" fmla="*/ 1468 w 1468"/>
                      <a:gd name="T7" fmla="*/ 1696 h 2544"/>
                      <a:gd name="T8" fmla="*/ 1468 w 1468"/>
                      <a:gd name="T9" fmla="*/ 0 h 25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68" h="2544">
                        <a:moveTo>
                          <a:pt x="1468" y="0"/>
                        </a:moveTo>
                        <a:lnTo>
                          <a:pt x="0" y="848"/>
                        </a:lnTo>
                        <a:lnTo>
                          <a:pt x="0" y="2544"/>
                        </a:lnTo>
                        <a:lnTo>
                          <a:pt x="1468" y="1696"/>
                        </a:lnTo>
                        <a:lnTo>
                          <a:pt x="1468" y="0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350" dirty="0"/>
                  </a:p>
                </p:txBody>
              </p:sp>
            </p:grpSp>
            <p:sp>
              <p:nvSpPr>
                <p:cNvPr id="23" name="TextBox 22"/>
                <p:cNvSpPr txBox="1"/>
                <p:nvPr/>
              </p:nvSpPr>
              <p:spPr>
                <a:xfrm>
                  <a:off x="1508077" y="2536803"/>
                  <a:ext cx="2202427" cy="7324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b="1" dirty="0" smtClean="0">
                      <a:solidFill>
                        <a:schemeClr val="bg1"/>
                      </a:solidFill>
                    </a:rPr>
                    <a:t>쿠폰당</a:t>
                  </a:r>
                  <a:endParaRPr lang="en-US" altLang="ko-KR" b="1" dirty="0" smtClean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1,700</a:t>
                  </a:r>
                  <a:r>
                    <a:rPr lang="ko-KR" altLang="en-US" b="1" dirty="0" smtClean="0">
                      <a:solidFill>
                        <a:schemeClr val="bg1"/>
                      </a:solidFill>
                    </a:rPr>
                    <a:t>원</a:t>
                  </a:r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(</a:t>
                  </a:r>
                  <a:r>
                    <a:rPr lang="ko-KR" altLang="en-US" b="1" dirty="0" smtClean="0">
                      <a:solidFill>
                        <a:schemeClr val="bg1"/>
                      </a:solidFill>
                    </a:rPr>
                    <a:t>무제한</a:t>
                  </a:r>
                  <a:r>
                    <a:rPr lang="en-US" altLang="ko-KR" b="1" dirty="0" smtClean="0">
                      <a:solidFill>
                        <a:schemeClr val="bg1"/>
                      </a:solidFill>
                    </a:rPr>
                    <a:t>)</a:t>
                  </a:r>
                  <a:endParaRPr lang="ko-KR" altLang="en-US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11" name="그룹 35"/>
          <p:cNvGrpSpPr/>
          <p:nvPr/>
        </p:nvGrpSpPr>
        <p:grpSpPr>
          <a:xfrm>
            <a:off x="395536" y="1844824"/>
            <a:ext cx="3218743" cy="823303"/>
            <a:chOff x="1123522" y="2048341"/>
            <a:chExt cx="4291657" cy="1097736"/>
          </a:xfrm>
        </p:grpSpPr>
        <p:grpSp>
          <p:nvGrpSpPr>
            <p:cNvPr id="14" name="그룹 34"/>
            <p:cNvGrpSpPr/>
            <p:nvPr/>
          </p:nvGrpSpPr>
          <p:grpSpPr>
            <a:xfrm>
              <a:off x="1574184" y="2048341"/>
              <a:ext cx="3840995" cy="1097736"/>
              <a:chOff x="1574184" y="2048341"/>
              <a:chExt cx="3840995" cy="1097736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1574184" y="2048341"/>
                <a:ext cx="3840995" cy="73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저렴한 가격</a:t>
                </a:r>
                <a:endParaRPr lang="en-US" altLang="ko-KR" sz="1500" b="1" dirty="0" smtClean="0">
                  <a:solidFill>
                    <a:schemeClr val="accent1"/>
                  </a:solidFill>
                </a:endParaRPr>
              </a:p>
              <a:p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574185" y="2448451"/>
                <a:ext cx="3839407" cy="697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현 전체 </a:t>
                </a:r>
                <a:r>
                  <a:rPr lang="en-US" altLang="ko-KR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Naver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CP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사 제품 중 가장 저렴한 상품</a:t>
                </a:r>
                <a:endPara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6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41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2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4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grpSp>
        <p:nvGrpSpPr>
          <p:cNvPr id="17" name="그룹 35"/>
          <p:cNvGrpSpPr/>
          <p:nvPr/>
        </p:nvGrpSpPr>
        <p:grpSpPr>
          <a:xfrm>
            <a:off x="395536" y="2924944"/>
            <a:ext cx="3816424" cy="577082"/>
            <a:chOff x="1123522" y="2048341"/>
            <a:chExt cx="4704521" cy="769442"/>
          </a:xfrm>
        </p:grpSpPr>
        <p:grpSp>
          <p:nvGrpSpPr>
            <p:cNvPr id="18" name="그룹 34"/>
            <p:cNvGrpSpPr/>
            <p:nvPr/>
          </p:nvGrpSpPr>
          <p:grpSpPr>
            <a:xfrm>
              <a:off x="1574183" y="2048341"/>
              <a:ext cx="4253860" cy="769442"/>
              <a:chOff x="1574183" y="2048341"/>
              <a:chExt cx="4253860" cy="769442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1574183" y="2048341"/>
                <a:ext cx="4253860" cy="73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err="1" smtClean="0">
                    <a:solidFill>
                      <a:schemeClr val="accent1"/>
                    </a:solidFill>
                  </a:rPr>
                  <a:t>알터</a:t>
                </a:r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 프리미엄 사용업소에 한해 저렴하게 사용 가능</a:t>
                </a:r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574185" y="2448451"/>
                <a:ext cx="38394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9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50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51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52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53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grpSp>
        <p:nvGrpSpPr>
          <p:cNvPr id="21" name="그룹 35"/>
          <p:cNvGrpSpPr/>
          <p:nvPr/>
        </p:nvGrpSpPr>
        <p:grpSpPr>
          <a:xfrm>
            <a:off x="395536" y="3717032"/>
            <a:ext cx="4392488" cy="2654574"/>
            <a:chOff x="1123522" y="2048341"/>
            <a:chExt cx="5235820" cy="3539426"/>
          </a:xfrm>
        </p:grpSpPr>
        <p:grpSp>
          <p:nvGrpSpPr>
            <p:cNvPr id="22" name="그룹 34"/>
            <p:cNvGrpSpPr/>
            <p:nvPr/>
          </p:nvGrpSpPr>
          <p:grpSpPr>
            <a:xfrm>
              <a:off x="1466855" y="2048341"/>
              <a:ext cx="4892487" cy="3539426"/>
              <a:chOff x="1466855" y="2048341"/>
              <a:chExt cx="4892487" cy="3539426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574184" y="2048341"/>
                <a:ext cx="3840995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상품의 특징 및 판매전략</a:t>
                </a:r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466855" y="2448451"/>
                <a:ext cx="4892487" cy="3139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천안지역은 대부분의 업소가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알터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사용중</a:t>
                </a: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알터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사용업소에 한해 최저가로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네이버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매물 등록 가능한 장점</a:t>
                </a: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광고 가격에 부담 느끼시는 사장님에게 효과적인 상품</a:t>
                </a: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알터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보시다가 바로 매물 등록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할수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있어 편리</a:t>
                </a: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알터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네이버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년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가입시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쿠폰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10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개 제공</a:t>
                </a:r>
                <a:endPara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28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59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60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62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pic>
        <p:nvPicPr>
          <p:cNvPr id="56" name="그림 55">
            <a:extLst>
              <a:ext uri="{FF2B5EF4-FFF2-40B4-BE49-F238E27FC236}">
                <a16:creationId xmlns="" xmlns:a16="http://schemas.microsoft.com/office/drawing/2014/main" id="{068E0EA4-D96A-4A92-8AD4-046EFEB5D0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2304256" cy="806490"/>
          </a:xfrm>
          <a:prstGeom prst="rect">
            <a:avLst/>
          </a:prstGeom>
        </p:spPr>
      </p:pic>
      <p:pic>
        <p:nvPicPr>
          <p:cNvPr id="5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48680"/>
            <a:ext cx="68904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5616" y="764704"/>
            <a:ext cx="68904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4903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입주탐방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 자동 광고 상품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071638" y="1214422"/>
            <a:ext cx="7072362" cy="4214842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27584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628800"/>
            <a:ext cx="324036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 l="43305" t="47902" r="3548" b="28147"/>
          <a:stretch>
            <a:fillRect/>
          </a:stretch>
        </p:blipFill>
        <p:spPr bwMode="auto">
          <a:xfrm>
            <a:off x="739262" y="4941168"/>
            <a:ext cx="434411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모서리가 둥근 사각형 설명선 17"/>
          <p:cNvSpPr/>
          <p:nvPr/>
        </p:nvSpPr>
        <p:spPr>
          <a:xfrm>
            <a:off x="6948264" y="3933056"/>
            <a:ext cx="1944216" cy="864096"/>
          </a:xfrm>
          <a:prstGeom prst="wedgeRoundRectCallout">
            <a:avLst>
              <a:gd name="adj1" fmla="val -138607"/>
              <a:gd name="adj2" fmla="val 12933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1" name="다이어그램 20"/>
          <p:cNvGraphicFramePr/>
          <p:nvPr/>
        </p:nvGraphicFramePr>
        <p:xfrm>
          <a:off x="-1116632" y="980728"/>
          <a:ext cx="7992888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692696"/>
            <a:ext cx="72008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54168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입주탐방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등록 자동광고 상품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179512" y="1628800"/>
            <a:ext cx="8784975" cy="504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2000" dirty="0" smtClean="0">
              <a:solidFill>
                <a:schemeClr val="tx1"/>
              </a:solidFill>
            </a:endParaRPr>
          </a:p>
          <a:p>
            <a:pPr fontAlgn="base"/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en-US" altLang="ko-KR" sz="1300" dirty="0" smtClean="0">
                <a:solidFill>
                  <a:schemeClr val="tx1"/>
                </a:solidFill>
              </a:rPr>
              <a:t>- </a:t>
            </a:r>
            <a:r>
              <a:rPr lang="ko-KR" altLang="en-US" sz="1300" dirty="0" smtClean="0">
                <a:solidFill>
                  <a:schemeClr val="tx1"/>
                </a:solidFill>
              </a:rPr>
              <a:t>등록된 타 업소의 상품을 보여준다</a:t>
            </a:r>
            <a:r>
              <a:rPr lang="en-US" altLang="ko-KR" sz="1300" dirty="0" smtClean="0">
                <a:solidFill>
                  <a:schemeClr val="tx1"/>
                </a:solidFill>
              </a:rPr>
              <a:t>.</a:t>
            </a:r>
          </a:p>
          <a:p>
            <a:pPr fontAlgn="base"/>
            <a:r>
              <a:rPr lang="en-US" altLang="ko-KR" sz="1300" dirty="0" smtClean="0">
                <a:solidFill>
                  <a:schemeClr val="tx1"/>
                </a:solidFill>
              </a:rPr>
              <a:t> - </a:t>
            </a:r>
            <a:r>
              <a:rPr lang="ko-KR" altLang="en-US" sz="1300" dirty="0" smtClean="0">
                <a:solidFill>
                  <a:schemeClr val="tx1"/>
                </a:solidFill>
              </a:rPr>
              <a:t>해당 아파트 단지의 최상급 </a:t>
            </a:r>
            <a:r>
              <a:rPr lang="ko-KR" altLang="en-US" sz="13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300" dirty="0" smtClean="0">
                <a:solidFill>
                  <a:schemeClr val="tx1"/>
                </a:solidFill>
              </a:rPr>
              <a:t> 형 자료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fontAlgn="base"/>
            <a:r>
              <a:rPr lang="en-US" altLang="ko-KR" sz="1300" dirty="0" smtClean="0">
                <a:solidFill>
                  <a:schemeClr val="tx1"/>
                </a:solidFill>
              </a:rPr>
              <a:t> - </a:t>
            </a:r>
            <a:r>
              <a:rPr lang="ko-KR" altLang="en-US" sz="1300" dirty="0" smtClean="0">
                <a:solidFill>
                  <a:schemeClr val="tx1"/>
                </a:solidFill>
              </a:rPr>
              <a:t>신청업소에서 직접 작성한 전문자료로 보이며 </a:t>
            </a:r>
            <a:r>
              <a:rPr lang="ko-KR" altLang="en-US" sz="1300" dirty="0" err="1" smtClean="0">
                <a:solidFill>
                  <a:schemeClr val="tx1"/>
                </a:solidFill>
              </a:rPr>
              <a:t>관심있는</a:t>
            </a:r>
            <a:r>
              <a:rPr lang="ko-KR" altLang="en-US" sz="1300" dirty="0" smtClean="0">
                <a:solidFill>
                  <a:schemeClr val="tx1"/>
                </a:solidFill>
              </a:rPr>
              <a:t> 고객은 노출된 전문 업소에 연락하게 되는 최상급 상품</a:t>
            </a:r>
            <a:r>
              <a:rPr lang="en-US" altLang="ko-KR" sz="1300" dirty="0" smtClean="0">
                <a:solidFill>
                  <a:schemeClr val="tx1"/>
                </a:solidFill>
              </a:rPr>
              <a:t>.</a:t>
            </a:r>
            <a:r>
              <a:rPr lang="ko-KR" altLang="en-US" sz="1300" dirty="0" smtClean="0">
                <a:solidFill>
                  <a:schemeClr val="tx1"/>
                </a:solidFill>
              </a:rPr>
              <a:t> 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fontAlgn="base"/>
            <a:r>
              <a:rPr lang="en-US" altLang="ko-KR" sz="1300" dirty="0" smtClean="0">
                <a:solidFill>
                  <a:schemeClr val="tx1"/>
                </a:solidFill>
              </a:rPr>
              <a:t> -</a:t>
            </a:r>
            <a:r>
              <a:rPr lang="ko-KR" altLang="en-US" sz="1300" dirty="0" smtClean="0">
                <a:solidFill>
                  <a:schemeClr val="tx1"/>
                </a:solidFill>
              </a:rPr>
              <a:t> 단지에 슬롯이 없다면 대기등록이나 주변단지 소개해준다</a:t>
            </a:r>
            <a:r>
              <a:rPr lang="en-US" altLang="ko-KR" sz="1300" dirty="0" smtClean="0">
                <a:solidFill>
                  <a:schemeClr val="tx1"/>
                </a:solidFill>
              </a:rPr>
              <a:t>.</a:t>
            </a:r>
          </a:p>
          <a:p>
            <a:pPr fontAlgn="base"/>
            <a:r>
              <a:rPr lang="en-US" altLang="ko-KR" sz="1300" dirty="0" smtClean="0">
                <a:solidFill>
                  <a:schemeClr val="tx1"/>
                </a:solidFill>
              </a:rPr>
              <a:t> - </a:t>
            </a:r>
            <a:r>
              <a:rPr lang="ko-KR" altLang="en-US" sz="1300" dirty="0" smtClean="0">
                <a:solidFill>
                  <a:schemeClr val="tx1"/>
                </a:solidFill>
              </a:rPr>
              <a:t>매일같이 일일이 </a:t>
            </a:r>
            <a:r>
              <a:rPr lang="ko-KR" altLang="en-US" sz="1300" dirty="0" err="1" smtClean="0">
                <a:solidFill>
                  <a:schemeClr val="tx1"/>
                </a:solidFill>
              </a:rPr>
              <a:t>쿠폰소진하여</a:t>
            </a:r>
            <a:r>
              <a:rPr lang="ko-KR" altLang="en-US" sz="1300" dirty="0" smtClean="0">
                <a:solidFill>
                  <a:schemeClr val="tx1"/>
                </a:solidFill>
              </a:rPr>
              <a:t> 힘들게 매물등록 하지 않고 등록만 하여 단지 전체의 전문 업소로 </a:t>
            </a:r>
            <a:r>
              <a:rPr lang="en-US" altLang="ko-KR" sz="1300" dirty="0" smtClean="0">
                <a:solidFill>
                  <a:schemeClr val="tx1"/>
                </a:solidFill>
              </a:rPr>
              <a:t>1</a:t>
            </a:r>
            <a:r>
              <a:rPr lang="ko-KR" altLang="en-US" sz="1300" dirty="0" smtClean="0">
                <a:solidFill>
                  <a:schemeClr val="tx1"/>
                </a:solidFill>
              </a:rPr>
              <a:t>년간 홍보됨</a:t>
            </a:r>
            <a:endParaRPr lang="en-US" altLang="ko-KR" sz="1300" dirty="0" smtClean="0">
              <a:solidFill>
                <a:schemeClr val="tx1"/>
              </a:solidFill>
            </a:endParaRPr>
          </a:p>
          <a:p>
            <a:pPr fontAlgn="base"/>
            <a:endParaRPr lang="en-US" altLang="ko-KR" sz="1400" dirty="0" smtClean="0">
              <a:solidFill>
                <a:schemeClr val="tx1"/>
              </a:solidFill>
            </a:endParaRPr>
          </a:p>
        </p:txBody>
      </p:sp>
      <p:pic>
        <p:nvPicPr>
          <p:cNvPr id="11" name="그림 10" descr="KakaoTalk_20191222_1757417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2708920"/>
            <a:ext cx="2160240" cy="2016224"/>
          </a:xfrm>
          <a:prstGeom prst="rect">
            <a:avLst/>
          </a:prstGeom>
        </p:spPr>
      </p:pic>
      <p:pic>
        <p:nvPicPr>
          <p:cNvPr id="13" name="그림 12" descr="KakaoTalk_20191222_1757417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2780928"/>
            <a:ext cx="2160240" cy="1944216"/>
          </a:xfrm>
          <a:prstGeom prst="rect">
            <a:avLst/>
          </a:prstGeom>
        </p:spPr>
      </p:pic>
      <p:pic>
        <p:nvPicPr>
          <p:cNvPr id="15" name="그림 14" descr="KakaoTalk_20191222_1757420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2780929"/>
            <a:ext cx="2088232" cy="1944215"/>
          </a:xfrm>
          <a:prstGeom prst="rect">
            <a:avLst/>
          </a:prstGeom>
        </p:spPr>
      </p:pic>
      <p:grpSp>
        <p:nvGrpSpPr>
          <p:cNvPr id="33" name="그룹 32"/>
          <p:cNvGrpSpPr/>
          <p:nvPr/>
        </p:nvGrpSpPr>
        <p:grpSpPr>
          <a:xfrm>
            <a:off x="467544" y="1700808"/>
            <a:ext cx="2520280" cy="720080"/>
            <a:chOff x="467544" y="1916832"/>
            <a:chExt cx="2520280" cy="720080"/>
          </a:xfrm>
        </p:grpSpPr>
        <p:sp>
          <p:nvSpPr>
            <p:cNvPr id="24" name="직사각형 23"/>
            <p:cNvSpPr/>
            <p:nvPr/>
          </p:nvSpPr>
          <p:spPr>
            <a:xfrm>
              <a:off x="467544" y="1916832"/>
              <a:ext cx="2520280" cy="43204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자유로운 </a:t>
              </a:r>
              <a:r>
                <a:rPr lang="ko-KR" altLang="en-US" dirty="0" err="1" smtClean="0"/>
                <a:t>블로그</a:t>
              </a:r>
              <a:r>
                <a:rPr lang="ko-KR" altLang="en-US" dirty="0" smtClean="0"/>
                <a:t> 형식</a:t>
              </a:r>
              <a:endParaRPr lang="ko-KR" altLang="en-US" dirty="0"/>
            </a:p>
          </p:txBody>
        </p:sp>
        <p:sp>
          <p:nvSpPr>
            <p:cNvPr id="28" name="직각 삼각형 27"/>
            <p:cNvSpPr/>
            <p:nvPr/>
          </p:nvSpPr>
          <p:spPr>
            <a:xfrm rot="10800000">
              <a:off x="2699792" y="2348880"/>
              <a:ext cx="288032" cy="28803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3275856" y="1700808"/>
            <a:ext cx="2736304" cy="720080"/>
            <a:chOff x="3275856" y="1916832"/>
            <a:chExt cx="2736304" cy="720080"/>
          </a:xfrm>
        </p:grpSpPr>
        <p:sp>
          <p:nvSpPr>
            <p:cNvPr id="26" name="직사각형 25"/>
            <p:cNvSpPr/>
            <p:nvPr/>
          </p:nvSpPr>
          <p:spPr>
            <a:xfrm>
              <a:off x="3275856" y="1916832"/>
              <a:ext cx="2736304" cy="43204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/>
                <a:t>세부분에</a:t>
              </a:r>
              <a:r>
                <a:rPr lang="ko-KR" altLang="en-US" dirty="0" smtClean="0"/>
                <a:t> 신청업체 기재</a:t>
              </a:r>
              <a:endParaRPr lang="ko-KR" altLang="en-US" dirty="0"/>
            </a:p>
          </p:txBody>
        </p:sp>
        <p:sp>
          <p:nvSpPr>
            <p:cNvPr id="29" name="직각 삼각형 28"/>
            <p:cNvSpPr/>
            <p:nvPr/>
          </p:nvSpPr>
          <p:spPr>
            <a:xfrm rot="10800000">
              <a:off x="5724128" y="2348880"/>
              <a:ext cx="288032" cy="28803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6300192" y="1700808"/>
            <a:ext cx="2448272" cy="720080"/>
            <a:chOff x="6300192" y="1916832"/>
            <a:chExt cx="2448272" cy="720080"/>
          </a:xfrm>
        </p:grpSpPr>
        <p:sp>
          <p:nvSpPr>
            <p:cNvPr id="27" name="직사각형 26"/>
            <p:cNvSpPr/>
            <p:nvPr/>
          </p:nvSpPr>
          <p:spPr>
            <a:xfrm>
              <a:off x="6300192" y="1916832"/>
              <a:ext cx="2448272" cy="43204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매물리스트 연동</a:t>
              </a:r>
              <a:endParaRPr lang="ko-KR" altLang="en-US" dirty="0"/>
            </a:p>
          </p:txBody>
        </p:sp>
        <p:sp>
          <p:nvSpPr>
            <p:cNvPr id="30" name="직각 삼각형 29"/>
            <p:cNvSpPr/>
            <p:nvPr/>
          </p:nvSpPr>
          <p:spPr>
            <a:xfrm rot="10800000">
              <a:off x="8460432" y="2348880"/>
              <a:ext cx="288032" cy="28803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395536" y="2132856"/>
            <a:ext cx="259228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자유로운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200" dirty="0" smtClean="0">
                <a:solidFill>
                  <a:schemeClr val="tx1"/>
                </a:solidFill>
              </a:rPr>
              <a:t> 형식으로 단지와 주변환경</a:t>
            </a:r>
            <a:r>
              <a:rPr lang="en-US" altLang="ko-KR" sz="1200" dirty="0" smtClean="0">
                <a:solidFill>
                  <a:schemeClr val="tx1"/>
                </a:solidFill>
              </a:rPr>
              <a:t>,</a:t>
            </a:r>
            <a:r>
              <a:rPr lang="ko-KR" altLang="en-US" sz="1200" dirty="0" smtClean="0">
                <a:solidFill>
                  <a:schemeClr val="tx1"/>
                </a:solidFill>
              </a:rPr>
              <a:t>신청업체를 소개합니다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347864" y="2132856"/>
            <a:ext cx="259228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도입부와 중간부분 그리고 마지막 부분에 전문업체로 홍보됨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156176" y="2132856"/>
            <a:ext cx="2592288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200" dirty="0" smtClean="0">
                <a:solidFill>
                  <a:schemeClr val="tx1"/>
                </a:solidFill>
              </a:rPr>
              <a:t> 하단에 신청업체 정보와 함께 매물리스트 연동 서비스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grpSp>
        <p:nvGrpSpPr>
          <p:cNvPr id="38" name="그룹 35"/>
          <p:cNvGrpSpPr/>
          <p:nvPr/>
        </p:nvGrpSpPr>
        <p:grpSpPr>
          <a:xfrm>
            <a:off x="251520" y="4869160"/>
            <a:ext cx="3168778" cy="323165"/>
            <a:chOff x="1123522" y="2048341"/>
            <a:chExt cx="4225037" cy="430886"/>
          </a:xfrm>
        </p:grpSpPr>
        <p:sp>
          <p:nvSpPr>
            <p:cNvPr id="39" name="TextBox 38"/>
            <p:cNvSpPr txBox="1"/>
            <p:nvPr/>
          </p:nvSpPr>
          <p:spPr>
            <a:xfrm>
              <a:off x="1507565" y="2048341"/>
              <a:ext cx="3840994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chemeClr val="accent1"/>
                  </a:solidFill>
                </a:rPr>
                <a:t>상품의 특징 및 판매 전략</a:t>
              </a:r>
              <a:endParaRPr lang="ko-KR" altLang="en-US" sz="15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40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41" name="Freeform 14"/>
              <p:cNvSpPr>
                <a:spLocks/>
              </p:cNvSpPr>
              <p:nvPr/>
            </p:nvSpPr>
            <p:spPr bwMode="auto">
              <a:xfrm>
                <a:off x="3600448" y="2463791"/>
                <a:ext cx="3444878" cy="1990726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2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>
                <a:off x="5321297" y="3457563"/>
                <a:ext cx="1724030" cy="2984498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44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5616" y="764704"/>
            <a:ext cx="68904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55194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블로그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포스팅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및 관리 대행상품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27584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852936"/>
            <a:ext cx="374556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2276872"/>
            <a:ext cx="368515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표 25">
            <a:extLst>
              <a:ext uri="{FF2B5EF4-FFF2-40B4-BE49-F238E27FC236}">
                <a16:creationId xmlns="" xmlns:a16="http://schemas.microsoft.com/office/drawing/2014/main" id="{F63D5A8C-CEE2-4F3C-ACF4-5FA8A4398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4348811"/>
              </p:ext>
            </p:extLst>
          </p:nvPr>
        </p:nvGraphicFramePr>
        <p:xfrm>
          <a:off x="395536" y="3501008"/>
          <a:ext cx="3960440" cy="1972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901">
                  <a:extLst>
                    <a:ext uri="{9D8B030D-6E8A-4147-A177-3AD203B41FA5}">
                      <a16:colId xmlns="" xmlns:a16="http://schemas.microsoft.com/office/drawing/2014/main" val="400656715"/>
                    </a:ext>
                  </a:extLst>
                </a:gridCol>
                <a:gridCol w="3524539">
                  <a:extLst>
                    <a:ext uri="{9D8B030D-6E8A-4147-A177-3AD203B41FA5}">
                      <a16:colId xmlns="" xmlns:a16="http://schemas.microsoft.com/office/drawing/2014/main" val="1721694360"/>
                    </a:ext>
                  </a:extLst>
                </a:gridCol>
              </a:tblGrid>
              <a:tr h="6178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네이버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검색시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첫화면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블로그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상위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5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위안에 노출되게 하여 광고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0682819"/>
                  </a:ext>
                </a:extLst>
              </a:tr>
              <a:tr h="2311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단기간 집중 홍보 효과 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78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단위 계약 상품으로 키워드당 금액 산정됨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고가 상품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8109758"/>
                  </a:ext>
                </a:extLst>
              </a:tr>
              <a:tr h="46224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PC,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별개 계약 및 노출 상품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12859861"/>
                  </a:ext>
                </a:extLst>
              </a:tr>
            </a:tbl>
          </a:graphicData>
        </a:graphic>
      </p:graphicFrame>
      <p:grpSp>
        <p:nvGrpSpPr>
          <p:cNvPr id="28" name="그룹 27"/>
          <p:cNvGrpSpPr/>
          <p:nvPr/>
        </p:nvGrpSpPr>
        <p:grpSpPr>
          <a:xfrm>
            <a:off x="395536" y="2348880"/>
            <a:ext cx="3960440" cy="720080"/>
            <a:chOff x="467544" y="1916832"/>
            <a:chExt cx="2520280" cy="720080"/>
          </a:xfrm>
        </p:grpSpPr>
        <p:sp>
          <p:nvSpPr>
            <p:cNvPr id="29" name="직사각형 28"/>
            <p:cNvSpPr/>
            <p:nvPr/>
          </p:nvSpPr>
          <p:spPr>
            <a:xfrm>
              <a:off x="467544" y="1916832"/>
              <a:ext cx="2520280" cy="43204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상단 고정형</a:t>
              </a:r>
              <a:r>
                <a:rPr lang="en-US" altLang="ko-KR" dirty="0" smtClean="0"/>
                <a:t>(</a:t>
              </a:r>
              <a:r>
                <a:rPr lang="ko-KR" altLang="en-US" dirty="0" smtClean="0"/>
                <a:t>고객맞춤형</a:t>
              </a:r>
              <a:r>
                <a:rPr lang="en-US" altLang="ko-KR" dirty="0" smtClean="0"/>
                <a:t>)</a:t>
              </a:r>
              <a:endParaRPr lang="ko-KR" altLang="en-US" dirty="0"/>
            </a:p>
          </p:txBody>
        </p:sp>
        <p:sp>
          <p:nvSpPr>
            <p:cNvPr id="30" name="직각 삼각형 29"/>
            <p:cNvSpPr/>
            <p:nvPr/>
          </p:nvSpPr>
          <p:spPr>
            <a:xfrm rot="10800000">
              <a:off x="2699792" y="2348880"/>
              <a:ext cx="288032" cy="28803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827584" y="2996952"/>
            <a:ext cx="295232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키워드 검색 상품 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5616" y="764704"/>
            <a:ext cx="689041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55194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블로그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포스팅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및 관리 대행상품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071638" y="1214422"/>
            <a:ext cx="7072362" cy="4214842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27584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graphicFrame>
        <p:nvGraphicFramePr>
          <p:cNvPr id="31" name="표 30">
            <a:extLst>
              <a:ext uri="{FF2B5EF4-FFF2-40B4-BE49-F238E27FC236}">
                <a16:creationId xmlns="" xmlns:a16="http://schemas.microsoft.com/office/drawing/2014/main" id="{F63D5A8C-CEE2-4F3C-ACF4-5FA8A4398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4348811"/>
              </p:ext>
            </p:extLst>
          </p:nvPr>
        </p:nvGraphicFramePr>
        <p:xfrm>
          <a:off x="395536" y="2348880"/>
          <a:ext cx="5184576" cy="1964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634">
                  <a:extLst>
                    <a:ext uri="{9D8B030D-6E8A-4147-A177-3AD203B41FA5}">
                      <a16:colId xmlns="" xmlns:a16="http://schemas.microsoft.com/office/drawing/2014/main" val="400656715"/>
                    </a:ext>
                  </a:extLst>
                </a:gridCol>
                <a:gridCol w="4613942">
                  <a:extLst>
                    <a:ext uri="{9D8B030D-6E8A-4147-A177-3AD203B41FA5}">
                      <a16:colId xmlns="" xmlns:a16="http://schemas.microsoft.com/office/drawing/2014/main" val="172169436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대표적인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바이럴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마케팅</a:t>
                      </a:r>
                      <a:r>
                        <a:rPr lang="ko-KR" altLang="en-US" sz="12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상품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2068281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공동주택 기준 매일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포스팅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됨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등록된 매물로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포스팅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대행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재형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AD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를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통해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포스팅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관리 대행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년간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포스팅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관리 대행하여 고품질의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블로그로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관리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75692234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가격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1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단위 계약으로 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550,000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endParaRPr lang="en-US" altLang="ko-KR" sz="1200" b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대문 디자인</a:t>
                      </a:r>
                      <a:r>
                        <a:rPr lang="ko-KR" altLang="en-US" sz="12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비용은 추가 </a:t>
                      </a:r>
                      <a:r>
                        <a:rPr lang="en-US" altLang="ko-KR" sz="12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0,000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8109758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5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endParaRPr lang="ko-KR" altLang="en-US" sz="85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신규 </a:t>
                      </a:r>
                      <a:r>
                        <a:rPr lang="ko-KR" altLang="en-US" sz="1200" b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네이버</a:t>
                      </a:r>
                      <a:r>
                        <a:rPr lang="ko-KR" altLang="en-US" sz="12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계정으로 제작하며</a:t>
                      </a:r>
                      <a:r>
                        <a:rPr lang="ko-KR" altLang="en-US" sz="12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업소 사장님이 추가 </a:t>
                      </a:r>
                      <a:r>
                        <a:rPr lang="ko-KR" altLang="en-US" sz="1200" b="0" baseline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포스팅</a:t>
                      </a:r>
                      <a:r>
                        <a:rPr lang="ko-KR" altLang="en-US" sz="1200" b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가능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12859861"/>
                  </a:ext>
                </a:extLst>
              </a:tr>
            </a:tbl>
          </a:graphicData>
        </a:graphic>
      </p:graphicFrame>
      <p:grpSp>
        <p:nvGrpSpPr>
          <p:cNvPr id="4" name="그룹 31"/>
          <p:cNvGrpSpPr/>
          <p:nvPr/>
        </p:nvGrpSpPr>
        <p:grpSpPr>
          <a:xfrm>
            <a:off x="467544" y="1628800"/>
            <a:ext cx="5112568" cy="720080"/>
            <a:chOff x="467544" y="1916832"/>
            <a:chExt cx="2520280" cy="720080"/>
          </a:xfrm>
        </p:grpSpPr>
        <p:sp>
          <p:nvSpPr>
            <p:cNvPr id="33" name="직사각형 32"/>
            <p:cNvSpPr/>
            <p:nvPr/>
          </p:nvSpPr>
          <p:spPr>
            <a:xfrm>
              <a:off x="467544" y="1916832"/>
              <a:ext cx="2520280" cy="43204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일일 </a:t>
              </a:r>
              <a:r>
                <a:rPr lang="ko-KR" altLang="en-US" dirty="0" err="1" smtClean="0"/>
                <a:t>포스팅</a:t>
              </a:r>
              <a:r>
                <a:rPr lang="ko-KR" altLang="en-US" dirty="0" smtClean="0"/>
                <a:t> 상품</a:t>
              </a:r>
              <a:endParaRPr lang="ko-KR" altLang="en-US" dirty="0"/>
            </a:p>
          </p:txBody>
        </p:sp>
        <p:sp>
          <p:nvSpPr>
            <p:cNvPr id="34" name="직각 삼각형 33"/>
            <p:cNvSpPr/>
            <p:nvPr/>
          </p:nvSpPr>
          <p:spPr>
            <a:xfrm rot="10800000">
              <a:off x="2699792" y="2348880"/>
              <a:ext cx="288032" cy="28803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44824"/>
            <a:ext cx="320845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429000"/>
            <a:ext cx="2611223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그룹 35"/>
          <p:cNvGrpSpPr/>
          <p:nvPr/>
        </p:nvGrpSpPr>
        <p:grpSpPr>
          <a:xfrm>
            <a:off x="467544" y="4437111"/>
            <a:ext cx="5976664" cy="2247350"/>
            <a:chOff x="1123522" y="2104987"/>
            <a:chExt cx="7124149" cy="2996464"/>
          </a:xfrm>
        </p:grpSpPr>
        <p:grpSp>
          <p:nvGrpSpPr>
            <p:cNvPr id="23" name="그룹 34"/>
            <p:cNvGrpSpPr/>
            <p:nvPr/>
          </p:nvGrpSpPr>
          <p:grpSpPr>
            <a:xfrm>
              <a:off x="1295189" y="2104987"/>
              <a:ext cx="6952482" cy="2996464"/>
              <a:chOff x="1295189" y="2104987"/>
              <a:chExt cx="6952482" cy="2996464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466855" y="2104987"/>
                <a:ext cx="3840995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상품의 특징 및 판매전략</a:t>
                </a:r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295189" y="2393020"/>
                <a:ext cx="6952482" cy="2708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가입된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타업소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블로그를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보여주며 설명한다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.(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스킨 디자인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매우 저렴한 가격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월 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55,000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원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</a:p>
              <a:p>
                <a:pPr>
                  <a:lnSpc>
                    <a:spcPct val="150000"/>
                  </a:lnSpc>
                  <a:buFontTx/>
                  <a:buChar char="-"/>
                </a:pP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네이버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포털 사이트에 키워드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검색시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블러그가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노출되는 효과 좋은 </a:t>
                </a: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광고방식</a:t>
                </a: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-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지속적인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포스팅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및 관리로 고품질 </a:t>
                </a:r>
                <a:r>
                  <a:rPr lang="ko-KR" altLang="en-US" sz="14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블로그로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상위노출 효과</a:t>
                </a: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노출 보장 </a:t>
                </a:r>
                <a:r>
                  <a:rPr lang="ko-KR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홍보는 금지</a:t>
                </a:r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</a:p>
            </p:txBody>
          </p:sp>
        </p:grpSp>
        <p:grpSp>
          <p:nvGrpSpPr>
            <p:cNvPr id="24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82" y="2409815"/>
              <a:chExt cx="3552829" cy="4086218"/>
            </a:xfrm>
          </p:grpSpPr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3600464" y="2463788"/>
                <a:ext cx="3444881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5321316" y="3457561"/>
                <a:ext cx="1724028" cy="2984499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35" name="Freeform 17"/>
              <p:cNvSpPr>
                <a:spLocks noEditPoints="1"/>
              </p:cNvSpPr>
              <p:nvPr/>
            </p:nvSpPr>
            <p:spPr bwMode="auto">
              <a:xfrm>
                <a:off x="3546482" y="2409815"/>
                <a:ext cx="3552829" cy="4086218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내용 개체 틀 7"/>
          <p:cNvGraphicFramePr>
            <a:graphicFrameLocks/>
          </p:cNvGraphicFramePr>
          <p:nvPr/>
        </p:nvGraphicFramePr>
        <p:xfrm>
          <a:off x="4355976" y="1772816"/>
          <a:ext cx="4612655" cy="46085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1668"/>
                <a:gridCol w="927418"/>
                <a:gridCol w="625792"/>
                <a:gridCol w="2417777"/>
              </a:tblGrid>
              <a:tr h="6012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일반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상품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가격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(vat</a:t>
                      </a:r>
                      <a:r>
                        <a:rPr lang="ko-KR" altLang="en-US" sz="1200" dirty="0" smtClean="0"/>
                        <a:t>별도</a:t>
                      </a:r>
                      <a:r>
                        <a:rPr lang="en-US" altLang="ko-KR" sz="1200" dirty="0" smtClean="0"/>
                        <a:t>)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기간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rowSpan="10">
                  <a:txBody>
                    <a:bodyPr/>
                    <a:lstStyle/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dirty="0" smtClean="0"/>
                        <a:t>*</a:t>
                      </a:r>
                      <a:r>
                        <a:rPr lang="ko-KR" altLang="en-US" sz="1200" dirty="0" smtClean="0"/>
                        <a:t>일반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단지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프리미엄 상품으로 구분</a:t>
                      </a:r>
                      <a:endParaRPr lang="en-US" altLang="ko-KR" sz="12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dirty="0" smtClean="0"/>
                        <a:t>*</a:t>
                      </a:r>
                      <a:r>
                        <a:rPr lang="ko-KR" altLang="en-US" sz="1200" dirty="0" smtClean="0"/>
                        <a:t>기간은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개월과 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개월로 선택 가능</a:t>
                      </a:r>
                      <a:endParaRPr lang="en-US" altLang="ko-KR" sz="12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dirty="0" smtClean="0"/>
                        <a:t>*pc</a:t>
                      </a:r>
                      <a:r>
                        <a:rPr lang="ko-KR" altLang="en-US" sz="1200" dirty="0" smtClean="0"/>
                        <a:t>와 모바일 동시 노출</a:t>
                      </a:r>
                      <a:endParaRPr lang="en-US" altLang="ko-KR" sz="12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dirty="0" smtClean="0"/>
                        <a:t>*</a:t>
                      </a:r>
                      <a:r>
                        <a:rPr lang="ko-KR" altLang="en-US" sz="1200" dirty="0" smtClean="0"/>
                        <a:t>다방에서 검색되는 모든 결과에 </a:t>
                      </a:r>
                      <a:endParaRPr lang="en-US" altLang="ko-KR" sz="12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노출되어 광고효과 높음</a:t>
                      </a:r>
                      <a:endParaRPr lang="en-US" altLang="ko-KR" sz="12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baseline="0" dirty="0" smtClean="0"/>
                        <a:t>*</a:t>
                      </a:r>
                      <a:r>
                        <a:rPr lang="ko-KR" altLang="en-US" sz="1200" baseline="0" dirty="0" smtClean="0"/>
                        <a:t>한 계정에서 하위 계정 설정으로 여럿 실장에게 각각의 하위 계정 생성 가능</a:t>
                      </a:r>
                      <a:endParaRPr lang="en-US" altLang="ko-KR" sz="1200" baseline="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endParaRPr lang="en-US" altLang="ko-KR" sz="1200" baseline="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baseline="0" dirty="0" smtClean="0"/>
                        <a:t>*</a:t>
                      </a:r>
                      <a:r>
                        <a:rPr lang="ko-KR" altLang="en-US" sz="1200" baseline="0" dirty="0" smtClean="0"/>
                        <a:t>사이트 다방 </a:t>
                      </a:r>
                      <a:r>
                        <a:rPr lang="en-US" altLang="ko-KR" sz="1200" baseline="0" dirty="0" smtClean="0"/>
                        <a:t>: </a:t>
                      </a:r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dirty="0" smtClean="0"/>
                        <a:t>고객이 매물 찾는 사이트</a:t>
                      </a:r>
                      <a:endParaRPr lang="en-US" altLang="ko-KR" sz="1200" baseline="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baseline="0" dirty="0" smtClean="0"/>
                        <a:t>*</a:t>
                      </a:r>
                      <a:r>
                        <a:rPr lang="ko-KR" altLang="en-US" sz="1200" baseline="0" dirty="0" smtClean="0"/>
                        <a:t>사이트 다방프로</a:t>
                      </a:r>
                      <a:r>
                        <a:rPr lang="en-US" altLang="ko-KR" sz="1200" baseline="0" dirty="0" smtClean="0"/>
                        <a:t>:</a:t>
                      </a:r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dirty="0" smtClean="0"/>
                        <a:t>중개업소에 매물 올려 </a:t>
                      </a:r>
                      <a:r>
                        <a:rPr lang="ko-KR" altLang="en-US" sz="1200" baseline="0" dirty="0" err="1" smtClean="0"/>
                        <a:t>광고하</a:t>
                      </a:r>
                      <a:endParaRPr lang="en-US" altLang="ko-KR" sz="1200" baseline="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200" baseline="0" dirty="0" smtClean="0"/>
                        <a:t>  </a:t>
                      </a:r>
                      <a:r>
                        <a:rPr lang="ko-KR" altLang="en-US" sz="1200" baseline="0" dirty="0" smtClean="0"/>
                        <a:t>는 사이트</a:t>
                      </a:r>
                      <a:endParaRPr lang="ko-KR" altLang="en-US" sz="1200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120,000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180,000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240,000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300,000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360,000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6076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420,000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80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480,000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90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540,000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4051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100</a:t>
                      </a:r>
                      <a:r>
                        <a:rPr lang="ko-KR" altLang="en-US" sz="1200" dirty="0" smtClean="0"/>
                        <a:t>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600,000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개월</a:t>
                      </a:r>
                      <a:endParaRPr lang="ko-KR" altLang="en-US" sz="12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59811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다 방 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모바일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어플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이용 광고 상품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071638" y="1214422"/>
            <a:ext cx="7072362" cy="4214842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27584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grpSp>
        <p:nvGrpSpPr>
          <p:cNvPr id="4" name="그룹 35"/>
          <p:cNvGrpSpPr/>
          <p:nvPr/>
        </p:nvGrpSpPr>
        <p:grpSpPr>
          <a:xfrm>
            <a:off x="179512" y="1700808"/>
            <a:ext cx="4536504" cy="4824400"/>
            <a:chOff x="1123522" y="2048341"/>
            <a:chExt cx="7660606" cy="6432527"/>
          </a:xfrm>
        </p:grpSpPr>
        <p:grpSp>
          <p:nvGrpSpPr>
            <p:cNvPr id="5" name="그룹 34"/>
            <p:cNvGrpSpPr/>
            <p:nvPr/>
          </p:nvGrpSpPr>
          <p:grpSpPr>
            <a:xfrm>
              <a:off x="1466855" y="2048341"/>
              <a:ext cx="7317273" cy="6432527"/>
              <a:chOff x="1466855" y="2048341"/>
              <a:chExt cx="7317273" cy="6432527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574184" y="2048341"/>
                <a:ext cx="5264393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상품의 특징 및 판매전략</a:t>
                </a:r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466855" y="2448454"/>
                <a:ext cx="7317273" cy="6032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1.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타상품과의 차이점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-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원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투룸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위주 광고에 특화된 상품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-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네이버가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아닌 다방 사이트에 광고되는 상품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-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매물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등록시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사진 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3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장 첨부 필수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-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모바일로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매물 등록 가능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-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기간내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자유 자재로 매물 등록 및 삭제가능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 (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등록 건수 보장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2.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건별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기간별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상품별 모두 가격이 상이하므로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계약시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미디어윌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단톡방에서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확인필요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3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단점으로는 </a:t>
                </a:r>
                <a:r>
                  <a:rPr lang="ko-KR" altLang="en-US" sz="12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네이버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상품에 비해 가격이 비싸고 허위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342900" indent="-342900"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매물이 많다는 점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4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다방의 광고 효과가 좋아서 다방 이용하여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 매물 찾는 젊은 고객수의 증가로 원룸 위주의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 단지에서는 광고 효과가 좋음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5.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유사 상품인 직방에 대응책 필요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- M&amp;A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등으로 외연 확장되는 직방에 대응할</a:t>
                </a:r>
                <a:r>
                  <a:rPr lang="en-US" altLang="ko-KR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ko-KR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경쟁력 필요</a:t>
                </a:r>
                <a:endPara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27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8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35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764704"/>
            <a:ext cx="67247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780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 실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모바일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어플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이용 광고 상품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아파트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실거래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23528" y="1412776"/>
            <a:ext cx="8532440" cy="511256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914400" indent="-914400" fontAlgn="base">
              <a:lnSpc>
                <a:spcPct val="120000"/>
              </a:lnSpc>
            </a:pPr>
            <a:endParaRPr lang="en-US" altLang="ko-KR" sz="1200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200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200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200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200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r>
              <a:rPr lang="en-US" altLang="ko-KR" sz="1400" b="1" dirty="0" smtClean="0">
                <a:latin typeface="+mj-lt"/>
              </a:rPr>
              <a:t>- </a:t>
            </a:r>
            <a:r>
              <a:rPr lang="ko-KR" altLang="en-US" sz="1600" b="1" dirty="0" smtClean="0">
                <a:latin typeface="+mj-lt"/>
              </a:rPr>
              <a:t>공동주택 매도 및 매수 예정자가 아파트 </a:t>
            </a:r>
            <a:r>
              <a:rPr lang="ko-KR" altLang="en-US" sz="1600" b="1" dirty="0" err="1" smtClean="0">
                <a:latin typeface="+mj-lt"/>
              </a:rPr>
              <a:t>실거래</a:t>
            </a:r>
            <a:r>
              <a:rPr lang="ko-KR" altLang="en-US" sz="1600" b="1" dirty="0" smtClean="0">
                <a:latin typeface="+mj-lt"/>
              </a:rPr>
              <a:t> </a:t>
            </a:r>
            <a:r>
              <a:rPr lang="ko-KR" altLang="en-US" sz="1600" b="1" dirty="0" err="1" smtClean="0">
                <a:latin typeface="+mj-lt"/>
              </a:rPr>
              <a:t>조회시</a:t>
            </a:r>
            <a:r>
              <a:rPr lang="ko-KR" altLang="en-US" sz="1600" b="1" dirty="0" smtClean="0">
                <a:latin typeface="+mj-lt"/>
              </a:rPr>
              <a:t> 배너 광고를 노출하여 중개업소를</a:t>
            </a:r>
            <a:endParaRPr lang="en-US" altLang="ko-KR" sz="16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r>
              <a:rPr lang="ko-KR" altLang="en-US" sz="1600" b="1" dirty="0" smtClean="0">
                <a:latin typeface="+mj-lt"/>
              </a:rPr>
              <a:t> 홍보하는 상품</a:t>
            </a:r>
            <a:r>
              <a:rPr lang="en-US" altLang="ko-KR" sz="1600" b="1" dirty="0" smtClean="0">
                <a:latin typeface="+mj-lt"/>
              </a:rPr>
              <a:t>.</a:t>
            </a:r>
          </a:p>
          <a:p>
            <a:pPr marL="914400" indent="-914400" fontAlgn="base">
              <a:lnSpc>
                <a:spcPct val="120000"/>
              </a:lnSpc>
            </a:pPr>
            <a:r>
              <a:rPr lang="en-US" altLang="ko-KR" sz="1600" b="1" dirty="0" smtClean="0">
                <a:latin typeface="+mj-lt"/>
              </a:rPr>
              <a:t>-</a:t>
            </a:r>
            <a:r>
              <a:rPr lang="ko-KR" altLang="en-US" sz="1600" b="1" dirty="0" smtClean="0">
                <a:latin typeface="+mj-lt"/>
              </a:rPr>
              <a:t>아파트 </a:t>
            </a:r>
            <a:r>
              <a:rPr lang="ko-KR" altLang="en-US" sz="1600" b="1" dirty="0" err="1" smtClean="0">
                <a:latin typeface="+mj-lt"/>
              </a:rPr>
              <a:t>실거래는</a:t>
            </a:r>
            <a:r>
              <a:rPr lang="ko-KR" altLang="en-US" sz="1600" b="1" dirty="0" smtClean="0">
                <a:latin typeface="+mj-lt"/>
              </a:rPr>
              <a:t> 공동주택 전용광고로써 </a:t>
            </a:r>
            <a:r>
              <a:rPr lang="ko-KR" altLang="en-US" sz="1600" b="1" dirty="0" err="1" smtClean="0">
                <a:latin typeface="+mj-lt"/>
              </a:rPr>
              <a:t>한개</a:t>
            </a:r>
            <a:r>
              <a:rPr lang="ko-KR" altLang="en-US" sz="1600" b="1" dirty="0" smtClean="0">
                <a:latin typeface="+mj-lt"/>
              </a:rPr>
              <a:t> 단지에 </a:t>
            </a:r>
            <a:r>
              <a:rPr lang="ko-KR" altLang="en-US" sz="1600" b="1" dirty="0" err="1" smtClean="0">
                <a:latin typeface="+mj-lt"/>
              </a:rPr>
              <a:t>두개의</a:t>
            </a:r>
            <a:r>
              <a:rPr lang="ko-KR" altLang="en-US" sz="1600" b="1" dirty="0" smtClean="0">
                <a:latin typeface="+mj-lt"/>
              </a:rPr>
              <a:t> 중개업소 노출되는 광고</a:t>
            </a:r>
            <a:r>
              <a:rPr lang="en-US" altLang="ko-KR" sz="1600" b="1" dirty="0" smtClean="0">
                <a:latin typeface="+mj-lt"/>
              </a:rPr>
              <a:t>. </a:t>
            </a:r>
          </a:p>
          <a:p>
            <a:pPr marL="914400" indent="-914400" fontAlgn="base">
              <a:lnSpc>
                <a:spcPct val="120000"/>
              </a:lnSpc>
            </a:pPr>
            <a:r>
              <a:rPr lang="en-US" altLang="ko-KR" sz="1600" b="1" dirty="0" smtClean="0">
                <a:latin typeface="+mj-lt"/>
              </a:rPr>
              <a:t>-</a:t>
            </a:r>
            <a:r>
              <a:rPr lang="ko-KR" altLang="en-US" sz="1600" b="1" dirty="0" err="1" smtClean="0">
                <a:latin typeface="+mj-lt"/>
              </a:rPr>
              <a:t>가입시</a:t>
            </a:r>
            <a:r>
              <a:rPr lang="ko-KR" altLang="en-US" sz="1600" b="1" dirty="0" smtClean="0">
                <a:latin typeface="+mj-lt"/>
              </a:rPr>
              <a:t> 일반형홈페이지와 </a:t>
            </a:r>
            <a:r>
              <a:rPr lang="ko-KR" altLang="en-US" sz="1600" b="1" dirty="0" err="1" smtClean="0">
                <a:latin typeface="+mj-lt"/>
              </a:rPr>
              <a:t>실거래홈페이지를</a:t>
            </a:r>
            <a:r>
              <a:rPr lang="ko-KR" altLang="en-US" sz="1600" b="1" dirty="0" smtClean="0">
                <a:latin typeface="+mj-lt"/>
              </a:rPr>
              <a:t> 제공</a:t>
            </a:r>
            <a:r>
              <a:rPr lang="en-US" altLang="ko-KR" sz="1600" b="1" dirty="0" smtClean="0">
                <a:latin typeface="+mj-lt"/>
              </a:rPr>
              <a:t>.</a:t>
            </a:r>
          </a:p>
          <a:p>
            <a:pPr marL="914400" indent="-914400" fontAlgn="base">
              <a:lnSpc>
                <a:spcPct val="120000"/>
              </a:lnSpc>
            </a:pPr>
            <a:r>
              <a:rPr lang="en-US" altLang="ko-KR" sz="1600" b="1" dirty="0" smtClean="0">
                <a:latin typeface="+mj-lt"/>
              </a:rPr>
              <a:t>-</a:t>
            </a:r>
            <a:r>
              <a:rPr lang="ko-KR" altLang="en-US" sz="1600" b="1" dirty="0" smtClean="0">
                <a:latin typeface="+mj-lt"/>
              </a:rPr>
              <a:t>어플리케이션 사용자에게 추천 물건을 </a:t>
            </a:r>
            <a:r>
              <a:rPr lang="ko-KR" altLang="en-US" sz="1600" b="1" dirty="0" err="1" smtClean="0">
                <a:latin typeface="+mj-lt"/>
              </a:rPr>
              <a:t>알람으로</a:t>
            </a:r>
            <a:r>
              <a:rPr lang="ko-KR" altLang="en-US" sz="1600" b="1" dirty="0" smtClean="0">
                <a:latin typeface="+mj-lt"/>
              </a:rPr>
              <a:t> 전송할 수 있는 기능이 있어 불특정다수</a:t>
            </a:r>
            <a:endParaRPr lang="en-US" altLang="ko-KR" sz="16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r>
              <a:rPr lang="ko-KR" altLang="en-US" sz="1600" b="1" dirty="0" smtClean="0">
                <a:latin typeface="+mj-lt"/>
              </a:rPr>
              <a:t> 고객보다는 </a:t>
            </a:r>
            <a:r>
              <a:rPr lang="ko-KR" altLang="en-US" sz="1600" b="1" dirty="0" err="1" smtClean="0">
                <a:latin typeface="+mj-lt"/>
              </a:rPr>
              <a:t>관심있는</a:t>
            </a:r>
            <a:r>
              <a:rPr lang="ko-KR" altLang="en-US" sz="1600" b="1" dirty="0" smtClean="0">
                <a:latin typeface="+mj-lt"/>
              </a:rPr>
              <a:t> 고객에게 홍보하여 계약 </a:t>
            </a:r>
            <a:r>
              <a:rPr lang="ko-KR" altLang="en-US" sz="1600" b="1" dirty="0" err="1" smtClean="0">
                <a:latin typeface="+mj-lt"/>
              </a:rPr>
              <a:t>성사율이</a:t>
            </a:r>
            <a:r>
              <a:rPr lang="ko-KR" altLang="en-US" sz="1600" b="1" dirty="0" smtClean="0">
                <a:latin typeface="+mj-lt"/>
              </a:rPr>
              <a:t> 매우 높은 상품</a:t>
            </a:r>
            <a:endParaRPr lang="en-US" altLang="ko-KR" sz="16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6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400" b="1" dirty="0" smtClean="0">
              <a:latin typeface="+mj-lt"/>
            </a:endParaRPr>
          </a:p>
          <a:p>
            <a:pPr marL="914400" indent="-914400" fontAlgn="base">
              <a:lnSpc>
                <a:spcPct val="120000"/>
              </a:lnSpc>
            </a:pPr>
            <a:endParaRPr lang="en-US" altLang="ko-KR" sz="1200" b="1" dirty="0" smtClean="0">
              <a:latin typeface="+mj-lt"/>
            </a:endParaRPr>
          </a:p>
          <a:p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539552" y="3717032"/>
          <a:ext cx="806489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0293"/>
                <a:gridCol w="1871855"/>
                <a:gridCol w="361274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세대수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금액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300</a:t>
                      </a:r>
                      <a:r>
                        <a:rPr lang="ko-KR" altLang="en-US" sz="1400" dirty="0" smtClean="0"/>
                        <a:t>세대 이하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220,000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*</a:t>
                      </a:r>
                      <a:r>
                        <a:rPr lang="ko-KR" altLang="en-US" sz="1400" dirty="0" smtClean="0"/>
                        <a:t>매물 등록이 </a:t>
                      </a:r>
                      <a:r>
                        <a:rPr lang="ko-KR" altLang="en-US" sz="1400" dirty="0" err="1" smtClean="0"/>
                        <a:t>필요없는</a:t>
                      </a:r>
                      <a:r>
                        <a:rPr lang="ko-KR" altLang="en-US" sz="1400" dirty="0" smtClean="0"/>
                        <a:t> 상품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*</a:t>
                      </a:r>
                      <a:r>
                        <a:rPr lang="ko-KR" altLang="en-US" sz="1400" dirty="0" smtClean="0"/>
                        <a:t>단지별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업소만 등록 가능</a:t>
                      </a:r>
                      <a:r>
                        <a:rPr lang="en-US" altLang="ko-KR" sz="1400" dirty="0" smtClean="0"/>
                        <a:t/>
                      </a:r>
                      <a:br>
                        <a:rPr lang="en-US" altLang="ko-KR" sz="1400" dirty="0" smtClean="0"/>
                      </a:br>
                      <a:r>
                        <a:rPr lang="en-US" altLang="ko-KR" sz="1400" dirty="0" smtClean="0"/>
                        <a:t>*</a:t>
                      </a:r>
                      <a:r>
                        <a:rPr lang="ko-KR" altLang="en-US" sz="1400" dirty="0" err="1" smtClean="0"/>
                        <a:t>세대수별</a:t>
                      </a:r>
                      <a:r>
                        <a:rPr lang="ko-KR" altLang="en-US" sz="1400" dirty="0" smtClean="0"/>
                        <a:t> 가격 상이</a:t>
                      </a:r>
                      <a:endParaRPr lang="en-US" altLang="ko-KR" sz="1400" dirty="0" smtClean="0"/>
                    </a:p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1,000</a:t>
                      </a:r>
                      <a:r>
                        <a:rPr lang="ko-KR" altLang="en-US" sz="1400" dirty="0" smtClean="0"/>
                        <a:t>세대 이하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330,000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2,000</a:t>
                      </a:r>
                      <a:r>
                        <a:rPr lang="ko-KR" altLang="en-US" sz="1400" dirty="0" smtClean="0"/>
                        <a:t>세대 이하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440,000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3,000</a:t>
                      </a:r>
                      <a:r>
                        <a:rPr lang="ko-KR" altLang="en-US" sz="1400" dirty="0" smtClean="0"/>
                        <a:t>세대 이하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550,000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3,000</a:t>
                      </a:r>
                      <a:r>
                        <a:rPr lang="ko-KR" altLang="en-US" sz="1400" dirty="0" smtClean="0"/>
                        <a:t>세대 이상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770,000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* </a:t>
                      </a:r>
                      <a:r>
                        <a:rPr lang="ko-KR" altLang="en-US" sz="1400" dirty="0" err="1" smtClean="0"/>
                        <a:t>짝추</a:t>
                      </a:r>
                      <a:r>
                        <a:rPr lang="ko-KR" altLang="en-US" sz="1400" dirty="0" smtClean="0"/>
                        <a:t> 추가 단지만 </a:t>
                      </a:r>
                      <a:r>
                        <a:rPr lang="en-US" altLang="ko-KR" sz="1400" dirty="0" smtClean="0"/>
                        <a:t>110,000</a:t>
                      </a:r>
                      <a:r>
                        <a:rPr lang="ko-KR" altLang="en-US" sz="1400" dirty="0" smtClean="0"/>
                        <a:t>원 </a:t>
                      </a:r>
                      <a:r>
                        <a:rPr lang="en-US" altLang="ko-KR" sz="1400" dirty="0" smtClean="0"/>
                        <a:t>DC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620688"/>
            <a:ext cx="70894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780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 실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모바일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어플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이용 광고 상품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아파트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실거래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39552" y="1844824"/>
            <a:ext cx="1440160" cy="43204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b="1" dirty="0" smtClean="0"/>
              <a:t>아실 </a:t>
            </a:r>
            <a:r>
              <a:rPr lang="ko-KR" altLang="en-US" b="1" dirty="0" err="1" smtClean="0"/>
              <a:t>어플</a:t>
            </a:r>
            <a:r>
              <a:rPr lang="ko-KR" altLang="en-US" b="1" dirty="0" smtClean="0"/>
              <a:t> </a:t>
            </a:r>
            <a:endParaRPr lang="en-US" altLang="ko-KR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sp>
        <p:nvSpPr>
          <p:cNvPr id="31" name="모서리가 둥근 직사각형 30"/>
          <p:cNvSpPr/>
          <p:nvPr/>
        </p:nvSpPr>
        <p:spPr>
          <a:xfrm>
            <a:off x="467544" y="5661248"/>
            <a:ext cx="8532440" cy="79208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pic>
        <p:nvPicPr>
          <p:cNvPr id="15" name="그림 14" descr="아실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276872"/>
            <a:ext cx="1656184" cy="3135970"/>
          </a:xfrm>
          <a:prstGeom prst="rect">
            <a:avLst/>
          </a:prstGeom>
        </p:spPr>
      </p:pic>
      <p:pic>
        <p:nvPicPr>
          <p:cNvPr id="18" name="그림 17" descr="아실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2276872"/>
            <a:ext cx="1656184" cy="3135970"/>
          </a:xfrm>
          <a:prstGeom prst="rect">
            <a:avLst/>
          </a:prstGeom>
        </p:spPr>
      </p:pic>
      <p:pic>
        <p:nvPicPr>
          <p:cNvPr id="19" name="그림 18" descr="아실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2276872"/>
            <a:ext cx="1673285" cy="3168352"/>
          </a:xfrm>
          <a:prstGeom prst="rect">
            <a:avLst/>
          </a:prstGeom>
        </p:spPr>
      </p:pic>
      <p:pic>
        <p:nvPicPr>
          <p:cNvPr id="21" name="그림 20" descr="아실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2276872"/>
            <a:ext cx="1656184" cy="3135970"/>
          </a:xfrm>
          <a:prstGeom prst="rect">
            <a:avLst/>
          </a:prstGeom>
        </p:spPr>
      </p:pic>
      <p:sp>
        <p:nvSpPr>
          <p:cNvPr id="23" name="모서리가 둥근 직사각형 22"/>
          <p:cNvSpPr/>
          <p:nvPr/>
        </p:nvSpPr>
        <p:spPr>
          <a:xfrm>
            <a:off x="2339752" y="1844824"/>
            <a:ext cx="1656184" cy="43204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b="1" dirty="0" smtClean="0"/>
              <a:t>지도상의 단지 </a:t>
            </a:r>
            <a:endParaRPr lang="en-US" altLang="ko-KR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4499992" y="1844824"/>
            <a:ext cx="1440160" cy="43204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b="1" dirty="0" err="1" smtClean="0"/>
              <a:t>실거래</a:t>
            </a:r>
            <a:r>
              <a:rPr lang="ko-KR" altLang="en-US" b="1" dirty="0" smtClean="0"/>
              <a:t> 현황 </a:t>
            </a:r>
            <a:endParaRPr lang="en-US" altLang="ko-KR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6444208" y="1844824"/>
            <a:ext cx="1944216" cy="43204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b="1" dirty="0" smtClean="0"/>
              <a:t>등록된 중개업소 </a:t>
            </a:r>
            <a:endParaRPr lang="en-US" altLang="ko-KR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44408" y="548680"/>
            <a:ext cx="70894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780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 실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모바일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어플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이용 광고 상품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아파트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실거래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95536" y="1772816"/>
            <a:ext cx="3024336" cy="43204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b="1" dirty="0" smtClean="0"/>
              <a:t>일반형 홈페이지</a:t>
            </a:r>
            <a:endParaRPr lang="en-US" altLang="ko-KR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400712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내용 개체 틀 5" descr="C:/Users/home/AppData/Roaming/PolarisOffice/ETemp/3552_4710688/fImage844162056334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076056" y="2204864"/>
            <a:ext cx="3329347" cy="2592288"/>
          </a:xfrm>
          <a:prstGeom prst="rect">
            <a:avLst/>
          </a:prstGeom>
          <a:noFill/>
        </p:spPr>
      </p:pic>
      <p:sp>
        <p:nvSpPr>
          <p:cNvPr id="31" name="모서리가 둥근 직사각형 30"/>
          <p:cNvSpPr/>
          <p:nvPr/>
        </p:nvSpPr>
        <p:spPr>
          <a:xfrm>
            <a:off x="467544" y="4941168"/>
            <a:ext cx="8532440" cy="1368152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400" b="1" dirty="0" smtClean="0"/>
              <a:t>*</a:t>
            </a:r>
            <a:r>
              <a:rPr lang="ko-KR" altLang="en-US" sz="1400" b="1" dirty="0" smtClean="0"/>
              <a:t>가입된 업소에게 제공되는 코리아 차트 홈페이지</a:t>
            </a:r>
            <a:endParaRPr lang="en-US" altLang="ko-KR" sz="14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400" b="1" dirty="0" smtClean="0"/>
              <a:t> -</a:t>
            </a:r>
            <a:r>
              <a:rPr lang="ko-KR" altLang="en-US" sz="1400" b="1" dirty="0" smtClean="0"/>
              <a:t> 고가의 유료 상품이지만 </a:t>
            </a:r>
            <a:r>
              <a:rPr lang="ko-KR" altLang="en-US" sz="1400" b="1" dirty="0" err="1" smtClean="0"/>
              <a:t>무료료</a:t>
            </a:r>
            <a:r>
              <a:rPr lang="ko-KR" altLang="en-US" sz="1400" b="1" dirty="0" smtClean="0"/>
              <a:t> 제공되는 전문적인 </a:t>
            </a:r>
            <a:r>
              <a:rPr lang="ko-KR" altLang="en-US" sz="1400" b="1" dirty="0" err="1" smtClean="0"/>
              <a:t>빅데이터</a:t>
            </a:r>
            <a:r>
              <a:rPr lang="ko-KR" altLang="en-US" sz="1400" b="1" dirty="0" smtClean="0"/>
              <a:t> 자료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개인 홍보자료나 </a:t>
            </a:r>
            <a:r>
              <a:rPr lang="ko-KR" altLang="en-US" sz="1400" b="1" dirty="0" err="1" smtClean="0"/>
              <a:t>블로그에</a:t>
            </a:r>
            <a:r>
              <a:rPr lang="ko-KR" altLang="en-US" sz="1400" b="1" dirty="0" smtClean="0"/>
              <a:t> 유용하게 사용가능</a:t>
            </a:r>
            <a:endParaRPr lang="en-US" altLang="ko-KR" sz="1400" b="1" dirty="0" smtClean="0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4932040" y="1700808"/>
            <a:ext cx="3024336" cy="432048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  <a:r>
              <a:rPr lang="ko-KR" altLang="en-US" b="1" dirty="0" err="1" smtClean="0"/>
              <a:t>실거래</a:t>
            </a:r>
            <a:r>
              <a:rPr lang="ko-KR" altLang="en-US" b="1" dirty="0" smtClean="0"/>
              <a:t> 홈페이지</a:t>
            </a:r>
            <a:endParaRPr lang="en-US" altLang="ko-KR" b="1" dirty="0" smtClean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44408" y="548680"/>
            <a:ext cx="70894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780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 실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모바일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어플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이용 광고 상품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아파트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실거래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grpSp>
        <p:nvGrpSpPr>
          <p:cNvPr id="15" name="그룹 35"/>
          <p:cNvGrpSpPr/>
          <p:nvPr/>
        </p:nvGrpSpPr>
        <p:grpSpPr>
          <a:xfrm>
            <a:off x="683568" y="2420888"/>
            <a:ext cx="5472608" cy="3817971"/>
            <a:chOff x="1123522" y="2048341"/>
            <a:chExt cx="7295815" cy="5090624"/>
          </a:xfrm>
        </p:grpSpPr>
        <p:grpSp>
          <p:nvGrpSpPr>
            <p:cNvPr id="16" name="그룹 34"/>
            <p:cNvGrpSpPr/>
            <p:nvPr/>
          </p:nvGrpSpPr>
          <p:grpSpPr>
            <a:xfrm>
              <a:off x="1466855" y="2048341"/>
              <a:ext cx="6952482" cy="5090624"/>
              <a:chOff x="1466855" y="2048341"/>
              <a:chExt cx="6952482" cy="5090624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574184" y="2048341"/>
                <a:ext cx="5264393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500" b="1" dirty="0" smtClean="0">
                    <a:solidFill>
                      <a:schemeClr val="accent1"/>
                    </a:solidFill>
                  </a:rPr>
                  <a:t>상품의 특징 및 판매전략</a:t>
                </a:r>
                <a:endParaRPr lang="ko-KR" altLang="en-US" sz="15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466855" y="2448454"/>
                <a:ext cx="6952482" cy="4690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indent="-914400" fontAlgn="base">
                  <a:lnSpc>
                    <a:spcPct val="120000"/>
                  </a:lnSpc>
                </a:pPr>
                <a:r>
                  <a:rPr lang="en-US" altLang="ko-KR" sz="1400" b="1" dirty="0" smtClean="0"/>
                  <a:t>- </a:t>
                </a:r>
                <a:r>
                  <a:rPr lang="ko-KR" altLang="en-US" sz="1400" b="1" dirty="0" smtClean="0"/>
                  <a:t>아실 </a:t>
                </a:r>
                <a:r>
                  <a:rPr lang="ko-KR" altLang="en-US" sz="1400" b="1" dirty="0" err="1" smtClean="0"/>
                  <a:t>어플을</a:t>
                </a:r>
                <a:r>
                  <a:rPr lang="ko-KR" altLang="en-US" sz="1400" b="1" dirty="0" smtClean="0"/>
                  <a:t> 업소 대표님에게 알려드리고 설치해드린다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en-US" altLang="ko-KR" sz="1400" b="1" dirty="0" smtClean="0"/>
                  <a:t>- </a:t>
                </a:r>
                <a:r>
                  <a:rPr lang="ko-KR" altLang="en-US" sz="1400" b="1" dirty="0" smtClean="0"/>
                  <a:t>인근 아파트 단지를 </a:t>
                </a:r>
                <a:r>
                  <a:rPr lang="ko-KR" altLang="en-US" sz="1400" b="1" dirty="0" err="1" smtClean="0"/>
                  <a:t>아실에서</a:t>
                </a:r>
                <a:r>
                  <a:rPr lang="ko-KR" altLang="en-US" sz="1400" b="1" dirty="0" smtClean="0"/>
                  <a:t> 검색하여 함께 본다</a:t>
                </a:r>
                <a:r>
                  <a:rPr lang="en-US" altLang="ko-KR" sz="1400" b="1" dirty="0" smtClean="0"/>
                  <a:t>.</a:t>
                </a:r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en-US" altLang="ko-KR" sz="1400" b="1" dirty="0" smtClean="0"/>
                  <a:t>- </a:t>
                </a:r>
                <a:r>
                  <a:rPr lang="ko-KR" altLang="en-US" sz="1400" b="1" dirty="0" smtClean="0"/>
                  <a:t>기록된 상세 자료를 충분히 설명해드리고</a:t>
                </a:r>
                <a:r>
                  <a:rPr lang="en-US" altLang="ko-KR" sz="1400" b="1" dirty="0" smtClean="0"/>
                  <a:t>, </a:t>
                </a:r>
                <a:r>
                  <a:rPr lang="ko-KR" altLang="en-US" sz="1400" b="1" dirty="0" err="1" smtClean="0"/>
                  <a:t>어플</a:t>
                </a:r>
                <a:r>
                  <a:rPr lang="ko-KR" altLang="en-US" sz="1400" b="1" dirty="0" smtClean="0"/>
                  <a:t> 이용자 수나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ko-KR" altLang="en-US" sz="1400" b="1" dirty="0" smtClean="0"/>
                  <a:t>  해당 단지 관심등록 자의 수를 확인 시켜 충분히 많은 고객이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ko-KR" altLang="en-US" sz="1400" b="1" dirty="0" smtClean="0"/>
                  <a:t>  이 </a:t>
                </a:r>
                <a:r>
                  <a:rPr lang="ko-KR" altLang="en-US" sz="1400" b="1" dirty="0" err="1" smtClean="0"/>
                  <a:t>어플을</a:t>
                </a:r>
                <a:r>
                  <a:rPr lang="ko-KR" altLang="en-US" sz="1400" b="1" dirty="0" smtClean="0"/>
                  <a:t> 이용하여 매물을 찾는 점을 강조한다</a:t>
                </a:r>
                <a:r>
                  <a:rPr lang="en-US" altLang="ko-KR" sz="1400" b="1" dirty="0" smtClean="0"/>
                  <a:t>.</a:t>
                </a:r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en-US" altLang="ko-KR" sz="1400" b="1" dirty="0" smtClean="0"/>
                  <a:t>- </a:t>
                </a:r>
                <a:r>
                  <a:rPr lang="ko-KR" altLang="en-US" sz="1400" b="1" dirty="0" smtClean="0"/>
                  <a:t>해당 단지에 등록된 전문 업소를 설명해드린다</a:t>
                </a:r>
                <a:r>
                  <a:rPr lang="en-US" altLang="ko-KR" sz="1400" b="1" dirty="0" smtClean="0"/>
                  <a:t>.</a:t>
                </a:r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en-US" altLang="ko-KR" sz="1400" b="1" dirty="0" smtClean="0"/>
                  <a:t>- </a:t>
                </a:r>
                <a:r>
                  <a:rPr lang="ko-KR" altLang="en-US" sz="1400" b="1" dirty="0" smtClean="0"/>
                  <a:t>슬롯이 있다면 가입 권유 슬롯이 없다면 인근 단지 서둘러 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ko-KR" altLang="en-US" sz="1400" b="1" dirty="0" smtClean="0"/>
                  <a:t>  선점하시기를 권유한다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en-US" altLang="ko-KR" sz="1400" b="1" dirty="0" smtClean="0"/>
                  <a:t>- </a:t>
                </a:r>
                <a:r>
                  <a:rPr lang="ko-KR" altLang="en-US" sz="1400" b="1" dirty="0" err="1" smtClean="0"/>
                  <a:t>어플</a:t>
                </a:r>
                <a:r>
                  <a:rPr lang="ko-KR" altLang="en-US" sz="1400" b="1" dirty="0" smtClean="0"/>
                  <a:t> 이용자를 대상으로 계약만으로 일년간 단지 전체에 전문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ko-KR" altLang="en-US" sz="1400" b="1" dirty="0" smtClean="0"/>
                  <a:t>  중개사로 등록됨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r>
                  <a:rPr lang="en-US" altLang="ko-KR" sz="1400" b="1" dirty="0" smtClean="0"/>
                  <a:t>- </a:t>
                </a:r>
                <a:r>
                  <a:rPr lang="ko-KR" altLang="en-US" sz="1400" b="1" dirty="0" smtClean="0"/>
                  <a:t>일일이 매물 등록이 필요 없으며 </a:t>
                </a:r>
                <a:r>
                  <a:rPr lang="ko-KR" altLang="en-US" sz="1400" b="1" dirty="0" err="1" smtClean="0"/>
                  <a:t>어플을</a:t>
                </a:r>
                <a:r>
                  <a:rPr lang="ko-KR" altLang="en-US" sz="1400" b="1" dirty="0" smtClean="0"/>
                  <a:t> 통해 자동 홍보 가능</a:t>
                </a:r>
                <a:endParaRPr lang="en-US" altLang="ko-KR" sz="1400" b="1" dirty="0" smtClean="0"/>
              </a:p>
              <a:p>
                <a:pPr marL="914400" indent="-914400" fontAlgn="base">
                  <a:lnSpc>
                    <a:spcPct val="120000"/>
                  </a:lnSpc>
                </a:pPr>
                <a:endParaRPr lang="en-US" altLang="ko-KR" sz="1400" dirty="0" smtClean="0"/>
              </a:p>
              <a:p>
                <a:pPr>
                  <a:lnSpc>
                    <a:spcPct val="150000"/>
                  </a:lnSpc>
                </a:pPr>
                <a:endParaRPr lang="en-US" altLang="ko-K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7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18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23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pic>
        <p:nvPicPr>
          <p:cNvPr id="28" name="그림 27" descr="아실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916832"/>
            <a:ext cx="2232248" cy="4226742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620688"/>
            <a:ext cx="70894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38266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알터</a:t>
            </a:r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  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공동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중개망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395536" y="1700808"/>
            <a:ext cx="8568952" cy="4824536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실시간으로 전국의 부동산 매물을 </a:t>
            </a:r>
            <a:r>
              <a:rPr lang="ko-KR" altLang="en-US" sz="1400" b="1" dirty="0" err="1" smtClean="0"/>
              <a:t>각가</a:t>
            </a:r>
            <a:r>
              <a:rPr lang="ko-KR" altLang="en-US" sz="1400" b="1" dirty="0" smtClean="0"/>
              <a:t> 중개업소가 바로 거래 가능한 매물을 알 수 있고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중개업</a:t>
            </a:r>
            <a:endParaRPr lang="en-US" altLang="ko-KR" sz="1400" b="1" dirty="0" smtClean="0"/>
          </a:p>
          <a:p>
            <a:pPr marL="342900" indent="-342900" fontAlgn="base">
              <a:lnSpc>
                <a:spcPct val="150000"/>
              </a:lnSpc>
            </a:pPr>
            <a:r>
              <a:rPr lang="en-US" altLang="ko-KR" sz="1400" b="1" dirty="0" smtClean="0"/>
              <a:t>       </a:t>
            </a:r>
            <a:r>
              <a:rPr lang="ko-KR" altLang="en-US" sz="1400" b="1" dirty="0" smtClean="0"/>
              <a:t>소들이 서로 정보를 제고하고 나누도록 제작되어 있음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구하는 매물과 전시하는 매물정보를 바로 확인 할 수 있도록 설계됨</a:t>
            </a:r>
            <a:endParaRPr lang="en-US" altLang="ko-KR" sz="1400" b="1" dirty="0" smtClean="0"/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중개업소의 특성에 맞게 주로 다루는 매물 종류를 선택 할 수 있으며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지역도 선택 가능 하도록</a:t>
            </a:r>
            <a:endParaRPr lang="en-US" altLang="ko-KR" sz="1400" b="1" dirty="0" smtClean="0"/>
          </a:p>
          <a:p>
            <a:pPr marL="342900" indent="-342900" fontAlgn="base">
              <a:lnSpc>
                <a:spcPct val="150000"/>
              </a:lnSpc>
            </a:pPr>
            <a:r>
              <a:rPr lang="en-US" altLang="ko-KR" sz="1400" b="1" dirty="0" smtClean="0"/>
              <a:t>       </a:t>
            </a:r>
            <a:r>
              <a:rPr lang="ko-KR" altLang="en-US" sz="1400" b="1" dirty="0" smtClean="0"/>
              <a:t> 하여 사용하는 고객의 입장을 최대한 고려함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거래가 된 물건은 일정시간 후에 자동 삭제되도록 하여 최대한의 진성매물로 활용 될 수 있도록</a:t>
            </a:r>
            <a:endParaRPr lang="en-US" altLang="ko-KR" sz="1400" b="1" dirty="0" smtClean="0"/>
          </a:p>
          <a:p>
            <a:pPr marL="342900" indent="-342900" fontAlgn="base">
              <a:lnSpc>
                <a:spcPct val="150000"/>
              </a:lnSpc>
            </a:pPr>
            <a:r>
              <a:rPr lang="en-US" altLang="ko-KR" sz="1400" b="1" dirty="0" smtClean="0"/>
              <a:t>      </a:t>
            </a:r>
            <a:r>
              <a:rPr lang="ko-KR" altLang="en-US" sz="1400" b="1" dirty="0" smtClean="0"/>
              <a:t> 하였다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업무에 도움을 주는 동호회 커뮤니티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자동홍보 </a:t>
            </a:r>
            <a:r>
              <a:rPr lang="ko-KR" altLang="en-US" sz="1400" b="1" dirty="0" err="1" smtClean="0"/>
              <a:t>매물장</a:t>
            </a:r>
            <a:r>
              <a:rPr lang="en-US" altLang="ko-KR" sz="1400" b="1" dirty="0" smtClean="0"/>
              <a:t>, </a:t>
            </a:r>
            <a:r>
              <a:rPr lang="ko-KR" altLang="en-US" sz="1400" b="1" dirty="0" err="1" smtClean="0"/>
              <a:t>스마트폰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앱</a:t>
            </a:r>
            <a:r>
              <a:rPr lang="en-US" altLang="ko-KR" sz="1400" b="1" dirty="0" smtClean="0"/>
              <a:t>, CID(</a:t>
            </a:r>
            <a:r>
              <a:rPr lang="ko-KR" altLang="en-US" sz="1400" b="1" dirty="0" smtClean="0"/>
              <a:t>전화팝업기능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등을 제</a:t>
            </a:r>
            <a:endParaRPr lang="en-US" altLang="ko-KR" sz="1400" b="1" dirty="0" smtClean="0"/>
          </a:p>
          <a:p>
            <a:pPr marL="342900" indent="-342900" fontAlgn="base">
              <a:lnSpc>
                <a:spcPct val="150000"/>
              </a:lnSpc>
            </a:pPr>
            <a:r>
              <a:rPr lang="en-US" altLang="ko-KR" sz="1400" b="1" dirty="0" smtClean="0"/>
              <a:t>       </a:t>
            </a:r>
            <a:r>
              <a:rPr lang="ko-KR" altLang="en-US" sz="1400" b="1" dirty="0" smtClean="0"/>
              <a:t>공한다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무료 문자 서비스를 제공한다</a:t>
            </a:r>
            <a:r>
              <a:rPr lang="en-US" altLang="ko-KR" sz="1400" b="1" dirty="0" smtClean="0"/>
              <a:t>(100ea)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컴퓨터 사용 기초 지식이 없어도 타자만 칠 수 있으면 바로 사용 가능하다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최저의 비용으로 최대의 효과를 누릴 수 있는 시스템이다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50000"/>
              </a:lnSpc>
            </a:pPr>
            <a:r>
              <a:rPr lang="ko-KR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r>
              <a:rPr lang="ko-KR" altLang="en-US" sz="1400" b="1" dirty="0" err="1" smtClean="0"/>
              <a:t>는</a:t>
            </a:r>
            <a:r>
              <a:rPr lang="ko-KR" altLang="en-US" sz="1400" b="1" dirty="0" smtClean="0"/>
              <a:t> 고객편의를 제공하고자 계약서 관리 프로그램을 내장 </a:t>
            </a:r>
            <a:r>
              <a:rPr lang="ko-KR" altLang="en-US" sz="1400" b="1" dirty="0" err="1" smtClean="0"/>
              <a:t>위젯</a:t>
            </a:r>
            <a:r>
              <a:rPr lang="ko-KR" altLang="en-US" sz="1400" b="1" dirty="0" smtClean="0"/>
              <a:t> 형태로 일정관리와 함께 제공된다</a:t>
            </a:r>
            <a:r>
              <a:rPr lang="en-US" altLang="ko-KR" sz="14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pic>
        <p:nvPicPr>
          <p:cNvPr id="15" name="Picture 2" descr="C:\Users\DELL\Desktop\알터\1-3.jpg"/>
          <p:cNvPicPr>
            <a:picLocks noChangeAspect="1" noChangeArrowheads="1"/>
          </p:cNvPicPr>
          <p:nvPr/>
        </p:nvPicPr>
        <p:blipFill>
          <a:blip r:embed="rId2" cstate="print"/>
          <a:srcRect l="54027" t="7879" r="5292" b="31641"/>
          <a:stretch>
            <a:fillRect/>
          </a:stretch>
        </p:blipFill>
        <p:spPr bwMode="auto">
          <a:xfrm>
            <a:off x="7812360" y="620688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48680"/>
            <a:ext cx="6442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알터</a:t>
            </a:r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  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공동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중개망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심플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사용설명서 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8712968" cy="4924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DELL\Desktop\알터\1-3.jpg"/>
          <p:cNvPicPr>
            <a:picLocks noChangeAspect="1" noChangeArrowheads="1"/>
          </p:cNvPicPr>
          <p:nvPr/>
        </p:nvPicPr>
        <p:blipFill>
          <a:blip r:embed="rId3" cstate="print"/>
          <a:srcRect l="54027" t="7879" r="5292" b="31641"/>
          <a:stretch>
            <a:fillRect/>
          </a:stretch>
        </p:blipFill>
        <p:spPr bwMode="auto">
          <a:xfrm>
            <a:off x="7956376" y="692696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476672"/>
            <a:ext cx="38266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알터</a:t>
            </a:r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–  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공동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중개망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92D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116632"/>
            <a:ext cx="3018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>
                <a:effectLst/>
              </a:rPr>
              <a:t>홍희마케팅을</a:t>
            </a:r>
            <a:r>
              <a:rPr lang="ko-KR" altLang="en-US" sz="1200" dirty="0" smtClean="0">
                <a:effectLst/>
              </a:rPr>
              <a:t>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>
                <a:effectLst/>
              </a:rPr>
              <a:t> 부동산 광고</a:t>
            </a:r>
            <a:endParaRPr lang="ko-KR" altLang="en-US" sz="1200" dirty="0">
              <a:effectLst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79512" y="1484784"/>
            <a:ext cx="8784976" cy="5184576"/>
          </a:xfrm>
          <a:prstGeom prst="roundRect">
            <a:avLst>
              <a:gd name="adj" fmla="val 2892"/>
            </a:avLst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r>
              <a:rPr lang="en-US" altLang="ko-KR" sz="1200" dirty="0" smtClean="0"/>
              <a:t> 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smtClean="0"/>
              <a:t>현재 천안의 유일하게 단일화된 </a:t>
            </a:r>
            <a:r>
              <a:rPr lang="ko-KR" altLang="en-US" sz="1300" b="1" dirty="0" err="1" smtClean="0"/>
              <a:t>중개망으로써</a:t>
            </a:r>
            <a:r>
              <a:rPr lang="ko-KR" altLang="en-US" sz="1300" b="1" dirty="0" smtClean="0"/>
              <a:t> 업소간 매물의 공동 중개로 </a:t>
            </a:r>
            <a:r>
              <a:rPr lang="ko-KR" altLang="en-US" sz="1300" b="1" dirty="0" err="1" smtClean="0"/>
              <a:t>활용성이</a:t>
            </a:r>
            <a:r>
              <a:rPr lang="ko-KR" altLang="en-US" sz="1300" b="1" dirty="0" smtClean="0"/>
              <a:t> 매우 큼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smtClean="0"/>
              <a:t>대부분의 업소에서 가입하여 활용하고 있으며 천안 전 지역의 부동산 거래에 큰 역할을 하고 있음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smtClean="0"/>
              <a:t>천안의 대표 </a:t>
            </a:r>
            <a:r>
              <a:rPr lang="ko-KR" altLang="en-US" sz="1300" b="1" dirty="0" err="1" smtClean="0"/>
              <a:t>중개망으로</a:t>
            </a:r>
            <a:r>
              <a:rPr lang="ko-KR" altLang="en-US" sz="1300" b="1" dirty="0" smtClean="0"/>
              <a:t> </a:t>
            </a:r>
            <a:r>
              <a:rPr lang="en-US" altLang="ko-KR" sz="1300" b="1" dirty="0" smtClean="0"/>
              <a:t>10</a:t>
            </a:r>
            <a:r>
              <a:rPr lang="ko-KR" altLang="en-US" sz="1300" b="1" dirty="0" err="1" smtClean="0"/>
              <a:t>여년간</a:t>
            </a:r>
            <a:r>
              <a:rPr lang="ko-KR" altLang="en-US" sz="1300" b="1" dirty="0" smtClean="0"/>
              <a:t> 이어져 오며 중개업소의 많은 사랑을 받아왔습니다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smtClean="0"/>
              <a:t>하지만 최근 부동산 경기의 변화에 따른 매매 방법의 변화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이용매체의 다변화</a:t>
            </a:r>
            <a:r>
              <a:rPr lang="en-US" altLang="ko-KR" sz="1300" b="1" dirty="0" smtClean="0"/>
              <a:t> </a:t>
            </a:r>
            <a:r>
              <a:rPr lang="ko-KR" altLang="en-US" sz="1300" b="1" dirty="0" smtClean="0"/>
              <a:t>등으로 인해 </a:t>
            </a:r>
            <a:r>
              <a:rPr lang="ko-KR" altLang="en-US" sz="1300" b="1" dirty="0" err="1" smtClean="0"/>
              <a:t>알터도</a:t>
            </a:r>
            <a:r>
              <a:rPr lang="ko-KR" altLang="en-US" sz="1300" b="1" dirty="0" smtClean="0"/>
              <a:t> 변화가 필요한</a:t>
            </a: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smtClean="0"/>
              <a:t> 시기입니다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err="1" smtClean="0"/>
              <a:t>알터는</a:t>
            </a:r>
            <a:r>
              <a:rPr lang="ko-KR" altLang="en-US" sz="1300" b="1" dirty="0" smtClean="0"/>
              <a:t> </a:t>
            </a:r>
            <a:r>
              <a:rPr lang="ko-KR" altLang="en-US" sz="1300" b="1" dirty="0" err="1" smtClean="0"/>
              <a:t>중개망입니다</a:t>
            </a:r>
            <a:r>
              <a:rPr lang="en-US" altLang="ko-KR" sz="1300" b="1" dirty="0" smtClean="0"/>
              <a:t>. 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smtClean="0"/>
              <a:t>무엇보다 이용고객의 확대가 중요하고 시급합니다</a:t>
            </a:r>
            <a:r>
              <a:rPr lang="en-US" altLang="ko-KR" sz="1300" b="1" dirty="0" smtClean="0"/>
              <a:t>. </a:t>
            </a:r>
            <a:r>
              <a:rPr lang="ko-KR" altLang="en-US" sz="1300" b="1" dirty="0" smtClean="0"/>
              <a:t>최근 신규 가입이 줄고 재계약 또한 쉽지 않은 상황입니다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1. </a:t>
            </a:r>
            <a:r>
              <a:rPr lang="ko-KR" altLang="en-US" sz="1300" b="1" dirty="0" smtClean="0"/>
              <a:t>지속적인 고객 관리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 - </a:t>
            </a:r>
            <a:r>
              <a:rPr lang="ko-KR" altLang="en-US" sz="1300" b="1" dirty="0" smtClean="0"/>
              <a:t>천안지역 담당자로써 지속적으로 방문 관리하여 고객의 소리를 듣고 반영 할 수 있도록 한다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2. </a:t>
            </a:r>
            <a:r>
              <a:rPr lang="ko-KR" altLang="en-US" sz="1300" b="1" dirty="0" smtClean="0"/>
              <a:t>다양한 </a:t>
            </a:r>
            <a:r>
              <a:rPr lang="ko-KR" altLang="en-US" sz="1300" b="1" dirty="0" err="1" smtClean="0"/>
              <a:t>알터</a:t>
            </a:r>
            <a:r>
              <a:rPr lang="ko-KR" altLang="en-US" sz="1300" b="1" dirty="0" smtClean="0"/>
              <a:t> 기능 설명</a:t>
            </a: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 - </a:t>
            </a:r>
            <a:r>
              <a:rPr lang="ko-KR" altLang="en-US" sz="1300" b="1" dirty="0" smtClean="0"/>
              <a:t>대부분 등록된 매물을 보고 등록 하기만 한다</a:t>
            </a:r>
            <a:r>
              <a:rPr lang="en-US" altLang="ko-KR" sz="1300" b="1" dirty="0" smtClean="0"/>
              <a:t>. </a:t>
            </a:r>
            <a:r>
              <a:rPr lang="ko-KR" altLang="en-US" sz="1300" b="1" dirty="0" smtClean="0"/>
              <a:t>물론 이 기능이 가장 중요하지만 추가적인 부가기능을 설명하여</a:t>
            </a: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  </a:t>
            </a:r>
            <a:r>
              <a:rPr lang="ko-KR" altLang="en-US" sz="1300" b="1" dirty="0" smtClean="0"/>
              <a:t> 지속적으로 </a:t>
            </a:r>
            <a:r>
              <a:rPr lang="ko-KR" altLang="en-US" sz="1300" b="1" dirty="0" err="1" smtClean="0"/>
              <a:t>애용할수있도록</a:t>
            </a:r>
            <a:r>
              <a:rPr lang="ko-KR" altLang="en-US" sz="1300" b="1" dirty="0" smtClean="0"/>
              <a:t> 한다</a:t>
            </a:r>
            <a:r>
              <a:rPr lang="en-US" altLang="ko-KR" sz="1300" b="1" dirty="0" smtClean="0"/>
              <a:t>.(</a:t>
            </a:r>
            <a:r>
              <a:rPr lang="ko-KR" altLang="en-US" sz="1300" b="1" dirty="0" smtClean="0"/>
              <a:t>특히 매물 </a:t>
            </a:r>
            <a:r>
              <a:rPr lang="ko-KR" altLang="en-US" sz="1300" b="1" dirty="0" err="1" smtClean="0"/>
              <a:t>홍보장이나</a:t>
            </a:r>
            <a:r>
              <a:rPr lang="ko-KR" altLang="en-US" sz="1300" b="1" dirty="0" smtClean="0"/>
              <a:t> 고객상담 기능은 알게 된 후 좋아 하심</a:t>
            </a:r>
            <a:r>
              <a:rPr lang="en-US" altLang="ko-KR" sz="1300" b="1" dirty="0" smtClean="0"/>
              <a:t>)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ko-KR" altLang="en-US" sz="1300" b="1" dirty="0" smtClean="0"/>
              <a:t> </a:t>
            </a:r>
            <a:r>
              <a:rPr lang="en-US" altLang="ko-KR" sz="1300" b="1" dirty="0" smtClean="0"/>
              <a:t>- </a:t>
            </a:r>
            <a:r>
              <a:rPr lang="ko-KR" altLang="en-US" sz="1300" b="1" dirty="0" err="1" smtClean="0"/>
              <a:t>알터</a:t>
            </a:r>
            <a:r>
              <a:rPr lang="ko-KR" altLang="en-US" sz="1300" b="1" dirty="0" smtClean="0"/>
              <a:t> </a:t>
            </a:r>
            <a:r>
              <a:rPr lang="ko-KR" altLang="en-US" sz="1300" b="1" dirty="0" err="1" smtClean="0"/>
              <a:t>네이버를</a:t>
            </a:r>
            <a:r>
              <a:rPr lang="ko-KR" altLang="en-US" sz="1300" b="1" dirty="0" smtClean="0"/>
              <a:t> 통해 </a:t>
            </a:r>
            <a:r>
              <a:rPr lang="ko-KR" altLang="en-US" sz="1300" b="1" dirty="0" err="1" smtClean="0"/>
              <a:t>네이버</a:t>
            </a:r>
            <a:r>
              <a:rPr lang="ko-KR" altLang="en-US" sz="1300" b="1" dirty="0" smtClean="0"/>
              <a:t> 물건 등록을 하게 하여 </a:t>
            </a:r>
            <a:r>
              <a:rPr lang="ko-KR" altLang="en-US" sz="1300" b="1" dirty="0" err="1" smtClean="0"/>
              <a:t>알터의</a:t>
            </a:r>
            <a:r>
              <a:rPr lang="ko-KR" altLang="en-US" sz="1300" b="1" dirty="0" smtClean="0"/>
              <a:t> 홍보와 지속적 사용 권장</a:t>
            </a: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3. </a:t>
            </a:r>
            <a:r>
              <a:rPr lang="ko-KR" altLang="en-US" sz="1300" b="1" dirty="0" err="1" smtClean="0"/>
              <a:t>알터의</a:t>
            </a:r>
            <a:r>
              <a:rPr lang="ko-KR" altLang="en-US" sz="1300" b="1" dirty="0" smtClean="0"/>
              <a:t> 장점 부각 설명</a:t>
            </a: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  </a:t>
            </a:r>
            <a:r>
              <a:rPr lang="ko-KR" altLang="en-US" sz="1300" b="1" dirty="0" smtClean="0"/>
              <a:t>너무도 쉬운 프로그램 사용법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하나의 계정으로 사무실 모든 </a:t>
            </a:r>
            <a:r>
              <a:rPr lang="en-US" altLang="ko-KR" sz="1300" b="1" dirty="0" smtClean="0"/>
              <a:t>PC</a:t>
            </a:r>
            <a:r>
              <a:rPr lang="ko-KR" altLang="en-US" sz="1300" b="1" dirty="0" smtClean="0"/>
              <a:t>에서 사용가능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다양한 서식</a:t>
            </a:r>
            <a:r>
              <a:rPr lang="en-US" altLang="ko-KR" sz="1300" b="1" dirty="0" smtClean="0"/>
              <a:t>(</a:t>
            </a:r>
            <a:r>
              <a:rPr lang="ko-KR" altLang="en-US" sz="1300" b="1" dirty="0" smtClean="0"/>
              <a:t>계약서</a:t>
            </a:r>
            <a:r>
              <a:rPr lang="en-US" altLang="ko-KR" sz="1300" b="1" dirty="0" smtClean="0"/>
              <a:t>,</a:t>
            </a:r>
            <a:r>
              <a:rPr lang="ko-KR" altLang="en-US" sz="1300" b="1" dirty="0" err="1" smtClean="0"/>
              <a:t>매물홍보장등</a:t>
            </a:r>
            <a:r>
              <a:rPr lang="en-US" altLang="ko-KR" sz="1300" b="1" dirty="0" smtClean="0"/>
              <a:t>),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  </a:t>
            </a:r>
            <a:r>
              <a:rPr lang="ko-KR" altLang="en-US" sz="1300" b="1" dirty="0" smtClean="0"/>
              <a:t>일정관리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고객관리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무료 문자 서비스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검색기능 </a:t>
            </a:r>
            <a:r>
              <a:rPr lang="en-US" altLang="ko-KR" sz="1300" b="1" dirty="0" smtClean="0"/>
              <a:t>,</a:t>
            </a:r>
            <a:r>
              <a:rPr lang="ko-KR" altLang="en-US" sz="1300" b="1" dirty="0" err="1" smtClean="0"/>
              <a:t>모바일</a:t>
            </a:r>
            <a:r>
              <a:rPr lang="ko-KR" altLang="en-US" sz="1300" b="1" dirty="0" smtClean="0"/>
              <a:t> </a:t>
            </a:r>
            <a:r>
              <a:rPr lang="ko-KR" altLang="en-US" sz="1300" b="1" dirty="0" err="1" smtClean="0"/>
              <a:t>어플</a:t>
            </a:r>
            <a:r>
              <a:rPr lang="ko-KR" altLang="en-US" sz="1300" b="1" dirty="0" smtClean="0"/>
              <a:t> 등 </a:t>
            </a:r>
            <a:r>
              <a:rPr lang="en-US" altLang="ko-KR" sz="1300" b="1" dirty="0" smtClean="0"/>
              <a:t>– </a:t>
            </a:r>
            <a:r>
              <a:rPr lang="ko-KR" altLang="en-US" sz="1300" b="1" dirty="0" smtClean="0"/>
              <a:t>저렴한 이용료로 모두 사용가능</a:t>
            </a: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4. </a:t>
            </a:r>
            <a:r>
              <a:rPr lang="ko-KR" altLang="en-US" sz="1300" b="1" dirty="0" smtClean="0"/>
              <a:t>지역별 사용 편차 심함</a:t>
            </a:r>
            <a:endParaRPr lang="en-US" altLang="ko-KR" sz="1300" b="1" dirty="0" smtClean="0"/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  </a:t>
            </a:r>
            <a:r>
              <a:rPr lang="ko-KR" altLang="en-US" sz="1300" b="1" dirty="0" err="1" smtClean="0"/>
              <a:t>네이버</a:t>
            </a:r>
            <a:r>
              <a:rPr lang="ko-KR" altLang="en-US" sz="1300" b="1" dirty="0" smtClean="0"/>
              <a:t> 물건 거래가 활발한 지역은 </a:t>
            </a:r>
            <a:r>
              <a:rPr lang="ko-KR" altLang="en-US" sz="1300" b="1" dirty="0" err="1" smtClean="0"/>
              <a:t>알터</a:t>
            </a:r>
            <a:r>
              <a:rPr lang="ko-KR" altLang="en-US" sz="1300" b="1" dirty="0" smtClean="0"/>
              <a:t> 활용 저조하다</a:t>
            </a:r>
            <a:r>
              <a:rPr lang="en-US" altLang="ko-KR" sz="1300" b="1" dirty="0" smtClean="0"/>
              <a:t>. </a:t>
            </a:r>
            <a:r>
              <a:rPr lang="ko-KR" altLang="en-US" sz="1300" b="1" dirty="0" smtClean="0"/>
              <a:t>좀더 구체적인 원인을 듣고 활성화 방안을 찾는다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5. </a:t>
            </a:r>
            <a:r>
              <a:rPr lang="ko-KR" altLang="en-US" sz="1300" b="1" dirty="0" smtClean="0"/>
              <a:t>매물의 질이 낮아짐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r>
              <a:rPr lang="en-US" altLang="ko-KR" sz="1300" b="1" dirty="0" smtClean="0"/>
              <a:t>  </a:t>
            </a:r>
            <a:r>
              <a:rPr lang="ko-KR" altLang="en-US" sz="1300" b="1" dirty="0" smtClean="0"/>
              <a:t>허위 매물이 많음</a:t>
            </a:r>
            <a:r>
              <a:rPr lang="en-US" altLang="ko-KR" sz="1300" b="1" dirty="0" smtClean="0"/>
              <a:t>. </a:t>
            </a:r>
            <a:r>
              <a:rPr lang="ko-KR" altLang="en-US" sz="1300" b="1" dirty="0" smtClean="0"/>
              <a:t>재등록이 빈번해 동일 매물 도배 현상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좋은 매물은 안올리고 찾으려고만 하는 현상</a:t>
            </a:r>
            <a:r>
              <a:rPr lang="en-US" altLang="ko-KR" sz="1300" b="1" dirty="0" smtClean="0"/>
              <a:t>.</a:t>
            </a:r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2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1400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2" name="직사각형 1"/>
          <p:cNvSpPr/>
          <p:nvPr/>
        </p:nvSpPr>
        <p:spPr>
          <a:xfrm>
            <a:off x="899592" y="1628800"/>
            <a:ext cx="8136903" cy="453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sz="2000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323528" y="-3195736"/>
            <a:ext cx="4572000" cy="103966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  <a:p>
            <a:pPr marL="342900" indent="-342900" fontAlgn="base">
              <a:lnSpc>
                <a:spcPct val="120000"/>
              </a:lnSpc>
            </a:pPr>
            <a:endParaRPr lang="en-US" altLang="ko-KR" dirty="0" smtClean="0"/>
          </a:p>
        </p:txBody>
      </p:sp>
      <p:grpSp>
        <p:nvGrpSpPr>
          <p:cNvPr id="11" name="그룹 35"/>
          <p:cNvGrpSpPr/>
          <p:nvPr/>
        </p:nvGrpSpPr>
        <p:grpSpPr>
          <a:xfrm>
            <a:off x="251520" y="3212976"/>
            <a:ext cx="4286876" cy="323165"/>
            <a:chOff x="1123522" y="2048340"/>
            <a:chExt cx="5715055" cy="430886"/>
          </a:xfrm>
        </p:grpSpPr>
        <p:sp>
          <p:nvSpPr>
            <p:cNvPr id="21" name="TextBox 20"/>
            <p:cNvSpPr txBox="1"/>
            <p:nvPr/>
          </p:nvSpPr>
          <p:spPr>
            <a:xfrm>
              <a:off x="1574185" y="2048340"/>
              <a:ext cx="5264392" cy="430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err="1" smtClean="0">
                  <a:solidFill>
                    <a:schemeClr val="accent1"/>
                  </a:solidFill>
                </a:rPr>
                <a:t>알터</a:t>
              </a:r>
              <a:r>
                <a:rPr lang="ko-KR" altLang="en-US" sz="1500" b="1" dirty="0" smtClean="0">
                  <a:solidFill>
                    <a:schemeClr val="accent1"/>
                  </a:solidFill>
                </a:rPr>
                <a:t> 활성화 방안</a:t>
              </a:r>
              <a:endParaRPr lang="ko-KR" altLang="en-US" sz="1500" b="1" dirty="0">
                <a:solidFill>
                  <a:schemeClr val="accent1"/>
                </a:solidFill>
              </a:endParaRPr>
            </a:p>
          </p:txBody>
        </p:sp>
        <p:grpSp>
          <p:nvGrpSpPr>
            <p:cNvPr id="15" name="그룹 29"/>
            <p:cNvGrpSpPr>
              <a:grpSpLocks noChangeAspect="1"/>
            </p:cNvGrpSpPr>
            <p:nvPr/>
          </p:nvGrpSpPr>
          <p:grpSpPr>
            <a:xfrm>
              <a:off x="1123522" y="2114752"/>
              <a:ext cx="306747" cy="352800"/>
              <a:chOff x="3546475" y="2409825"/>
              <a:chExt cx="3552825" cy="4086225"/>
            </a:xfrm>
          </p:grpSpPr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3600450" y="2463800"/>
                <a:ext cx="3444875" cy="1990725"/>
              </a:xfrm>
              <a:custGeom>
                <a:avLst/>
                <a:gdLst>
                  <a:gd name="T0" fmla="*/ 2170 w 2170"/>
                  <a:gd name="T1" fmla="*/ 626 h 1254"/>
                  <a:gd name="T2" fmla="*/ 2170 w 2170"/>
                  <a:gd name="T3" fmla="*/ 626 h 1254"/>
                  <a:gd name="T4" fmla="*/ 1084 w 2170"/>
                  <a:gd name="T5" fmla="*/ 0 h 1254"/>
                  <a:gd name="T6" fmla="*/ 0 w 2170"/>
                  <a:gd name="T7" fmla="*/ 626 h 1254"/>
                  <a:gd name="T8" fmla="*/ 0 w 2170"/>
                  <a:gd name="T9" fmla="*/ 626 h 1254"/>
                  <a:gd name="T10" fmla="*/ 1084 w 2170"/>
                  <a:gd name="T11" fmla="*/ 1254 h 1254"/>
                  <a:gd name="T12" fmla="*/ 1084 w 2170"/>
                  <a:gd name="T13" fmla="*/ 1254 h 1254"/>
                  <a:gd name="T14" fmla="*/ 2170 w 2170"/>
                  <a:gd name="T15" fmla="*/ 626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70" h="1254">
                    <a:moveTo>
                      <a:pt x="2170" y="626"/>
                    </a:moveTo>
                    <a:lnTo>
                      <a:pt x="2170" y="626"/>
                    </a:lnTo>
                    <a:lnTo>
                      <a:pt x="1084" y="0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1084" y="1254"/>
                    </a:lnTo>
                    <a:lnTo>
                      <a:pt x="1084" y="1254"/>
                    </a:lnTo>
                    <a:lnTo>
                      <a:pt x="2170" y="62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3600450" y="3457575"/>
                <a:ext cx="1720850" cy="2984500"/>
              </a:xfrm>
              <a:custGeom>
                <a:avLst/>
                <a:gdLst>
                  <a:gd name="T0" fmla="*/ 1084 w 1084"/>
                  <a:gd name="T1" fmla="*/ 628 h 1880"/>
                  <a:gd name="T2" fmla="*/ 0 w 1084"/>
                  <a:gd name="T3" fmla="*/ 0 h 1880"/>
                  <a:gd name="T4" fmla="*/ 0 w 1084"/>
                  <a:gd name="T5" fmla="*/ 1254 h 1880"/>
                  <a:gd name="T6" fmla="*/ 1084 w 1084"/>
                  <a:gd name="T7" fmla="*/ 1880 h 1880"/>
                  <a:gd name="T8" fmla="*/ 1084 w 1084"/>
                  <a:gd name="T9" fmla="*/ 1880 h 1880"/>
                  <a:gd name="T10" fmla="*/ 1084 w 1084"/>
                  <a:gd name="T11" fmla="*/ 628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4" h="1880">
                    <a:moveTo>
                      <a:pt x="1084" y="628"/>
                    </a:moveTo>
                    <a:lnTo>
                      <a:pt x="0" y="0"/>
                    </a:lnTo>
                    <a:lnTo>
                      <a:pt x="0" y="1254"/>
                    </a:lnTo>
                    <a:lnTo>
                      <a:pt x="1084" y="1880"/>
                    </a:lnTo>
                    <a:lnTo>
                      <a:pt x="1084" y="1880"/>
                    </a:lnTo>
                    <a:lnTo>
                      <a:pt x="1084" y="6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5321300" y="3457575"/>
                <a:ext cx="1724025" cy="2984500"/>
              </a:xfrm>
              <a:custGeom>
                <a:avLst/>
                <a:gdLst>
                  <a:gd name="T0" fmla="*/ 1086 w 1086"/>
                  <a:gd name="T1" fmla="*/ 0 h 1880"/>
                  <a:gd name="T2" fmla="*/ 0 w 1086"/>
                  <a:gd name="T3" fmla="*/ 628 h 1880"/>
                  <a:gd name="T4" fmla="*/ 0 w 1086"/>
                  <a:gd name="T5" fmla="*/ 1880 h 1880"/>
                  <a:gd name="T6" fmla="*/ 1086 w 1086"/>
                  <a:gd name="T7" fmla="*/ 1254 h 1880"/>
                  <a:gd name="T8" fmla="*/ 1086 w 1086"/>
                  <a:gd name="T9" fmla="*/ 0 h 1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6" h="1880">
                    <a:moveTo>
                      <a:pt x="1086" y="0"/>
                    </a:moveTo>
                    <a:lnTo>
                      <a:pt x="0" y="628"/>
                    </a:lnTo>
                    <a:lnTo>
                      <a:pt x="0" y="1880"/>
                    </a:lnTo>
                    <a:lnTo>
                      <a:pt x="1086" y="1254"/>
                    </a:lnTo>
                    <a:lnTo>
                      <a:pt x="10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  <p:sp>
            <p:nvSpPr>
              <p:cNvPr id="19" name="Freeform 17"/>
              <p:cNvSpPr>
                <a:spLocks noEditPoints="1"/>
              </p:cNvSpPr>
              <p:nvPr/>
            </p:nvSpPr>
            <p:spPr bwMode="auto">
              <a:xfrm>
                <a:off x="3546475" y="2409825"/>
                <a:ext cx="3552825" cy="4086225"/>
              </a:xfrm>
              <a:custGeom>
                <a:avLst/>
                <a:gdLst>
                  <a:gd name="T0" fmla="*/ 2220 w 2238"/>
                  <a:gd name="T1" fmla="*/ 632 h 2574"/>
                  <a:gd name="T2" fmla="*/ 1136 w 2238"/>
                  <a:gd name="T3" fmla="*/ 4 h 2574"/>
                  <a:gd name="T4" fmla="*/ 1136 w 2238"/>
                  <a:gd name="T5" fmla="*/ 4 h 2574"/>
                  <a:gd name="T6" fmla="*/ 1126 w 2238"/>
                  <a:gd name="T7" fmla="*/ 2 h 2574"/>
                  <a:gd name="T8" fmla="*/ 1118 w 2238"/>
                  <a:gd name="T9" fmla="*/ 0 h 2574"/>
                  <a:gd name="T10" fmla="*/ 1110 w 2238"/>
                  <a:gd name="T11" fmla="*/ 2 h 2574"/>
                  <a:gd name="T12" fmla="*/ 1102 w 2238"/>
                  <a:gd name="T13" fmla="*/ 4 h 2574"/>
                  <a:gd name="T14" fmla="*/ 16 w 2238"/>
                  <a:gd name="T15" fmla="*/ 632 h 2574"/>
                  <a:gd name="T16" fmla="*/ 16 w 2238"/>
                  <a:gd name="T17" fmla="*/ 632 h 2574"/>
                  <a:gd name="T18" fmla="*/ 8 w 2238"/>
                  <a:gd name="T19" fmla="*/ 636 h 2574"/>
                  <a:gd name="T20" fmla="*/ 4 w 2238"/>
                  <a:gd name="T21" fmla="*/ 644 h 2574"/>
                  <a:gd name="T22" fmla="*/ 0 w 2238"/>
                  <a:gd name="T23" fmla="*/ 652 h 2574"/>
                  <a:gd name="T24" fmla="*/ 0 w 2238"/>
                  <a:gd name="T25" fmla="*/ 660 h 2574"/>
                  <a:gd name="T26" fmla="*/ 0 w 2238"/>
                  <a:gd name="T27" fmla="*/ 1914 h 2574"/>
                  <a:gd name="T28" fmla="*/ 0 w 2238"/>
                  <a:gd name="T29" fmla="*/ 1914 h 2574"/>
                  <a:gd name="T30" fmla="*/ 0 w 2238"/>
                  <a:gd name="T31" fmla="*/ 1922 h 2574"/>
                  <a:gd name="T32" fmla="*/ 4 w 2238"/>
                  <a:gd name="T33" fmla="*/ 1930 h 2574"/>
                  <a:gd name="T34" fmla="*/ 8 w 2238"/>
                  <a:gd name="T35" fmla="*/ 1938 h 2574"/>
                  <a:gd name="T36" fmla="*/ 16 w 2238"/>
                  <a:gd name="T37" fmla="*/ 1944 h 2574"/>
                  <a:gd name="T38" fmla="*/ 1102 w 2238"/>
                  <a:gd name="T39" fmla="*/ 2570 h 2574"/>
                  <a:gd name="T40" fmla="*/ 1102 w 2238"/>
                  <a:gd name="T41" fmla="*/ 2570 h 2574"/>
                  <a:gd name="T42" fmla="*/ 1110 w 2238"/>
                  <a:gd name="T43" fmla="*/ 2572 h 2574"/>
                  <a:gd name="T44" fmla="*/ 1118 w 2238"/>
                  <a:gd name="T45" fmla="*/ 2574 h 2574"/>
                  <a:gd name="T46" fmla="*/ 1118 w 2238"/>
                  <a:gd name="T47" fmla="*/ 2574 h 2574"/>
                  <a:gd name="T48" fmla="*/ 1118 w 2238"/>
                  <a:gd name="T49" fmla="*/ 2574 h 2574"/>
                  <a:gd name="T50" fmla="*/ 1118 w 2238"/>
                  <a:gd name="T51" fmla="*/ 2574 h 2574"/>
                  <a:gd name="T52" fmla="*/ 1118 w 2238"/>
                  <a:gd name="T53" fmla="*/ 2574 h 2574"/>
                  <a:gd name="T54" fmla="*/ 1118 w 2238"/>
                  <a:gd name="T55" fmla="*/ 2574 h 2574"/>
                  <a:gd name="T56" fmla="*/ 1126 w 2238"/>
                  <a:gd name="T57" fmla="*/ 2572 h 2574"/>
                  <a:gd name="T58" fmla="*/ 1136 w 2238"/>
                  <a:gd name="T59" fmla="*/ 2570 h 2574"/>
                  <a:gd name="T60" fmla="*/ 2220 w 2238"/>
                  <a:gd name="T61" fmla="*/ 1944 h 2574"/>
                  <a:gd name="T62" fmla="*/ 2220 w 2238"/>
                  <a:gd name="T63" fmla="*/ 1944 h 2574"/>
                  <a:gd name="T64" fmla="*/ 2228 w 2238"/>
                  <a:gd name="T65" fmla="*/ 1938 h 2574"/>
                  <a:gd name="T66" fmla="*/ 2232 w 2238"/>
                  <a:gd name="T67" fmla="*/ 1930 h 2574"/>
                  <a:gd name="T68" fmla="*/ 2236 w 2238"/>
                  <a:gd name="T69" fmla="*/ 1922 h 2574"/>
                  <a:gd name="T70" fmla="*/ 2238 w 2238"/>
                  <a:gd name="T71" fmla="*/ 1914 h 2574"/>
                  <a:gd name="T72" fmla="*/ 2238 w 2238"/>
                  <a:gd name="T73" fmla="*/ 660 h 2574"/>
                  <a:gd name="T74" fmla="*/ 2238 w 2238"/>
                  <a:gd name="T75" fmla="*/ 660 h 2574"/>
                  <a:gd name="T76" fmla="*/ 2236 w 2238"/>
                  <a:gd name="T77" fmla="*/ 652 h 2574"/>
                  <a:gd name="T78" fmla="*/ 2232 w 2238"/>
                  <a:gd name="T79" fmla="*/ 644 h 2574"/>
                  <a:gd name="T80" fmla="*/ 2228 w 2238"/>
                  <a:gd name="T81" fmla="*/ 636 h 2574"/>
                  <a:gd name="T82" fmla="*/ 2220 w 2238"/>
                  <a:gd name="T83" fmla="*/ 632 h 2574"/>
                  <a:gd name="T84" fmla="*/ 2220 w 2238"/>
                  <a:gd name="T85" fmla="*/ 632 h 2574"/>
                  <a:gd name="T86" fmla="*/ 1118 w 2238"/>
                  <a:gd name="T87" fmla="*/ 74 h 2574"/>
                  <a:gd name="T88" fmla="*/ 2134 w 2238"/>
                  <a:gd name="T89" fmla="*/ 660 h 2574"/>
                  <a:gd name="T90" fmla="*/ 1118 w 2238"/>
                  <a:gd name="T91" fmla="*/ 1248 h 2574"/>
                  <a:gd name="T92" fmla="*/ 102 w 2238"/>
                  <a:gd name="T93" fmla="*/ 660 h 2574"/>
                  <a:gd name="T94" fmla="*/ 1118 w 2238"/>
                  <a:gd name="T95" fmla="*/ 74 h 2574"/>
                  <a:gd name="T96" fmla="*/ 1084 w 2238"/>
                  <a:gd name="T97" fmla="*/ 2480 h 2574"/>
                  <a:gd name="T98" fmla="*/ 68 w 2238"/>
                  <a:gd name="T99" fmla="*/ 1894 h 2574"/>
                  <a:gd name="T100" fmla="*/ 68 w 2238"/>
                  <a:gd name="T101" fmla="*/ 720 h 2574"/>
                  <a:gd name="T102" fmla="*/ 1084 w 2238"/>
                  <a:gd name="T103" fmla="*/ 1306 h 2574"/>
                  <a:gd name="T104" fmla="*/ 1084 w 2238"/>
                  <a:gd name="T105" fmla="*/ 2480 h 2574"/>
                  <a:gd name="T106" fmla="*/ 2168 w 2238"/>
                  <a:gd name="T107" fmla="*/ 1894 h 2574"/>
                  <a:gd name="T108" fmla="*/ 1152 w 2238"/>
                  <a:gd name="T109" fmla="*/ 2480 h 2574"/>
                  <a:gd name="T110" fmla="*/ 1152 w 2238"/>
                  <a:gd name="T111" fmla="*/ 1306 h 2574"/>
                  <a:gd name="T112" fmla="*/ 1784 w 2238"/>
                  <a:gd name="T113" fmla="*/ 942 h 2574"/>
                  <a:gd name="T114" fmla="*/ 2168 w 2238"/>
                  <a:gd name="T115" fmla="*/ 720 h 2574"/>
                  <a:gd name="T116" fmla="*/ 2168 w 2238"/>
                  <a:gd name="T117" fmla="*/ 1894 h 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38" h="2574">
                    <a:moveTo>
                      <a:pt x="2220" y="632"/>
                    </a:moveTo>
                    <a:lnTo>
                      <a:pt x="1136" y="4"/>
                    </a:lnTo>
                    <a:lnTo>
                      <a:pt x="1136" y="4"/>
                    </a:lnTo>
                    <a:lnTo>
                      <a:pt x="1126" y="2"/>
                    </a:lnTo>
                    <a:lnTo>
                      <a:pt x="1118" y="0"/>
                    </a:lnTo>
                    <a:lnTo>
                      <a:pt x="1110" y="2"/>
                    </a:lnTo>
                    <a:lnTo>
                      <a:pt x="1102" y="4"/>
                    </a:lnTo>
                    <a:lnTo>
                      <a:pt x="16" y="632"/>
                    </a:lnTo>
                    <a:lnTo>
                      <a:pt x="16" y="632"/>
                    </a:lnTo>
                    <a:lnTo>
                      <a:pt x="8" y="636"/>
                    </a:lnTo>
                    <a:lnTo>
                      <a:pt x="4" y="644"/>
                    </a:lnTo>
                    <a:lnTo>
                      <a:pt x="0" y="652"/>
                    </a:lnTo>
                    <a:lnTo>
                      <a:pt x="0" y="660"/>
                    </a:lnTo>
                    <a:lnTo>
                      <a:pt x="0" y="1914"/>
                    </a:lnTo>
                    <a:lnTo>
                      <a:pt x="0" y="1914"/>
                    </a:lnTo>
                    <a:lnTo>
                      <a:pt x="0" y="1922"/>
                    </a:lnTo>
                    <a:lnTo>
                      <a:pt x="4" y="1930"/>
                    </a:lnTo>
                    <a:lnTo>
                      <a:pt x="8" y="1938"/>
                    </a:lnTo>
                    <a:lnTo>
                      <a:pt x="16" y="1944"/>
                    </a:lnTo>
                    <a:lnTo>
                      <a:pt x="1102" y="2570"/>
                    </a:lnTo>
                    <a:lnTo>
                      <a:pt x="1102" y="2570"/>
                    </a:lnTo>
                    <a:lnTo>
                      <a:pt x="1110" y="2572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18" y="2574"/>
                    </a:lnTo>
                    <a:lnTo>
                      <a:pt x="1126" y="2572"/>
                    </a:lnTo>
                    <a:lnTo>
                      <a:pt x="1136" y="2570"/>
                    </a:lnTo>
                    <a:lnTo>
                      <a:pt x="2220" y="1944"/>
                    </a:lnTo>
                    <a:lnTo>
                      <a:pt x="2220" y="1944"/>
                    </a:lnTo>
                    <a:lnTo>
                      <a:pt x="2228" y="1938"/>
                    </a:lnTo>
                    <a:lnTo>
                      <a:pt x="2232" y="1930"/>
                    </a:lnTo>
                    <a:lnTo>
                      <a:pt x="2236" y="1922"/>
                    </a:lnTo>
                    <a:lnTo>
                      <a:pt x="2238" y="1914"/>
                    </a:lnTo>
                    <a:lnTo>
                      <a:pt x="2238" y="660"/>
                    </a:lnTo>
                    <a:lnTo>
                      <a:pt x="2238" y="660"/>
                    </a:lnTo>
                    <a:lnTo>
                      <a:pt x="2236" y="652"/>
                    </a:lnTo>
                    <a:lnTo>
                      <a:pt x="2232" y="644"/>
                    </a:lnTo>
                    <a:lnTo>
                      <a:pt x="2228" y="636"/>
                    </a:lnTo>
                    <a:lnTo>
                      <a:pt x="2220" y="632"/>
                    </a:lnTo>
                    <a:lnTo>
                      <a:pt x="2220" y="632"/>
                    </a:lnTo>
                    <a:close/>
                    <a:moveTo>
                      <a:pt x="1118" y="74"/>
                    </a:moveTo>
                    <a:lnTo>
                      <a:pt x="2134" y="660"/>
                    </a:lnTo>
                    <a:lnTo>
                      <a:pt x="1118" y="1248"/>
                    </a:lnTo>
                    <a:lnTo>
                      <a:pt x="102" y="660"/>
                    </a:lnTo>
                    <a:lnTo>
                      <a:pt x="1118" y="74"/>
                    </a:lnTo>
                    <a:close/>
                    <a:moveTo>
                      <a:pt x="1084" y="2480"/>
                    </a:moveTo>
                    <a:lnTo>
                      <a:pt x="68" y="1894"/>
                    </a:lnTo>
                    <a:lnTo>
                      <a:pt x="68" y="720"/>
                    </a:lnTo>
                    <a:lnTo>
                      <a:pt x="1084" y="1306"/>
                    </a:lnTo>
                    <a:lnTo>
                      <a:pt x="1084" y="2480"/>
                    </a:lnTo>
                    <a:close/>
                    <a:moveTo>
                      <a:pt x="2168" y="1894"/>
                    </a:moveTo>
                    <a:lnTo>
                      <a:pt x="1152" y="2480"/>
                    </a:lnTo>
                    <a:lnTo>
                      <a:pt x="1152" y="1306"/>
                    </a:lnTo>
                    <a:lnTo>
                      <a:pt x="1784" y="942"/>
                    </a:lnTo>
                    <a:lnTo>
                      <a:pt x="2168" y="720"/>
                    </a:lnTo>
                    <a:lnTo>
                      <a:pt x="2168" y="18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350" dirty="0"/>
              </a:p>
            </p:txBody>
          </p:sp>
        </p:grpSp>
      </p:grpSp>
      <p:pic>
        <p:nvPicPr>
          <p:cNvPr id="23" name="Picture 2" descr="C:\Users\DELL\Desktop\알터\1-3.jpg"/>
          <p:cNvPicPr>
            <a:picLocks noChangeAspect="1" noChangeArrowheads="1"/>
          </p:cNvPicPr>
          <p:nvPr/>
        </p:nvPicPr>
        <p:blipFill>
          <a:blip r:embed="rId2" cstate="print"/>
          <a:srcRect l="54027" t="7879" r="5292" b="31641"/>
          <a:stretch>
            <a:fillRect/>
          </a:stretch>
        </p:blipFill>
        <p:spPr bwMode="auto">
          <a:xfrm>
            <a:off x="7956376" y="692696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3d_notice(gray)_1103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2143108" cy="214310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5" name="직사각형 2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332656"/>
            <a:ext cx="6442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solidFill>
                  <a:srgbClr val="00B0F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상품 판매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를</a:t>
            </a:r>
            <a:r>
              <a:rPr lang="ko-KR" alt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 성사 시키기 위한 전략</a:t>
            </a:r>
            <a:endParaRPr lang="ko-KR" altLang="en-US" sz="2400" dirty="0">
              <a:effectLst>
                <a:reflection blurRad="6350" stA="55000" endA="300" endPos="45500" dir="5400000" sy="-100000" algn="bl" rotWithShape="0"/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357422" y="357166"/>
            <a:ext cx="6786578" cy="3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2699792" y="1340768"/>
            <a:ext cx="6264696" cy="42862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u"/>
            </a:pPr>
            <a:r>
              <a:rPr lang="ko-KR" altLang="en-US" sz="1400" b="1" dirty="0" smtClean="0"/>
              <a:t>웃는 얼굴로 반갑게 인사하며 들어간다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699792" y="1844824"/>
            <a:ext cx="6264696" cy="72008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u"/>
            </a:pPr>
            <a:r>
              <a:rPr lang="ko-KR" altLang="en-US" sz="1400" b="1" dirty="0" smtClean="0"/>
              <a:t> 기본 예의를 갖추되 친근하게 다다가 친해지려 노력한다</a:t>
            </a:r>
            <a:r>
              <a:rPr lang="en-US" altLang="ko-KR" sz="1400" b="1" dirty="0" smtClean="0"/>
              <a:t>.</a:t>
            </a:r>
          </a:p>
          <a:p>
            <a:r>
              <a:rPr lang="ko-KR" altLang="en-US" sz="1400" b="1" dirty="0" smtClean="0"/>
              <a:t>  </a:t>
            </a: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부동산 경기 현황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날씨</a:t>
            </a:r>
            <a:r>
              <a:rPr lang="en-US" altLang="ko-KR" sz="1400" b="1" dirty="0" smtClean="0"/>
              <a:t>,</a:t>
            </a:r>
            <a:r>
              <a:rPr lang="ko-KR" altLang="en-US" sz="1400" b="1" dirty="0" smtClean="0"/>
              <a:t>사무실 </a:t>
            </a:r>
            <a:r>
              <a:rPr lang="ko-KR" altLang="en-US" sz="1400" b="1" dirty="0" err="1" smtClean="0"/>
              <a:t>관련등의</a:t>
            </a:r>
            <a:r>
              <a:rPr lang="ko-KR" altLang="en-US" sz="1400" b="1" dirty="0" smtClean="0"/>
              <a:t> 일상적인 얘기를 하며 해당 업소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를 알아가며 친해진다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699792" y="6093296"/>
            <a:ext cx="6264696" cy="5760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u"/>
            </a:pPr>
            <a:r>
              <a:rPr lang="ko-KR" altLang="en-US" sz="1400" b="1" dirty="0" smtClean="0"/>
              <a:t>부동산 경기와 마케팅의 </a:t>
            </a:r>
            <a:r>
              <a:rPr lang="ko-KR" altLang="en-US" sz="1400" b="1" dirty="0" err="1" smtClean="0"/>
              <a:t>트렌드를</a:t>
            </a:r>
            <a:r>
              <a:rPr lang="ko-KR" altLang="en-US" sz="1400" b="1" dirty="0" smtClean="0"/>
              <a:t> 항상 먼저 파악하여 정보의 메신저의 역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활을 </a:t>
            </a:r>
            <a:r>
              <a:rPr lang="ko-KR" altLang="en-US" sz="1400" b="1" dirty="0" err="1" smtClean="0"/>
              <a:t>할수</a:t>
            </a:r>
            <a:r>
              <a:rPr lang="ko-KR" altLang="en-US" sz="1400" b="1" dirty="0" smtClean="0"/>
              <a:t> 있도록 지속적인 노력을 한다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2699792" y="3284984"/>
            <a:ext cx="6264696" cy="10081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u"/>
            </a:pPr>
            <a:r>
              <a:rPr lang="ko-KR" altLang="en-US" sz="1400" b="1" dirty="0" smtClean="0"/>
              <a:t>모든 광고를 한방에</a:t>
            </a:r>
            <a:r>
              <a:rPr lang="en-US" altLang="ko-KR" sz="1400" b="1" dirty="0" smtClean="0"/>
              <a:t>!!!     </a:t>
            </a:r>
            <a:r>
              <a:rPr lang="ko-KR" altLang="en-US" sz="1400" b="1" dirty="0" err="1" smtClean="0"/>
              <a:t>네이버</a:t>
            </a:r>
            <a:r>
              <a:rPr lang="ko-KR" altLang="en-US" sz="1400" b="1" dirty="0" smtClean="0"/>
              <a:t> 매물광고가 전부가 아니다</a:t>
            </a:r>
            <a:r>
              <a:rPr lang="en-US" altLang="ko-KR" sz="1400" b="1" dirty="0" smtClean="0"/>
              <a:t>!!!!</a:t>
            </a:r>
          </a:p>
          <a:p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-</a:t>
            </a:r>
            <a:r>
              <a:rPr lang="ko-KR" altLang="en-US" sz="1400" b="1" dirty="0" err="1" smtClean="0"/>
              <a:t>트렌드에</a:t>
            </a:r>
            <a:r>
              <a:rPr lang="ko-KR" altLang="en-US" sz="1400" b="1" dirty="0" smtClean="0"/>
              <a:t> 맞는 광고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옆집만 하고 있는 광고</a:t>
            </a:r>
            <a:r>
              <a:rPr lang="en-US" altLang="ko-KR" sz="1400" b="1" dirty="0" smtClean="0"/>
              <a:t>,</a:t>
            </a:r>
            <a:r>
              <a:rPr lang="ko-KR" altLang="en-US" sz="1400" b="1" dirty="0" smtClean="0"/>
              <a:t>이 집만 알려드리는 광고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요즘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 고객이 선호하는 매물거래방법</a:t>
            </a: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등 안내</a:t>
            </a:r>
            <a:r>
              <a:rPr lang="en-US" altLang="ko-KR" sz="1400" b="1" dirty="0" smtClean="0"/>
              <a:t>.</a:t>
            </a:r>
          </a:p>
          <a:p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이 모든 광고와 정보를 한번에 알려드리는 홍희만의 마케팅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2699792" y="4365104"/>
            <a:ext cx="6264696" cy="100811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u"/>
            </a:pPr>
            <a:r>
              <a:rPr lang="ko-KR" altLang="en-US" sz="1400" b="1" dirty="0" err="1" smtClean="0"/>
              <a:t>타사품을</a:t>
            </a:r>
            <a:r>
              <a:rPr lang="ko-KR" altLang="en-US" sz="1400" b="1" dirty="0" smtClean="0"/>
              <a:t> 쓴다면 자상품의 장점을 부각시켜 우월함을 인지시킨다</a:t>
            </a:r>
            <a:r>
              <a:rPr lang="en-US" altLang="ko-KR" sz="1400" b="1" dirty="0" smtClean="0"/>
              <a:t>.</a:t>
            </a:r>
          </a:p>
          <a:p>
            <a:r>
              <a:rPr lang="ko-KR" altLang="en-US" sz="1400" b="1" dirty="0" smtClean="0"/>
              <a:t>  </a:t>
            </a:r>
            <a:r>
              <a:rPr lang="en-US" altLang="ko-KR" sz="1400" b="1" dirty="0" smtClean="0"/>
              <a:t>- </a:t>
            </a:r>
            <a:r>
              <a:rPr lang="ko-KR" altLang="en-US" sz="1400" b="1" dirty="0" smtClean="0"/>
              <a:t>광고의 중요성을 설명하고 추가 상품판매를 시도한다</a:t>
            </a:r>
            <a:r>
              <a:rPr lang="en-US" altLang="ko-KR" sz="1400" b="1" dirty="0" smtClean="0"/>
              <a:t>.</a:t>
            </a:r>
          </a:p>
          <a:p>
            <a:r>
              <a:rPr lang="en-US" altLang="ko-KR" sz="1400" b="1" dirty="0" smtClean="0"/>
              <a:t>    (</a:t>
            </a:r>
            <a:r>
              <a:rPr lang="ko-KR" altLang="en-US" sz="1400" b="1" dirty="0" smtClean="0"/>
              <a:t>상품전환</a:t>
            </a:r>
            <a:r>
              <a:rPr lang="en-US" altLang="ko-KR" sz="1400" b="1" dirty="0" smtClean="0"/>
              <a:t>,</a:t>
            </a:r>
            <a:r>
              <a:rPr lang="ko-KR" altLang="en-US" sz="1400" b="1" dirty="0" smtClean="0"/>
              <a:t>다매체이용</a:t>
            </a:r>
            <a:r>
              <a:rPr lang="en-US" altLang="ko-KR" sz="1400" b="1" dirty="0" smtClean="0"/>
              <a:t>,</a:t>
            </a:r>
            <a:r>
              <a:rPr lang="ko-KR" altLang="en-US" sz="1400" b="1" dirty="0" smtClean="0"/>
              <a:t>아실</a:t>
            </a:r>
            <a:r>
              <a:rPr lang="en-US" altLang="ko-KR" sz="1400" b="1" dirty="0" smtClean="0"/>
              <a:t>,</a:t>
            </a:r>
            <a:r>
              <a:rPr lang="ko-KR" altLang="en-US" sz="1400" b="1" dirty="0" err="1" smtClean="0"/>
              <a:t>입주탐방등</a:t>
            </a:r>
            <a:r>
              <a:rPr lang="en-US" altLang="ko-KR" sz="1400" b="1" dirty="0" smtClean="0"/>
              <a:t>)</a:t>
            </a:r>
          </a:p>
          <a:p>
            <a:r>
              <a:rPr lang="ko-KR" altLang="en-US" sz="1400" b="1" dirty="0" smtClean="0"/>
              <a:t>  </a:t>
            </a:r>
            <a:r>
              <a:rPr lang="en-US" altLang="ko-KR" sz="1400" b="1" dirty="0" smtClean="0"/>
              <a:t>-</a:t>
            </a:r>
            <a:r>
              <a:rPr lang="ko-KR" altLang="en-US" sz="1400" b="1" dirty="0" err="1" smtClean="0"/>
              <a:t>안쓰고</a:t>
            </a:r>
            <a:r>
              <a:rPr lang="ko-KR" altLang="en-US" sz="1400" b="1" dirty="0" smtClean="0"/>
              <a:t> 있다며 광고의 필요성을 설명하고 전반적인 광고에 대해 설명한다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2699792" y="2636912"/>
            <a:ext cx="6264696" cy="5760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u"/>
            </a:pPr>
            <a:r>
              <a:rPr lang="ko-KR" altLang="en-US" sz="1400" b="1" dirty="0" smtClean="0"/>
              <a:t>자연스레 상품 판매로 유도하고 이 업소의 특성을 먼저 파악하여 가장 적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합한 광고 방법을 소개하는 전문성을 보여준다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372200" y="116632"/>
            <a:ext cx="2557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홍희를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/>
              <a:t> 부동산 광고</a:t>
            </a:r>
            <a:endParaRPr lang="ko-KR" altLang="en-US" sz="1200" dirty="0">
              <a:effectLst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259632" y="1628800"/>
            <a:ext cx="1353322" cy="4643470"/>
            <a:chOff x="1718480" y="1643050"/>
            <a:chExt cx="1353322" cy="4643470"/>
          </a:xfrm>
        </p:grpSpPr>
        <p:sp>
          <p:nvSpPr>
            <p:cNvPr id="26" name="순서도: 추출 25"/>
            <p:cNvSpPr/>
            <p:nvPr/>
          </p:nvSpPr>
          <p:spPr>
            <a:xfrm rot="16200000">
              <a:off x="500034" y="3714752"/>
              <a:ext cx="4643470" cy="500066"/>
            </a:xfrm>
            <a:prstGeom prst="flowChartExtra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이등변 삼각형 26"/>
            <p:cNvSpPr/>
            <p:nvPr/>
          </p:nvSpPr>
          <p:spPr>
            <a:xfrm rot="18702036">
              <a:off x="2006527" y="2696952"/>
              <a:ext cx="705022" cy="1281115"/>
            </a:xfrm>
            <a:prstGeom prst="triangle">
              <a:avLst>
                <a:gd name="adj" fmla="val 3066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743200" y="3286124"/>
              <a:ext cx="303201" cy="5000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 rot="19311902">
              <a:off x="2609877" y="3807987"/>
              <a:ext cx="303201" cy="2636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20481856">
              <a:off x="2584864" y="3849993"/>
              <a:ext cx="90334" cy="1855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59633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2699792" y="5445224"/>
            <a:ext cx="6264696" cy="5760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u"/>
            </a:pPr>
            <a:r>
              <a:rPr lang="ko-KR" altLang="en-US" sz="1400" b="1" dirty="0" smtClean="0"/>
              <a:t>가능한 자주 찾아 뵙고 </a:t>
            </a:r>
            <a:r>
              <a:rPr lang="en-US" altLang="ko-KR" sz="1400" b="1" dirty="0" smtClean="0"/>
              <a:t>WIN-WIN</a:t>
            </a:r>
            <a:r>
              <a:rPr lang="ko-KR" altLang="en-US" sz="1400" b="1" dirty="0" smtClean="0"/>
              <a:t>하는 동업자로서의 </a:t>
            </a:r>
            <a:r>
              <a:rPr lang="ko-KR" altLang="en-US" sz="1400" b="1" dirty="0" err="1" smtClean="0"/>
              <a:t>진정성을</a:t>
            </a:r>
            <a:r>
              <a:rPr lang="ko-KR" altLang="en-US" sz="1400" b="1" dirty="0" smtClean="0"/>
              <a:t> 보여주어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신뢰로 지속적으로 이어가는 가망고객으로 만든다</a:t>
            </a:r>
            <a:r>
              <a:rPr lang="en-US" altLang="ko-KR" sz="1400" b="1" dirty="0" smtClean="0"/>
              <a:t>.</a:t>
            </a:r>
            <a:endParaRPr lang="ko-KR" altLang="en-US" sz="1400" b="1" dirty="0"/>
          </a:p>
        </p:txBody>
      </p:sp>
      <p:pic>
        <p:nvPicPr>
          <p:cNvPr id="35" name="그림 34">
            <a:extLst>
              <a:ext uri="{FF2B5EF4-FFF2-40B4-BE49-F238E27FC236}">
                <a16:creationId xmlns="" xmlns:a16="http://schemas.microsoft.com/office/drawing/2014/main" id="{13408B3F-D431-47F2-9566-221DBB6B12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76872"/>
            <a:ext cx="1152128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3915514588_7e81d00cee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75656" y="2564904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 smtClean="0">
                <a:latin typeface="HY견고딕" pitchFamily="18" charset="-127"/>
                <a:ea typeface="HY견고딕" pitchFamily="18" charset="-127"/>
              </a:rPr>
              <a:t>감사합니다</a:t>
            </a:r>
            <a:endParaRPr lang="ko-KR" altLang="en-US" sz="80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2060848"/>
            <a:ext cx="114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“</a:t>
            </a:r>
            <a:endParaRPr lang="ko-KR" altLang="en-US" sz="8000" dirty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92080" y="2060848"/>
            <a:ext cx="114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0" dirty="0" smtClean="0">
                <a:solidFill>
                  <a:srgbClr val="00B0F0"/>
                </a:solidFill>
                <a:latin typeface="HY견고딕" pitchFamily="18" charset="-127"/>
                <a:ea typeface="HY견고딕" pitchFamily="18" charset="-127"/>
              </a:rPr>
              <a:t>”</a:t>
            </a:r>
            <a:endParaRPr lang="ko-KR" altLang="en-US" sz="8000" dirty="0">
              <a:solidFill>
                <a:srgbClr val="00B0F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116632"/>
            <a:ext cx="3073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홍희 마케팅을 만나 </a:t>
            </a:r>
            <a:r>
              <a:rPr lang="ko-KR" altLang="en-US" sz="1200" dirty="0" err="1" smtClean="0"/>
              <a:t>대박나는</a:t>
            </a:r>
            <a:r>
              <a:rPr lang="ko-KR" altLang="en-US" sz="1200" dirty="0" smtClean="0"/>
              <a:t> 부동산 광고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372200" y="5301208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/>
              <a:t>영업부 이희갑 부장</a:t>
            </a:r>
            <a:endParaRPr lang="ko-KR" altLang="en-US" sz="2000" b="1" dirty="0"/>
          </a:p>
        </p:txBody>
      </p:sp>
      <p:pic>
        <p:nvPicPr>
          <p:cNvPr id="10" name="그림 9">
            <a:extLst>
              <a:ext uri="{FF2B5EF4-FFF2-40B4-BE49-F238E27FC236}">
                <a16:creationId xmlns="" xmlns:a16="http://schemas.microsoft.com/office/drawing/2014/main" id="{13408B3F-D431-47F2-9566-221DBB6B12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88641"/>
            <a:ext cx="1944215" cy="69145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51520" y="188640"/>
            <a:ext cx="1944216" cy="720080"/>
          </a:xfrm>
          <a:prstGeom prst="rect">
            <a:avLst/>
          </a:prstGeom>
          <a:solidFill>
            <a:schemeClr val="bg1">
              <a:lumMod val="8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7765096" y="6627168"/>
            <a:ext cx="13789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/>
              <a:t>www.</a:t>
            </a:r>
            <a:r>
              <a:rPr lang="ko-KR" altLang="en-US" sz="900" dirty="0" smtClean="0"/>
              <a:t> </a:t>
            </a:r>
            <a:r>
              <a:rPr lang="ko-KR" altLang="en-US" sz="900" dirty="0" err="1" smtClean="0"/>
              <a:t>홍희마케팅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한국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2499</Words>
  <Application>Microsoft Office PowerPoint</Application>
  <PresentationFormat>화면 슬라이드 쇼(4:3)</PresentationFormat>
  <Paragraphs>1312</Paragraphs>
  <Slides>22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20090313</dc:creator>
  <cp:lastModifiedBy>DELL</cp:lastModifiedBy>
  <cp:revision>76</cp:revision>
  <dcterms:created xsi:type="dcterms:W3CDTF">2011-03-22T09:44:47Z</dcterms:created>
  <dcterms:modified xsi:type="dcterms:W3CDTF">2019-12-29T06:59:22Z</dcterms:modified>
</cp:coreProperties>
</file>