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74" r:id="rId5"/>
    <p:sldId id="269" r:id="rId6"/>
    <p:sldId id="258" r:id="rId7"/>
    <p:sldId id="259" r:id="rId8"/>
    <p:sldId id="260" r:id="rId9"/>
    <p:sldId id="271" r:id="rId10"/>
    <p:sldId id="272" r:id="rId11"/>
    <p:sldId id="270" r:id="rId12"/>
    <p:sldId id="275" r:id="rId13"/>
    <p:sldId id="278" r:id="rId14"/>
    <p:sldId id="276" r:id="rId15"/>
    <p:sldId id="273" r:id="rId16"/>
    <p:sldId id="279" r:id="rId17"/>
    <p:sldId id="266" r:id="rId18"/>
    <p:sldId id="277" r:id="rId19"/>
    <p:sldId id="280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1B8B453-EE1C-4815-81B7-DE4765E164C0}" type="datetimeFigureOut">
              <a:rPr lang="ko-KR" altLang="en-US" smtClean="0"/>
              <a:t>2018-10-14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E3DD03D-EE57-439F-8EAC-2C4389A1A3C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03648" y="980728"/>
            <a:ext cx="6322099" cy="1204306"/>
          </a:xfrm>
        </p:spPr>
        <p:txBody>
          <a:bodyPr/>
          <a:lstStyle/>
          <a:p>
            <a:r>
              <a:rPr lang="ko-KR" altLang="en-US" sz="5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홍희마케팅</a:t>
            </a:r>
            <a:r>
              <a:rPr lang="ko-KR" altLang="en-US" sz="5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54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메뉴얼</a:t>
            </a:r>
            <a:endParaRPr lang="ko-KR" altLang="en-US" sz="5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83968" y="2492896"/>
            <a:ext cx="3096344" cy="329259"/>
          </a:xfrm>
        </p:spPr>
        <p:txBody>
          <a:bodyPr>
            <a:noAutofit/>
          </a:bodyPr>
          <a:lstStyle/>
          <a:p>
            <a:r>
              <a:rPr lang="ko-KR" altLang="en-US" sz="2800" dirty="0" smtClean="0">
                <a:latin typeface="HY궁서" panose="02030600000101010101" pitchFamily="18" charset="-127"/>
                <a:ea typeface="HY궁서" panose="02030600000101010101" pitchFamily="18" charset="-127"/>
              </a:rPr>
              <a:t>고객 상담 자료</a:t>
            </a:r>
            <a:endParaRPr lang="ko-KR" altLang="en-US" sz="2800" dirty="0">
              <a:latin typeface="HY궁서" panose="02030600000101010101" pitchFamily="18" charset="-127"/>
              <a:ea typeface="HY궁서" panose="02030600000101010101" pitchFamily="18" charset="-127"/>
            </a:endParaRPr>
          </a:p>
        </p:txBody>
      </p:sp>
      <p:pic>
        <p:nvPicPr>
          <p:cNvPr id="4" name="그림 3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645024"/>
            <a:ext cx="7488832" cy="2664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7242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광고의 종류</a:t>
            </a:r>
            <a:endParaRPr lang="ko-KR" altLang="en-US" sz="3600" b="1" u="sng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5576" y="1124744"/>
            <a:ext cx="7520940" cy="3960440"/>
          </a:xfrm>
        </p:spPr>
        <p:txBody>
          <a:bodyPr>
            <a:normAutofit fontScale="85000" lnSpcReduction="20000"/>
          </a:bodyPr>
          <a:lstStyle/>
          <a:p>
            <a:pPr>
              <a:buAutoNum type="arabicPeriod"/>
            </a:pPr>
            <a:r>
              <a:rPr lang="ko-KR" altLang="en-US" sz="2400" dirty="0" smtClean="0"/>
              <a:t>포탈 → </a:t>
            </a:r>
            <a:r>
              <a:rPr lang="ko-KR" altLang="en-US" sz="2400" dirty="0" err="1" smtClean="0"/>
              <a:t>네이버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/ </a:t>
            </a:r>
            <a:r>
              <a:rPr lang="ko-KR" altLang="en-US" sz="2400" dirty="0" smtClean="0"/>
              <a:t>다음</a:t>
            </a:r>
            <a:endParaRPr lang="en-US" altLang="ko-KR" sz="2400" dirty="0" smtClean="0"/>
          </a:p>
          <a:p>
            <a:pPr>
              <a:buAutoNum type="arabicPeriod"/>
            </a:pPr>
            <a:endParaRPr lang="en-US" altLang="ko-KR" sz="2400" dirty="0" smtClean="0"/>
          </a:p>
          <a:p>
            <a:pPr>
              <a:buAutoNum type="arabicPeriod"/>
            </a:pPr>
            <a:r>
              <a:rPr lang="en-US" altLang="ko-KR" sz="2400" dirty="0" smtClean="0"/>
              <a:t>CP</a:t>
            </a:r>
            <a:r>
              <a:rPr lang="ko-KR" altLang="en-US" sz="2400" dirty="0" smtClean="0"/>
              <a:t>사 → </a:t>
            </a:r>
            <a:r>
              <a:rPr lang="ko-KR" altLang="en-US" sz="2400" dirty="0" err="1" smtClean="0"/>
              <a:t>매일경제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한국경제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부동산</a:t>
            </a:r>
            <a:r>
              <a:rPr lang="en-US" altLang="ko-KR" sz="2400" dirty="0" smtClean="0"/>
              <a:t>114/</a:t>
            </a:r>
            <a:r>
              <a:rPr lang="ko-KR" altLang="en-US" sz="2400" dirty="0" err="1" smtClean="0"/>
              <a:t>부동산써브</a:t>
            </a: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>
              <a:buAutoNum type="arabicPeriod"/>
            </a:pPr>
            <a:endParaRPr lang="en-US" altLang="ko-KR" sz="2400" dirty="0" smtClean="0"/>
          </a:p>
          <a:p>
            <a:pPr>
              <a:buAutoNum type="arabicPeriod"/>
            </a:pPr>
            <a:r>
              <a:rPr lang="ko-KR" altLang="en-US" sz="2400" dirty="0" smtClean="0"/>
              <a:t>다방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직방</a:t>
            </a:r>
            <a:r>
              <a:rPr lang="en-US" altLang="ko-KR" sz="2400" dirty="0" smtClean="0"/>
              <a:t>/</a:t>
            </a:r>
            <a:r>
              <a:rPr lang="ko-KR" altLang="en-US" sz="2400" dirty="0" err="1" smtClean="0"/>
              <a:t>방콜</a:t>
            </a:r>
            <a:r>
              <a:rPr lang="en-US" altLang="ko-KR" sz="2400" dirty="0" smtClean="0"/>
              <a:t>/</a:t>
            </a:r>
            <a:r>
              <a:rPr lang="ko-KR" altLang="en-US" sz="2400" dirty="0" err="1" smtClean="0"/>
              <a:t>아파트실거래</a:t>
            </a:r>
            <a:r>
              <a:rPr lang="ko-KR" altLang="en-US" sz="2400" dirty="0" smtClean="0"/>
              <a:t> 등의 어플리케이션</a:t>
            </a:r>
            <a:endParaRPr lang="en-US" altLang="ko-KR" sz="2400" dirty="0" smtClean="0"/>
          </a:p>
          <a:p>
            <a:pPr>
              <a:buAutoNum type="arabicPeriod"/>
            </a:pPr>
            <a:endParaRPr lang="en-US" altLang="ko-KR" sz="2400" dirty="0" smtClean="0"/>
          </a:p>
          <a:p>
            <a:pPr>
              <a:buAutoNum type="arabicPeriod"/>
            </a:pPr>
            <a:r>
              <a:rPr lang="ko-KR" altLang="en-US" sz="2400" dirty="0" err="1" smtClean="0"/>
              <a:t>블로그</a:t>
            </a:r>
            <a:r>
              <a:rPr lang="en-US" altLang="ko-KR" sz="2400" dirty="0" smtClean="0"/>
              <a:t>/</a:t>
            </a:r>
            <a:r>
              <a:rPr lang="ko-KR" altLang="en-US" sz="2400" dirty="0" smtClean="0"/>
              <a:t>키워드를 통한 상위 노출</a:t>
            </a:r>
            <a:endParaRPr lang="en-US" altLang="ko-KR" sz="2400" dirty="0" smtClean="0"/>
          </a:p>
          <a:p>
            <a:pPr>
              <a:buAutoNum type="arabicPeriod"/>
            </a:pPr>
            <a:endParaRPr lang="en-US" altLang="ko-KR" sz="2400" dirty="0" smtClean="0"/>
          </a:p>
          <a:p>
            <a:pPr>
              <a:buAutoNum type="arabicPeriod"/>
            </a:pPr>
            <a:r>
              <a:rPr lang="ko-KR" altLang="en-US" sz="2400" dirty="0" smtClean="0"/>
              <a:t>보이는 부동산</a:t>
            </a:r>
            <a:r>
              <a:rPr lang="en-US" altLang="ko-KR" sz="2400" dirty="0" smtClean="0"/>
              <a:t>(DID)</a:t>
            </a:r>
          </a:p>
          <a:p>
            <a:pPr>
              <a:buAutoNum type="arabicPeriod"/>
            </a:pPr>
            <a:endParaRPr lang="en-US" altLang="ko-KR" sz="2400" dirty="0"/>
          </a:p>
          <a:p>
            <a:pPr>
              <a:buAutoNum type="arabicPeriod"/>
            </a:pPr>
            <a:r>
              <a:rPr lang="ko-KR" altLang="en-US" sz="2400" dirty="0" smtClean="0"/>
              <a:t>공동 중계망 → </a:t>
            </a:r>
            <a:r>
              <a:rPr lang="ko-KR" altLang="en-US" sz="2400" dirty="0" err="1" smtClean="0"/>
              <a:t>알터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111313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포탈 광고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2027096" cy="1621344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241" y="4424338"/>
            <a:ext cx="1204064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5856" y="1484784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*</a:t>
            </a:r>
            <a:r>
              <a:rPr lang="ko-KR" altLang="en-US" sz="2000" dirty="0" smtClean="0"/>
              <a:t>대한민국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등 </a:t>
            </a:r>
            <a:r>
              <a:rPr lang="ko-KR" altLang="en-US" sz="2000" dirty="0" err="1" smtClean="0"/>
              <a:t>포털사이트</a:t>
            </a:r>
            <a:endParaRPr lang="en-US" altLang="ko-KR" sz="2000" dirty="0" smtClean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000" dirty="0" smtClean="0"/>
              <a:t>*14</a:t>
            </a:r>
            <a:r>
              <a:rPr lang="ko-KR" altLang="en-US" sz="2000" dirty="0" smtClean="0"/>
              <a:t>년 </a:t>
            </a:r>
            <a:r>
              <a:rPr lang="en-US" altLang="ko-KR" sz="2000" dirty="0" smtClean="0"/>
              <a:t>11</a:t>
            </a:r>
            <a:r>
              <a:rPr lang="ko-KR" altLang="en-US" sz="2000" dirty="0" smtClean="0"/>
              <a:t>월 이후 각종 </a:t>
            </a:r>
            <a:r>
              <a:rPr lang="en-US" altLang="ko-KR" sz="2000" dirty="0" smtClean="0"/>
              <a:t>CP</a:t>
            </a:r>
            <a:r>
              <a:rPr lang="ko-KR" altLang="en-US" sz="2000" dirty="0" smtClean="0"/>
              <a:t>사를 통해서만</a:t>
            </a:r>
            <a:endParaRPr lang="en-US" altLang="ko-KR" sz="2000" dirty="0" smtClean="0"/>
          </a:p>
          <a:p>
            <a:r>
              <a:rPr lang="ko-KR" altLang="en-US" sz="2000" dirty="0" smtClean="0"/>
              <a:t> 광고 전송이 가능함</a:t>
            </a:r>
            <a:endParaRPr lang="en-US" altLang="ko-KR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75856" y="4427257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*</a:t>
            </a:r>
            <a:r>
              <a:rPr lang="ko-KR" altLang="en-US" sz="2000" dirty="0" smtClean="0"/>
              <a:t>대한민국 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등 포털 사이트</a:t>
            </a:r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000" dirty="0" smtClean="0"/>
              <a:t>*</a:t>
            </a:r>
            <a:r>
              <a:rPr lang="ko-KR" altLang="en-US" sz="2000" dirty="0" smtClean="0"/>
              <a:t>부동산 관련은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직방에서 경영권 가져감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1056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다음 광고 상품</a:t>
            </a:r>
            <a:endParaRPr lang="ko-KR" altLang="en-US" sz="3600" b="1" u="sng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527684"/>
              </p:ext>
            </p:extLst>
          </p:nvPr>
        </p:nvGraphicFramePr>
        <p:xfrm>
          <a:off x="251519" y="1100138"/>
          <a:ext cx="8640960" cy="5497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440160"/>
                <a:gridCol w="1440160"/>
                <a:gridCol w="1440160"/>
                <a:gridCol w="1440160"/>
                <a:gridCol w="1440160"/>
              </a:tblGrid>
              <a:tr h="404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금액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기간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혜택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노출일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기타</a:t>
                      </a:r>
                      <a:endParaRPr lang="ko-KR" altLang="en-US" dirty="0"/>
                    </a:p>
                  </a:txBody>
                  <a:tcPr/>
                </a:tc>
              </a:tr>
              <a:tr h="1597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프리미엄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상품별 상이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개월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물건 </a:t>
                      </a:r>
                      <a:r>
                        <a:rPr lang="ko-KR" altLang="en-US" dirty="0" err="1" smtClean="0"/>
                        <a:t>최상단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3~6</a:t>
                      </a:r>
                      <a:r>
                        <a:rPr lang="ko-KR" altLang="en-US" dirty="0" smtClean="0"/>
                        <a:t>개 노출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구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동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단지 프로필 사진노출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스텐다드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10</a:t>
                      </a:r>
                      <a:r>
                        <a:rPr lang="ko-KR" altLang="en-US" dirty="0" smtClean="0"/>
                        <a:t>건 추가제공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공동주택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err="1" smtClean="0"/>
                        <a:t>비공동주택</a:t>
                      </a:r>
                      <a:r>
                        <a:rPr lang="ko-KR" altLang="en-US" dirty="0" smtClean="0"/>
                        <a:t> 독점 상품</a:t>
                      </a:r>
                      <a:endParaRPr lang="ko-KR" altLang="en-US" dirty="0"/>
                    </a:p>
                  </a:txBody>
                  <a:tcPr/>
                </a:tc>
              </a:tr>
              <a:tr h="1597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프리미엄</a:t>
                      </a:r>
                      <a:r>
                        <a:rPr lang="en-US" altLang="ko-KR" dirty="0" smtClean="0"/>
                        <a:t>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상품별 상이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개월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다음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err="1" smtClean="0"/>
                        <a:t>다음맵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err="1" smtClean="0"/>
                        <a:t>카카오톡</a:t>
                      </a:r>
                      <a:r>
                        <a:rPr lang="ko-KR" altLang="en-US" dirty="0" smtClean="0"/>
                        <a:t> 노출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공동주택만 구매가능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err="1" smtClean="0"/>
                        <a:t>연관검색어</a:t>
                      </a:r>
                      <a:r>
                        <a:rPr lang="ko-KR" altLang="en-US" dirty="0" smtClean="0"/>
                        <a:t> 적용 및 상단 표시</a:t>
                      </a:r>
                      <a:endParaRPr lang="ko-KR" altLang="en-US" dirty="0"/>
                    </a:p>
                  </a:txBody>
                  <a:tcPr/>
                </a:tc>
              </a:tr>
              <a:tr h="18971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스탠다드</a:t>
                      </a:r>
                      <a:r>
                        <a:rPr lang="ko-KR" altLang="en-US" dirty="0" smtClean="0"/>
                        <a:t> 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</a:t>
                      </a:r>
                      <a:r>
                        <a:rPr lang="ko-KR" altLang="en-US" dirty="0" smtClean="0"/>
                        <a:t>건 </a:t>
                      </a:r>
                      <a:r>
                        <a:rPr lang="en-US" altLang="ko-KR" dirty="0" smtClean="0"/>
                        <a:t>– 132,000</a:t>
                      </a:r>
                      <a:r>
                        <a:rPr lang="ko-KR" altLang="en-US" dirty="0" smtClean="0"/>
                        <a:t>원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40</a:t>
                      </a:r>
                      <a:r>
                        <a:rPr lang="ko-KR" altLang="en-US" dirty="0" smtClean="0"/>
                        <a:t>건 </a:t>
                      </a:r>
                      <a:r>
                        <a:rPr lang="en-US" altLang="ko-KR" dirty="0" smtClean="0"/>
                        <a:t>– 198,000</a:t>
                      </a:r>
                      <a:r>
                        <a:rPr lang="ko-KR" altLang="en-US" dirty="0" smtClean="0"/>
                        <a:t>원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건 </a:t>
                      </a:r>
                      <a:r>
                        <a:rPr lang="en-US" altLang="ko-KR" dirty="0" smtClean="0"/>
                        <a:t>– </a:t>
                      </a:r>
                    </a:p>
                    <a:p>
                      <a:pPr latinLnBrk="1"/>
                      <a:r>
                        <a:rPr lang="en-US" altLang="ko-KR" dirty="0" smtClean="0"/>
                        <a:t>264,000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개월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고정되지 않고 등록 매물건수에 따른 영역 확대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30</a:t>
                      </a:r>
                      <a:r>
                        <a:rPr lang="ko-KR" altLang="en-US" dirty="0" smtClean="0"/>
                        <a:t>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지역제한없이</a:t>
                      </a:r>
                      <a:r>
                        <a:rPr lang="ko-KR" altLang="en-US" dirty="0" smtClean="0"/>
                        <a:t> 노출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유지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관리 가능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1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z="3600" b="1" u="sng" dirty="0" smtClean="0"/>
              <a:t>CP</a:t>
            </a:r>
            <a:r>
              <a:rPr lang="ko-KR" altLang="en-US" sz="3600" b="1" u="sng" dirty="0" smtClean="0"/>
              <a:t>사 광고</a:t>
            </a:r>
            <a:endParaRPr lang="ko-KR" altLang="en-US" sz="3600" b="1" u="sng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36280"/>
            <a:ext cx="2255716" cy="857626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32" y="3049829"/>
            <a:ext cx="2184811" cy="81121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001" y="3827278"/>
            <a:ext cx="2184741" cy="113043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74" y="2229848"/>
            <a:ext cx="2190870" cy="7293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55744" y="1403483"/>
            <a:ext cx="3824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http://landad.mk.co.kr/</a:t>
            </a:r>
            <a:endParaRPr lang="ko-KR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355744" y="2333195"/>
            <a:ext cx="4456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http://land.hankyung.com/</a:t>
            </a:r>
            <a:endParaRPr lang="ko-KR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355744" y="3193828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https://www.r114.com/</a:t>
            </a:r>
            <a:endParaRPr lang="ko-KR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355742" y="4130883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http://www.serve.co.kr/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4056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err="1" smtClean="0"/>
              <a:t>매일경제</a:t>
            </a:r>
            <a:r>
              <a:rPr lang="ko-KR" altLang="en-US" sz="3600" b="1" u="sng" dirty="0" smtClean="0"/>
              <a:t> </a:t>
            </a:r>
            <a:r>
              <a:rPr lang="ko-KR" altLang="en-US" sz="3600" b="1" u="sng" dirty="0" err="1" smtClean="0"/>
              <a:t>네이버</a:t>
            </a:r>
            <a:r>
              <a:rPr lang="ko-KR" altLang="en-US" sz="3600" b="1" u="sng" dirty="0" smtClean="0"/>
              <a:t> 광고 상품</a:t>
            </a:r>
            <a:endParaRPr lang="ko-KR" altLang="en-US" sz="3600" b="1" u="sng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116926"/>
              </p:ext>
            </p:extLst>
          </p:nvPr>
        </p:nvGraphicFramePr>
        <p:xfrm>
          <a:off x="251521" y="1100139"/>
          <a:ext cx="8568950" cy="3932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790"/>
                <a:gridCol w="1840606"/>
                <a:gridCol w="1851528"/>
                <a:gridCol w="1774381"/>
                <a:gridCol w="1388645"/>
              </a:tblGrid>
              <a:tr h="63279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내용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가입자 혜택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208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포커스 </a:t>
                      </a:r>
                      <a:r>
                        <a:rPr lang="en-US" altLang="ko-KR" dirty="0" smtClean="0"/>
                        <a:t>60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231,000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쿠폰</a:t>
                      </a:r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6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</a:tr>
              <a:tr h="5725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352,000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쿠폰</a:t>
                      </a:r>
                      <a:r>
                        <a:rPr lang="en-US" altLang="ko-KR" dirty="0" smtClean="0"/>
                        <a:t>120</a:t>
                      </a:r>
                      <a:r>
                        <a:rPr lang="ko-KR" altLang="en-US" dirty="0" smtClean="0"/>
                        <a:t>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/>
                </a:tc>
              </a:tr>
              <a:tr h="5208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180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473,000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쿠폰</a:t>
                      </a:r>
                      <a:r>
                        <a:rPr lang="en-US" altLang="ko-KR" dirty="0" smtClean="0"/>
                        <a:t>180</a:t>
                      </a:r>
                      <a:r>
                        <a:rPr lang="ko-KR" altLang="en-US" dirty="0" smtClean="0"/>
                        <a:t>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/>
                </a:tc>
              </a:tr>
              <a:tr h="5725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605,000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쿠폰</a:t>
                      </a:r>
                      <a:r>
                        <a:rPr lang="en-US" altLang="ko-KR" dirty="0" smtClean="0"/>
                        <a:t>240</a:t>
                      </a:r>
                      <a:r>
                        <a:rPr lang="ko-KR" altLang="en-US" dirty="0" smtClean="0"/>
                        <a:t>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6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6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엔플러스</a:t>
                      </a:r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2)</a:t>
                      </a:r>
                      <a:endParaRPr lang="ko-KR" altLang="en-US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</a:tr>
              <a:tr h="57253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300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726,000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쿠폰</a:t>
                      </a:r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장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추가충전</a:t>
                      </a:r>
                      <a:endParaRPr lang="en-US" altLang="ko-KR" sz="16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 쿠폰</a:t>
                      </a:r>
                      <a:endParaRPr lang="ko-KR" altLang="en-US" sz="16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건당 </a:t>
                      </a:r>
                      <a:r>
                        <a:rPr lang="en-US" altLang="ko-KR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1700</a:t>
                      </a:r>
                      <a:r>
                        <a:rPr lang="ko-KR" altLang="en-US" sz="16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</a:p>
                  </a:txBody>
                  <a:tcPr anchor="ctr"/>
                </a:tc>
              </a:tr>
              <a:tr h="5208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프리미엄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단지별로 다름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매물 상단 노출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5373216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*</a:t>
            </a:r>
            <a:r>
              <a:rPr lang="ko-KR" altLang="en-US" dirty="0" smtClean="0"/>
              <a:t>포커스</a:t>
            </a:r>
            <a:r>
              <a:rPr lang="en-US" altLang="ko-KR" dirty="0" smtClean="0"/>
              <a:t>60~240</a:t>
            </a:r>
            <a:r>
              <a:rPr lang="ko-KR" altLang="en-US" dirty="0" smtClean="0"/>
              <a:t>은 기본 제공 </a:t>
            </a:r>
            <a:r>
              <a:rPr lang="ko-KR" altLang="en-US" dirty="0" err="1" smtClean="0"/>
              <a:t>쿠폰수</a:t>
            </a:r>
            <a:r>
              <a:rPr lang="ko-KR" altLang="en-US" dirty="0" smtClean="0"/>
              <a:t> 만큼 충전가능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포커스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은 무제한</a:t>
            </a:r>
            <a:endParaRPr lang="en-US" altLang="ko-KR" dirty="0" smtClean="0"/>
          </a:p>
          <a:p>
            <a:r>
              <a:rPr lang="en-US" altLang="ko-KR" dirty="0" smtClean="0"/>
              <a:t>*</a:t>
            </a:r>
            <a:r>
              <a:rPr lang="ko-KR" altLang="en-US" dirty="0" smtClean="0"/>
              <a:t>포커스 상품 </a:t>
            </a:r>
            <a:r>
              <a:rPr lang="ko-KR" altLang="en-US" dirty="0" err="1" smtClean="0"/>
              <a:t>등록시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네이버</a:t>
            </a:r>
            <a:r>
              <a:rPr lang="en-US" altLang="ko-KR" dirty="0" smtClean="0"/>
              <a:t>/</a:t>
            </a:r>
            <a:r>
              <a:rPr lang="ko-KR" altLang="en-US" dirty="0" smtClean="0"/>
              <a:t>다음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매일경제</a:t>
            </a:r>
            <a:r>
              <a:rPr lang="ko-KR" altLang="en-US" dirty="0" smtClean="0"/>
              <a:t> 노출</a:t>
            </a:r>
            <a:endParaRPr lang="en-US" altLang="ko-KR" dirty="0" smtClean="0"/>
          </a:p>
          <a:p>
            <a:r>
              <a:rPr lang="en-US" altLang="ko-KR" dirty="0" smtClean="0"/>
              <a:t>*</a:t>
            </a:r>
            <a:r>
              <a:rPr lang="ko-KR" altLang="en-US" dirty="0" smtClean="0"/>
              <a:t>일반 상품 </a:t>
            </a:r>
            <a:r>
              <a:rPr lang="ko-KR" altLang="en-US" dirty="0" err="1" smtClean="0"/>
              <a:t>등록시</a:t>
            </a:r>
            <a:r>
              <a:rPr lang="ko-KR" altLang="en-US" dirty="0" smtClean="0"/>
              <a:t> 다음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매일경제</a:t>
            </a:r>
            <a:r>
              <a:rPr lang="ko-KR" altLang="en-US" dirty="0" smtClean="0"/>
              <a:t> 노출</a:t>
            </a:r>
            <a:endParaRPr lang="en-US" altLang="ko-KR" dirty="0" smtClean="0"/>
          </a:p>
          <a:p>
            <a:r>
              <a:rPr lang="en-US" altLang="ko-KR" dirty="0" smtClean="0"/>
              <a:t>*</a:t>
            </a:r>
            <a:r>
              <a:rPr lang="ko-KR" altLang="en-US" u="sng" dirty="0" smtClean="0">
                <a:solidFill>
                  <a:srgbClr val="FF0000"/>
                </a:solidFill>
              </a:rPr>
              <a:t>다음은 </a:t>
            </a:r>
            <a:r>
              <a:rPr lang="en-US" altLang="ko-KR" u="sng" dirty="0" smtClean="0">
                <a:solidFill>
                  <a:srgbClr val="FF0000"/>
                </a:solidFill>
              </a:rPr>
              <a:t>18</a:t>
            </a:r>
            <a:r>
              <a:rPr lang="ko-KR" altLang="en-US" u="sng" dirty="0" smtClean="0">
                <a:solidFill>
                  <a:srgbClr val="FF0000"/>
                </a:solidFill>
              </a:rPr>
              <a:t>년 </a:t>
            </a:r>
            <a:r>
              <a:rPr lang="en-US" altLang="ko-KR" u="sng" dirty="0" smtClean="0">
                <a:solidFill>
                  <a:srgbClr val="FF0000"/>
                </a:solidFill>
              </a:rPr>
              <a:t>12</a:t>
            </a:r>
            <a:r>
              <a:rPr lang="ko-KR" altLang="en-US" u="sng" dirty="0" smtClean="0">
                <a:solidFill>
                  <a:srgbClr val="FF0000"/>
                </a:solidFill>
              </a:rPr>
              <a:t>월까지만 노출됨</a:t>
            </a:r>
            <a:endParaRPr lang="ko-KR" altLang="en-US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3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>
                <a:latin typeface="+mj-ea"/>
              </a:rPr>
              <a:t>부동산</a:t>
            </a:r>
            <a:r>
              <a:rPr lang="en-US" altLang="ko-KR" sz="3600" b="1" u="sng" dirty="0" smtClean="0">
                <a:latin typeface="+mj-ea"/>
              </a:rPr>
              <a:t>114 </a:t>
            </a:r>
            <a:r>
              <a:rPr lang="ko-KR" altLang="en-US" sz="3600" b="1" u="sng" dirty="0" err="1" smtClean="0">
                <a:latin typeface="+mj-ea"/>
              </a:rPr>
              <a:t>네이버</a:t>
            </a:r>
            <a:r>
              <a:rPr lang="ko-KR" altLang="en-US" sz="3600" b="1" u="sng" dirty="0" smtClean="0">
                <a:latin typeface="+mj-ea"/>
              </a:rPr>
              <a:t> 광고 상품</a:t>
            </a:r>
            <a:endParaRPr lang="ko-KR" altLang="en-US" sz="3600" b="1" u="sng" dirty="0">
              <a:latin typeface="+mj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599355"/>
              </p:ext>
            </p:extLst>
          </p:nvPr>
        </p:nvGraphicFramePr>
        <p:xfrm>
          <a:off x="323530" y="1100138"/>
          <a:ext cx="8352925" cy="5641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5"/>
                <a:gridCol w="1670585"/>
                <a:gridCol w="1670585"/>
                <a:gridCol w="1670585"/>
                <a:gridCol w="1670585"/>
              </a:tblGrid>
              <a:tr h="7829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내용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가입자 혜택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7829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클래식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550,000</a:t>
                      </a:r>
                      <a:r>
                        <a:rPr lang="ko-KR" altLang="en-US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건당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1,700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en-US" altLang="ko-KR" sz="18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800" b="1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8365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로얄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880,000</a:t>
                      </a:r>
                      <a:r>
                        <a:rPr lang="ko-KR" altLang="en-US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건당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1,700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홈페이지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</a:t>
                      </a:r>
                    </a:p>
                  </a:txBody>
                  <a:tcPr anchor="ctr"/>
                </a:tc>
              </a:tr>
              <a:tr h="7829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프리미엄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1,650,000</a:t>
                      </a:r>
                      <a:r>
                        <a:rPr lang="ko-KR" altLang="en-US" sz="1800" b="1" u="none" strike="noStrike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건당 </a:t>
                      </a:r>
                      <a:r>
                        <a:rPr lang="en-US" altLang="ko-KR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1,700</a:t>
                      </a:r>
                      <a:r>
                        <a:rPr lang="ko-KR" altLang="en-US" sz="1800" b="1" i="0" u="none" strike="noStrike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</a:p>
                  </a:txBody>
                  <a:tcPr marL="14287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FAX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</a:t>
                      </a:r>
                    </a:p>
                  </a:txBody>
                  <a:tcPr anchor="ctr"/>
                </a:tc>
              </a:tr>
              <a:tr h="8365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단지매물홍보광고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상품별 가격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상이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고객관리 </a:t>
                      </a:r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미제공</a:t>
                      </a:r>
                      <a:endParaRPr lang="ko-KR" altLang="en-US" sz="18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83653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</a:t>
                      </a:r>
                      <a:r>
                        <a:rPr lang="en-US" altLang="ko-KR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800" b="1" i="0" u="none" strike="noStrike" dirty="0" err="1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동베너광고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상품별 가격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상이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등록물건관리 </a:t>
                      </a:r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어플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</a:t>
                      </a:r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b="1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알플러스</a:t>
                      </a:r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7829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err="1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모바일광고</a:t>
                      </a:r>
                      <a:endParaRPr lang="ko-KR" altLang="en-US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i="0" u="none" strike="noStrike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상품별 가격</a:t>
                      </a:r>
                      <a:r>
                        <a:rPr lang="ko-KR" altLang="en-US" sz="1800" b="1" i="0" u="none" strike="noStrike" baseline="0" dirty="0" smtClean="0">
                          <a:solidFill>
                            <a:srgbClr val="333333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상이</a:t>
                      </a:r>
                      <a:endParaRPr lang="en-US" altLang="ko-KR" sz="1800" b="1" i="0" u="none" strike="noStrike" dirty="0">
                        <a:solidFill>
                          <a:srgbClr val="333333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142875" marT="9525" marB="0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07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548640"/>
          </a:xfrm>
        </p:spPr>
        <p:txBody>
          <a:bodyPr/>
          <a:lstStyle/>
          <a:p>
            <a:pPr algn="ctr"/>
            <a:r>
              <a:rPr lang="ko-KR" altLang="en-US" sz="3600" b="1" u="sng" dirty="0" smtClean="0">
                <a:latin typeface="+mj-ea"/>
              </a:rPr>
              <a:t>부동산 </a:t>
            </a:r>
            <a:r>
              <a:rPr lang="en-US" altLang="ko-KR" sz="3600" b="1" u="sng" dirty="0" smtClean="0">
                <a:latin typeface="+mj-ea"/>
              </a:rPr>
              <a:t>114 </a:t>
            </a:r>
            <a:r>
              <a:rPr lang="ko-KR" altLang="en-US" sz="3600" b="1" u="sng" dirty="0" smtClean="0">
                <a:latin typeface="+mj-ea"/>
              </a:rPr>
              <a:t>상품 비교</a:t>
            </a:r>
            <a:endParaRPr lang="ko-KR" altLang="en-US" sz="3600" b="1" u="sng" dirty="0">
              <a:latin typeface="+mj-ea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1926100"/>
              </p:ext>
            </p:extLst>
          </p:nvPr>
        </p:nvGraphicFramePr>
        <p:xfrm>
          <a:off x="323526" y="764704"/>
          <a:ext cx="8496945" cy="6104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66592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(1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년 기준 </a:t>
                      </a:r>
                      <a:r>
                        <a:rPr lang="ko-KR" altLang="en-US" sz="1300" b="1" kern="0" spc="0" dirty="0" err="1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매체비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프리미엄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(1,650,000)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로얄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(880,000)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클래식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(550,000)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5066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홈페이지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매물 등록 건수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알짜매물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전체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50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추천매물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매물종류별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40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50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일반홍보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매물종류별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64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52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5066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부동산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114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브랜드 사용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X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X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61755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부동산 시세정보 제공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회원 선정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변경 가능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변경 가능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61755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모바일 홍보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(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모바일 홈페이지 제공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O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O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X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155024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지원 서비스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로고사용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명함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계약서 파일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현판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매거진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계약서 파일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현판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매거진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스티커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123934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공통 서비스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알플러스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 및 중개솔루션 중개지원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114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제공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고급 홈페이지 제공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고객거래상담 요청 시 무료문자 전송서비스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- QR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코드 제공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87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548640"/>
          </a:xfrm>
        </p:spPr>
        <p:txBody>
          <a:bodyPr/>
          <a:lstStyle/>
          <a:p>
            <a:pPr algn="ctr"/>
            <a:r>
              <a:rPr lang="ko-KR" altLang="en-US" sz="3600" b="1" u="sng" dirty="0" smtClean="0"/>
              <a:t>부동산 </a:t>
            </a:r>
            <a:r>
              <a:rPr lang="ko-KR" altLang="en-US" sz="3600" b="1" u="sng" dirty="0" err="1" smtClean="0"/>
              <a:t>써브</a:t>
            </a:r>
            <a:r>
              <a:rPr lang="ko-KR" altLang="en-US" sz="3600" b="1" u="sng" dirty="0" smtClean="0"/>
              <a:t> </a:t>
            </a:r>
            <a:r>
              <a:rPr lang="ko-KR" altLang="en-US" sz="3600" b="1" u="sng" dirty="0" err="1" smtClean="0"/>
              <a:t>네이버</a:t>
            </a:r>
            <a:r>
              <a:rPr lang="ko-KR" altLang="en-US" sz="3600" b="1" u="sng" dirty="0" smtClean="0"/>
              <a:t> 광고 상품</a:t>
            </a:r>
            <a:endParaRPr lang="ko-KR" altLang="en-US" sz="3600" b="1" u="sng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946875"/>
              </p:ext>
            </p:extLst>
          </p:nvPr>
        </p:nvGraphicFramePr>
        <p:xfrm>
          <a:off x="323528" y="836712"/>
          <a:ext cx="8502203" cy="5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029"/>
                <a:gridCol w="1309029"/>
                <a:gridCol w="1309029"/>
                <a:gridCol w="1309029"/>
                <a:gridCol w="3266087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지역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회원유형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내용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프리미엄</a:t>
                      </a:r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신규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165,000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1. 6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개월간 총 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 매물 자유롭게 등록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관리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일반매물 리스트 중 상위노출 가능 매물 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 등록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네이버부동산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매물등록권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무료제공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추가구매 후 자유롭게 전송 가능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중개업무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통하관리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전문솔루션 ‘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RETS' /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전화고객관리 시스템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(CTI)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제공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중개업소 홈페이지 제공 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자유로운 매물 관리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등록 가능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lang="ko-KR" alt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써브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회원은 벼룩시장 </a:t>
                      </a: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다방에도 매물 노출</a:t>
                      </a: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71727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재개약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150,000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86409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베스트 중개업소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주택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165,000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0081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동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err="1" smtClean="0"/>
                        <a:t>비주택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150,000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29614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단지 </a:t>
                      </a:r>
                      <a:r>
                        <a:rPr lang="en-US" altLang="ko-KR" dirty="0" smtClean="0"/>
                        <a:t>– 1000</a:t>
                      </a:r>
                      <a:r>
                        <a:rPr lang="ko-KR" altLang="en-US" dirty="0" smtClean="0"/>
                        <a:t>세대 이상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165,000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115212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단지 </a:t>
                      </a:r>
                      <a:r>
                        <a:rPr lang="en-US" altLang="ko-KR" dirty="0" smtClean="0"/>
                        <a:t>– 1000</a:t>
                      </a:r>
                      <a:r>
                        <a:rPr lang="ko-KR" altLang="en-US" dirty="0" smtClean="0"/>
                        <a:t>세대 미만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150,000</a:t>
                      </a:r>
                      <a:r>
                        <a:rPr lang="ko-KR" altLang="en-US" dirty="0" smtClean="0"/>
                        <a:t>원</a:t>
                      </a:r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4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842767"/>
              </p:ext>
            </p:extLst>
          </p:nvPr>
        </p:nvGraphicFramePr>
        <p:xfrm>
          <a:off x="251520" y="188640"/>
          <a:ext cx="8712965" cy="6408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93"/>
                <a:gridCol w="1742593"/>
                <a:gridCol w="1742593"/>
                <a:gridCol w="1742593"/>
                <a:gridCol w="1742593"/>
              </a:tblGrid>
              <a:tr h="871228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 err="1" smtClean="0"/>
                        <a:t>써브엔</a:t>
                      </a:r>
                      <a:endParaRPr lang="ko-KR" altLang="en-US" sz="3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써브엔</a:t>
                      </a:r>
                      <a:r>
                        <a:rPr lang="ko-KR" altLang="en-US" dirty="0" smtClean="0"/>
                        <a:t> 플러스</a:t>
                      </a:r>
                      <a:endParaRPr lang="ko-KR" altLang="en-US" dirty="0"/>
                    </a:p>
                  </a:txBody>
                  <a:tcPr/>
                </a:tc>
              </a:tr>
              <a:tr h="69218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기간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제공건수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건당단가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판매가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rowSpan="8"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기간 </a:t>
                      </a:r>
                      <a:r>
                        <a:rPr lang="en-US" altLang="ko-KR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6</a:t>
                      </a:r>
                      <a:r>
                        <a:rPr lang="ko-KR" altLang="en-US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개월</a:t>
                      </a:r>
                      <a:endParaRPr lang="ko-KR" altLang="en-US" sz="18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건당 </a:t>
                      </a:r>
                      <a:r>
                        <a:rPr lang="en-US" altLang="ko-KR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17,500(VAT </a:t>
                      </a:r>
                      <a:r>
                        <a:rPr lang="ko-KR" altLang="en-US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포함</a:t>
                      </a:r>
                      <a:r>
                        <a:rPr lang="en-US" altLang="ko-KR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※</a:t>
                      </a:r>
                      <a:r>
                        <a:rPr lang="ko-KR" altLang="en-US" sz="1800" b="1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프로모션에 따라 가격 변동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92185">
                <a:tc rowSpan="7"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/>
                        <a:t>6</a:t>
                      </a:r>
                      <a:r>
                        <a:rPr lang="ko-KR" altLang="en-US" sz="1800" dirty="0" smtClean="0"/>
                        <a:t>개월</a:t>
                      </a:r>
                      <a:endParaRPr lang="ko-KR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5,500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165,000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210,000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2,800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252,000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2,658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319,000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180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2,506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451,000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2,500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600,000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9218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2,500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750,000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44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어플리케이션 광고 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63" y="2382383"/>
            <a:ext cx="2317983" cy="1314319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45024"/>
            <a:ext cx="1944216" cy="12688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06" y="1268759"/>
            <a:ext cx="2294741" cy="1113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19872" y="270892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https://www.dabangapp.com</a:t>
            </a:r>
            <a:endParaRPr lang="ko-KR" alt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419872" y="39330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http://www.bangcall.com/</a:t>
            </a:r>
            <a:endParaRPr lang="ko-KR" alt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419872" y="1694114"/>
            <a:ext cx="4229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https://www.zigbang.com/</a:t>
            </a:r>
            <a:endParaRPr lang="ko-KR" altLang="en-US" sz="28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62" y="5373216"/>
            <a:ext cx="2323510" cy="9906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63888" y="551723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http://aptpr.co.kr/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173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다방 광고 상품 </a:t>
            </a:r>
            <a:r>
              <a:rPr lang="en-US" altLang="ko-KR" sz="3600" b="1" u="sng" dirty="0" smtClean="0"/>
              <a:t>– </a:t>
            </a:r>
            <a:r>
              <a:rPr lang="ko-KR" altLang="en-US" sz="3600" b="1" u="sng" dirty="0" smtClean="0"/>
              <a:t>일반 상품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99" y="1100138"/>
            <a:ext cx="6951427" cy="5569222"/>
          </a:xfrm>
        </p:spPr>
      </p:pic>
      <p:sp>
        <p:nvSpPr>
          <p:cNvPr id="8" name="직사각형 7"/>
          <p:cNvSpPr/>
          <p:nvPr/>
        </p:nvSpPr>
        <p:spPr>
          <a:xfrm>
            <a:off x="6084168" y="1700808"/>
            <a:ext cx="936104" cy="4896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61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pPr algn="ctr"/>
            <a:r>
              <a:rPr lang="ko-KR" altLang="en-US" sz="3600" b="1" u="sng" dirty="0" smtClean="0"/>
              <a:t>다방 광고 상품 </a:t>
            </a:r>
            <a:r>
              <a:rPr lang="en-US" altLang="ko-KR" sz="3600" b="1" u="sng" dirty="0" smtClean="0"/>
              <a:t>– </a:t>
            </a:r>
            <a:r>
              <a:rPr lang="ko-KR" altLang="en-US" sz="3600" b="1" u="sng" dirty="0" smtClean="0"/>
              <a:t>프리미엄 상품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546"/>
            <a:ext cx="4355975" cy="5978453"/>
          </a:xfr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82758"/>
            <a:ext cx="4788024" cy="59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err="1" smtClean="0"/>
              <a:t>방콜</a:t>
            </a:r>
            <a:r>
              <a:rPr lang="ko-KR" altLang="en-US" sz="3600" b="1" u="sng" dirty="0" smtClean="0"/>
              <a:t> 광고 상품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24744"/>
            <a:ext cx="7521575" cy="5400600"/>
          </a:xfrm>
        </p:spPr>
      </p:pic>
      <p:sp>
        <p:nvSpPr>
          <p:cNvPr id="5" name="직사각형 4"/>
          <p:cNvSpPr/>
          <p:nvPr/>
        </p:nvSpPr>
        <p:spPr>
          <a:xfrm>
            <a:off x="6516216" y="2564904"/>
            <a:ext cx="1872208" cy="3960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61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pPr algn="ctr"/>
            <a:r>
              <a:rPr lang="ko-KR" altLang="en-US" sz="3600" b="1" u="sng" dirty="0" err="1" smtClean="0">
                <a:latin typeface="+mj-ea"/>
              </a:rPr>
              <a:t>어플별</a:t>
            </a:r>
            <a:r>
              <a:rPr lang="ko-KR" altLang="en-US" sz="3600" b="1" u="sng" dirty="0" smtClean="0">
                <a:latin typeface="+mj-ea"/>
              </a:rPr>
              <a:t> 광고 상품 단가 비교</a:t>
            </a:r>
            <a:endParaRPr lang="ko-KR" altLang="en-US" sz="3600" b="1" u="sng" dirty="0">
              <a:latin typeface="+mj-ea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86854"/>
              </p:ext>
            </p:extLst>
          </p:nvPr>
        </p:nvGraphicFramePr>
        <p:xfrm>
          <a:off x="323528" y="836712"/>
          <a:ext cx="8424936" cy="5829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234"/>
                <a:gridCol w="2106234"/>
                <a:gridCol w="2106234"/>
                <a:gridCol w="2106234"/>
              </a:tblGrid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다방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직방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방콜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150,000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22,000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20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120,000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33,000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180,000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55,000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240,000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77,000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300,000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500,000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99,000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360,000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※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추가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100,000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rowSpan="5">
                  <a:txBody>
                    <a:bodyPr/>
                    <a:lstStyle/>
                    <a:p>
                      <a:pPr marL="171450" marR="0" indent="-17145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해당 상품 비교는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대전지역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개월 기준 비교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420,000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480,000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540,000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99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r>
                        <a:rPr lang="ko-KR" altLang="en-US" sz="13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600,000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73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err="1" smtClean="0"/>
              <a:t>아파트실거래</a:t>
            </a:r>
            <a:r>
              <a:rPr lang="ko-KR" altLang="en-US" sz="3600" b="1" u="sng" dirty="0" smtClean="0"/>
              <a:t> 상품 단가 비교</a:t>
            </a:r>
            <a:endParaRPr lang="ko-KR" altLang="en-US" sz="3600" b="1" u="sng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61252"/>
              </p:ext>
            </p:extLst>
          </p:nvPr>
        </p:nvGraphicFramePr>
        <p:xfrm>
          <a:off x="822325" y="1100138"/>
          <a:ext cx="7521576" cy="5425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788"/>
                <a:gridCol w="3760788"/>
              </a:tblGrid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세대수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22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33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44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55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  <a:tr h="90420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3000</a:t>
                      </a:r>
                      <a:r>
                        <a:rPr lang="ko-KR" altLang="en-US" dirty="0" smtClean="0"/>
                        <a:t>세대 이상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77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12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err="1" smtClean="0"/>
              <a:t>네이버</a:t>
            </a:r>
            <a:r>
              <a:rPr lang="ko-KR" altLang="en-US" sz="3600" b="1" u="sng" dirty="0" smtClean="0"/>
              <a:t> 키워드 광고 상품</a:t>
            </a:r>
            <a:endParaRPr lang="ko-KR" altLang="en-US" sz="3600" b="1" u="sng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906138"/>
              </p:ext>
            </p:extLst>
          </p:nvPr>
        </p:nvGraphicFramePr>
        <p:xfrm>
          <a:off x="179512" y="980728"/>
          <a:ext cx="8856984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74"/>
                <a:gridCol w="2035022"/>
                <a:gridCol w="1865436"/>
                <a:gridCol w="1217388"/>
                <a:gridCol w="900100"/>
                <a:gridCol w="1476164"/>
              </a:tblGrid>
              <a:tr h="47624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상품명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금액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기간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혜택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노출일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기타</a:t>
                      </a:r>
                      <a:endParaRPr lang="ko-KR" altLang="en-US" dirty="0"/>
                    </a:p>
                  </a:txBody>
                  <a:tcPr/>
                </a:tc>
              </a:tr>
              <a:tr h="11743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파워링크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상시 입찰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사용자 지정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연관검색어</a:t>
                      </a:r>
                      <a:r>
                        <a:rPr lang="ko-KR" altLang="en-US" dirty="0" smtClean="0"/>
                        <a:t> 바로 밑에 노출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사용자 지정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최소 금액은 </a:t>
                      </a:r>
                      <a:r>
                        <a:rPr lang="en-US" altLang="ko-KR" dirty="0" smtClean="0"/>
                        <a:t>70</a:t>
                      </a:r>
                      <a:r>
                        <a:rPr lang="ko-KR" altLang="en-US" dirty="0" smtClean="0"/>
                        <a:t>원부터</a:t>
                      </a:r>
                      <a:endParaRPr lang="ko-KR" altLang="en-US" dirty="0"/>
                    </a:p>
                  </a:txBody>
                  <a:tcPr/>
                </a:tc>
              </a:tr>
              <a:tr h="258348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블로그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상위고정형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– </a:t>
                      </a:r>
                      <a:r>
                        <a:rPr lang="ko-KR" altLang="en-US" dirty="0" err="1" smtClean="0"/>
                        <a:t>키워드별</a:t>
                      </a:r>
                      <a:r>
                        <a:rPr lang="ko-KR" altLang="en-US" dirty="0" smtClean="0"/>
                        <a:t> 다름</a:t>
                      </a:r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err="1" smtClean="0"/>
                        <a:t>브렌드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ko-KR" altLang="en-US" dirty="0" err="1" smtClean="0"/>
                        <a:t>블로그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– 1,320,000</a:t>
                      </a:r>
                      <a:r>
                        <a:rPr lang="ko-KR" altLang="en-US" dirty="0" smtClean="0"/>
                        <a:t>원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공동주택기준임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상위고정형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–</a:t>
                      </a:r>
                    </a:p>
                    <a:p>
                      <a:pPr latinLnBrk="1"/>
                      <a:r>
                        <a:rPr lang="ko-KR" altLang="en-US" dirty="0" smtClean="0"/>
                        <a:t>계약 기간별</a:t>
                      </a:r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err="1" smtClean="0"/>
                        <a:t>브랜드블로그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– 1</a:t>
                      </a:r>
                      <a:r>
                        <a:rPr lang="ko-KR" altLang="en-US" dirty="0" smtClean="0"/>
                        <a:t>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각 계약업체를 통해 제작 및 노출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계약기간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상위고정형의</a:t>
                      </a:r>
                      <a:r>
                        <a:rPr lang="ko-KR" altLang="en-US" dirty="0" smtClean="0"/>
                        <a:t> 경우 자료를 </a:t>
                      </a:r>
                      <a:r>
                        <a:rPr lang="ko-KR" altLang="en-US" dirty="0" err="1" smtClean="0"/>
                        <a:t>전달해줘야하지만</a:t>
                      </a:r>
                      <a:r>
                        <a:rPr lang="ko-KR" altLang="en-US" dirty="0" smtClean="0"/>
                        <a:t> 브랜드 </a:t>
                      </a:r>
                      <a:r>
                        <a:rPr lang="ko-KR" altLang="en-US" dirty="0" err="1" smtClean="0"/>
                        <a:t>블로그는</a:t>
                      </a:r>
                      <a:r>
                        <a:rPr lang="ko-KR" altLang="en-US" dirty="0" smtClean="0"/>
                        <a:t> 자료 전달 없이 진행</a:t>
                      </a:r>
                      <a:endParaRPr lang="ko-KR" altLang="en-US" dirty="0"/>
                    </a:p>
                  </a:txBody>
                  <a:tcPr/>
                </a:tc>
              </a:tr>
              <a:tr h="1526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검색광고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무료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등록</a:t>
                      </a:r>
                      <a:r>
                        <a:rPr lang="en-US" altLang="ko-KR" dirty="0" smtClean="0"/>
                        <a:t>~</a:t>
                      </a:r>
                      <a:r>
                        <a:rPr lang="ko-KR" altLang="en-US" dirty="0" err="1" smtClean="0"/>
                        <a:t>삭제시까지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등록 후 심사 후</a:t>
                      </a:r>
                      <a:r>
                        <a:rPr lang="en-US" altLang="ko-KR" dirty="0" smtClean="0"/>
                        <a:t>(5</a:t>
                      </a:r>
                      <a:r>
                        <a:rPr lang="ko-KR" altLang="en-US" dirty="0" smtClean="0"/>
                        <a:t>일소요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네이버</a:t>
                      </a:r>
                      <a:r>
                        <a:rPr lang="ko-KR" altLang="en-US" dirty="0" smtClean="0"/>
                        <a:t> 정책에 의거 노출순위 지정됨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05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smtClean="0"/>
              <a:t>보이는 부동산 </a:t>
            </a:r>
            <a:r>
              <a:rPr lang="en-US" altLang="ko-KR" sz="3600" b="1" u="sng" dirty="0" smtClean="0"/>
              <a:t>DID </a:t>
            </a:r>
            <a:r>
              <a:rPr lang="ko-KR" altLang="en-US" sz="3600" b="1" u="sng" dirty="0" smtClean="0"/>
              <a:t>상품 단가</a:t>
            </a:r>
            <a:endParaRPr lang="ko-KR" altLang="en-US" sz="3600" b="1" u="sng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8712968" cy="5472608"/>
          </a:xfrm>
        </p:spPr>
      </p:pic>
    </p:spTree>
    <p:extLst>
      <p:ext uri="{BB962C8B-B14F-4D97-AF65-F5344CB8AC3E}">
        <p14:creationId xmlns:p14="http://schemas.microsoft.com/office/powerpoint/2010/main" val="339100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sz="3600" b="1" u="sng" dirty="0" err="1" smtClean="0"/>
              <a:t>공동중개망</a:t>
            </a:r>
            <a:r>
              <a:rPr lang="ko-KR" altLang="en-US" sz="3600" b="1" u="sng" dirty="0" smtClean="0"/>
              <a:t> </a:t>
            </a:r>
            <a:r>
              <a:rPr lang="ko-KR" altLang="en-US" sz="3600" b="1" u="sng" dirty="0" err="1" smtClean="0"/>
              <a:t>알터</a:t>
            </a:r>
            <a:r>
              <a:rPr lang="ko-KR" altLang="en-US" sz="3600" b="1" u="sng" dirty="0" smtClean="0"/>
              <a:t> 상품 단가</a:t>
            </a:r>
            <a:endParaRPr lang="ko-KR" altLang="en-US" sz="3600" b="1" u="sng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62534"/>
            <a:ext cx="3263342" cy="1440160"/>
          </a:xfrm>
        </p:spPr>
      </p:pic>
      <p:sp>
        <p:nvSpPr>
          <p:cNvPr id="5" name="TextBox 4"/>
          <p:cNvSpPr txBox="1"/>
          <p:nvPr/>
        </p:nvSpPr>
        <p:spPr>
          <a:xfrm>
            <a:off x="4067944" y="182100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http://www.rter2.com/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2924944"/>
            <a:ext cx="78488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*1</a:t>
            </a:r>
            <a:r>
              <a:rPr lang="ko-KR" altLang="en-US" sz="2800" dirty="0" smtClean="0"/>
              <a:t>년간 </a:t>
            </a:r>
            <a:r>
              <a:rPr lang="en-US" altLang="ko-KR" sz="2800" dirty="0" smtClean="0"/>
              <a:t>26</a:t>
            </a:r>
            <a:r>
              <a:rPr lang="ko-KR" altLang="en-US" sz="2800" dirty="0" smtClean="0"/>
              <a:t>만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천원으로 이용 가능한 공동 </a:t>
            </a:r>
            <a:r>
              <a:rPr lang="ko-KR" altLang="en-US" sz="2800" dirty="0" err="1" smtClean="0"/>
              <a:t>중개망</a:t>
            </a:r>
            <a:endParaRPr lang="en-US" altLang="ko-KR" sz="2800" dirty="0" smtClean="0"/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*</a:t>
            </a:r>
            <a:r>
              <a:rPr lang="ko-KR" altLang="en-US" sz="2800" dirty="0" smtClean="0"/>
              <a:t>별도로 </a:t>
            </a:r>
            <a:r>
              <a:rPr lang="en-US" altLang="ko-KR" sz="2800" dirty="0" smtClean="0"/>
              <a:t>6</a:t>
            </a:r>
            <a:r>
              <a:rPr lang="ko-KR" altLang="en-US" sz="2800" dirty="0" err="1" smtClean="0"/>
              <a:t>개월동안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만</a:t>
            </a:r>
            <a:r>
              <a:rPr lang="en-US" altLang="ko-KR" sz="2800" dirty="0" smtClean="0"/>
              <a:t>4</a:t>
            </a:r>
            <a:r>
              <a:rPr lang="ko-KR" altLang="en-US" sz="2800" dirty="0" smtClean="0"/>
              <a:t>천원 추가 </a:t>
            </a:r>
            <a:r>
              <a:rPr lang="ko-KR" altLang="en-US" sz="2800" dirty="0" err="1" smtClean="0"/>
              <a:t>납부시</a:t>
            </a:r>
            <a:endParaRPr lang="en-US" altLang="ko-KR" sz="2800" dirty="0" smtClean="0"/>
          </a:p>
          <a:p>
            <a:r>
              <a:rPr lang="ko-KR" altLang="en-US" sz="2800" dirty="0" smtClean="0"/>
              <a:t>건당 </a:t>
            </a:r>
            <a:r>
              <a:rPr lang="en-US" altLang="ko-KR" sz="2800" dirty="0" smtClean="0"/>
              <a:t>1700</a:t>
            </a:r>
            <a:r>
              <a:rPr lang="ko-KR" altLang="en-US" sz="2800" dirty="0" smtClean="0"/>
              <a:t>원에 </a:t>
            </a:r>
            <a:r>
              <a:rPr lang="ko-KR" altLang="en-US" sz="2800" dirty="0" err="1" smtClean="0"/>
              <a:t>네이버</a:t>
            </a:r>
            <a:r>
              <a:rPr lang="ko-KR" altLang="en-US" sz="2800" dirty="0" smtClean="0"/>
              <a:t> 매물전송이 가능함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41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각">
  <a:themeElements>
    <a:clrScheme name="각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각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각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</TotalTime>
  <Words>908</Words>
  <Application>Microsoft Office PowerPoint</Application>
  <PresentationFormat>화면 슬라이드 쇼(4:3)</PresentationFormat>
  <Paragraphs>340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각</vt:lpstr>
      <vt:lpstr>홍희마케팅 메뉴얼</vt:lpstr>
      <vt:lpstr>광고의 종류</vt:lpstr>
      <vt:lpstr>포탈 광고</vt:lpstr>
      <vt:lpstr>다음 광고 상품</vt:lpstr>
      <vt:lpstr>CP사 광고</vt:lpstr>
      <vt:lpstr>매일경제 네이버 광고 상품</vt:lpstr>
      <vt:lpstr>부동산114 네이버 광고 상품</vt:lpstr>
      <vt:lpstr>부동산 114 상품 비교</vt:lpstr>
      <vt:lpstr>부동산 써브 네이버 광고 상품</vt:lpstr>
      <vt:lpstr>PowerPoint 프레젠테이션</vt:lpstr>
      <vt:lpstr>어플리케이션 광고 </vt:lpstr>
      <vt:lpstr>다방 광고 상품 – 일반 상품</vt:lpstr>
      <vt:lpstr>다방 광고 상품 – 프리미엄 상품</vt:lpstr>
      <vt:lpstr>방콜 광고 상품</vt:lpstr>
      <vt:lpstr>어플별 광고 상품 단가 비교</vt:lpstr>
      <vt:lpstr>아파트실거래 상품 단가 비교</vt:lpstr>
      <vt:lpstr>네이버 키워드 광고 상품</vt:lpstr>
      <vt:lpstr>보이는 부동산 DID 상품 단가</vt:lpstr>
      <vt:lpstr>공동중개망 알터 상품 단가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홍희마케팅 메뉴얼</dc:title>
  <dc:creator>jhcho664109@naver.com</dc:creator>
  <cp:lastModifiedBy>jhcho664109@naver.com</cp:lastModifiedBy>
  <cp:revision>19</cp:revision>
  <dcterms:created xsi:type="dcterms:W3CDTF">2018-09-30T20:23:51Z</dcterms:created>
  <dcterms:modified xsi:type="dcterms:W3CDTF">2018-10-14T13:13:21Z</dcterms:modified>
</cp:coreProperties>
</file>