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trictFirstAndLastChars="0">
  <p:sldMasterIdLst>
    <p:sldMasterId id="2147483665" r:id="rId1"/>
  </p:sldMasterIdLst>
  <p:notesMasterIdLst>
    <p:notesMasterId r:id="rId2"/>
  </p:notesMasterIdLst>
  <p:sldIdLst>
    <p:sldId id="256" r:id="rId3"/>
    <p:sldId id="259" r:id="rId4"/>
    <p:sldId id="260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</p:sldIdLst>
  <p:sldSz cx="12192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napVertSplitter="1">
    <p:restoredLeft sz="12579"/>
    <p:restoredTop sz="90000"/>
  </p:normalViewPr>
  <p:slideViewPr>
    <p:cSldViewPr snapToGrid="0" snapToObjects="1">
      <p:cViewPr varScale="1">
        <p:scale>
          <a:sx n="100" d="100"/>
          <a:sy n="100" d="100"/>
        </p:scale>
        <p:origin x="0" y="0"/>
      </p:cViewPr>
      <p:guideLst>
        <p:guide orient="horz" pos="2155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9" cy="72009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slide" Target="slides/slide9.xml"  /><Relationship Id="rId12" Type="http://schemas.openxmlformats.org/officeDocument/2006/relationships/slide" Target="slides/slide10.xml"  /><Relationship Id="rId13" Type="http://schemas.openxmlformats.org/officeDocument/2006/relationships/slide" Target="slides/slide11.xml"  /><Relationship Id="rId14" Type="http://schemas.openxmlformats.org/officeDocument/2006/relationships/slide" Target="slides/slide12.xml"  /><Relationship Id="rId15" Type="http://schemas.openxmlformats.org/officeDocument/2006/relationships/slide" Target="slides/slide13.xml"  /><Relationship Id="rId16" Type="http://schemas.openxmlformats.org/officeDocument/2006/relationships/slide" Target="slides/slide14.xml"  /><Relationship Id="rId17" Type="http://schemas.openxmlformats.org/officeDocument/2006/relationships/slide" Target="slides/slide15.xml"  /><Relationship Id="rId18" Type="http://schemas.openxmlformats.org/officeDocument/2006/relationships/slide" Target="slides/slide16.xml"  /><Relationship Id="rId19" Type="http://schemas.openxmlformats.org/officeDocument/2006/relationships/slide" Target="slides/slide17.xml"  /><Relationship Id="rId2" Type="http://schemas.openxmlformats.org/officeDocument/2006/relationships/notesMaster" Target="notesMasters/notesMaster1.xml"  /><Relationship Id="rId20" Type="http://schemas.openxmlformats.org/officeDocument/2006/relationships/slide" Target="slides/slide18.xml"  /><Relationship Id="rId21" Type="http://schemas.openxmlformats.org/officeDocument/2006/relationships/slide" Target="slides/slide19.xml"  /><Relationship Id="rId22" Type="http://schemas.openxmlformats.org/officeDocument/2006/relationships/slide" Target="slides/slide20.xml"  /><Relationship Id="rId23" Type="http://schemas.openxmlformats.org/officeDocument/2006/relationships/slide" Target="slides/slide21.xml"  /><Relationship Id="rId24" Type="http://schemas.openxmlformats.org/officeDocument/2006/relationships/slide" Target="slides/slide22.xml"  /><Relationship Id="rId25" Type="http://schemas.openxmlformats.org/officeDocument/2006/relationships/slide" Target="slides/slide23.xml"  /><Relationship Id="rId26" Type="http://schemas.openxmlformats.org/officeDocument/2006/relationships/slide" Target="slides/slide24.xml"  /><Relationship Id="rId27" Type="http://schemas.openxmlformats.org/officeDocument/2006/relationships/slide" Target="slides/slide25.xml"  /><Relationship Id="rId28" Type="http://schemas.openxmlformats.org/officeDocument/2006/relationships/slide" Target="slides/slide26.xml"  /><Relationship Id="rId29" Type="http://schemas.openxmlformats.org/officeDocument/2006/relationships/slide" Target="slides/slide27.xml"  /><Relationship Id="rId3" Type="http://schemas.openxmlformats.org/officeDocument/2006/relationships/slide" Target="slides/slide1.xml"  /><Relationship Id="rId30" Type="http://schemas.openxmlformats.org/officeDocument/2006/relationships/slide" Target="slides/slide28.xml"  /><Relationship Id="rId31" Type="http://schemas.openxmlformats.org/officeDocument/2006/relationships/slide" Target="slides/slide29.xml"  /><Relationship Id="rId32" Type="http://schemas.openxmlformats.org/officeDocument/2006/relationships/slide" Target="slides/slide30.xml"  /><Relationship Id="rId33" Type="http://schemas.openxmlformats.org/officeDocument/2006/relationships/slide" Target="slides/slide31.xml"  /><Relationship Id="rId34" Type="http://schemas.openxmlformats.org/officeDocument/2006/relationships/presProps" Target="presProps.xml"  /><Relationship Id="rId35" Type="http://schemas.openxmlformats.org/officeDocument/2006/relationships/viewProps" Target="viewProps.xml"  /><Relationship Id="rId36" Type="http://schemas.openxmlformats.org/officeDocument/2006/relationships/theme" Target="theme/theme1.xml"  /><Relationship Id="rId37" Type="http://schemas.openxmlformats.org/officeDocument/2006/relationships/tableStyles" Target="tableStyles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9F4262C-968C-4EE9-8164-CE16364706B3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7.xml"  /><Relationship Id="rId2" Type="http://schemas.openxmlformats.org/officeDocument/2006/relationships/notesMaster" Target="../notesMasters/notesMaster1.xml"  /></Relationships>
</file>

<file path=ppt/notesSlides/_rels/notesSlide3.xml.rels><?xml version="1.0" encoding="UTF-8" standalone="yes" ?><Relationships xmlns="http://schemas.openxmlformats.org/package/2006/relationships"><Relationship Id="rId1" Type="http://schemas.openxmlformats.org/officeDocument/2006/relationships/slide" Target="../slides/slide8.xml"  /><Relationship Id="rId2" Type="http://schemas.openxmlformats.org/officeDocument/2006/relationships/notesMaster" Target="../notesMasters/notesMaster1.xml"  /></Relationships>
</file>

<file path=ppt/notesSlides/_rels/notesSlide4.xml.rels><?xml version="1.0" encoding="UTF-8" standalone="yes" ?><Relationships xmlns="http://schemas.openxmlformats.org/package/2006/relationships"><Relationship Id="rId1" Type="http://schemas.openxmlformats.org/officeDocument/2006/relationships/slide" Target="../slides/slide9.xml"  /><Relationship Id="rId2" Type="http://schemas.openxmlformats.org/officeDocument/2006/relationships/notesMaster" Target="../notesMasters/notesMaster1.xml"  /></Relationships>
</file>

<file path=ppt/notesSlides/_rels/notesSlide5.xml.rels><?xml version="1.0" encoding="UTF-8" standalone="yes" ?><Relationships xmlns="http://schemas.openxmlformats.org/package/2006/relationships"><Relationship Id="rId1" Type="http://schemas.openxmlformats.org/officeDocument/2006/relationships/slide" Target="../slides/slide10.xml"  /><Relationship Id="rId2" Type="http://schemas.openxmlformats.org/officeDocument/2006/relationships/notesMaster" Target="../notesMasters/notesMaster1.xml"  /></Relationships>
</file>

<file path=ppt/notesSlides/_rels/notesSlide6.xml.rels><?xml version="1.0" encoding="UTF-8" standalone="yes" ?><Relationships xmlns="http://schemas.openxmlformats.org/package/2006/relationships"><Relationship Id="rId1" Type="http://schemas.openxmlformats.org/officeDocument/2006/relationships/slide" Target="../slides/slide11.xml"  /><Relationship Id="rId2" Type="http://schemas.openxmlformats.org/officeDocument/2006/relationships/notesMaster" Target="../notesMasters/notesMaster1.xml"  /></Relationships>
</file>

<file path=ppt/notesSlides/_rels/notesSlide7.xml.rels><?xml version="1.0" encoding="UTF-8" standalone="yes" ?><Relationships xmlns="http://schemas.openxmlformats.org/package/2006/relationships"><Relationship Id="rId1" Type="http://schemas.openxmlformats.org/officeDocument/2006/relationships/slide" Target="../slides/slide14.xml"  /><Relationship Id="rId2" Type="http://schemas.openxmlformats.org/officeDocument/2006/relationships/notesMaster" Target="../notesMasters/notesMaster1.xml"  /></Relationships>
</file>

<file path=ppt/notesSlides/_rels/notesSlide8.xml.rels><?xml version="1.0" encoding="UTF-8" standalone="yes" ?><Relationships xmlns="http://schemas.openxmlformats.org/package/2006/relationships"><Relationship Id="rId1" Type="http://schemas.openxmlformats.org/officeDocument/2006/relationships/slide" Target="../slides/slide17.xml"  /><Relationship Id="rId2" Type="http://schemas.openxmlformats.org/officeDocument/2006/relationships/notesMaster" Target="../notesMasters/notesMaster1.xml"  /></Relationships>
</file>

<file path=ppt/notesSlides/_rels/notesSlide9.xml.rels><?xml version="1.0" encoding="UTF-8" standalone="yes" ?><Relationships xmlns="http://schemas.openxmlformats.org/package/2006/relationships"><Relationship Id="rId1" Type="http://schemas.openxmlformats.org/officeDocument/2006/relationships/slide" Target="../slides/slide20.xml"  /><Relationship Id="rId2" Type="http://schemas.openxmlformats.org/officeDocument/2006/relationships/notesMaster" Target="../notesMasters/notesMaster1.xml"  /></Relationships>
</file>

<file path=ppt/notesSlides/_rels/notesSlide10.xml.rels><?xml version="1.0" encoding="UTF-8" standalone="yes" ?><Relationships xmlns="http://schemas.openxmlformats.org/package/2006/relationships"><Relationship Id="rId1" Type="http://schemas.openxmlformats.org/officeDocument/2006/relationships/slide" Target="../slides/slide21.xml"  /><Relationship Id="rId2" Type="http://schemas.openxmlformats.org/officeDocument/2006/relationships/notesMaster" Target="../notesMasters/notesMaster1.xml"  /></Relationships>
</file>

<file path=ppt/notesSlides/_rels/notesSlide11.xml.rels><?xml version="1.0" encoding="UTF-8" standalone="yes" ?><Relationships xmlns="http://schemas.openxmlformats.org/package/2006/relationships"><Relationship Id="rId1" Type="http://schemas.openxmlformats.org/officeDocument/2006/relationships/slide" Target="../slides/slide22.xml"  /><Relationship Id="rId2" Type="http://schemas.openxmlformats.org/officeDocument/2006/relationships/notesMaster" Target="../notesMasters/notesMaster1.xml"  /></Relationships>
</file>

<file path=ppt/notesSlides/_rels/notesSlide12.xml.rels><?xml version="1.0" encoding="UTF-8" standalone="yes" ?><Relationships xmlns="http://schemas.openxmlformats.org/package/2006/relationships"><Relationship Id="rId1" Type="http://schemas.openxmlformats.org/officeDocument/2006/relationships/slide" Target="../slides/slide23.xml"  /><Relationship Id="rId2" Type="http://schemas.openxmlformats.org/officeDocument/2006/relationships/notesMaster" Target="../notesMasters/notesMaster1.xml"  /></Relationships>
</file>

<file path=ppt/notesSlides/_rels/notesSlide13.xml.rels><?xml version="1.0" encoding="UTF-8" standalone="yes" ?><Relationships xmlns="http://schemas.openxmlformats.org/package/2006/relationships"><Relationship Id="rId1" Type="http://schemas.openxmlformats.org/officeDocument/2006/relationships/slide" Target="../slides/slide26.xml"  /><Relationship Id="rId2" Type="http://schemas.openxmlformats.org/officeDocument/2006/relationships/notesMaster" Target="../notesMasters/notesMaster1.xml"  /></Relationships>
</file>

<file path=ppt/notesSlides/_rels/notesSlide14.xml.rels><?xml version="1.0" encoding="UTF-8" standalone="yes" ?><Relationships xmlns="http://schemas.openxmlformats.org/package/2006/relationships"><Relationship Id="rId1" Type="http://schemas.openxmlformats.org/officeDocument/2006/relationships/slide" Target="../slides/slide27.xml"  /><Relationship Id="rId2" Type="http://schemas.openxmlformats.org/officeDocument/2006/relationships/notesMaster" Target="../notesMasters/notesMaster1.xml"  /></Relationships>
</file>

<file path=ppt/notesSlides/_rels/notesSlide15.xml.rels><?xml version="1.0" encoding="UTF-8" standalone="yes" ?><Relationships xmlns="http://schemas.openxmlformats.org/package/2006/relationships"><Relationship Id="rId1" Type="http://schemas.openxmlformats.org/officeDocument/2006/relationships/slide" Target="../slides/slide29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9F4262C-968C-4EE9-8164-CE16364706B3}" type="slidenum">
              <a:rPr lang="en-US" altLang="en-US"/>
              <a:pPr lvl="0">
                <a:defRPr/>
              </a:pPr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914399" y="2130425"/>
            <a:ext cx="10363198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799" y="3886200"/>
            <a:ext cx="85343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130E-E3B8-4EBE-931F-81B26B8448AA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C6A38-4290-41DD-B95C-4155372FD4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7395599"/>
      </p:ext>
    </p:extLst>
  </p:cSld>
  <p:clrMapOvr>
    <a:masterClrMapping/>
  </p:clrMapOvr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36A-82A3-4C8B-9D31-CD724F3673ED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5219469"/>
      </p:ext>
    </p:extLst>
  </p:cSld>
  <p:clrMapOvr>
    <a:masterClrMapping/>
  </p:clrMapOvr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EBAF6-36D0-4DD8-B695-D4C1B37E35D6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6926375"/>
      </p:ext>
    </p:extLst>
  </p:cSld>
  <p:clrMapOvr>
    <a:masterClrMapping/>
  </p:clrMapOvr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963083" y="4406900"/>
            <a:ext cx="1036319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3" y="2906713"/>
            <a:ext cx="1036319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8D28-603B-4EFC-80F8-17E5E9107035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736573"/>
      </p:ext>
    </p:extLst>
  </p:cSld>
  <p:clrMapOvr>
    <a:masterClrMapping/>
  </p:clrMapOvr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1F4E-0809-4239-8034-C38E431DAF92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3020170"/>
      </p:ext>
    </p:extLst>
  </p:cSld>
  <p:clrMapOvr>
    <a:masterClrMapping/>
  </p:clrMapOvr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A496-7307-4E8B-88DE-CB97B48BAB6F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971709"/>
      </p:ext>
    </p:extLst>
  </p:cSld>
  <p:clrMapOvr>
    <a:masterClrMapping/>
  </p:clrMapOvr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609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6197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608037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6036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041917"/>
      </p:ext>
    </p:extLst>
  </p:cSld>
  <p:clrMapOvr>
    <a:masterClrMapping/>
  </p:clrMapOvr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130425"/>
            <a:ext cx="12192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8888-F454-4AD2-BA62-3AF29D9807C0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5292359"/>
      </p:ext>
    </p:extLst>
  </p:cSld>
  <p:clrMapOvr>
    <a:masterClrMapping/>
  </p:clrMapOvr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2857477" y="2214563"/>
            <a:ext cx="6477021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/>
            <a:r>
              <a:rPr lang="ko-KR" altLang="en-US" smtClean="0"/>
              <a:t>첫째 목차</a:t>
            </a:r>
            <a:endParaRPr lang="ko-KR" altLang="en-US"/>
          </a:p>
          <a:p>
            <a:pPr lvl="0"/>
            <a:r>
              <a:rPr lang="ko-KR" altLang="en-US" smtClean="0"/>
              <a:t>둘째 목차</a:t>
            </a:r>
            <a:endParaRPr lang="ko-KR" altLang="en-US"/>
          </a:p>
          <a:p>
            <a:pPr lvl="0"/>
            <a:r>
              <a:rPr lang="ko-KR" altLang="en-US" smtClean="0"/>
              <a:t>셋째 목차</a:t>
            </a:r>
            <a:endParaRPr lang="ko-KR" altLang="en-US"/>
          </a:p>
          <a:p>
            <a:pPr lvl="0"/>
            <a:r>
              <a:rPr lang="ko-KR" altLang="en-US" smtClean="0"/>
              <a:t>넷째 목차</a:t>
            </a:r>
            <a:endParaRPr lang="ko-KR" altLang="en-US"/>
          </a:p>
          <a:p>
            <a:pPr lvl="0"/>
            <a:r>
              <a:rPr lang="ko-KR" altLang="en-US" smtClean="0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EC12-A4C9-4837-AF94-AD867782C04C}" type="datetime1">
              <a:rPr lang="ko-KR" altLang="en-US" smtClean="0"/>
              <a:pPr/>
              <a:t>2009-12-07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8855467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한컴오피스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609599" y="274638"/>
            <a:ext cx="10972798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798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D422D86A-5F52-4165-8473-F1B836277586}" type="datetime1">
              <a:rPr lang="ko-KR" altLang="en-US"/>
              <a:pPr lvl="0">
                <a:defRPr/>
              </a:pPr>
              <a:t>2022-08-23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386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8" r:id="rId8"/>
    <p:sldLayoutId id="2147483659" r:id="rId9"/>
  </p:sldLayoutIdLst>
  <p:transition xmlns:mc="http://schemas.openxmlformats.org/markup-compatibility/2006" xmlns:hp="http://schemas.haansoft.com/office/presentation/8.0" mc:Ignorable="hp" hp:hslDur="500"/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jpeg"  /><Relationship Id="rId3" Type="http://schemas.openxmlformats.org/officeDocument/2006/relationships/image" Target="../media/image4.jpeg"  /><Relationship Id="rId4" Type="http://schemas.openxmlformats.org/officeDocument/2006/relationships/image" Target="../media/image5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10" Type="http://schemas.openxmlformats.org/officeDocument/2006/relationships/image" Target="../media/image13.jpeg"  /><Relationship Id="rId2" Type="http://schemas.openxmlformats.org/officeDocument/2006/relationships/image" Target="../media/image4.jpeg"  /><Relationship Id="rId3" Type="http://schemas.openxmlformats.org/officeDocument/2006/relationships/image" Target="../media/image6.png"  /><Relationship Id="rId4" Type="http://schemas.openxmlformats.org/officeDocument/2006/relationships/image" Target="../media/image7.jpeg"  /><Relationship Id="rId5" Type="http://schemas.openxmlformats.org/officeDocument/2006/relationships/image" Target="../media/image8.jpeg"  /><Relationship Id="rId6" Type="http://schemas.openxmlformats.org/officeDocument/2006/relationships/image" Target="../media/image9.jpeg"  /><Relationship Id="rId7" Type="http://schemas.openxmlformats.org/officeDocument/2006/relationships/image" Target="../media/image10.jpeg"  /><Relationship Id="rId8" Type="http://schemas.openxmlformats.org/officeDocument/2006/relationships/image" Target="../media/image11.jpeg"  /><Relationship Id="rId9" Type="http://schemas.openxmlformats.org/officeDocument/2006/relationships/image" Target="../media/image12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14.jpeg"  /><Relationship Id="rId4" Type="http://schemas.openxmlformats.org/officeDocument/2006/relationships/image" Target="../media/image15.jpeg"  /><Relationship Id="rId5" Type="http://schemas.openxmlformats.org/officeDocument/2006/relationships/image" Target="../media/image16.png"  /><Relationship Id="rId6" Type="http://schemas.openxmlformats.org/officeDocument/2006/relationships/image" Target="../media/image17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5.jpeg"  /><Relationship Id="rId3" Type="http://schemas.openxmlformats.org/officeDocument/2006/relationships/image" Target="../media/image18.png"  /><Relationship Id="rId4" Type="http://schemas.openxmlformats.org/officeDocument/2006/relationships/image" Target="../media/image19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5.jpeg"  /><Relationship Id="rId3" Type="http://schemas.openxmlformats.org/officeDocument/2006/relationships/image" Target="../media/image20.png"  /><Relationship Id="rId4" Type="http://schemas.openxmlformats.org/officeDocument/2006/relationships/image" Target="../media/image21.png"  /><Relationship Id="rId5" Type="http://schemas.openxmlformats.org/officeDocument/2006/relationships/image" Target="../media/image22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2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15.jpeg"  /><Relationship Id="rId4" Type="http://schemas.openxmlformats.org/officeDocument/2006/relationships/image" Target="../media/image23.png"  /><Relationship Id="rId5" Type="http://schemas.openxmlformats.org/officeDocument/2006/relationships/image" Target="../media/image24.png"  /><Relationship Id="rId6" Type="http://schemas.openxmlformats.org/officeDocument/2006/relationships/image" Target="../media/image25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3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15.jpeg"  /><Relationship Id="rId4" Type="http://schemas.openxmlformats.org/officeDocument/2006/relationships/image" Target="../media/image26.png"  /><Relationship Id="rId5" Type="http://schemas.openxmlformats.org/officeDocument/2006/relationships/image" Target="../media/image27.png"  /><Relationship Id="rId6" Type="http://schemas.openxmlformats.org/officeDocument/2006/relationships/image" Target="../media/image28.jpe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4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15.jpeg"  /><Relationship Id="rId4" Type="http://schemas.openxmlformats.org/officeDocument/2006/relationships/image" Target="../media/image29.png"  /><Relationship Id="rId5" Type="http://schemas.openxmlformats.org/officeDocument/2006/relationships/image" Target="../media/image30.png"  /><Relationship Id="rId6" Type="http://schemas.openxmlformats.org/officeDocument/2006/relationships/image" Target="../media/image31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5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32.png"  /><Relationship Id="rId4" Type="http://schemas.openxmlformats.org/officeDocument/2006/relationships/image" Target="../media/image15.jpe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6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33.png"  /><Relationship Id="rId4" Type="http://schemas.openxmlformats.org/officeDocument/2006/relationships/image" Target="../media/image15.jpe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4.png"  /><Relationship Id="rId3" Type="http://schemas.openxmlformats.org/officeDocument/2006/relationships/image" Target="../media/image35.jpe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.jpeg"  /><Relationship Id="rId3" Type="http://schemas.openxmlformats.org/officeDocument/2006/relationships/image" Target="../media/image35.jpe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7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36.png"  /><Relationship Id="rId4" Type="http://schemas.openxmlformats.org/officeDocument/2006/relationships/image" Target="../media/image37.png"  /><Relationship Id="rId5" Type="http://schemas.openxmlformats.org/officeDocument/2006/relationships/image" Target="../media/image35.jpe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9.jpeg"  /><Relationship Id="rId3" Type="http://schemas.openxmlformats.org/officeDocument/2006/relationships/image" Target="../media/image38.pn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.jpeg"  /><Relationship Id="rId3" Type="http://schemas.openxmlformats.org/officeDocument/2006/relationships/image" Target="../media/image9.jpeg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8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9.jpeg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9.png"  /><Relationship Id="rId3" Type="http://schemas.openxmlformats.org/officeDocument/2006/relationships/image" Target="../media/image40.png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.jpeg"  /><Relationship Id="rId3" Type="http://schemas.openxmlformats.org/officeDocument/2006/relationships/image" Target="../media/image40.png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9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41.png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0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42.png"  /><Relationship Id="rId4" Type="http://schemas.openxmlformats.org/officeDocument/2006/relationships/image" Target="../media/image43.png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1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44.png"  /><Relationship Id="rId4" Type="http://schemas.openxmlformats.org/officeDocument/2006/relationships/image" Target="../media/image45.png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2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46.png"  /><Relationship Id="rId4" Type="http://schemas.openxmlformats.org/officeDocument/2006/relationships/image" Target="../media/image47.png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8.png"  /><Relationship Id="rId3" Type="http://schemas.openxmlformats.org/officeDocument/2006/relationships/image" Target="../media/image49.png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50.png"  /><Relationship Id="rId3" Type="http://schemas.openxmlformats.org/officeDocument/2006/relationships/image" Target="../media/image51.png"  /><Relationship Id="rId4" Type="http://schemas.openxmlformats.org/officeDocument/2006/relationships/image" Target="../media/image52.png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3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53.png"  /><Relationship Id="rId4" Type="http://schemas.openxmlformats.org/officeDocument/2006/relationships/image" Target="../media/image54.png"  /><Relationship Id="rId5" Type="http://schemas.openxmlformats.org/officeDocument/2006/relationships/image" Target="../media/image55.png"  /><Relationship Id="rId6" Type="http://schemas.openxmlformats.org/officeDocument/2006/relationships/image" Target="../media/image56.png"  /></Relationships>
</file>

<file path=ppt/slides/_rels/slide27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4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57.png"  /><Relationship Id="rId4" Type="http://schemas.openxmlformats.org/officeDocument/2006/relationships/image" Target="../media/image56.png"  /></Relationships>
</file>

<file path=ppt/slides/_rels/slide2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58.jpeg"  /><Relationship Id="rId3" Type="http://schemas.openxmlformats.org/officeDocument/2006/relationships/image" Target="../media/image59.png"  /><Relationship Id="rId4" Type="http://schemas.openxmlformats.org/officeDocument/2006/relationships/image" Target="../media/image60.png"  /></Relationships>
</file>

<file path=ppt/slides/_rels/slide29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5.xml"  /><Relationship Id="rId2" Type="http://schemas.openxmlformats.org/officeDocument/2006/relationships/slideLayout" Target="../slideLayouts/slideLayout2.xml"  /><Relationship Id="rId3" Type="http://schemas.openxmlformats.org/officeDocument/2006/relationships/image" Target="../media/image57.png"  /><Relationship Id="rId4" Type="http://schemas.openxmlformats.org/officeDocument/2006/relationships/image" Target="../media/image61.png"  /><Relationship Id="rId5" Type="http://schemas.openxmlformats.org/officeDocument/2006/relationships/image" Target="../media/image62.png"  /><Relationship Id="rId6" Type="http://schemas.openxmlformats.org/officeDocument/2006/relationships/image" Target="../media/image63.png"  /></Relationships>
</file>

<file path=ppt/slides/_rels/slide3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64.png"  /><Relationship Id="rId3" Type="http://schemas.openxmlformats.org/officeDocument/2006/relationships/image" Target="../media/image65.png"  /><Relationship Id="rId4" Type="http://schemas.openxmlformats.org/officeDocument/2006/relationships/image" Target="../media/image56.png"  /></Relationships>
</file>

<file path=ppt/slides/_rels/slide3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jpeg"  /><Relationship Id="rId3" Type="http://schemas.openxmlformats.org/officeDocument/2006/relationships/image" Target="../media/image2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18553" y="133459"/>
            <a:ext cx="11554893" cy="708396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 b="1">
                <a:latin typeface="궁서"/>
                <a:ea typeface="궁서"/>
                <a:cs typeface="궁서"/>
              </a:rPr>
              <a:t>Honghee </a:t>
            </a:r>
            <a:r>
              <a:rPr lang="ko-KR" altLang="en-US" b="1">
                <a:latin typeface="궁서"/>
                <a:ea typeface="궁서"/>
                <a:cs typeface="궁서"/>
              </a:rPr>
              <a:t>상품</a:t>
            </a:r>
            <a:r>
              <a:rPr lang="en-US" altLang="ko-KR" b="1">
                <a:latin typeface="궁서"/>
                <a:ea typeface="궁서"/>
                <a:cs typeface="궁서"/>
              </a:rPr>
              <a:t> </a:t>
            </a:r>
            <a:r>
              <a:rPr lang="ko-KR" altLang="en-US" b="1">
                <a:latin typeface="궁서"/>
                <a:ea typeface="궁서"/>
                <a:cs typeface="궁서"/>
              </a:rPr>
              <a:t>소개</a:t>
            </a:r>
            <a:endParaRPr lang="ko-KR" altLang="en-US" b="1">
              <a:latin typeface="궁서"/>
              <a:ea typeface="궁서"/>
              <a:cs typeface="궁서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 rot="10800000" flipV="1">
            <a:off x="6468171" y="5762541"/>
            <a:ext cx="5620421" cy="700195"/>
          </a:xfrm>
        </p:spPr>
        <p:txBody>
          <a:bodyPr>
            <a:normAutofit fontScale="77500" lnSpcReduction="20000"/>
          </a:bodyPr>
          <a:lstStyle/>
          <a:p>
            <a:pPr lvl="0" algn="r">
              <a:defRPr/>
            </a:pPr>
            <a:r>
              <a:rPr lang="ko-KR" altLang="en-US" b="1">
                <a:solidFill>
                  <a:schemeClr val="tx1"/>
                </a:solidFill>
              </a:rPr>
              <a:t>영업부</a:t>
            </a:r>
            <a:r>
              <a:rPr lang="en-US" altLang="ko-KR" b="1">
                <a:solidFill>
                  <a:schemeClr val="tx1"/>
                </a:solidFill>
              </a:rPr>
              <a:t> </a:t>
            </a:r>
            <a:br>
              <a:rPr lang="en-US" altLang="ko-KR" b="1">
                <a:solidFill>
                  <a:schemeClr val="tx1"/>
                </a:solidFill>
              </a:rPr>
            </a:br>
            <a:r>
              <a:rPr lang="ko-KR" altLang="en-US" b="1">
                <a:solidFill>
                  <a:schemeClr val="tx1"/>
                </a:solidFill>
              </a:rPr>
              <a:t>허원혁</a:t>
            </a:r>
            <a:r>
              <a:rPr lang="en-US" altLang="ko-KR" b="1">
                <a:solidFill>
                  <a:schemeClr val="tx1"/>
                </a:solidFill>
              </a:rPr>
              <a:t> </a:t>
            </a:r>
            <a:r>
              <a:rPr lang="ko-KR" altLang="en-US" b="1">
                <a:solidFill>
                  <a:schemeClr val="tx1"/>
                </a:solidFill>
              </a:rPr>
              <a:t>과장</a:t>
            </a:r>
            <a:endParaRPr lang="ko-KR" altLang="en-US" b="1">
              <a:solidFill>
                <a:schemeClr val="tx1"/>
              </a:solidFill>
            </a:endParaRPr>
          </a:p>
          <a:p>
            <a:pPr lvl="0">
              <a:defRPr/>
            </a:pPr>
            <a:endParaRPr lang="ko-KR" altLang="en-US"/>
          </a:p>
        </p:txBody>
      </p:sp>
      <p:pic>
        <p:nvPicPr>
          <p:cNvPr id="5" name="Pic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58220" y="133459"/>
            <a:ext cx="2939898" cy="7155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719138" y="1628775"/>
            <a:ext cx="10753725" cy="3600450"/>
          </a:xfrm>
          <a:prstGeom prst="rect">
            <a:avLst/>
          </a:prstGeom>
        </p:spPr>
      </p:pic>
      <p:pic>
        <p:nvPicPr>
          <p:cNvPr id="3" name="Pic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388937" y="130519"/>
            <a:ext cx="11414125" cy="6596962"/>
          </a:xfrm>
          <a:prstGeom prst="rect">
            <a:avLst/>
          </a:prstGeom>
        </p:spPr>
      </p:pic>
      <p:sp>
        <p:nvSpPr>
          <p:cNvPr id="4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ko-KR" altLang="en-US" b="1"/>
              <a:t>홍희</a:t>
            </a:r>
            <a:r>
              <a:rPr lang="en-US" altLang="ko-KR" b="1"/>
              <a:t> </a:t>
            </a:r>
            <a:r>
              <a:rPr lang="ko-KR" altLang="en-US" b="1"/>
              <a:t>마케팅</a:t>
            </a:r>
            <a:r>
              <a:rPr lang="en-US" altLang="ko-KR" b="1"/>
              <a:t> </a:t>
            </a:r>
            <a:r>
              <a:rPr lang="ko-KR" altLang="en-US" b="1"/>
              <a:t>영업상품</a:t>
            </a:r>
            <a:endParaRPr lang="ko-KR" altLang="en-US" b="1"/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endParaRPr lang="en-US" altLang="ko-KR" b="1"/>
          </a:p>
          <a:p>
            <a:pPr>
              <a:defRPr/>
            </a:pPr>
            <a:r>
              <a:rPr lang="en-US" altLang="ko-KR" b="1"/>
              <a:t>1.</a:t>
            </a:r>
            <a:r>
              <a:rPr lang="ko-KR" altLang="en-US" b="1"/>
              <a:t>네이버</a:t>
            </a:r>
            <a:r>
              <a:rPr lang="en-US" altLang="ko-KR" b="1"/>
              <a:t> </a:t>
            </a:r>
            <a:r>
              <a:rPr lang="ko-KR" altLang="en-US" b="1"/>
              <a:t>매물</a:t>
            </a:r>
            <a:r>
              <a:rPr lang="en-US" altLang="ko-KR" b="1"/>
              <a:t> </a:t>
            </a:r>
            <a:r>
              <a:rPr lang="ko-KR" altLang="en-US" b="1"/>
              <a:t>등록광고</a:t>
            </a:r>
            <a:endParaRPr lang="ko-KR" altLang="en-US" b="1"/>
          </a:p>
          <a:p>
            <a:pPr>
              <a:defRPr/>
            </a:pPr>
            <a:endParaRPr lang="en-US" altLang="ko-KR" b="1"/>
          </a:p>
          <a:p>
            <a:pPr>
              <a:defRPr/>
            </a:pPr>
            <a:endParaRPr lang="en-US" altLang="ko-KR" b="1"/>
          </a:p>
          <a:p>
            <a:pPr>
              <a:defRPr/>
            </a:pPr>
            <a:r>
              <a:rPr lang="en-US" altLang="ko-KR" b="1"/>
              <a:t>2.</a:t>
            </a:r>
            <a:r>
              <a:rPr lang="ko-KR" altLang="en-US" b="1"/>
              <a:t>모바일</a:t>
            </a:r>
            <a:r>
              <a:rPr lang="en-US" altLang="ko-KR" b="1"/>
              <a:t> </a:t>
            </a:r>
            <a:r>
              <a:rPr lang="ko-KR" altLang="en-US" b="1"/>
              <a:t>광고</a:t>
            </a:r>
            <a:endParaRPr lang="ko-KR" altLang="en-US" b="1"/>
          </a:p>
          <a:p>
            <a:pPr>
              <a:defRPr/>
            </a:pPr>
            <a:endParaRPr lang="en-US" altLang="ko-KR" b="1"/>
          </a:p>
          <a:p>
            <a:pPr>
              <a:defRPr/>
            </a:pPr>
            <a:endParaRPr lang="en-US" altLang="ko-KR" b="1"/>
          </a:p>
          <a:p>
            <a:pPr>
              <a:defRPr/>
            </a:pPr>
            <a:r>
              <a:rPr lang="en-US" altLang="ko-KR" b="1"/>
              <a:t>3.</a:t>
            </a:r>
            <a:r>
              <a:rPr lang="ko-KR" altLang="en-US" b="1"/>
              <a:t>기타</a:t>
            </a:r>
            <a:r>
              <a:rPr lang="en-US" altLang="ko-KR" b="1"/>
              <a:t> </a:t>
            </a:r>
            <a:r>
              <a:rPr lang="ko-KR" altLang="en-US" b="1"/>
              <a:t>상품</a:t>
            </a:r>
            <a:endParaRPr lang="ko-KR" altLang="en-US" b="1"/>
          </a:p>
        </p:txBody>
      </p:sp>
      <p:pic>
        <p:nvPicPr>
          <p:cNvPr id="6" name="Pic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719139" y="548005"/>
            <a:ext cx="2451416" cy="5966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06401" y="101742"/>
            <a:ext cx="11379197" cy="6756258"/>
          </a:xfrm>
          <a:prstGeom prst="rect">
            <a:avLst/>
          </a:prstGeom>
        </p:spPr>
      </p:pic>
      <p:sp>
        <p:nvSpPr>
          <p:cNvPr id="3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>
              <a:defRPr/>
            </a:pPr>
            <a:r>
              <a:rPr lang="en-US" altLang="ko-KR" sz="3600" b="1"/>
              <a:t>1.</a:t>
            </a:r>
            <a:r>
              <a:rPr lang="ko-KR" altLang="en-US" sz="3600" b="1"/>
              <a:t>네이버</a:t>
            </a:r>
            <a:r>
              <a:rPr lang="en-US" altLang="ko-KR" sz="3600" b="1"/>
              <a:t> </a:t>
            </a:r>
            <a:r>
              <a:rPr lang="ko-KR" altLang="en-US" sz="3600" b="1"/>
              <a:t>매물</a:t>
            </a:r>
            <a:r>
              <a:rPr lang="en-US" altLang="ko-KR" sz="3600" b="1"/>
              <a:t> </a:t>
            </a:r>
            <a:r>
              <a:rPr lang="ko-KR" altLang="en-US" sz="3600" b="1"/>
              <a:t>등록광고</a:t>
            </a:r>
            <a:endParaRPr lang="ko-KR" altLang="en-US" sz="3600" b="1"/>
          </a:p>
        </p:txBody>
      </p:sp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609599" y="1600200"/>
            <a:ext cx="10972798" cy="2769039"/>
          </a:xfrm>
        </p:spPr>
        <p:txBody>
          <a:bodyPr/>
          <a:lstStyle/>
          <a:p>
            <a:pPr>
              <a:defRPr/>
            </a:pPr>
            <a:endParaRPr lang="en-US" altLang="ko-KR" sz="2600" b="1"/>
          </a:p>
          <a:p>
            <a:pPr>
              <a:defRPr/>
            </a:pPr>
            <a:r>
              <a:rPr lang="ko-KR" altLang="en-US" sz="2600" b="1"/>
              <a:t>네이버</a:t>
            </a:r>
            <a:r>
              <a:rPr lang="en-US" altLang="ko-KR" sz="2600" b="1"/>
              <a:t> </a:t>
            </a:r>
            <a:r>
              <a:rPr lang="ko-KR" altLang="en-US" sz="2600" b="1"/>
              <a:t>매물등록의</a:t>
            </a:r>
            <a:r>
              <a:rPr lang="en-US" altLang="ko-KR" sz="2600" b="1"/>
              <a:t> </a:t>
            </a:r>
            <a:r>
              <a:rPr lang="ko-KR" altLang="en-US" sz="2600" b="1"/>
              <a:t>경우</a:t>
            </a:r>
            <a:r>
              <a:rPr lang="en-US" altLang="ko-KR" sz="2600" b="1"/>
              <a:t> </a:t>
            </a:r>
            <a:r>
              <a:rPr lang="ko-KR" altLang="en-US" sz="2600" b="1"/>
              <a:t>개인이</a:t>
            </a:r>
            <a:r>
              <a:rPr lang="en-US" altLang="ko-KR" sz="2600" b="1"/>
              <a:t> </a:t>
            </a:r>
            <a:r>
              <a:rPr lang="ko-KR" altLang="en-US" sz="2600" b="1"/>
              <a:t>직접</a:t>
            </a:r>
            <a:r>
              <a:rPr lang="en-US" altLang="ko-KR" sz="2600" b="1"/>
              <a:t> </a:t>
            </a:r>
            <a:r>
              <a:rPr lang="ko-KR" altLang="en-US" sz="2600" b="1"/>
              <a:t>매물을</a:t>
            </a:r>
            <a:r>
              <a:rPr lang="en-US" altLang="ko-KR" sz="2600" b="1"/>
              <a:t> </a:t>
            </a:r>
            <a:r>
              <a:rPr lang="ko-KR" altLang="en-US" sz="2600" b="1"/>
              <a:t>등록할</a:t>
            </a:r>
            <a:r>
              <a:rPr lang="en-US" altLang="ko-KR" sz="2600" b="1"/>
              <a:t> </a:t>
            </a:r>
            <a:r>
              <a:rPr lang="ko-KR" altLang="en-US" sz="2600" b="1"/>
              <a:t>수</a:t>
            </a:r>
            <a:r>
              <a:rPr lang="en-US" altLang="ko-KR" sz="2600" b="1"/>
              <a:t> </a:t>
            </a:r>
            <a:r>
              <a:rPr lang="ko-KR" altLang="en-US" sz="2600" b="1"/>
              <a:t>없습니다</a:t>
            </a:r>
            <a:r>
              <a:rPr lang="en-US" altLang="ko-KR" sz="2600" b="1"/>
              <a:t>.</a:t>
            </a:r>
            <a:endParaRPr lang="en-US" altLang="ko-KR" sz="2600" b="1"/>
          </a:p>
          <a:p>
            <a:pPr>
              <a:defRPr/>
            </a:pPr>
            <a:endParaRPr lang="en-US" altLang="ko-KR" sz="2600" b="1"/>
          </a:p>
          <a:p>
            <a:pPr>
              <a:defRPr/>
            </a:pPr>
            <a:r>
              <a:rPr lang="ko-KR" altLang="en-US" sz="2600" b="1"/>
              <a:t>광고주가</a:t>
            </a:r>
            <a:r>
              <a:rPr lang="en-US" altLang="ko-KR" sz="2600" b="1"/>
              <a:t> </a:t>
            </a:r>
            <a:r>
              <a:rPr lang="ko-KR" altLang="en-US" sz="2600" b="1"/>
              <a:t>다양한</a:t>
            </a:r>
            <a:r>
              <a:rPr lang="en-US" altLang="ko-KR" sz="2600" b="1"/>
              <a:t> </a:t>
            </a:r>
            <a:r>
              <a:rPr lang="ko-KR" altLang="en-US" sz="2600" b="1"/>
              <a:t>매체사를</a:t>
            </a:r>
            <a:r>
              <a:rPr lang="en-US" altLang="ko-KR" sz="2600" b="1"/>
              <a:t> </a:t>
            </a:r>
            <a:r>
              <a:rPr lang="ko-KR" altLang="en-US" sz="2600" b="1"/>
              <a:t>를</a:t>
            </a:r>
            <a:r>
              <a:rPr lang="en-US" altLang="ko-KR" sz="2600" b="1"/>
              <a:t> </a:t>
            </a:r>
            <a:r>
              <a:rPr lang="ko-KR" altLang="en-US" sz="2600" b="1"/>
              <a:t>통해</a:t>
            </a:r>
            <a:r>
              <a:rPr lang="en-US" altLang="ko-KR" sz="2600" b="1"/>
              <a:t> </a:t>
            </a:r>
            <a:r>
              <a:rPr lang="ko-KR" altLang="en-US" sz="2600" b="1"/>
              <a:t>네이버</a:t>
            </a:r>
            <a:r>
              <a:rPr lang="en-US" altLang="ko-KR" sz="2600" b="1"/>
              <a:t> </a:t>
            </a:r>
            <a:r>
              <a:rPr lang="ko-KR" altLang="en-US" sz="2600" b="1"/>
              <a:t>부동산매물을</a:t>
            </a:r>
            <a:r>
              <a:rPr lang="en-US" altLang="ko-KR" sz="2600" b="1"/>
              <a:t> </a:t>
            </a:r>
            <a:r>
              <a:rPr lang="ko-KR" altLang="en-US" sz="2600" b="1"/>
              <a:t>등록할</a:t>
            </a:r>
            <a:r>
              <a:rPr lang="en-US" altLang="ko-KR" sz="2600" b="1"/>
              <a:t> </a:t>
            </a:r>
            <a:r>
              <a:rPr lang="ko-KR" altLang="en-US" sz="2600" b="1"/>
              <a:t>수</a:t>
            </a:r>
            <a:r>
              <a:rPr lang="en-US" altLang="ko-KR" sz="2600" b="1"/>
              <a:t> </a:t>
            </a:r>
            <a:r>
              <a:rPr lang="ko-KR" altLang="en-US" sz="2600" b="1"/>
              <a:t>있습니다</a:t>
            </a:r>
            <a:r>
              <a:rPr lang="en-US" altLang="ko-KR" sz="2600" b="1"/>
              <a:t>.(CP</a:t>
            </a:r>
            <a:r>
              <a:rPr lang="ko-KR" altLang="en-US" sz="2600" b="1"/>
              <a:t>사</a:t>
            </a:r>
            <a:r>
              <a:rPr lang="en-US" altLang="ko-KR" sz="2600" b="1"/>
              <a:t>,</a:t>
            </a:r>
            <a:r>
              <a:rPr lang="ko-KR" altLang="en-US" sz="2600" b="1"/>
              <a:t>신문사</a:t>
            </a:r>
            <a:r>
              <a:rPr lang="en-US" altLang="ko-KR" sz="2600" b="1"/>
              <a:t>,</a:t>
            </a:r>
            <a:r>
              <a:rPr lang="ko-KR" altLang="en-US" sz="2600" b="1"/>
              <a:t>공동중개망</a:t>
            </a:r>
            <a:r>
              <a:rPr lang="en-US" altLang="ko-KR" sz="2600" b="1"/>
              <a:t> </a:t>
            </a:r>
            <a:r>
              <a:rPr lang="ko-KR" altLang="en-US" sz="2600" b="1"/>
              <a:t>등</a:t>
            </a:r>
            <a:r>
              <a:rPr lang="en-US" altLang="ko-KR" sz="2600" b="1"/>
              <a:t>)</a:t>
            </a:r>
            <a:endParaRPr lang="en-US" altLang="ko-KR" sz="2600" b="1"/>
          </a:p>
          <a:p>
            <a:pPr>
              <a:defRPr/>
            </a:pPr>
            <a:endParaRPr lang="en-US" altLang="ko-KR" sz="2600" b="1"/>
          </a:p>
          <a:p>
            <a:pPr>
              <a:defRPr/>
            </a:pPr>
            <a:endParaRPr lang="ko-KR" altLang="en-US" sz="2600" b="1"/>
          </a:p>
        </p:txBody>
      </p:sp>
      <p:pic>
        <p:nvPicPr>
          <p:cNvPr id="5" name="Pic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869975" y="552233"/>
            <a:ext cx="2415128" cy="587809"/>
          </a:xfrm>
          <a:prstGeom prst="rect">
            <a:avLst/>
          </a:prstGeom>
        </p:spPr>
      </p:pic>
      <p:pic>
        <p:nvPicPr>
          <p:cNvPr id="6" name="Pic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609284" y="4597419"/>
            <a:ext cx="1800225" cy="685800"/>
          </a:xfrm>
          <a:prstGeom prst="rect">
            <a:avLst/>
          </a:prstGeom>
        </p:spPr>
      </p:pic>
      <p:pic>
        <p:nvPicPr>
          <p:cNvPr id="7" name="Pic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3024248" y="4502150"/>
            <a:ext cx="2200275" cy="781050"/>
          </a:xfrm>
          <a:prstGeom prst="rect">
            <a:avLst/>
          </a:prstGeom>
        </p:spPr>
      </p:pic>
      <p:pic>
        <p:nvPicPr>
          <p:cNvPr id="8" name="Pic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6062250" y="4664393"/>
            <a:ext cx="1981200" cy="619125"/>
          </a:xfrm>
          <a:prstGeom prst="rect">
            <a:avLst/>
          </a:prstGeom>
        </p:spPr>
      </p:pic>
      <p:pic>
        <p:nvPicPr>
          <p:cNvPr id="9" name="Pic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8378825" y="4298950"/>
            <a:ext cx="3088996" cy="1245054"/>
          </a:xfrm>
          <a:prstGeom prst="rect">
            <a:avLst/>
          </a:prstGeom>
        </p:spPr>
      </p:pic>
      <p:pic>
        <p:nvPicPr>
          <p:cNvPr id="10" name="Pic"/>
          <p:cNvPicPr>
            <a:picLocks noChangeAspect="1"/>
          </p:cNvPicPr>
          <p:nvPr/>
        </p:nvPicPr>
        <p:blipFill rotWithShape="1">
          <a:blip r:embed="rId8"/>
          <a:stretch>
            <a:fillRect/>
          </a:stretch>
        </p:blipFill>
        <p:spPr>
          <a:xfrm>
            <a:off x="3024158" y="5543869"/>
            <a:ext cx="2619375" cy="923925"/>
          </a:xfrm>
          <a:prstGeom prst="rect">
            <a:avLst/>
          </a:prstGeom>
        </p:spPr>
      </p:pic>
      <p:pic>
        <p:nvPicPr>
          <p:cNvPr id="11" name="Pic"/>
          <p:cNvPicPr>
            <a:picLocks noChangeAspect="1"/>
          </p:cNvPicPr>
          <p:nvPr/>
        </p:nvPicPr>
        <p:blipFill rotWithShape="1">
          <a:blip r:embed="rId9"/>
          <a:stretch>
            <a:fillRect/>
          </a:stretch>
        </p:blipFill>
        <p:spPr>
          <a:xfrm>
            <a:off x="942340" y="5676176"/>
            <a:ext cx="1135199" cy="791493"/>
          </a:xfrm>
          <a:prstGeom prst="rect">
            <a:avLst/>
          </a:prstGeom>
        </p:spPr>
      </p:pic>
      <p:pic>
        <p:nvPicPr>
          <p:cNvPr id="12" name="Pic"/>
          <p:cNvPicPr>
            <a:picLocks noChangeAspect="1"/>
          </p:cNvPicPr>
          <p:nvPr/>
        </p:nvPicPr>
        <p:blipFill rotWithShape="1">
          <a:blip r:embed="rId10"/>
          <a:stretch>
            <a:fillRect/>
          </a:stretch>
        </p:blipFill>
        <p:spPr>
          <a:xfrm>
            <a:off x="5843084" y="5781990"/>
            <a:ext cx="2200275" cy="685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0" y="48019"/>
            <a:ext cx="12141200" cy="6848656"/>
          </a:xfrm>
          <a:prstGeom prst="rect">
            <a:avLst/>
          </a:prstGeom>
        </p:spPr>
      </p:pic>
      <p:pic>
        <p:nvPicPr>
          <p:cNvPr id="3" name="Pic"/>
          <p:cNvPicPr>
            <a:picLocks noChangeAspect="1"/>
          </p:cNvPicPr>
          <p:nvPr/>
        </p:nvPicPr>
        <p:blipFill rotWithShape="1">
          <a:blip r:embed="rId4"/>
          <a:srcRect r="430" b="20240"/>
          <a:stretch>
            <a:fillRect/>
          </a:stretch>
        </p:blipFill>
        <p:spPr>
          <a:xfrm>
            <a:off x="3739432" y="481351"/>
            <a:ext cx="3854978" cy="998400"/>
          </a:xfrm>
          <a:prstGeom prst="rect">
            <a:avLst/>
          </a:prstGeom>
        </p:spPr>
      </p:pic>
      <p:pic>
        <p:nvPicPr>
          <p:cNvPr id="4" name="Pic"/>
          <p:cNvPicPr>
            <a:picLocks noChangeAspect="1"/>
          </p:cNvPicPr>
          <p:nvPr/>
        </p:nvPicPr>
        <p:blipFill rotWithShape="1">
          <a:blip r:embed="rId5"/>
          <a:srcRect l="29180" t="21470" b="1200"/>
          <a:stretch>
            <a:fillRect/>
          </a:stretch>
        </p:blipFill>
        <p:spPr>
          <a:xfrm>
            <a:off x="644446" y="1162251"/>
            <a:ext cx="7239000" cy="5128260"/>
          </a:xfrm>
          <a:prstGeom prst="rect">
            <a:avLst/>
          </a:prstGeom>
          <a:ln w="25400">
            <a:noFill/>
            <a:prstDash val="solid"/>
          </a:ln>
        </p:spPr>
      </p:pic>
      <p:pic>
        <p:nvPicPr>
          <p:cNvPr id="5" name="Pic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8151338" y="1804866"/>
            <a:ext cx="3667125" cy="43169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2"/>
          <p:cNvSpPr>
            <a:spLocks noGrp="1"/>
          </p:cNvSpPr>
          <p:nvPr>
            <p:ph idx="1"/>
          </p:nvPr>
        </p:nvSpPr>
        <p:spPr>
          <a:xfrm>
            <a:off x="252967" y="4330685"/>
            <a:ext cx="2894567" cy="2357956"/>
          </a:xfrm>
        </p:spPr>
        <p:txBody>
          <a:bodyPr/>
          <a:lstStyle/>
          <a:p>
            <a:pPr>
              <a:defRPr/>
            </a:pPr>
            <a:r>
              <a:rPr lang="ko-KR" altLang="en-US" sz="1600" b="1"/>
              <a:t>편리한</a:t>
            </a:r>
            <a:r>
              <a:rPr lang="en-US" altLang="ko-KR" sz="1600" b="1"/>
              <a:t> UI</a:t>
            </a:r>
            <a:r>
              <a:rPr lang="ko-KR" altLang="en-US" sz="1600" b="1"/>
              <a:t>와</a:t>
            </a:r>
            <a:r>
              <a:rPr lang="en-US" altLang="ko-KR" sz="1600" b="1"/>
              <a:t> </a:t>
            </a:r>
            <a:r>
              <a:rPr lang="ko-KR" altLang="en-US" sz="1600" b="1"/>
              <a:t>아파트가</a:t>
            </a:r>
            <a:r>
              <a:rPr lang="en-US" altLang="ko-KR" sz="1600" b="1"/>
              <a:t> </a:t>
            </a:r>
            <a:r>
              <a:rPr lang="ko-KR" altLang="en-US" sz="1600" b="1"/>
              <a:t>주</a:t>
            </a:r>
            <a:r>
              <a:rPr lang="en-US" altLang="ko-KR" sz="1600" b="1"/>
              <a:t> </a:t>
            </a:r>
            <a:r>
              <a:rPr lang="ko-KR" altLang="en-US" sz="1600" b="1"/>
              <a:t>매물인</a:t>
            </a:r>
            <a:r>
              <a:rPr lang="en-US" altLang="ko-KR" sz="1600" b="1"/>
              <a:t> </a:t>
            </a:r>
            <a:r>
              <a:rPr lang="ko-KR" altLang="en-US" sz="1600" b="1"/>
              <a:t>고객에게</a:t>
            </a:r>
            <a:r>
              <a:rPr lang="en-US" altLang="ko-KR" sz="1600" b="1"/>
              <a:t> </a:t>
            </a:r>
            <a:r>
              <a:rPr lang="ko-KR" altLang="en-US" sz="1600" b="1"/>
              <a:t>최적화</a:t>
            </a:r>
            <a:r>
              <a:rPr lang="en-US" altLang="ko-KR" sz="1600" b="1"/>
              <a:t> </a:t>
            </a:r>
            <a:r>
              <a:rPr lang="ko-KR" altLang="en-US" sz="1600" b="1"/>
              <a:t>된</a:t>
            </a:r>
            <a:r>
              <a:rPr lang="en-US" altLang="ko-KR" sz="1600" b="1"/>
              <a:t> </a:t>
            </a:r>
            <a:r>
              <a:rPr lang="ko-KR" altLang="en-US" sz="1600" b="1"/>
              <a:t>업체</a:t>
            </a:r>
            <a:endParaRPr lang="ko-KR" altLang="en-US" sz="1600" b="1"/>
          </a:p>
          <a:p>
            <a:pPr>
              <a:defRPr/>
            </a:pPr>
            <a:r>
              <a:rPr lang="ko-KR" altLang="en-US" sz="1600" b="1"/>
              <a:t>무제한</a:t>
            </a:r>
            <a:r>
              <a:rPr lang="en-US" altLang="ko-KR" sz="1600" b="1"/>
              <a:t> </a:t>
            </a:r>
            <a:r>
              <a:rPr lang="ko-KR" altLang="en-US" sz="1600" b="1"/>
              <a:t>원가전송</a:t>
            </a:r>
            <a:endParaRPr lang="ko-KR" altLang="en-US" sz="1600" b="1"/>
          </a:p>
          <a:p>
            <a:pPr>
              <a:defRPr/>
            </a:pPr>
            <a:r>
              <a:rPr lang="ko-KR" altLang="en-US" sz="1600" b="1"/>
              <a:t>로켓등록</a:t>
            </a:r>
            <a:r>
              <a:rPr lang="en-US" altLang="ko-KR" sz="1600" b="1"/>
              <a:t> </a:t>
            </a:r>
            <a:r>
              <a:rPr lang="ko-KR" altLang="en-US" sz="1600" b="1"/>
              <a:t>무료</a:t>
            </a:r>
            <a:r>
              <a:rPr lang="en-US" altLang="ko-KR" sz="1600" b="1"/>
              <a:t>(</a:t>
            </a:r>
            <a:r>
              <a:rPr lang="ko-KR" altLang="en-US" sz="1600" b="1"/>
              <a:t>등기부등본</a:t>
            </a:r>
            <a:r>
              <a:rPr lang="en-US" altLang="ko-KR" sz="1600" b="1"/>
              <a:t> </a:t>
            </a:r>
            <a:r>
              <a:rPr lang="ko-KR" altLang="en-US" sz="1600" b="1"/>
              <a:t>자동첨부</a:t>
            </a:r>
            <a:r>
              <a:rPr lang="en-US" altLang="ko-KR" sz="1600" b="1"/>
              <a:t> </a:t>
            </a:r>
            <a:r>
              <a:rPr lang="ko-KR" altLang="en-US" sz="1600" b="1"/>
              <a:t>시스템</a:t>
            </a:r>
            <a:r>
              <a:rPr lang="en-US" altLang="ko-KR" sz="1600" b="1"/>
              <a:t>)</a:t>
            </a:r>
            <a:endParaRPr lang="en-US" altLang="ko-KR" sz="1600" b="1"/>
          </a:p>
          <a:p>
            <a:pPr>
              <a:defRPr/>
            </a:pPr>
            <a:r>
              <a:rPr lang="ko-KR" altLang="en-US" sz="1600" b="1"/>
              <a:t>다매체</a:t>
            </a:r>
            <a:r>
              <a:rPr lang="en-US" altLang="ko-KR" sz="1600" b="1"/>
              <a:t> </a:t>
            </a:r>
            <a:r>
              <a:rPr lang="ko-KR" altLang="en-US" sz="1600" b="1"/>
              <a:t>전송</a:t>
            </a:r>
            <a:endParaRPr lang="ko-KR" altLang="en-US" sz="1600" b="1"/>
          </a:p>
          <a:p>
            <a:pPr>
              <a:defRPr/>
            </a:pPr>
            <a:r>
              <a:rPr lang="ko-KR" altLang="en-US" sz="1600" b="1"/>
              <a:t>카드등록</a:t>
            </a:r>
            <a:r>
              <a:rPr lang="en-US" altLang="ko-KR" sz="1600" b="1"/>
              <a:t> </a:t>
            </a:r>
            <a:r>
              <a:rPr lang="ko-KR" altLang="en-US" sz="1600" b="1"/>
              <a:t>후</a:t>
            </a:r>
            <a:r>
              <a:rPr lang="en-US" altLang="ko-KR" sz="1600" b="1"/>
              <a:t> </a:t>
            </a:r>
            <a:r>
              <a:rPr lang="ko-KR" altLang="en-US" sz="1600" b="1"/>
              <a:t>편하게</a:t>
            </a:r>
            <a:r>
              <a:rPr lang="en-US" altLang="ko-KR" sz="1600" b="1"/>
              <a:t> </a:t>
            </a:r>
            <a:r>
              <a:rPr lang="ko-KR" altLang="en-US" sz="1600" b="1"/>
              <a:t>충전</a:t>
            </a:r>
            <a:endParaRPr lang="ko-KR" altLang="en-US" sz="1600" b="1"/>
          </a:p>
          <a:p>
            <a:pPr>
              <a:defRPr/>
            </a:pPr>
            <a:endParaRPr lang="ko-KR" altLang="en-US" sz="1200" b="1"/>
          </a:p>
        </p:txBody>
      </p:sp>
      <p:pic>
        <p:nvPicPr>
          <p:cNvPr id="3" name="Pic"/>
          <p:cNvPicPr>
            <a:picLocks noChangeAspect="1"/>
          </p:cNvPicPr>
          <p:nvPr/>
        </p:nvPicPr>
        <p:blipFill rotWithShape="1">
          <a:blip r:embed="rId2"/>
          <a:srcRect r="430" b="20240"/>
          <a:stretch>
            <a:fillRect/>
          </a:stretch>
        </p:blipFill>
        <p:spPr>
          <a:xfrm>
            <a:off x="3876" y="3814"/>
            <a:ext cx="3672412" cy="998400"/>
          </a:xfrm>
          <a:prstGeom prst="rect">
            <a:avLst/>
          </a:prstGeom>
        </p:spPr>
      </p:pic>
      <p:pic>
        <p:nvPicPr>
          <p:cNvPr id="4" name="Pic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53072" y="1180449"/>
            <a:ext cx="2746180" cy="3149883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" name="Pic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2999488" y="419278"/>
            <a:ext cx="8543268" cy="63660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2"/>
          <p:cNvSpPr>
            <a:spLocks noGrp="1"/>
          </p:cNvSpPr>
          <p:nvPr>
            <p:ph idx="1"/>
          </p:nvPr>
        </p:nvSpPr>
        <p:spPr>
          <a:xfrm>
            <a:off x="317499" y="5867951"/>
            <a:ext cx="11519535" cy="982130"/>
          </a:xfrm>
        </p:spPr>
        <p:txBody>
          <a:bodyPr>
            <a:normAutofit fontScale="47500" lnSpcReduction="20000"/>
          </a:bodyPr>
          <a:lstStyle/>
          <a:p>
            <a:pPr>
              <a:defRPr/>
            </a:pPr>
            <a:r>
              <a:rPr lang="ko-KR" altLang="en-US" sz="4500" b="1"/>
              <a:t>주</a:t>
            </a:r>
            <a:r>
              <a:rPr lang="en-US" altLang="ko-KR" sz="4500" b="1"/>
              <a:t> </a:t>
            </a:r>
            <a:r>
              <a:rPr lang="ko-KR" altLang="en-US" sz="4500" b="1"/>
              <a:t>취급단지</a:t>
            </a:r>
            <a:r>
              <a:rPr lang="en-US" altLang="ko-KR" sz="4500" b="1"/>
              <a:t> </a:t>
            </a:r>
            <a:r>
              <a:rPr lang="ko-KR" altLang="en-US" sz="4500" b="1"/>
              <a:t>설정</a:t>
            </a:r>
            <a:r>
              <a:rPr lang="en-US" altLang="ko-KR" sz="4500" b="1"/>
              <a:t> </a:t>
            </a:r>
            <a:r>
              <a:rPr lang="ko-KR" altLang="en-US" sz="4500" b="1"/>
              <a:t>후</a:t>
            </a:r>
            <a:r>
              <a:rPr lang="en-US" altLang="ko-KR" sz="4500" b="1"/>
              <a:t> </a:t>
            </a:r>
            <a:r>
              <a:rPr lang="ko-KR" altLang="en-US" sz="4500" b="1"/>
              <a:t>단지의</a:t>
            </a:r>
            <a:r>
              <a:rPr lang="en-US" altLang="ko-KR" sz="4500" b="1"/>
              <a:t> </a:t>
            </a:r>
            <a:r>
              <a:rPr lang="ko-KR" altLang="en-US" sz="4500" b="1"/>
              <a:t>개별호실별</a:t>
            </a:r>
            <a:r>
              <a:rPr lang="en-US" altLang="ko-KR" sz="4500" b="1"/>
              <a:t> </a:t>
            </a:r>
            <a:r>
              <a:rPr lang="ko-KR" altLang="en-US" sz="4500" b="1"/>
              <a:t>점유형태</a:t>
            </a:r>
            <a:r>
              <a:rPr lang="en-US" altLang="ko-KR" sz="4500" b="1"/>
              <a:t>,</a:t>
            </a:r>
            <a:r>
              <a:rPr lang="ko-KR" altLang="en-US" sz="4500" b="1"/>
              <a:t>등기정보</a:t>
            </a:r>
            <a:r>
              <a:rPr lang="en-US" altLang="ko-KR" sz="4500" b="1"/>
              <a:t> </a:t>
            </a:r>
            <a:r>
              <a:rPr lang="ko-KR" altLang="en-US" sz="4500" b="1"/>
              <a:t>한눈에</a:t>
            </a:r>
            <a:r>
              <a:rPr lang="en-US" altLang="ko-KR" sz="4500" b="1"/>
              <a:t> </a:t>
            </a:r>
            <a:r>
              <a:rPr lang="ko-KR" altLang="en-US" sz="4500" b="1"/>
              <a:t>확인가능</a:t>
            </a:r>
            <a:endParaRPr lang="ko-KR" altLang="en-US" sz="4500" b="1"/>
          </a:p>
          <a:p>
            <a:pPr>
              <a:defRPr/>
            </a:pPr>
            <a:r>
              <a:rPr lang="ko-KR" altLang="en-US" sz="4500" b="1"/>
              <a:t>각</a:t>
            </a:r>
            <a:r>
              <a:rPr lang="en-US" altLang="ko-KR" sz="4500" b="1"/>
              <a:t> </a:t>
            </a:r>
            <a:r>
              <a:rPr lang="ko-KR" altLang="en-US" sz="4500" b="1"/>
              <a:t>개별호실을</a:t>
            </a:r>
            <a:r>
              <a:rPr lang="en-US" altLang="ko-KR" sz="4500" b="1"/>
              <a:t> </a:t>
            </a:r>
            <a:r>
              <a:rPr lang="ko-KR" altLang="en-US" sz="4500" b="1"/>
              <a:t>클릭</a:t>
            </a:r>
            <a:r>
              <a:rPr lang="en-US" altLang="ko-KR" sz="4500" b="1"/>
              <a:t> </a:t>
            </a:r>
            <a:r>
              <a:rPr lang="ko-KR" altLang="en-US" sz="4500" b="1"/>
              <a:t>하게되면</a:t>
            </a:r>
            <a:r>
              <a:rPr lang="en-US" altLang="ko-KR" sz="4500" b="1"/>
              <a:t> </a:t>
            </a:r>
            <a:r>
              <a:rPr lang="ko-KR" altLang="en-US" sz="4500" b="1"/>
              <a:t>자세하게</a:t>
            </a:r>
            <a:r>
              <a:rPr lang="en-US" altLang="ko-KR" sz="4500" b="1"/>
              <a:t> </a:t>
            </a:r>
            <a:r>
              <a:rPr lang="ko-KR" altLang="en-US" sz="4500" b="1"/>
              <a:t>확인가능</a:t>
            </a:r>
            <a:endParaRPr lang="ko-KR" altLang="en-US" sz="4500" b="1"/>
          </a:p>
          <a:p>
            <a:pPr>
              <a:defRPr/>
            </a:pPr>
            <a:r>
              <a:rPr lang="ko-KR" altLang="en-US" sz="4500" b="1"/>
              <a:t>새로운</a:t>
            </a:r>
            <a:r>
              <a:rPr lang="en-US" altLang="ko-KR" sz="4500" b="1"/>
              <a:t> </a:t>
            </a:r>
            <a:r>
              <a:rPr lang="ko-KR" altLang="en-US" sz="4500" b="1"/>
              <a:t>거래나</a:t>
            </a:r>
            <a:r>
              <a:rPr lang="en-US" altLang="ko-KR" sz="4500" b="1"/>
              <a:t> </a:t>
            </a:r>
            <a:r>
              <a:rPr lang="ko-KR" altLang="en-US" sz="4500" b="1"/>
              <a:t>등기변동이</a:t>
            </a:r>
            <a:r>
              <a:rPr lang="en-US" altLang="ko-KR" sz="4500" b="1"/>
              <a:t> </a:t>
            </a:r>
            <a:r>
              <a:rPr lang="ko-KR" altLang="en-US" sz="4500" b="1"/>
              <a:t>생기게되면</a:t>
            </a:r>
            <a:r>
              <a:rPr lang="en-US" altLang="ko-KR" sz="4500" b="1"/>
              <a:t> </a:t>
            </a:r>
            <a:r>
              <a:rPr lang="ko-KR" altLang="en-US" sz="4500" b="1"/>
              <a:t>즉시</a:t>
            </a:r>
            <a:r>
              <a:rPr lang="en-US" altLang="ko-KR" sz="4500" b="1"/>
              <a:t> </a:t>
            </a:r>
            <a:r>
              <a:rPr lang="ko-KR" altLang="en-US" sz="4500" b="1"/>
              <a:t>알림</a:t>
            </a:r>
            <a:endParaRPr lang="ko-KR" altLang="en-US" sz="4500" b="1"/>
          </a:p>
        </p:txBody>
      </p:sp>
      <p:pic>
        <p:nvPicPr>
          <p:cNvPr id="3" name="Pic"/>
          <p:cNvPicPr>
            <a:picLocks noChangeAspect="1"/>
          </p:cNvPicPr>
          <p:nvPr/>
        </p:nvPicPr>
        <p:blipFill rotWithShape="1">
          <a:blip r:embed="rId2"/>
          <a:srcRect r="430" b="20240"/>
          <a:stretch>
            <a:fillRect/>
          </a:stretch>
        </p:blipFill>
        <p:spPr>
          <a:xfrm>
            <a:off x="29911" y="12699"/>
            <a:ext cx="3672412" cy="998400"/>
          </a:xfrm>
          <a:prstGeom prst="rect">
            <a:avLst/>
          </a:prstGeom>
        </p:spPr>
      </p:pic>
      <p:pic>
        <p:nvPicPr>
          <p:cNvPr id="4" name="Pic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657158" y="437938"/>
            <a:ext cx="5384481" cy="5264908"/>
          </a:xfrm>
          <a:prstGeom prst="rect">
            <a:avLst/>
          </a:prstGeom>
        </p:spPr>
      </p:pic>
      <p:pic>
        <p:nvPicPr>
          <p:cNvPr id="5" name="Pic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0303" y="1011356"/>
            <a:ext cx="2589707" cy="3814962"/>
          </a:xfrm>
          <a:prstGeom prst="rect">
            <a:avLst/>
          </a:prstGeom>
        </p:spPr>
      </p:pic>
      <p:pic>
        <p:nvPicPr>
          <p:cNvPr id="6" name="Pic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7874000" y="438142"/>
            <a:ext cx="4178298" cy="52647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"/>
          <p:cNvPicPr>
            <a:picLocks noChangeAspect="1"/>
          </p:cNvPicPr>
          <p:nvPr/>
        </p:nvPicPr>
        <p:blipFill rotWithShape="1">
          <a:blip r:embed="rId3"/>
          <a:srcRect r="430" b="20240"/>
          <a:stretch>
            <a:fillRect/>
          </a:stretch>
        </p:blipFill>
        <p:spPr>
          <a:xfrm>
            <a:off x="113665" y="47429"/>
            <a:ext cx="3175617" cy="998400"/>
          </a:xfrm>
          <a:prstGeom prst="rect">
            <a:avLst/>
          </a:prstGeom>
        </p:spPr>
      </p:pic>
      <p:pic>
        <p:nvPicPr>
          <p:cNvPr id="3" name="Pic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74872" y="931058"/>
            <a:ext cx="2614205" cy="3456169"/>
          </a:xfrm>
          <a:prstGeom prst="rect">
            <a:avLst/>
          </a:prstGeom>
        </p:spPr>
      </p:pic>
      <p:pic>
        <p:nvPicPr>
          <p:cNvPr id="4" name="Pic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688908" y="486131"/>
            <a:ext cx="4626292" cy="5305618"/>
          </a:xfrm>
          <a:prstGeom prst="rect">
            <a:avLst/>
          </a:prstGeom>
        </p:spPr>
      </p:pic>
      <p:pic>
        <p:nvPicPr>
          <p:cNvPr id="5" name="Pic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7315741" y="486201"/>
            <a:ext cx="4842076" cy="5305549"/>
          </a:xfrm>
          <a:prstGeom prst="rect">
            <a:avLst/>
          </a:prstGeom>
        </p:spPr>
      </p:pic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113788" y="5791751"/>
            <a:ext cx="11554070" cy="988435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endParaRPr lang="en-US" altLang="ko-KR" sz="3790" b="1"/>
          </a:p>
          <a:p>
            <a:pPr>
              <a:defRPr/>
            </a:pPr>
            <a:r>
              <a:rPr lang="ko-KR" altLang="en-US" sz="3270" b="1"/>
              <a:t>네이버</a:t>
            </a:r>
            <a:r>
              <a:rPr lang="en-US" altLang="ko-KR" sz="3270" b="1"/>
              <a:t> </a:t>
            </a:r>
            <a:r>
              <a:rPr lang="ko-KR" altLang="en-US" sz="3270" b="1"/>
              <a:t>부동산</a:t>
            </a:r>
            <a:r>
              <a:rPr lang="en-US" altLang="ko-KR" sz="3270" b="1"/>
              <a:t> </a:t>
            </a:r>
            <a:r>
              <a:rPr lang="ko-KR" altLang="en-US" sz="3270" b="1"/>
              <a:t>중개업소</a:t>
            </a:r>
            <a:r>
              <a:rPr lang="en-US" altLang="ko-KR" sz="3270" b="1"/>
              <a:t> </a:t>
            </a:r>
            <a:r>
              <a:rPr lang="ko-KR" altLang="en-US" sz="3270" b="1"/>
              <a:t>매물현황</a:t>
            </a:r>
            <a:r>
              <a:rPr lang="en-US" altLang="ko-KR" sz="3270" b="1"/>
              <a:t> </a:t>
            </a:r>
            <a:r>
              <a:rPr lang="ko-KR" altLang="en-US" sz="3270" b="1"/>
              <a:t>및</a:t>
            </a:r>
            <a:r>
              <a:rPr lang="en-US" altLang="ko-KR" sz="3270" b="1"/>
              <a:t> </a:t>
            </a:r>
            <a:r>
              <a:rPr lang="ko-KR" altLang="en-US" sz="3270" b="1"/>
              <a:t>동일매물</a:t>
            </a:r>
            <a:r>
              <a:rPr lang="en-US" altLang="ko-KR" sz="3270" b="1"/>
              <a:t> </a:t>
            </a:r>
            <a:r>
              <a:rPr lang="ko-KR" altLang="en-US" sz="3270" b="1"/>
              <a:t>순위확인</a:t>
            </a:r>
            <a:r>
              <a:rPr lang="en-US" altLang="ko-KR" sz="3270" b="1"/>
              <a:t> </a:t>
            </a:r>
            <a:endParaRPr lang="en-US" altLang="ko-KR" sz="3270" b="1"/>
          </a:p>
          <a:p>
            <a:pPr>
              <a:defRPr/>
            </a:pPr>
            <a:r>
              <a:rPr lang="ko-KR" altLang="en-US" sz="3270" b="1"/>
              <a:t>순위</a:t>
            </a:r>
            <a:r>
              <a:rPr lang="en-US" altLang="ko-KR" sz="3270" b="1"/>
              <a:t> </a:t>
            </a:r>
            <a:r>
              <a:rPr lang="ko-KR" altLang="en-US" sz="3270" b="1"/>
              <a:t>확인</a:t>
            </a:r>
            <a:r>
              <a:rPr lang="en-US" altLang="ko-KR" sz="3270" b="1"/>
              <a:t> </a:t>
            </a:r>
            <a:r>
              <a:rPr lang="ko-KR" altLang="en-US" sz="3270" b="1"/>
              <a:t>후</a:t>
            </a:r>
            <a:r>
              <a:rPr lang="en-US" altLang="ko-KR" sz="3270" b="1"/>
              <a:t> </a:t>
            </a:r>
            <a:r>
              <a:rPr lang="ko-KR" altLang="en-US" sz="3270" b="1"/>
              <a:t>자신의</a:t>
            </a:r>
            <a:r>
              <a:rPr lang="en-US" altLang="ko-KR" sz="3270" b="1"/>
              <a:t> </a:t>
            </a:r>
            <a:r>
              <a:rPr lang="ko-KR" altLang="en-US" sz="3270" b="1"/>
              <a:t>매물이</a:t>
            </a:r>
            <a:r>
              <a:rPr lang="en-US" altLang="ko-KR" sz="3270" b="1"/>
              <a:t> </a:t>
            </a:r>
            <a:r>
              <a:rPr lang="ko-KR" altLang="en-US" sz="3270" b="1"/>
              <a:t>순위가</a:t>
            </a:r>
            <a:r>
              <a:rPr lang="en-US" altLang="ko-KR" sz="3270" b="1"/>
              <a:t> </a:t>
            </a:r>
            <a:r>
              <a:rPr lang="ko-KR" altLang="en-US" sz="3270" b="1"/>
              <a:t>내려가있다면</a:t>
            </a:r>
            <a:r>
              <a:rPr lang="en-US" altLang="ko-KR" sz="3270" b="1"/>
              <a:t> </a:t>
            </a:r>
            <a:r>
              <a:rPr lang="ko-KR" altLang="en-US" sz="3270" b="1"/>
              <a:t>재등록</a:t>
            </a:r>
            <a:r>
              <a:rPr lang="en-US" altLang="ko-KR" sz="3270" b="1"/>
              <a:t> </a:t>
            </a:r>
            <a:r>
              <a:rPr lang="ko-KR" altLang="en-US" sz="3270" b="1"/>
              <a:t>후</a:t>
            </a:r>
            <a:r>
              <a:rPr lang="en-US" altLang="ko-KR" sz="3270" b="1"/>
              <a:t> </a:t>
            </a:r>
            <a:r>
              <a:rPr lang="ko-KR" altLang="en-US" sz="3270" b="1"/>
              <a:t>상단에</a:t>
            </a:r>
            <a:r>
              <a:rPr lang="en-US" altLang="ko-KR" sz="3270" b="1"/>
              <a:t> </a:t>
            </a:r>
            <a:r>
              <a:rPr lang="ko-KR" altLang="en-US" sz="3270" b="1"/>
              <a:t>노출가능</a:t>
            </a:r>
            <a:endParaRPr lang="ko-KR" altLang="en-US" sz="3270" b="1"/>
          </a:p>
          <a:p>
            <a:pPr>
              <a:defRPr/>
            </a:pPr>
            <a:endParaRPr lang="ko-KR" altLang="en-US" sz="1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2"/>
          <p:cNvSpPr>
            <a:spLocks noGrp="1"/>
          </p:cNvSpPr>
          <p:nvPr>
            <p:ph idx="1"/>
          </p:nvPr>
        </p:nvSpPr>
        <p:spPr>
          <a:xfrm>
            <a:off x="113788" y="5524297"/>
            <a:ext cx="11724986" cy="1162256"/>
          </a:xfrm>
        </p:spPr>
        <p:txBody>
          <a:bodyPr>
            <a:normAutofit/>
          </a:bodyPr>
          <a:p>
            <a:pPr>
              <a:defRPr/>
            </a:pPr>
            <a:endParaRPr lang="en-US" altLang="ko-KR" sz="1800" b="1" smtClean="0"/>
          </a:p>
          <a:p>
            <a:pPr>
              <a:defRPr/>
            </a:pPr>
            <a:r>
              <a:rPr lang="ko-KR" altLang="en-US" sz="1800" b="1" smtClean="0"/>
              <a:t>타</a:t>
            </a:r>
            <a:r>
              <a:rPr lang="en-US" altLang="ko-KR" sz="1800" b="1" smtClean="0"/>
              <a:t> </a:t>
            </a:r>
            <a:r>
              <a:rPr lang="ko-KR" altLang="en-US" sz="1800" b="1" smtClean="0"/>
              <a:t>중개업소의</a:t>
            </a:r>
            <a:r>
              <a:rPr lang="en-US" altLang="ko-KR" sz="1800" b="1" smtClean="0"/>
              <a:t> </a:t>
            </a:r>
            <a:r>
              <a:rPr lang="ko-KR" altLang="en-US" sz="1800" b="1" smtClean="0"/>
              <a:t>노출순위도</a:t>
            </a:r>
            <a:r>
              <a:rPr lang="en-US" altLang="ko-KR" sz="1800" b="1" smtClean="0"/>
              <a:t> </a:t>
            </a:r>
            <a:r>
              <a:rPr lang="ko-KR" altLang="en-US" sz="1800" b="1" smtClean="0"/>
              <a:t>한눈에</a:t>
            </a:r>
            <a:r>
              <a:rPr lang="en-US" altLang="ko-KR" sz="1800" b="1" smtClean="0"/>
              <a:t> </a:t>
            </a:r>
            <a:r>
              <a:rPr lang="ko-KR" altLang="en-US" sz="1800" b="1" smtClean="0"/>
              <a:t>확인가능</a:t>
            </a:r>
            <a:endParaRPr lang="en-US" altLang="ko-KR" sz="1800" b="1" smtClean="0"/>
          </a:p>
          <a:p>
            <a:pPr>
              <a:defRPr/>
            </a:pPr>
            <a:r>
              <a:rPr lang="ko-KR" altLang="en-US" sz="1800" b="1" smtClean="0"/>
              <a:t>네이버</a:t>
            </a:r>
            <a:r>
              <a:rPr lang="en-US" altLang="ko-KR" sz="1800" b="1" smtClean="0"/>
              <a:t> </a:t>
            </a:r>
            <a:r>
              <a:rPr lang="ko-KR" altLang="en-US" sz="1800" b="1" smtClean="0"/>
              <a:t>광고</a:t>
            </a:r>
            <a:r>
              <a:rPr lang="en-US" altLang="ko-KR" sz="1800" b="1" smtClean="0"/>
              <a:t> </a:t>
            </a:r>
            <a:r>
              <a:rPr lang="ko-KR" altLang="en-US" sz="1800" b="1" smtClean="0"/>
              <a:t>매물</a:t>
            </a:r>
            <a:r>
              <a:rPr lang="en-US" altLang="ko-KR" sz="1800" b="1" smtClean="0"/>
              <a:t> </a:t>
            </a:r>
            <a:r>
              <a:rPr lang="ko-KR" altLang="en-US" sz="1800" b="1" smtClean="0"/>
              <a:t>리스트에서</a:t>
            </a:r>
            <a:r>
              <a:rPr lang="en-US" altLang="ko-KR" sz="1800" b="1" smtClean="0"/>
              <a:t> </a:t>
            </a:r>
            <a:r>
              <a:rPr lang="ko-KR" altLang="en-US" sz="1800" b="1" smtClean="0"/>
              <a:t>삭제된</a:t>
            </a:r>
            <a:r>
              <a:rPr lang="en-US" altLang="ko-KR" sz="1800" b="1" smtClean="0"/>
              <a:t> </a:t>
            </a:r>
            <a:r>
              <a:rPr lang="ko-KR" altLang="en-US" sz="1800" b="1" smtClean="0"/>
              <a:t>매물도</a:t>
            </a:r>
            <a:r>
              <a:rPr lang="en-US" altLang="ko-KR" sz="1800" b="1" smtClean="0"/>
              <a:t> </a:t>
            </a:r>
            <a:r>
              <a:rPr lang="ko-KR" altLang="en-US" sz="1800" b="1" smtClean="0"/>
              <a:t>확인가능</a:t>
            </a:r>
            <a:endParaRPr lang="ko-KR" altLang="en-US" sz="1800" b="1" smtClean="0"/>
          </a:p>
        </p:txBody>
      </p:sp>
      <p:pic>
        <p:nvPicPr>
          <p:cNvPr id="3" name="Pic"/>
          <p:cNvPicPr>
            <a:picLocks noChangeAspect="1"/>
          </p:cNvPicPr>
          <p:nvPr/>
        </p:nvPicPr>
        <p:blipFill rotWithShape="1">
          <a:blip r:embed="rId3"/>
          <a:srcRect r="430" b="20240"/>
          <a:stretch>
            <a:fillRect/>
          </a:stretch>
        </p:blipFill>
        <p:spPr>
          <a:xfrm>
            <a:off x="4130949" y="137596"/>
            <a:ext cx="3672412" cy="998400"/>
          </a:xfrm>
          <a:prstGeom prst="rect">
            <a:avLst/>
          </a:prstGeom>
        </p:spPr>
      </p:pic>
      <p:pic>
        <p:nvPicPr>
          <p:cNvPr id="4" name="Pic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13933" y="1135660"/>
            <a:ext cx="4016754" cy="4117777"/>
          </a:xfrm>
          <a:prstGeom prst="rect">
            <a:avLst/>
          </a:prstGeom>
        </p:spPr>
      </p:pic>
      <p:pic>
        <p:nvPicPr>
          <p:cNvPr id="5" name="Pic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4130753" y="1135380"/>
            <a:ext cx="4756872" cy="4042911"/>
          </a:xfrm>
          <a:prstGeom prst="rect">
            <a:avLst/>
          </a:prstGeom>
        </p:spPr>
      </p:pic>
      <p:pic>
        <p:nvPicPr>
          <p:cNvPr id="6" name="Pic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8580912" y="1306907"/>
            <a:ext cx="3428778" cy="404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488076"/>
      </p:ext>
    </p:extLst>
  </p:cSld>
  <p:clrMapOvr>
    <a:masterClrMapping/>
  </p:clrMapOvr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2"/>
          <p:cNvSpPr>
            <a:spLocks noGrp="1"/>
          </p:cNvSpPr>
          <p:nvPr>
            <p:ph idx="1"/>
          </p:nvPr>
        </p:nvSpPr>
        <p:spPr>
          <a:xfrm>
            <a:off x="584199" y="5977157"/>
            <a:ext cx="10972798" cy="855126"/>
          </a:xfrm>
        </p:spPr>
        <p:txBody>
          <a:bodyPr>
            <a:normAutofit/>
          </a:bodyPr>
          <a:p>
            <a:pPr>
              <a:defRPr/>
            </a:pPr>
            <a:r>
              <a:rPr lang="ko-KR" altLang="en-US" sz="2000" b="1" smtClean="0"/>
              <a:t>고객의</a:t>
            </a:r>
            <a:r>
              <a:rPr lang="en-US" altLang="ko-KR" sz="2000" b="1" smtClean="0"/>
              <a:t> </a:t>
            </a:r>
            <a:r>
              <a:rPr lang="ko-KR" altLang="en-US" sz="2000" b="1" smtClean="0"/>
              <a:t>정보</a:t>
            </a:r>
            <a:r>
              <a:rPr lang="en-US" altLang="ko-KR" sz="2000" b="1" smtClean="0"/>
              <a:t>,</a:t>
            </a:r>
            <a:r>
              <a:rPr lang="ko-KR" altLang="en-US" sz="2000" b="1" smtClean="0"/>
              <a:t>상담내열</a:t>
            </a:r>
            <a:r>
              <a:rPr lang="en-US" altLang="ko-KR" sz="2000" b="1" smtClean="0"/>
              <a:t>,</a:t>
            </a:r>
            <a:r>
              <a:rPr lang="ko-KR" altLang="en-US" sz="2000" b="1" smtClean="0"/>
              <a:t>일정</a:t>
            </a:r>
            <a:r>
              <a:rPr lang="en-US" altLang="ko-KR" sz="2000" b="1" smtClean="0"/>
              <a:t> </a:t>
            </a:r>
            <a:r>
              <a:rPr lang="ko-KR" altLang="en-US" sz="2000" b="1" smtClean="0"/>
              <a:t>등</a:t>
            </a:r>
            <a:r>
              <a:rPr lang="en-US" altLang="ko-KR" sz="2000" b="1" smtClean="0"/>
              <a:t> </a:t>
            </a:r>
            <a:r>
              <a:rPr lang="ko-KR" altLang="en-US" sz="2000" b="1" smtClean="0"/>
              <a:t>자동으로</a:t>
            </a:r>
            <a:r>
              <a:rPr lang="en-US" altLang="ko-KR" sz="2000" b="1" smtClean="0"/>
              <a:t> </a:t>
            </a:r>
            <a:r>
              <a:rPr lang="ko-KR" altLang="en-US" sz="2000" b="1" smtClean="0"/>
              <a:t>통합관리</a:t>
            </a:r>
            <a:endParaRPr lang="en-US" altLang="ko-KR" sz="2000" b="1" smtClean="0"/>
          </a:p>
          <a:p>
            <a:pPr>
              <a:defRPr/>
            </a:pPr>
            <a:r>
              <a:rPr lang="ko-KR" altLang="en-US" sz="2000" b="1" smtClean="0"/>
              <a:t>고객의</a:t>
            </a:r>
            <a:r>
              <a:rPr lang="en-US" altLang="ko-KR" sz="2000" b="1" smtClean="0"/>
              <a:t> </a:t>
            </a:r>
            <a:r>
              <a:rPr lang="ko-KR" altLang="en-US" sz="2000" b="1" smtClean="0"/>
              <a:t>원하는</a:t>
            </a:r>
            <a:r>
              <a:rPr lang="en-US" altLang="ko-KR" sz="2000" b="1" smtClean="0"/>
              <a:t> </a:t>
            </a:r>
            <a:r>
              <a:rPr lang="ko-KR" altLang="en-US" sz="2000" b="1" smtClean="0"/>
              <a:t>매물의</a:t>
            </a:r>
            <a:r>
              <a:rPr lang="en-US" altLang="ko-KR" sz="2000" b="1" smtClean="0"/>
              <a:t> </a:t>
            </a:r>
            <a:r>
              <a:rPr lang="ko-KR" altLang="en-US" sz="2000" b="1" smtClean="0"/>
              <a:t>조건을</a:t>
            </a:r>
            <a:r>
              <a:rPr lang="en-US" altLang="ko-KR" sz="2000" b="1" smtClean="0"/>
              <a:t> </a:t>
            </a:r>
            <a:r>
              <a:rPr lang="ko-KR" altLang="en-US" sz="2000" b="1" smtClean="0"/>
              <a:t>추가하여</a:t>
            </a:r>
            <a:r>
              <a:rPr lang="en-US" altLang="ko-KR" sz="2000" b="1" smtClean="0"/>
              <a:t> </a:t>
            </a:r>
            <a:r>
              <a:rPr lang="ko-KR" altLang="en-US" sz="2000" b="1" smtClean="0"/>
              <a:t>맞춤매물</a:t>
            </a:r>
            <a:r>
              <a:rPr lang="en-US" altLang="ko-KR" sz="2000" b="1" smtClean="0"/>
              <a:t> </a:t>
            </a:r>
            <a:r>
              <a:rPr lang="ko-KR" altLang="en-US" sz="2000" b="1" smtClean="0"/>
              <a:t>확인</a:t>
            </a:r>
            <a:endParaRPr lang="en-US" altLang="ko-KR" sz="2000" b="1" smtClean="0"/>
          </a:p>
          <a:p>
            <a:pPr>
              <a:defRPr/>
            </a:pPr>
            <a:endParaRPr lang="ko-KR" altLang="en-US" smtClean="0"/>
          </a:p>
        </p:txBody>
      </p:sp>
      <p:pic>
        <p:nvPicPr>
          <p:cNvPr id="3" name="Pic"/>
          <p:cNvPicPr>
            <a:picLocks noChangeAspect="1"/>
          </p:cNvPicPr>
          <p:nvPr/>
        </p:nvPicPr>
        <p:blipFill rotWithShape="1">
          <a:blip r:embed="rId3"/>
          <a:srcRect r="430" b="20240"/>
          <a:stretch>
            <a:fillRect/>
          </a:stretch>
        </p:blipFill>
        <p:spPr>
          <a:xfrm>
            <a:off x="66949" y="175697"/>
            <a:ext cx="3672412" cy="998400"/>
          </a:xfrm>
          <a:prstGeom prst="rect">
            <a:avLst/>
          </a:prstGeom>
        </p:spPr>
      </p:pic>
      <p:pic>
        <p:nvPicPr>
          <p:cNvPr id="4" name="Pic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66675" y="980448"/>
            <a:ext cx="3324401" cy="4735099"/>
          </a:xfrm>
          <a:prstGeom prst="rect">
            <a:avLst/>
          </a:prstGeom>
        </p:spPr>
      </p:pic>
      <p:pic>
        <p:nvPicPr>
          <p:cNvPr id="5" name="Pic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3390900" y="881063"/>
            <a:ext cx="4191000" cy="5095875"/>
          </a:xfrm>
          <a:prstGeom prst="rect">
            <a:avLst/>
          </a:prstGeom>
        </p:spPr>
      </p:pic>
      <p:pic>
        <p:nvPicPr>
          <p:cNvPr id="6" name="Pic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7581900" y="881063"/>
            <a:ext cx="4470401" cy="509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122687"/>
      </p:ext>
    </p:extLst>
  </p:cSld>
  <p:clrMapOvr>
    <a:masterClrMapping/>
  </p:clrMapOvr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56845" y="220042"/>
            <a:ext cx="11984356" cy="5796004"/>
          </a:xfrm>
          <a:prstGeom prst="rect">
            <a:avLst/>
          </a:prstGeom>
        </p:spPr>
      </p:pic>
      <p:pic>
        <p:nvPicPr>
          <p:cNvPr id="2" name="Pic"/>
          <p:cNvPicPr>
            <a:picLocks noChangeAspect="1"/>
          </p:cNvPicPr>
          <p:nvPr/>
        </p:nvPicPr>
        <p:blipFill rotWithShape="1">
          <a:blip r:embed="rId4"/>
          <a:srcRect r="430" b="20240"/>
          <a:stretch>
            <a:fillRect/>
          </a:stretch>
        </p:blipFill>
        <p:spPr>
          <a:xfrm>
            <a:off x="258445" y="100979"/>
            <a:ext cx="2868264" cy="779780"/>
          </a:xfrm>
          <a:prstGeom prst="rect">
            <a:avLst/>
          </a:prstGeom>
        </p:spPr>
      </p:pic>
      <p:graphicFrame>
        <p:nvGraphicFramePr>
          <p:cNvPr id="4" name="Table"/>
          <p:cNvGraphicFramePr>
            <a:graphicFrameLocks noGrp="1"/>
          </p:cNvGraphicFramePr>
          <p:nvPr/>
        </p:nvGraphicFramePr>
        <p:xfrm>
          <a:off x="258445" y="6016127"/>
          <a:ext cx="9317752" cy="768339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1863550"/>
                <a:gridCol w="1863550"/>
                <a:gridCol w="1863550"/>
                <a:gridCol w="1863550"/>
                <a:gridCol w="1863550"/>
              </a:tblGrid>
              <a:tr h="319265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모바일</a:t>
                      </a:r>
                      <a:r>
                        <a:rPr lang="en-US" altLang="ko-KR" b="1"/>
                        <a:t> V1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843a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모바일</a:t>
                      </a:r>
                      <a:r>
                        <a:rPr lang="en-US" altLang="ko-KR" b="1"/>
                        <a:t> V2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843a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신홍보확인서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843a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홍보확인서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843a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현장확인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843a">
                        <a:alpha val="100000"/>
                      </a:srgbClr>
                    </a:solidFill>
                  </a:tcPr>
                </a:tc>
              </a:tr>
              <a:tr h="400674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1.400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1.400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1.400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1.950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원룸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2.300/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외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4000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56210" y="270943"/>
            <a:ext cx="11730989" cy="5514865"/>
          </a:xfrm>
          <a:prstGeom prst="rect">
            <a:avLst/>
          </a:prstGeom>
        </p:spPr>
      </p:pic>
      <p:pic>
        <p:nvPicPr>
          <p:cNvPr id="2" name="Pic"/>
          <p:cNvPicPr>
            <a:picLocks noChangeAspect="1"/>
          </p:cNvPicPr>
          <p:nvPr/>
        </p:nvPicPr>
        <p:blipFill rotWithShape="1">
          <a:blip r:embed="rId4"/>
          <a:srcRect r="430" b="20240"/>
          <a:stretch>
            <a:fillRect/>
          </a:stretch>
        </p:blipFill>
        <p:spPr>
          <a:xfrm>
            <a:off x="156210" y="0"/>
            <a:ext cx="2838974" cy="771817"/>
          </a:xfrm>
          <a:prstGeom prst="rect">
            <a:avLst/>
          </a:prstGeom>
        </p:spPr>
      </p:pic>
      <p:graphicFrame>
        <p:nvGraphicFramePr>
          <p:cNvPr id="4" name="Table"/>
          <p:cNvGraphicFramePr>
            <a:graphicFrameLocks noGrp="1"/>
          </p:cNvGraphicFramePr>
          <p:nvPr/>
        </p:nvGraphicFramePr>
        <p:xfrm>
          <a:off x="156210" y="5906270"/>
          <a:ext cx="9387206" cy="778444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1877441"/>
                <a:gridCol w="1877441"/>
                <a:gridCol w="1877441"/>
                <a:gridCol w="1877441"/>
                <a:gridCol w="1877441"/>
              </a:tblGrid>
              <a:tr h="367665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모바일</a:t>
                      </a:r>
                      <a:r>
                        <a:rPr lang="en-US" altLang="ko-KR" b="1"/>
                        <a:t> V1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843a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모바일</a:t>
                      </a:r>
                      <a:r>
                        <a:rPr lang="en-US" altLang="ko-KR" b="1"/>
                        <a:t> V2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843a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신홍보확인서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843a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홍보확인서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843a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현장확인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ff843a">
                        <a:alpha val="100000"/>
                      </a:srgbClr>
                    </a:solidFill>
                  </a:tcPr>
                </a:tc>
              </a:tr>
              <a:tr h="410779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1.400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1.400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1.400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1.950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원룸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2.300/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외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4000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"/>
          <p:cNvPicPr>
            <a:picLocks noChangeAspect="1"/>
          </p:cNvPicPr>
          <p:nvPr/>
        </p:nvPicPr>
        <p:blipFill rotWithShape="1">
          <a:blip r:embed="rId2"/>
          <a:srcRect b="370"/>
          <a:stretch>
            <a:fillRect/>
          </a:stretch>
        </p:blipFill>
        <p:spPr>
          <a:xfrm>
            <a:off x="317500" y="12701"/>
            <a:ext cx="11150600" cy="6832600"/>
          </a:xfrm>
          <a:prstGeom prst="rect">
            <a:avLst/>
          </a:prstGeom>
        </p:spPr>
      </p:pic>
      <p:pic>
        <p:nvPicPr>
          <p:cNvPr id="3" name="Pic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317817" y="12479"/>
            <a:ext cx="2818654" cy="59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433460"/>
      </p:ext>
    </p:extLst>
  </p:cSld>
  <p:clrMapOvr>
    <a:masterClrMapping/>
  </p:clrMapOvr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33045" y="147736"/>
            <a:ext cx="11725274" cy="6596939"/>
          </a:xfrm>
          <a:prstGeom prst="rect">
            <a:avLst/>
          </a:prstGeom>
        </p:spPr>
      </p:pic>
      <p:pic>
        <p:nvPicPr>
          <p:cNvPr id="3" name="Pic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686618" y="561953"/>
            <a:ext cx="2818654" cy="1000561"/>
          </a:xfrm>
          <a:prstGeom prst="rect">
            <a:avLst/>
          </a:prstGeom>
        </p:spPr>
      </p:pic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233168" y="1841903"/>
            <a:ext cx="11724986" cy="4343440"/>
          </a:xfrm>
        </p:spPr>
        <p:txBody>
          <a:bodyPr>
            <a:normAutofit/>
          </a:bodyPr>
          <a:p>
            <a:pPr>
              <a:defRPr/>
            </a:pPr>
            <a:r>
              <a:rPr lang="ko-KR" altLang="en-US" sz="2200" b="1" smtClean="0"/>
              <a:t>네이버</a:t>
            </a:r>
            <a:r>
              <a:rPr lang="en-US" altLang="ko-KR" sz="2200" b="1" smtClean="0"/>
              <a:t> CP</a:t>
            </a:r>
            <a:r>
              <a:rPr lang="ko-KR" altLang="en-US" sz="2200" b="1" smtClean="0"/>
              <a:t>사에서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가장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대표적이며</a:t>
            </a:r>
            <a:r>
              <a:rPr lang="en-US" altLang="ko-KR" sz="2200" b="1" smtClean="0"/>
              <a:t>, </a:t>
            </a:r>
            <a:r>
              <a:rPr lang="ko-KR" altLang="en-US" sz="2200" b="1" smtClean="0"/>
              <a:t>현재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회원수도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가장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많은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업체입니다</a:t>
            </a:r>
            <a:r>
              <a:rPr lang="en-US" altLang="ko-KR" sz="2200" b="1" smtClean="0"/>
              <a:t>.</a:t>
            </a:r>
            <a:endParaRPr lang="en-US" altLang="ko-KR" sz="2200" b="1" smtClean="0"/>
          </a:p>
          <a:p>
            <a:pPr>
              <a:defRPr/>
            </a:pPr>
            <a:endParaRPr lang="en-US" altLang="ko-KR" sz="2200" b="1" smtClean="0"/>
          </a:p>
          <a:p>
            <a:pPr>
              <a:defRPr/>
            </a:pPr>
            <a:r>
              <a:rPr lang="ko-KR" altLang="en-US" sz="2200" b="1" smtClean="0"/>
              <a:t>매체비에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쿠폰비가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포함되어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있는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상품입니다</a:t>
            </a:r>
            <a:r>
              <a:rPr lang="en-US" altLang="ko-KR" sz="2200" b="1" smtClean="0"/>
              <a:t>.</a:t>
            </a:r>
            <a:endParaRPr lang="en-US" altLang="ko-KR" sz="2200" b="1" smtClean="0"/>
          </a:p>
          <a:p>
            <a:pPr>
              <a:defRPr/>
            </a:pPr>
            <a:endParaRPr lang="en-US" altLang="ko-KR" sz="2200" b="1" smtClean="0"/>
          </a:p>
          <a:p>
            <a:pPr>
              <a:defRPr/>
            </a:pPr>
            <a:r>
              <a:rPr lang="ko-KR" altLang="en-US" sz="2200" b="1" smtClean="0"/>
              <a:t>주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매물이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상가</a:t>
            </a:r>
            <a:r>
              <a:rPr lang="en-US" altLang="ko-KR" sz="2200" b="1" smtClean="0"/>
              <a:t>,</a:t>
            </a:r>
            <a:r>
              <a:rPr lang="ko-KR" altLang="en-US" sz="2200" b="1" smtClean="0"/>
              <a:t>토지인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분들에게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합리적인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상품</a:t>
            </a:r>
            <a:br>
              <a:rPr lang="en-US" altLang="ko-KR" sz="2200" b="1" smtClean="0"/>
            </a:br>
            <a:r>
              <a:rPr lang="en-US" altLang="ko-KR" sz="2200" b="1" smtClean="0"/>
              <a:t>(</a:t>
            </a:r>
            <a:r>
              <a:rPr lang="ko-KR" altLang="en-US" sz="2200" b="1" smtClean="0"/>
              <a:t>월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평균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매물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등록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수가</a:t>
            </a:r>
            <a:r>
              <a:rPr lang="en-US" altLang="ko-KR" sz="2200" b="1" smtClean="0"/>
              <a:t> 20</a:t>
            </a:r>
            <a:r>
              <a:rPr lang="ko-KR" altLang="en-US" sz="2200" b="1" smtClean="0"/>
              <a:t>건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이하인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고객들에게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추천</a:t>
            </a:r>
            <a:r>
              <a:rPr lang="en-US" altLang="ko-KR" sz="2200" b="1" smtClean="0"/>
              <a:t>)</a:t>
            </a:r>
            <a:endParaRPr lang="en-US" altLang="ko-KR" sz="2200" b="1" smtClean="0"/>
          </a:p>
          <a:p>
            <a:pPr>
              <a:defRPr/>
            </a:pPr>
            <a:endParaRPr lang="en-US" altLang="ko-KR" sz="2200" b="1" smtClean="0"/>
          </a:p>
          <a:p>
            <a:pPr>
              <a:defRPr/>
            </a:pPr>
            <a:r>
              <a:rPr lang="ko-KR" altLang="en-US" sz="2200" b="1" smtClean="0"/>
              <a:t>이실장과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같은업체로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네이버부동산</a:t>
            </a:r>
            <a:r>
              <a:rPr lang="en-US" altLang="ko-KR" sz="2200" b="1" smtClean="0"/>
              <a:t>,</a:t>
            </a:r>
            <a:r>
              <a:rPr lang="ko-KR" altLang="en-US" sz="2200" b="1" smtClean="0"/>
              <a:t>매경부동산</a:t>
            </a:r>
            <a:r>
              <a:rPr lang="en-US" altLang="ko-KR" sz="2200" b="1" smtClean="0"/>
              <a:t>,KB</a:t>
            </a:r>
            <a:r>
              <a:rPr lang="ko-KR" altLang="en-US" sz="2200" b="1" smtClean="0"/>
              <a:t>부동산</a:t>
            </a:r>
            <a:r>
              <a:rPr lang="en-US" altLang="ko-KR" sz="2200" b="1" smtClean="0"/>
              <a:t>,</a:t>
            </a:r>
            <a:r>
              <a:rPr lang="ko-KR" altLang="en-US" sz="2200" b="1" smtClean="0"/>
              <a:t>신한은행</a:t>
            </a:r>
            <a:r>
              <a:rPr lang="en-US" altLang="ko-KR" sz="2200" b="1" smtClean="0"/>
              <a:t> SOL</a:t>
            </a:r>
            <a:r>
              <a:rPr lang="ko-KR" altLang="en-US" sz="2200" b="1" smtClean="0"/>
              <a:t>에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다메체전송가능</a:t>
            </a:r>
            <a:r>
              <a:rPr lang="en-US" altLang="ko-KR" sz="2200" b="1" smtClean="0"/>
              <a:t> </a:t>
            </a:r>
            <a:endParaRPr lang="ko-KR" altLang="en-US" sz="2200" b="1" smtClean="0"/>
          </a:p>
        </p:txBody>
      </p:sp>
    </p:spTree>
    <p:extLst>
      <p:ext uri="{BB962C8B-B14F-4D97-AF65-F5344CB8AC3E}">
        <p14:creationId xmlns:p14="http://schemas.microsoft.com/office/powerpoint/2010/main" val="3558680960"/>
      </p:ext>
    </p:extLst>
  </p:cSld>
  <p:clrMapOvr>
    <a:masterClrMapping/>
  </p:clrMapOvr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436428" y="211095"/>
            <a:ext cx="7412673" cy="2828925"/>
          </a:xfrm>
          <a:prstGeom prst="rect">
            <a:avLst/>
          </a:prstGeom>
        </p:spPr>
      </p:pic>
      <p:pic>
        <p:nvPicPr>
          <p:cNvPr id="3" name="Pic"/>
          <p:cNvPicPr>
            <a:picLocks noChangeAspect="1"/>
          </p:cNvPicPr>
          <p:nvPr/>
        </p:nvPicPr>
        <p:blipFill rotWithShape="1">
          <a:blip r:embed="rId4"/>
          <a:srcRect b="51770"/>
          <a:stretch>
            <a:fillRect/>
          </a:stretch>
        </p:blipFill>
        <p:spPr>
          <a:xfrm>
            <a:off x="227965" y="3102610"/>
            <a:ext cx="11621135" cy="1774825"/>
          </a:xfrm>
          <a:prstGeom prst="rect">
            <a:avLst/>
          </a:prstGeom>
        </p:spPr>
      </p:pic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227965" y="5753649"/>
            <a:ext cx="11792683" cy="1000712"/>
          </a:xfrm>
        </p:spPr>
        <p:txBody>
          <a:bodyPr>
            <a:normAutofit fontScale="32500" lnSpcReduction="20000"/>
          </a:bodyPr>
          <a:lstStyle/>
          <a:p>
            <a:pPr>
              <a:defRPr/>
            </a:pPr>
            <a:endParaRPr lang="en-US" altLang="ko-KR" sz="4630" b="1"/>
          </a:p>
          <a:p>
            <a:pPr>
              <a:defRPr/>
            </a:pPr>
            <a:r>
              <a:rPr lang="ko-KR" altLang="en-US" sz="4630" b="1"/>
              <a:t>초기</a:t>
            </a:r>
            <a:r>
              <a:rPr lang="en-US" altLang="ko-KR" sz="4630" b="1"/>
              <a:t> </a:t>
            </a:r>
            <a:r>
              <a:rPr lang="ko-KR" altLang="en-US" sz="4630" b="1"/>
              <a:t>쿠폰을</a:t>
            </a:r>
            <a:r>
              <a:rPr lang="en-US" altLang="ko-KR" sz="4630" b="1"/>
              <a:t> </a:t>
            </a:r>
            <a:r>
              <a:rPr lang="ko-KR" altLang="en-US" sz="4630" b="1"/>
              <a:t>소진</a:t>
            </a:r>
            <a:r>
              <a:rPr lang="en-US" altLang="ko-KR" sz="4630" b="1"/>
              <a:t> </a:t>
            </a:r>
            <a:r>
              <a:rPr lang="ko-KR" altLang="en-US" sz="4630" b="1"/>
              <a:t>후</a:t>
            </a:r>
            <a:r>
              <a:rPr lang="en-US" altLang="ko-KR" sz="4630" b="1"/>
              <a:t> </a:t>
            </a:r>
            <a:r>
              <a:rPr lang="ko-KR" altLang="en-US" sz="4630" b="1"/>
              <a:t>추가로</a:t>
            </a:r>
            <a:r>
              <a:rPr lang="en-US" altLang="ko-KR" sz="4630" b="1"/>
              <a:t> </a:t>
            </a:r>
            <a:r>
              <a:rPr lang="ko-KR" altLang="en-US" sz="4630" b="1"/>
              <a:t>초기쿠폰</a:t>
            </a:r>
            <a:r>
              <a:rPr lang="en-US" altLang="ko-KR" sz="4630" b="1"/>
              <a:t> </a:t>
            </a:r>
            <a:r>
              <a:rPr lang="ko-KR" altLang="en-US" sz="4630" b="1"/>
              <a:t>만큼</a:t>
            </a:r>
            <a:r>
              <a:rPr lang="en-US" altLang="ko-KR" sz="4630" b="1"/>
              <a:t> </a:t>
            </a:r>
            <a:r>
              <a:rPr lang="ko-KR" altLang="en-US" sz="4630" b="1"/>
              <a:t>충전가능</a:t>
            </a:r>
            <a:r>
              <a:rPr lang="en-US" altLang="ko-KR" sz="4630" b="1"/>
              <a:t> EX)60X60 =120</a:t>
            </a:r>
            <a:endParaRPr lang="en-US" altLang="ko-KR" sz="4630" b="1"/>
          </a:p>
          <a:p>
            <a:pPr>
              <a:defRPr/>
            </a:pPr>
            <a:r>
              <a:rPr lang="ko-KR" altLang="en-US" sz="4630" b="1"/>
              <a:t>계약기간</a:t>
            </a:r>
            <a:r>
              <a:rPr lang="en-US" altLang="ko-KR" sz="4630" b="1"/>
              <a:t> </a:t>
            </a:r>
            <a:r>
              <a:rPr lang="ko-KR" altLang="en-US" sz="4630" b="1"/>
              <a:t>내에</a:t>
            </a:r>
            <a:r>
              <a:rPr lang="en-US" altLang="ko-KR" sz="4630" b="1"/>
              <a:t> </a:t>
            </a:r>
            <a:r>
              <a:rPr lang="ko-KR" altLang="en-US" sz="4630" b="1"/>
              <a:t>쿠폰을</a:t>
            </a:r>
            <a:r>
              <a:rPr lang="en-US" altLang="ko-KR" sz="4630" b="1"/>
              <a:t> </a:t>
            </a:r>
            <a:r>
              <a:rPr lang="ko-KR" altLang="en-US" sz="4630" b="1"/>
              <a:t>모두</a:t>
            </a:r>
            <a:r>
              <a:rPr lang="en-US" altLang="ko-KR" sz="4630" b="1"/>
              <a:t> </a:t>
            </a:r>
            <a:r>
              <a:rPr lang="ko-KR" altLang="en-US" sz="4630" b="1"/>
              <a:t>소진시</a:t>
            </a:r>
            <a:r>
              <a:rPr lang="en-US" altLang="ko-KR" sz="4630" b="1"/>
              <a:t> </a:t>
            </a:r>
            <a:r>
              <a:rPr lang="ko-KR" altLang="en-US" sz="4630" b="1"/>
              <a:t>계약기간이</a:t>
            </a:r>
            <a:r>
              <a:rPr lang="en-US" altLang="ko-KR" sz="4630" b="1"/>
              <a:t> </a:t>
            </a:r>
            <a:r>
              <a:rPr lang="ko-KR" altLang="en-US" sz="4630" b="1"/>
              <a:t>남았더라도</a:t>
            </a:r>
            <a:r>
              <a:rPr lang="en-US" altLang="ko-KR" sz="4630" b="1"/>
              <a:t> </a:t>
            </a:r>
            <a:r>
              <a:rPr lang="ko-KR" altLang="en-US" sz="4630" b="1"/>
              <a:t>재결제</a:t>
            </a:r>
            <a:endParaRPr lang="ko-KR" altLang="en-US" sz="4630" b="1"/>
          </a:p>
          <a:p>
            <a:pPr>
              <a:defRPr/>
            </a:pPr>
            <a:r>
              <a:rPr lang="ko-KR" altLang="en-US" sz="4630" b="1"/>
              <a:t>고객들의</a:t>
            </a:r>
            <a:r>
              <a:rPr lang="en-US" altLang="ko-KR" sz="4630" b="1"/>
              <a:t> </a:t>
            </a:r>
            <a:r>
              <a:rPr lang="ko-KR" altLang="en-US" sz="4630" b="1"/>
              <a:t>평균적인</a:t>
            </a:r>
            <a:r>
              <a:rPr lang="en-US" altLang="ko-KR" sz="4630" b="1"/>
              <a:t> </a:t>
            </a:r>
            <a:r>
              <a:rPr lang="ko-KR" altLang="en-US" sz="4630" b="1"/>
              <a:t>매물</a:t>
            </a:r>
            <a:r>
              <a:rPr lang="en-US" altLang="ko-KR" sz="4630" b="1"/>
              <a:t> </a:t>
            </a:r>
            <a:r>
              <a:rPr lang="ko-KR" altLang="en-US" sz="4630" b="1"/>
              <a:t>등록수치를</a:t>
            </a:r>
            <a:r>
              <a:rPr lang="en-US" altLang="ko-KR" sz="4630" b="1"/>
              <a:t> </a:t>
            </a:r>
            <a:r>
              <a:rPr lang="ko-KR" altLang="en-US" sz="4630" b="1"/>
              <a:t>판단해</a:t>
            </a:r>
            <a:r>
              <a:rPr lang="en-US" altLang="ko-KR" sz="4630" b="1"/>
              <a:t> </a:t>
            </a:r>
            <a:r>
              <a:rPr lang="ko-KR" altLang="en-US" sz="4630" b="1"/>
              <a:t>여유롭게</a:t>
            </a:r>
            <a:r>
              <a:rPr lang="en-US" altLang="ko-KR" sz="4630" b="1"/>
              <a:t> </a:t>
            </a:r>
            <a:r>
              <a:rPr lang="ko-KR" altLang="en-US" sz="4630" b="1"/>
              <a:t>상품유도</a:t>
            </a:r>
            <a:endParaRPr lang="ko-KR" altLang="en-US" sz="4630" b="1"/>
          </a:p>
        </p:txBody>
      </p:sp>
      <p:pic>
        <p:nvPicPr>
          <p:cNvPr id="5" name="Pic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814388" y="986149"/>
            <a:ext cx="2818654" cy="1000561"/>
          </a:xfrm>
          <a:prstGeom prst="rect">
            <a:avLst/>
          </a:prstGeom>
        </p:spPr>
      </p:pic>
      <p:graphicFrame>
        <p:nvGraphicFramePr>
          <p:cNvPr id="6" name="Table"/>
          <p:cNvGraphicFramePr>
            <a:graphicFrameLocks noGrp="1"/>
          </p:cNvGraphicFramePr>
          <p:nvPr/>
        </p:nvGraphicFramePr>
        <p:xfrm>
          <a:off x="380365" y="4965202"/>
          <a:ext cx="9545955" cy="789940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1909191"/>
                <a:gridCol w="1909191"/>
                <a:gridCol w="1909191"/>
                <a:gridCol w="1909191"/>
                <a:gridCol w="1909191"/>
              </a:tblGrid>
              <a:tr h="330229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모바일</a:t>
                      </a:r>
                      <a:r>
                        <a:rPr lang="en-US" altLang="ko-KR" b="1"/>
                        <a:t> V1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8000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모바일</a:t>
                      </a:r>
                      <a:r>
                        <a:rPr lang="en-US" altLang="ko-KR" b="1"/>
                        <a:t> V2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8000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신홍보확인서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8000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홍보확인서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8000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현장확인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8000">
                        <a:alpha val="100000"/>
                      </a:srgbClr>
                    </a:solidFill>
                  </a:tcPr>
                </a:tc>
              </a:tr>
              <a:tr h="422275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1.980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(3+1)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1.980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(3+1)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1.980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(3+1)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1.980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원룸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2.300/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외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4000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215255" y="378087"/>
            <a:ext cx="1981200" cy="619125"/>
          </a:xfrm>
          <a:prstGeom prst="rect">
            <a:avLst/>
          </a:prstGeom>
        </p:spPr>
      </p:pic>
      <p:pic>
        <p:nvPicPr>
          <p:cNvPr id="4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870151" y="997212"/>
            <a:ext cx="10671408" cy="56717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54000" y="147736"/>
            <a:ext cx="11704319" cy="6596939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4634" y="1422845"/>
            <a:ext cx="10972798" cy="4445105"/>
          </a:xfrm>
        </p:spPr>
        <p:txBody>
          <a:bodyPr/>
          <a:p>
            <a:pPr>
              <a:defRPr/>
            </a:pPr>
            <a:endParaRPr lang="en-US" altLang="ko-KR" sz="2000" b="1" smtClean="0"/>
          </a:p>
          <a:p>
            <a:pPr>
              <a:defRPr/>
            </a:pPr>
            <a:endParaRPr lang="en-US" altLang="ko-KR" sz="2000" b="1" smtClean="0"/>
          </a:p>
          <a:p>
            <a:pPr>
              <a:defRPr/>
            </a:pPr>
            <a:endParaRPr lang="en-US" altLang="ko-KR" sz="2200" b="1" smtClean="0"/>
          </a:p>
          <a:p>
            <a:pPr>
              <a:defRPr/>
            </a:pPr>
            <a:r>
              <a:rPr lang="ko-KR" altLang="en-US" sz="2200" b="1" smtClean="0"/>
              <a:t>부동산</a:t>
            </a:r>
            <a:r>
              <a:rPr lang="en-US" altLang="ko-KR" sz="2200" b="1" smtClean="0"/>
              <a:t> 114</a:t>
            </a:r>
            <a:r>
              <a:rPr lang="ko-KR" altLang="en-US" sz="2200" b="1" smtClean="0"/>
              <a:t>는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부동산정보업체로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오랜기간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운영되어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전체연령에서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인지도가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높습니다</a:t>
            </a:r>
            <a:r>
              <a:rPr lang="en-US" altLang="ko-KR" sz="2200" b="1" smtClean="0"/>
              <a:t>.</a:t>
            </a:r>
            <a:endParaRPr lang="en-US" altLang="ko-KR" sz="2200" b="1" smtClean="0"/>
          </a:p>
          <a:p>
            <a:pPr>
              <a:defRPr/>
            </a:pPr>
            <a:endParaRPr lang="en-US" altLang="ko-KR" sz="2200" b="1" smtClean="0"/>
          </a:p>
          <a:p>
            <a:pPr>
              <a:defRPr/>
            </a:pPr>
            <a:r>
              <a:rPr lang="ko-KR" altLang="en-US" sz="2200" b="1" smtClean="0"/>
              <a:t>주매물이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상가</a:t>
            </a:r>
            <a:r>
              <a:rPr lang="en-US" altLang="ko-KR" sz="2200" b="1" smtClean="0"/>
              <a:t>,</a:t>
            </a:r>
            <a:r>
              <a:rPr lang="ko-KR" altLang="en-US" sz="2200" b="1" smtClean="0"/>
              <a:t>건물</a:t>
            </a:r>
            <a:r>
              <a:rPr lang="en-US" altLang="ko-KR" sz="2200" b="1" smtClean="0"/>
              <a:t>,</a:t>
            </a:r>
            <a:r>
              <a:rPr lang="ko-KR" altLang="en-US" sz="2200" b="1" smtClean="0"/>
              <a:t>토지</a:t>
            </a:r>
            <a:r>
              <a:rPr lang="en-US" altLang="ko-KR" sz="2200" b="1" smtClean="0"/>
              <a:t>,</a:t>
            </a:r>
            <a:r>
              <a:rPr lang="ko-KR" altLang="en-US" sz="2200" b="1" smtClean="0"/>
              <a:t>공장의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고객들에게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추천드립니다</a:t>
            </a:r>
            <a:r>
              <a:rPr lang="en-US" altLang="ko-KR" sz="2200" b="1" smtClean="0"/>
              <a:t>.</a:t>
            </a:r>
            <a:endParaRPr lang="en-US" altLang="ko-KR" sz="2200" b="1" smtClean="0"/>
          </a:p>
          <a:p>
            <a:pPr>
              <a:defRPr/>
            </a:pPr>
            <a:endParaRPr lang="en-US" altLang="ko-KR" sz="2200" b="1" smtClean="0"/>
          </a:p>
          <a:p>
            <a:pPr>
              <a:defRPr/>
            </a:pPr>
            <a:r>
              <a:rPr lang="ko-KR" altLang="en-US" sz="2200" b="1" smtClean="0"/>
              <a:t>노출채널은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네이버부동산</a:t>
            </a:r>
            <a:r>
              <a:rPr lang="en-US" altLang="ko-KR" sz="2200" b="1" smtClean="0"/>
              <a:t>,KB</a:t>
            </a:r>
            <a:r>
              <a:rPr lang="ko-KR" altLang="en-US" sz="2200" b="1" smtClean="0"/>
              <a:t>부동산</a:t>
            </a:r>
            <a:r>
              <a:rPr lang="en-US" altLang="ko-KR" sz="2200" b="1" smtClean="0"/>
              <a:t>,</a:t>
            </a:r>
            <a:r>
              <a:rPr lang="ko-KR" altLang="en-US" sz="2200" b="1" smtClean="0"/>
              <a:t>네이트부동산</a:t>
            </a:r>
            <a:r>
              <a:rPr lang="en-US" altLang="ko-KR" sz="2200" b="1" smtClean="0"/>
              <a:t>,</a:t>
            </a:r>
            <a:r>
              <a:rPr lang="ko-KR" altLang="en-US" sz="2200" b="1" smtClean="0"/>
              <a:t>부동산</a:t>
            </a:r>
            <a:r>
              <a:rPr lang="en-US" altLang="ko-KR" sz="2200" b="1" smtClean="0"/>
              <a:t>114</a:t>
            </a:r>
            <a:endParaRPr lang="en-US" altLang="ko-KR" sz="2200" b="1" smtClean="0"/>
          </a:p>
          <a:p>
            <a:pPr>
              <a:defRPr/>
            </a:pPr>
            <a:endParaRPr lang="en-US" altLang="ko-KR" sz="2200" b="1" smtClean="0"/>
          </a:p>
          <a:p>
            <a:pPr>
              <a:defRPr/>
            </a:pPr>
            <a:r>
              <a:rPr lang="en-US" altLang="ko-KR" sz="2200" b="1" smtClean="0"/>
              <a:t>114</a:t>
            </a:r>
            <a:r>
              <a:rPr lang="ko-KR" altLang="en-US" sz="2200" b="1" smtClean="0"/>
              <a:t>홈페이지를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통해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공동중개</a:t>
            </a:r>
            <a:r>
              <a:rPr lang="en-US" altLang="ko-KR" sz="2200" b="1" smtClean="0"/>
              <a:t>,</a:t>
            </a:r>
            <a:r>
              <a:rPr lang="ko-KR" altLang="en-US" sz="2200" b="1" smtClean="0"/>
              <a:t>매물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직거래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다양한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부가서비스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이용가능</a:t>
            </a:r>
            <a:endParaRPr lang="ko-KR" altLang="en-US" sz="2200" b="1" smtClean="0"/>
          </a:p>
        </p:txBody>
      </p:sp>
      <p:pic>
        <p:nvPicPr>
          <p:cNvPr id="4" name="Pic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215255" y="378087"/>
            <a:ext cx="1981200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449338"/>
      </p:ext>
    </p:extLst>
  </p:cSld>
  <p:clrMapOvr>
    <a:masterClrMapping/>
  </p:clrMapOvr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177155" y="241572"/>
            <a:ext cx="1981200" cy="533565"/>
          </a:xfrm>
          <a:prstGeom prst="rect">
            <a:avLst/>
          </a:prstGeom>
        </p:spPr>
      </p:pic>
      <p:sp>
        <p:nvSpPr>
          <p:cNvPr id="3" name="TextBox"/>
          <p:cNvSpPr txBox="1"/>
          <p:nvPr/>
        </p:nvSpPr>
        <p:spPr>
          <a:xfrm>
            <a:off x="0" y="0"/>
            <a:ext cx="3175000" cy="38100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defRPr/>
            </a:pPr>
            <a:endParaRPr/>
          </a:p>
        </p:txBody>
      </p:sp>
      <p:graphicFrame>
        <p:nvGraphicFramePr>
          <p:cNvPr id="4" name="Table"/>
          <p:cNvGraphicFramePr>
            <a:graphicFrameLocks noGrp="1"/>
          </p:cNvGraphicFramePr>
          <p:nvPr/>
        </p:nvGraphicFramePr>
        <p:xfrm>
          <a:off x="405765" y="660408"/>
          <a:ext cx="11150600" cy="47881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46300"/>
                <a:gridCol w="3429000"/>
                <a:gridCol w="2787650"/>
                <a:gridCol w="2787650"/>
              </a:tblGrid>
              <a:tr h="989823"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rgbClr val="ffffff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상품</a:t>
                      </a:r>
                      <a:endParaRPr lang="ko-KR" altLang="en-US" sz="1400" b="1">
                        <a:solidFill>
                          <a:srgbClr val="ffffff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rgbClr val="ffffff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가격 (VAT 포함)</a:t>
                      </a:r>
                      <a:endParaRPr lang="ko-KR" altLang="en-US" sz="1400" b="1">
                        <a:solidFill>
                          <a:srgbClr val="ffffff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rgbClr val="ffffff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계약 기간</a:t>
                      </a:r>
                      <a:endParaRPr lang="ko-KR" altLang="en-US" sz="1400" b="1">
                        <a:solidFill>
                          <a:srgbClr val="ffffff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rgbClr val="ffffff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추가 충전</a:t>
                      </a:r>
                      <a:endParaRPr lang="ko-KR" altLang="en-US" sz="1400" b="1">
                        <a:solidFill>
                          <a:srgbClr val="ffffff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>
                        <a:alpha val="100000"/>
                      </a:srgbClr>
                    </a:solidFill>
                  </a:tcPr>
                </a:tc>
              </a:tr>
              <a:tr h="902476"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rgbClr val="ffffff"/>
                        </a:solidFill>
                        <a:latin typeface="HY헤드라인M"/>
                        <a:ea typeface="HY헤드라인M"/>
                        <a:cs typeface="HY헤드라인M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rgbClr val="ffffff"/>
                          </a:solidFill>
                          <a:latin typeface="HY헤드라인M"/>
                          <a:ea typeface="HY헤드라인M"/>
                          <a:cs typeface="HY헤드라인M"/>
                        </a:rPr>
                        <a:t>클래식</a:t>
                      </a:r>
                      <a:endParaRPr lang="ko-KR" altLang="en-US" sz="1400" b="1">
                        <a:solidFill>
                          <a:srgbClr val="ffffff"/>
                        </a:solidFill>
                        <a:latin typeface="HY헤드라인M"/>
                        <a:ea typeface="HY헤드라인M"/>
                        <a:cs typeface="HY헤드라인M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d1a1a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/>
                      </a:pP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275.000</a:t>
                      </a:r>
                      <a:r>
                        <a:rPr lang="ko-KR" altLang="en-US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원</a:t>
                      </a:r>
                      <a:endParaRPr lang="ko-KR" altLang="en-US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/>
                      </a:pP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6개월</a:t>
                      </a:r>
                      <a:endParaRPr lang="ko-KR" altLang="en-US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건당 1,</a:t>
                      </a: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890</a:t>
                      </a:r>
                      <a:r>
                        <a:rPr lang="ko-KR" altLang="en-US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원(무제한</a:t>
                      </a: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)</a:t>
                      </a:r>
                      <a:endParaRPr lang="ko-KR" altLang="en-US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966241"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rgbClr val="ffffff"/>
                        </a:solidFill>
                        <a:latin typeface="HY헤드라인M"/>
                        <a:ea typeface="HY헤드라인M"/>
                        <a:cs typeface="HY헤드라인M"/>
                      </a:endParaRPr>
                    </a:p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rgbClr val="ffffff"/>
                        </a:solidFill>
                        <a:latin typeface="HY헤드라인M"/>
                        <a:ea typeface="HY헤드라인M"/>
                        <a:cs typeface="HY헤드라인M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rgbClr val="ffffff"/>
                          </a:solidFill>
                          <a:latin typeface="HY헤드라인M"/>
                          <a:ea typeface="HY헤드라인M"/>
                          <a:cs typeface="HY헤드라인M"/>
                        </a:rPr>
                        <a:t>네이버프리</a:t>
                      </a:r>
                      <a:r>
                        <a:rPr lang="en-US" altLang="ko-KR" sz="1400" b="1">
                          <a:solidFill>
                            <a:srgbClr val="ffffff"/>
                          </a:solidFill>
                          <a:latin typeface="HY헤드라인M"/>
                          <a:ea typeface="HY헤드라인M"/>
                          <a:cs typeface="HY헤드라인M"/>
                        </a:rPr>
                        <a:t>60</a:t>
                      </a:r>
                      <a:endParaRPr lang="ko-KR" altLang="en-US" sz="1400" b="1">
                        <a:solidFill>
                          <a:srgbClr val="ffffff"/>
                        </a:solidFill>
                        <a:latin typeface="HY헤드라인M"/>
                        <a:ea typeface="HY헤드라인M"/>
                        <a:cs typeface="HY헤드라인M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d1a1a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/>
                      </a:pP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198,000</a:t>
                      </a:r>
                      <a:r>
                        <a:rPr lang="ko-KR" altLang="en-US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원</a:t>
                      </a: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(60</a:t>
                      </a:r>
                      <a:r>
                        <a:rPr lang="ko-KR" altLang="en-US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건포함</a:t>
                      </a: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)</a:t>
                      </a:r>
                      <a:endParaRPr lang="ko-KR" altLang="en-US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/>
                      </a:pP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6개월</a:t>
                      </a:r>
                      <a:endParaRPr lang="ko-KR" altLang="en-US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건당 1,</a:t>
                      </a: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890</a:t>
                      </a:r>
                      <a:r>
                        <a:rPr lang="ko-KR" altLang="en-US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원(무제한</a:t>
                      </a: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)</a:t>
                      </a:r>
                      <a:endParaRPr lang="en-US" altLang="ko-KR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966241"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rgbClr val="ffffff"/>
                        </a:solidFill>
                        <a:latin typeface="HY헤드라인M"/>
                        <a:ea typeface="HY헤드라인M"/>
                        <a:cs typeface="HY헤드라인M"/>
                      </a:endParaRPr>
                    </a:p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rgbClr val="ffffff"/>
                        </a:solidFill>
                        <a:latin typeface="HY헤드라인M"/>
                        <a:ea typeface="HY헤드라인M"/>
                        <a:cs typeface="HY헤드라인M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rgbClr val="ffffff"/>
                          </a:solidFill>
                          <a:latin typeface="HY헤드라인M"/>
                          <a:ea typeface="HY헤드라인M"/>
                          <a:cs typeface="HY헤드라인M"/>
                        </a:rPr>
                        <a:t>네이버 프리</a:t>
                      </a:r>
                      <a:r>
                        <a:rPr lang="en-US" altLang="ko-KR" sz="1400" b="1">
                          <a:solidFill>
                            <a:srgbClr val="ffffff"/>
                          </a:solidFill>
                          <a:latin typeface="HY헤드라인M"/>
                          <a:ea typeface="HY헤드라인M"/>
                          <a:cs typeface="HY헤드라인M"/>
                        </a:rPr>
                        <a:t>120</a:t>
                      </a:r>
                      <a:endParaRPr lang="ko-KR" altLang="en-US" sz="1400" b="1">
                        <a:solidFill>
                          <a:srgbClr val="ffffff"/>
                        </a:solidFill>
                        <a:latin typeface="HY헤드라인M"/>
                        <a:ea typeface="HY헤드라인M"/>
                        <a:cs typeface="HY헤드라인M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d1a1a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/>
                      </a:pP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319,000</a:t>
                      </a:r>
                      <a:r>
                        <a:rPr lang="ko-KR" altLang="en-US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원</a:t>
                      </a: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(120</a:t>
                      </a:r>
                      <a:r>
                        <a:rPr lang="ko-KR" altLang="en-US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건포함</a:t>
                      </a: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)</a:t>
                      </a:r>
                      <a:endParaRPr lang="ko-KR" altLang="en-US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/>
                      </a:pP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6개월</a:t>
                      </a:r>
                      <a:endParaRPr lang="ko-KR" altLang="en-US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건당 1,</a:t>
                      </a: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890</a:t>
                      </a:r>
                      <a:r>
                        <a:rPr lang="ko-KR" altLang="en-US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원(무제한</a:t>
                      </a: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)</a:t>
                      </a:r>
                      <a:endParaRPr lang="en-US" altLang="ko-KR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963387"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rgbClr val="ffffff"/>
                        </a:solidFill>
                        <a:latin typeface="HY헤드라인M"/>
                        <a:ea typeface="HY헤드라인M"/>
                        <a:cs typeface="HY헤드라인M"/>
                      </a:endParaRPr>
                    </a:p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rgbClr val="ffffff"/>
                        </a:solidFill>
                        <a:latin typeface="HY헤드라인M"/>
                        <a:ea typeface="HY헤드라인M"/>
                        <a:cs typeface="HY헤드라인M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rgbClr val="ffffff"/>
                          </a:solidFill>
                          <a:latin typeface="HY헤드라인M"/>
                          <a:ea typeface="HY헤드라인M"/>
                          <a:cs typeface="HY헤드라인M"/>
                        </a:rPr>
                        <a:t>네이버 프리</a:t>
                      </a:r>
                      <a:r>
                        <a:rPr lang="en-US" altLang="ko-KR" sz="1400" b="1">
                          <a:solidFill>
                            <a:srgbClr val="ffffff"/>
                          </a:solidFill>
                          <a:latin typeface="HY헤드라인M"/>
                          <a:ea typeface="HY헤드라인M"/>
                          <a:cs typeface="HY헤드라인M"/>
                        </a:rPr>
                        <a:t>180</a:t>
                      </a:r>
                      <a:endParaRPr lang="ko-KR" altLang="en-US" sz="1400" b="1">
                        <a:solidFill>
                          <a:srgbClr val="ffffff"/>
                        </a:solidFill>
                        <a:latin typeface="HY헤드라인M"/>
                        <a:ea typeface="HY헤드라인M"/>
                        <a:cs typeface="HY헤드라인M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d1a1a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/>
                      </a:pP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440,000</a:t>
                      </a:r>
                      <a:r>
                        <a:rPr lang="ko-KR" altLang="en-US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원</a:t>
                      </a: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(180</a:t>
                      </a:r>
                      <a:r>
                        <a:rPr lang="ko-KR" altLang="en-US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건포함</a:t>
                      </a: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)</a:t>
                      </a:r>
                      <a:endParaRPr lang="ko-KR" altLang="en-US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/>
                      </a:pP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6</a:t>
                      </a:r>
                      <a:r>
                        <a:rPr lang="ko-KR" altLang="en-US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개월</a:t>
                      </a:r>
                      <a:endParaRPr lang="ko-KR" altLang="en-US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>
                        <a:defRPr/>
                      </a:pPr>
                      <a:endParaRPr lang="en-US" altLang="ko-KR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건당</a:t>
                      </a: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 </a:t>
                      </a:r>
                      <a:r>
                        <a:rPr lang="ko-KR" altLang="en-US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1,</a:t>
                      </a: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890</a:t>
                      </a:r>
                      <a:r>
                        <a:rPr lang="ko-KR" altLang="en-US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원</a:t>
                      </a: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(</a:t>
                      </a:r>
                      <a:r>
                        <a:rPr lang="ko-KR" altLang="en-US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무제한</a:t>
                      </a:r>
                      <a:r>
                        <a:rPr lang="en-US" altLang="ko-KR" sz="1400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)</a:t>
                      </a:r>
                      <a:endParaRPr lang="ko-KR" altLang="en-US" sz="1400" b="1">
                        <a:solidFill>
                          <a:schemeClr val="bg1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sp>
        <p:nvSpPr>
          <p:cNvPr id="5" name="TextBox"/>
          <p:cNvSpPr txBox="1"/>
          <p:nvPr/>
        </p:nvSpPr>
        <p:spPr>
          <a:xfrm>
            <a:off x="127000" y="127000"/>
            <a:ext cx="3175000" cy="38100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defRPr/>
            </a:pPr>
            <a:endParaRPr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406399" y="6225442"/>
            <a:ext cx="10972798" cy="85512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ko-KR" altLang="en-US" sz="2000" b="1"/>
              <a:t>매경부동산과</a:t>
            </a:r>
            <a:r>
              <a:rPr lang="en-US" altLang="ko-KR" sz="2000" b="1"/>
              <a:t> </a:t>
            </a:r>
            <a:r>
              <a:rPr lang="ko-KR" altLang="en-US" sz="2000" b="1"/>
              <a:t>동일하게</a:t>
            </a:r>
            <a:r>
              <a:rPr lang="en-US" altLang="ko-KR" sz="2000" b="1"/>
              <a:t> </a:t>
            </a:r>
            <a:r>
              <a:rPr lang="ko-KR" altLang="en-US" sz="2000" b="1"/>
              <a:t>쿠폰</a:t>
            </a:r>
            <a:r>
              <a:rPr lang="en-US" altLang="ko-KR" sz="2000" b="1"/>
              <a:t> </a:t>
            </a:r>
            <a:r>
              <a:rPr lang="ko-KR" altLang="en-US" sz="2000" b="1"/>
              <a:t>소진</a:t>
            </a:r>
            <a:r>
              <a:rPr lang="en-US" altLang="ko-KR" sz="2000" b="1"/>
              <a:t> </a:t>
            </a:r>
            <a:r>
              <a:rPr lang="ko-KR" altLang="en-US" sz="2000" b="1"/>
              <a:t>후</a:t>
            </a:r>
            <a:r>
              <a:rPr lang="en-US" altLang="ko-KR" sz="2000" b="1"/>
              <a:t> </a:t>
            </a:r>
            <a:r>
              <a:rPr lang="ko-KR" altLang="en-US" sz="2000" b="1"/>
              <a:t>결제금액을</a:t>
            </a:r>
            <a:r>
              <a:rPr lang="en-US" altLang="ko-KR" sz="2000" b="1"/>
              <a:t> </a:t>
            </a:r>
            <a:r>
              <a:rPr lang="ko-KR" altLang="en-US" sz="2000" b="1"/>
              <a:t>충전하여</a:t>
            </a:r>
            <a:r>
              <a:rPr lang="en-US" altLang="ko-KR" sz="2000" b="1"/>
              <a:t> </a:t>
            </a:r>
            <a:r>
              <a:rPr lang="ko-KR" altLang="en-US" sz="2000" b="1"/>
              <a:t>매물등록</a:t>
            </a:r>
            <a:r>
              <a:rPr lang="en-US" altLang="ko-KR" sz="2000" b="1"/>
              <a:t> </a:t>
            </a:r>
            <a:r>
              <a:rPr lang="ko-KR" altLang="en-US" sz="2000" b="1"/>
              <a:t>가능</a:t>
            </a:r>
            <a:endParaRPr lang="ko-KR" altLang="en-US"/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405765" y="5448435"/>
          <a:ext cx="9545955" cy="778444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1909191"/>
                <a:gridCol w="1909191"/>
                <a:gridCol w="1909191"/>
                <a:gridCol w="1909191"/>
                <a:gridCol w="1909191"/>
              </a:tblGrid>
              <a:tr h="0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모바일</a:t>
                      </a:r>
                      <a:r>
                        <a:rPr lang="en-US" altLang="ko-KR" b="1"/>
                        <a:t> V1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d1a1a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모바일</a:t>
                      </a:r>
                      <a:r>
                        <a:rPr lang="en-US" altLang="ko-KR" b="1"/>
                        <a:t> V2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d1a1a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신홍보확인서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d1a1a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홍보확인서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d1a1a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현장확인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bd1a1a">
                        <a:alpha val="100000"/>
                      </a:srgbClr>
                    </a:solidFill>
                  </a:tcPr>
                </a:tc>
              </a:tr>
              <a:tr h="410779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1.340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1.340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1.340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1.890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원룸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2.750/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외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4000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"/>
          <p:cNvPicPr>
            <a:picLocks noChangeAspect="1"/>
          </p:cNvPicPr>
          <p:nvPr/>
        </p:nvPicPr>
        <p:blipFill rotWithShape="1">
          <a:blip r:embed="rId2"/>
          <a:srcRect l="16850" t="9060"/>
          <a:stretch>
            <a:fillRect/>
          </a:stretch>
        </p:blipFill>
        <p:spPr>
          <a:xfrm>
            <a:off x="1346200" y="927736"/>
            <a:ext cx="9652000" cy="5867400"/>
          </a:xfrm>
          <a:prstGeom prst="rect">
            <a:avLst/>
          </a:prstGeom>
        </p:spPr>
      </p:pic>
      <p:pic>
        <p:nvPicPr>
          <p:cNvPr id="3" name="Pic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545013" y="57086"/>
            <a:ext cx="3000375" cy="87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0758"/>
      </p:ext>
    </p:extLst>
  </p:cSld>
  <p:clrMapOvr>
    <a:masterClrMapping/>
  </p:clrMapOvr>
</p:sld>
</file>

<file path=ppt/slides/slide1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33045" y="147736"/>
            <a:ext cx="11725274" cy="6596939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defRPr/>
            </a:pPr>
            <a:endParaRPr lang="en-US" altLang="ko-KR" sz="2000" smtClean="0"/>
          </a:p>
          <a:p>
            <a:pPr>
              <a:defRPr/>
            </a:pPr>
            <a:endParaRPr lang="en-US" altLang="ko-KR" sz="2000" smtClean="0"/>
          </a:p>
          <a:p>
            <a:pPr>
              <a:defRPr/>
            </a:pPr>
            <a:r>
              <a:rPr lang="ko-KR" altLang="en-US" sz="2200" b="1" smtClean="0"/>
              <a:t>노출채널은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네이버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부동산</a:t>
            </a:r>
            <a:r>
              <a:rPr lang="en-US" altLang="ko-KR" sz="2200" b="1" smtClean="0"/>
              <a:t>,</a:t>
            </a:r>
            <a:r>
              <a:rPr lang="ko-KR" altLang="en-US" sz="2200" b="1" smtClean="0"/>
              <a:t>다방</a:t>
            </a:r>
            <a:r>
              <a:rPr lang="en-US" altLang="ko-KR" sz="2200" b="1" smtClean="0"/>
              <a:t>(</a:t>
            </a:r>
            <a:r>
              <a:rPr lang="ko-KR" altLang="en-US" sz="2200" b="1" smtClean="0"/>
              <a:t>아파트만</a:t>
            </a:r>
            <a:r>
              <a:rPr lang="en-US" altLang="ko-KR" sz="2200" b="1" smtClean="0"/>
              <a:t>),</a:t>
            </a:r>
            <a:r>
              <a:rPr lang="ko-KR" altLang="en-US" sz="2200" b="1" smtClean="0"/>
              <a:t>벼룩시장온라인</a:t>
            </a:r>
            <a:r>
              <a:rPr lang="en-US" altLang="ko-KR" sz="2200" b="1" smtClean="0"/>
              <a:t>,KB</a:t>
            </a:r>
            <a:r>
              <a:rPr lang="ko-KR" altLang="en-US" sz="2200" b="1" smtClean="0"/>
              <a:t>부동산</a:t>
            </a:r>
            <a:r>
              <a:rPr lang="en-US" altLang="ko-KR" sz="2200" b="1" smtClean="0"/>
              <a:t>,</a:t>
            </a:r>
            <a:r>
              <a:rPr lang="ko-KR" altLang="en-US" sz="2200" b="1" smtClean="0"/>
              <a:t>부동산써브</a:t>
            </a:r>
            <a:endParaRPr lang="en-US" altLang="ko-KR" sz="2200" b="1" smtClean="0"/>
          </a:p>
          <a:p>
            <a:pPr>
              <a:defRPr/>
            </a:pPr>
            <a:endParaRPr lang="en-US" altLang="ko-KR" sz="2200" b="1" smtClean="0"/>
          </a:p>
          <a:p>
            <a:pPr>
              <a:defRPr/>
            </a:pPr>
            <a:endParaRPr lang="en-US" altLang="ko-KR" sz="2200" b="1" smtClean="0"/>
          </a:p>
          <a:p>
            <a:pPr>
              <a:defRPr/>
            </a:pPr>
            <a:r>
              <a:rPr lang="ko-KR" altLang="en-US" sz="2200" b="1" smtClean="0"/>
              <a:t>주매물이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상가</a:t>
            </a:r>
            <a:r>
              <a:rPr lang="en-US" altLang="ko-KR" sz="2200" b="1" smtClean="0"/>
              <a:t>,</a:t>
            </a:r>
            <a:r>
              <a:rPr lang="ko-KR" altLang="en-US" sz="2200" b="1" smtClean="0"/>
              <a:t>주택인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고객들에게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추천</a:t>
            </a:r>
            <a:endParaRPr lang="en-US" altLang="ko-KR" sz="2200" b="1" smtClean="0"/>
          </a:p>
          <a:p>
            <a:pPr>
              <a:defRPr/>
            </a:pPr>
            <a:endParaRPr lang="en-US" altLang="ko-KR" sz="2200" b="1" smtClean="0"/>
          </a:p>
          <a:p>
            <a:pPr>
              <a:defRPr/>
            </a:pPr>
            <a:endParaRPr lang="en-US" altLang="ko-KR" sz="2200" b="1" smtClean="0"/>
          </a:p>
          <a:p>
            <a:pPr>
              <a:defRPr/>
            </a:pPr>
            <a:r>
              <a:rPr lang="ko-KR" altLang="en-US" sz="2200" b="1" smtClean="0"/>
              <a:t>부동산써브와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다방을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마치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세트처럼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생각하게</a:t>
            </a:r>
            <a:r>
              <a:rPr lang="en-US" altLang="ko-KR" sz="2200" b="1" smtClean="0"/>
              <a:t> </a:t>
            </a:r>
            <a:r>
              <a:rPr lang="ko-KR" altLang="en-US" sz="2200" b="1" smtClean="0"/>
              <a:t>유도</a:t>
            </a:r>
            <a:endParaRPr lang="en-US" altLang="ko-KR" sz="2200" b="1" smtClean="0"/>
          </a:p>
          <a:p>
            <a:pPr>
              <a:defRPr/>
            </a:pPr>
            <a:endParaRPr lang="ko-KR" altLang="en-US" smtClean="0"/>
          </a:p>
        </p:txBody>
      </p:sp>
      <p:pic>
        <p:nvPicPr>
          <p:cNvPr id="4" name="Pic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595813" y="444922"/>
            <a:ext cx="3000375" cy="99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31907"/>
      </p:ext>
    </p:extLst>
  </p:cSld>
  <p:clrMapOvr>
    <a:masterClrMapping/>
  </p:clrMapOvr>
</p:sld>
</file>

<file path=ppt/slides/slide2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"/>
          <p:cNvSpPr txBox="1"/>
          <p:nvPr/>
        </p:nvSpPr>
        <p:spPr>
          <a:xfrm>
            <a:off x="0" y="0"/>
            <a:ext cx="3901766" cy="538031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defRPr/>
            </a:pPr>
            <a:endParaRPr/>
          </a:p>
        </p:txBody>
      </p:sp>
      <p:graphicFrame>
        <p:nvGraphicFramePr>
          <p:cNvPr id="3" name="Table"/>
          <p:cNvGraphicFramePr>
            <a:graphicFrameLocks noGrp="1"/>
          </p:cNvGraphicFramePr>
          <p:nvPr/>
        </p:nvGraphicFramePr>
        <p:xfrm>
          <a:off x="990600" y="926474"/>
          <a:ext cx="9842499" cy="46188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4718"/>
                <a:gridCol w="3002943"/>
                <a:gridCol w="2001895"/>
                <a:gridCol w="3002943"/>
              </a:tblGrid>
              <a:tr h="445211"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ko-KR" altLang="en-US" sz="17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상품</a:t>
                      </a:r>
                      <a:endParaRPr lang="ko-KR" altLang="en-US" sz="1700" b="1">
                        <a:solidFill>
                          <a:srgbClr val="ffffff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25400">
                      <a:solidFill>
                        <a:srgbClr val="000000"/>
                      </a:solidFill>
                      <a:prstDash val="solid"/>
                    </a:lnT>
                    <a:lnB w="25400">
                      <a:solidFill>
                        <a:srgbClr val="000000"/>
                      </a:solidFill>
                      <a:prstDash val="solid"/>
                    </a:lnB>
                    <a:solidFill>
                      <a:srgbClr val="547dd6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ko-KR" altLang="en-US" sz="17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가격(vat포함)</a:t>
                      </a:r>
                      <a:endParaRPr lang="ko-KR" altLang="en-US" sz="1700" b="1">
                        <a:solidFill>
                          <a:srgbClr val="ffffff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25400">
                      <a:solidFill>
                        <a:srgbClr val="000000"/>
                      </a:solidFill>
                      <a:prstDash val="solid"/>
                    </a:lnT>
                    <a:lnB w="25400">
                      <a:solidFill>
                        <a:srgbClr val="000000"/>
                      </a:solidFill>
                      <a:prstDash val="solid"/>
                    </a:lnB>
                    <a:solidFill>
                      <a:srgbClr val="547dd6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ko-KR" altLang="en-US" sz="17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기간</a:t>
                      </a:r>
                      <a:endParaRPr lang="ko-KR" altLang="en-US" sz="1700" b="1">
                        <a:solidFill>
                          <a:srgbClr val="ffffff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25400">
                      <a:solidFill>
                        <a:srgbClr val="000000"/>
                      </a:solidFill>
                      <a:prstDash val="solid"/>
                    </a:lnT>
                    <a:lnB w="25400">
                      <a:solidFill>
                        <a:srgbClr val="000000"/>
                      </a:solidFill>
                      <a:prstDash val="solid"/>
                    </a:lnB>
                    <a:solidFill>
                      <a:srgbClr val="547dd6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ko-KR" altLang="en-US" sz="1700" b="1">
                          <a:solidFill>
                            <a:srgbClr val="ffffff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추가충전</a:t>
                      </a:r>
                      <a:endParaRPr lang="ko-KR" altLang="en-US" sz="1700" b="1">
                        <a:solidFill>
                          <a:srgbClr val="ffffff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25400">
                      <a:solidFill>
                        <a:srgbClr val="000000"/>
                      </a:solidFill>
                      <a:prstDash val="solid"/>
                    </a:lnT>
                    <a:lnB w="25400">
                      <a:solidFill>
                        <a:srgbClr val="000000"/>
                      </a:solidFill>
                      <a:prstDash val="solid"/>
                    </a:lnB>
                    <a:solidFill>
                      <a:srgbClr val="547dd6">
                        <a:alpha val="100000"/>
                      </a:srgbClr>
                    </a:solidFill>
                  </a:tcPr>
                </a:tc>
              </a:tr>
              <a:tr h="628675"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70건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250,000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6개월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70건(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,98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원)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</a:tr>
              <a:tr h="708998"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90건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280,000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6개월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90건(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,98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원)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</a:tr>
              <a:tr h="708998"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120건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350.000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6개월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120건(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,98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원)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</a:tr>
              <a:tr h="708998"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180건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470,000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6개월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180건(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,98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원)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</a:tr>
              <a:tr h="708998"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240건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600,000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6개월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무제한(1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,98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0원)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</a:tr>
              <a:tr h="708998"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300건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750,000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6개월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>
                        <a:defRPr/>
                      </a:pP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무제한(1</a:t>
                      </a:r>
                      <a:r>
                        <a:rPr lang="en-US" altLang="ko-KR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,98</a:t>
                      </a:r>
                      <a:r>
                        <a:rPr lang="ko-KR" altLang="en-US" sz="1700" b="1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0원)</a:t>
                      </a:r>
                      <a:endParaRPr lang="ko-KR" altLang="en-US" sz="1700" b="1">
                        <a:solidFill>
                          <a:srgbClr val="000000"/>
                        </a:solidFill>
                        <a:latin typeface="맑은 고딕"/>
                        <a:ea typeface="맑은 고딕"/>
                        <a:cs typeface="맑은 고딕"/>
                      </a:endParaRPr>
                    </a:p>
                  </a:txBody>
                  <a:tcPr marL="91440" marR="91440" anchor="ctr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ffffff"/>
                      </a:solidFill>
                      <a:prstDash val="solid"/>
                    </a:lnB>
                    <a:solidFill>
                      <a:srgbClr val="eeece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"/>
          <p:cNvGraphicFramePr>
            <a:graphicFrameLocks noGrp="1"/>
          </p:cNvGraphicFramePr>
          <p:nvPr/>
        </p:nvGraphicFramePr>
        <p:xfrm>
          <a:off x="990600" y="5544948"/>
          <a:ext cx="9842496" cy="778444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1968499"/>
                <a:gridCol w="1973606"/>
                <a:gridCol w="1963393"/>
                <a:gridCol w="1968499"/>
                <a:gridCol w="1968499"/>
              </a:tblGrid>
              <a:tr h="0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모바일</a:t>
                      </a:r>
                      <a:r>
                        <a:rPr lang="en-US" altLang="ko-KR" b="1"/>
                        <a:t> V1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547dd6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모바일</a:t>
                      </a:r>
                      <a:r>
                        <a:rPr lang="en-US" altLang="ko-KR" b="1"/>
                        <a:t> V2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547dd6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신홍보확인서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547dd6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홍보확인서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547dd6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현장확인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547dd6">
                        <a:alpha val="100000"/>
                      </a:srgbClr>
                    </a:solidFill>
                  </a:tcPr>
                </a:tc>
              </a:tr>
              <a:tr h="410779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1.980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(2+1)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1.980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(2+1)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1.980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(2+1)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1.980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원룸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2.400/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외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4100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672464" y="6166065"/>
            <a:ext cx="11519535" cy="69193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endParaRPr lang="en-US" altLang="ko-KR" sz="2200" b="1"/>
          </a:p>
          <a:p>
            <a:pPr>
              <a:defRPr/>
            </a:pPr>
            <a:r>
              <a:rPr lang="ko-KR" altLang="en-US" sz="2200" b="1"/>
              <a:t>다방플랫폼에</a:t>
            </a:r>
            <a:r>
              <a:rPr lang="en-US" altLang="ko-KR" sz="2200" b="1"/>
              <a:t>(</a:t>
            </a:r>
            <a:r>
              <a:rPr lang="ko-KR" altLang="en-US" sz="2200" b="1"/>
              <a:t>아파트만</a:t>
            </a:r>
            <a:r>
              <a:rPr lang="en-US" altLang="ko-KR" sz="2200" b="1"/>
              <a:t>) </a:t>
            </a:r>
            <a:r>
              <a:rPr lang="ko-KR" altLang="en-US" sz="2200" b="1"/>
              <a:t>전송이</a:t>
            </a:r>
            <a:r>
              <a:rPr lang="en-US" altLang="ko-KR" sz="2200" b="1"/>
              <a:t> </a:t>
            </a:r>
            <a:r>
              <a:rPr lang="ko-KR" altLang="en-US" sz="2200" b="1"/>
              <a:t>가능해</a:t>
            </a:r>
            <a:r>
              <a:rPr lang="en-US" altLang="ko-KR" sz="2200" b="1"/>
              <a:t> </a:t>
            </a:r>
            <a:r>
              <a:rPr lang="ko-KR" altLang="en-US" sz="2200" b="1"/>
              <a:t>원</a:t>
            </a:r>
            <a:r>
              <a:rPr lang="en-US" altLang="ko-KR" sz="2200" b="1"/>
              <a:t>,</a:t>
            </a:r>
            <a:r>
              <a:rPr lang="ko-KR" altLang="en-US" sz="2200" b="1"/>
              <a:t>투룸</a:t>
            </a:r>
            <a:r>
              <a:rPr lang="en-US" altLang="ko-KR" sz="2200" b="1"/>
              <a:t> </a:t>
            </a:r>
            <a:r>
              <a:rPr lang="ko-KR" altLang="en-US" sz="2200" b="1"/>
              <a:t>단지</a:t>
            </a:r>
            <a:r>
              <a:rPr lang="en-US" altLang="ko-KR" sz="2200" b="1"/>
              <a:t> </a:t>
            </a:r>
            <a:r>
              <a:rPr lang="ko-KR" altLang="en-US" sz="2200" b="1"/>
              <a:t>주변의</a:t>
            </a:r>
            <a:r>
              <a:rPr lang="en-US" altLang="ko-KR" sz="2200" b="1"/>
              <a:t> </a:t>
            </a:r>
            <a:r>
              <a:rPr lang="ko-KR" altLang="en-US" sz="2200" b="1"/>
              <a:t>업소에도</a:t>
            </a:r>
            <a:r>
              <a:rPr lang="en-US" altLang="ko-KR" sz="2200" b="1"/>
              <a:t> </a:t>
            </a:r>
            <a:r>
              <a:rPr lang="ko-KR" altLang="en-US" sz="2200" b="1"/>
              <a:t>인기</a:t>
            </a:r>
            <a:r>
              <a:rPr lang="en-US" altLang="ko-KR" sz="2200" b="1"/>
              <a:t> </a:t>
            </a:r>
            <a:r>
              <a:rPr lang="ko-KR" altLang="en-US" sz="2200" b="1"/>
              <a:t>많은상품</a:t>
            </a:r>
            <a:endParaRPr lang="ko-KR" altLang="en-US" sz="2200" b="1"/>
          </a:p>
          <a:p>
            <a:pPr marL="0" indent="0">
              <a:buNone/>
              <a:defRPr/>
            </a:pPr>
            <a:endParaRPr lang="ko-KR" altLang="en-US" sz="4500" b="1"/>
          </a:p>
        </p:txBody>
      </p:sp>
      <p:pic>
        <p:nvPicPr>
          <p:cNvPr id="6" name="Pic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856798" y="486"/>
            <a:ext cx="2109787" cy="8567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4396170" y="0"/>
            <a:ext cx="2427709" cy="546131"/>
          </a:xfrm>
        </p:spPr>
      </p:pic>
      <p:pic>
        <p:nvPicPr>
          <p:cNvPr id="6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88515" y="431815"/>
            <a:ext cx="9925620" cy="5090099"/>
          </a:xfrm>
          <a:prstGeom prst="rect">
            <a:avLst/>
          </a:prstGeom>
        </p:spPr>
      </p:pic>
      <p:graphicFrame>
        <p:nvGraphicFramePr>
          <p:cNvPr id="9" name="Table"/>
          <p:cNvGraphicFramePr>
            <a:graphicFrameLocks noGrp="1"/>
          </p:cNvGraphicFramePr>
          <p:nvPr/>
        </p:nvGraphicFramePr>
        <p:xfrm>
          <a:off x="297656" y="5521915"/>
          <a:ext cx="9028901" cy="725430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1805780"/>
                <a:gridCol w="1810465"/>
                <a:gridCol w="1801096"/>
                <a:gridCol w="1805780"/>
                <a:gridCol w="1805780"/>
              </a:tblGrid>
              <a:tr h="303869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>
                          <a:ln w="9525">
                            <a:solidFill>
                              <a:schemeClr val="lt1"/>
                            </a:solidFill>
                          </a:ln>
                        </a:rPr>
                        <a:t>모바일</a:t>
                      </a:r>
                      <a:r>
                        <a:rPr lang="en-US" altLang="ko-KR" b="1">
                          <a:ln w="9525">
                            <a:solidFill>
                              <a:schemeClr val="lt1"/>
                            </a:solidFill>
                          </a:ln>
                        </a:rPr>
                        <a:t> V1</a:t>
                      </a:r>
                      <a:endParaRPr lang="ko-KR" altLang="en-US" b="1">
                        <a:ln w="9525">
                          <a:solidFill>
                            <a:schemeClr val="lt1"/>
                          </a:solidFill>
                        </a:ln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547dd6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>
                          <a:ln w="9525">
                            <a:solidFill>
                              <a:schemeClr val="lt1"/>
                            </a:solidFill>
                          </a:ln>
                        </a:rPr>
                        <a:t>모바일</a:t>
                      </a:r>
                      <a:r>
                        <a:rPr lang="en-US" altLang="ko-KR" b="1">
                          <a:ln w="9525">
                            <a:solidFill>
                              <a:schemeClr val="lt1"/>
                            </a:solidFill>
                          </a:ln>
                        </a:rPr>
                        <a:t> V2</a:t>
                      </a:r>
                      <a:endParaRPr lang="ko-KR" altLang="en-US" b="1">
                        <a:ln w="9525">
                          <a:solidFill>
                            <a:schemeClr val="lt1"/>
                          </a:solidFill>
                        </a:ln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547dd6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>
                          <a:ln w="9525">
                            <a:solidFill>
                              <a:schemeClr val="lt1"/>
                            </a:solidFill>
                          </a:ln>
                        </a:rPr>
                        <a:t>신홍보확인서</a:t>
                      </a:r>
                      <a:endParaRPr lang="ko-KR" altLang="en-US" b="1">
                        <a:ln w="9525">
                          <a:solidFill>
                            <a:schemeClr val="lt1"/>
                          </a:solidFill>
                        </a:ln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547dd6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>
                          <a:ln w="9525">
                            <a:solidFill>
                              <a:schemeClr val="lt1"/>
                            </a:solidFill>
                          </a:ln>
                        </a:rPr>
                        <a:t>홍보확인서</a:t>
                      </a:r>
                      <a:endParaRPr lang="ko-KR" altLang="en-US" b="1">
                        <a:ln w="9525">
                          <a:solidFill>
                            <a:schemeClr val="lt1"/>
                          </a:solidFill>
                        </a:ln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547dd6">
                        <a:alpha val="100000"/>
                      </a:srgb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>
                          <a:ln w="9525">
                            <a:solidFill>
                              <a:schemeClr val="lt1"/>
                            </a:solidFill>
                          </a:ln>
                        </a:rPr>
                        <a:t>현장확인</a:t>
                      </a:r>
                      <a:endParaRPr lang="ko-KR" altLang="en-US" b="1">
                        <a:ln w="9525">
                          <a:solidFill>
                            <a:schemeClr val="lt1"/>
                          </a:solidFill>
                        </a:ln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547dd6">
                        <a:alpha val="100000"/>
                      </a:srgbClr>
                    </a:solidFill>
                  </a:tcPr>
                </a:tc>
              </a:tr>
              <a:tr h="357765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1.450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1.450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1.450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1.980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원룸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2.400/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외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4100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"/>
          <p:cNvSpPr txBox="1"/>
          <p:nvPr/>
        </p:nvSpPr>
        <p:spPr>
          <a:xfrm>
            <a:off x="297656" y="6247345"/>
            <a:ext cx="10223498" cy="637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/>
              <a:t>-</a:t>
            </a:r>
            <a:r>
              <a:rPr lang="ko-KR" altLang="en-US" b="1"/>
              <a:t>저렴한 광고비용</a:t>
            </a:r>
            <a:r>
              <a:rPr lang="en-US" altLang="ko-KR" b="1"/>
              <a:t>,</a:t>
            </a:r>
            <a:r>
              <a:rPr lang="ko-KR" altLang="en-US" b="1"/>
              <a:t>네이버부동산에 매물노출가능 </a:t>
            </a:r>
            <a:endParaRPr lang="ko-KR" altLang="en-US" b="1"/>
          </a:p>
          <a:p>
            <a:pPr>
              <a:defRPr/>
            </a:pPr>
            <a:r>
              <a:rPr lang="en-US" altLang="ko-KR" b="1"/>
              <a:t>-6</a:t>
            </a:r>
            <a:r>
              <a:rPr lang="ko-KR" altLang="en-US" b="1"/>
              <a:t>개월 계약기간 </a:t>
            </a:r>
            <a:r>
              <a:rPr lang="en-US" altLang="ko-KR" b="1"/>
              <a:t>55.000</a:t>
            </a:r>
            <a:r>
              <a:rPr lang="ko-KR" altLang="en-US" b="1"/>
              <a:t>원</a:t>
            </a:r>
            <a:endParaRPr lang="ko-KR" altLang="en-US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195761" y="123778"/>
            <a:ext cx="1800476" cy="657316"/>
          </a:xfrm>
          <a:prstGeom prst="rect">
            <a:avLst/>
          </a:prstGeom>
        </p:spPr>
      </p:pic>
      <p:pic>
        <p:nvPicPr>
          <p:cNvPr id="5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225355" y="781095"/>
            <a:ext cx="9741290" cy="4456905"/>
          </a:xfrm>
          <a:prstGeom prst="rect">
            <a:avLst/>
          </a:prstGeom>
        </p:spPr>
      </p:pic>
      <p:graphicFrame>
        <p:nvGraphicFramePr>
          <p:cNvPr id="6" name="Table"/>
          <p:cNvGraphicFramePr>
            <a:graphicFrameLocks noGrp="1"/>
          </p:cNvGraphicFramePr>
          <p:nvPr/>
        </p:nvGraphicFramePr>
        <p:xfrm>
          <a:off x="1174751" y="5238001"/>
          <a:ext cx="9842496" cy="718265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1968499"/>
                <a:gridCol w="1973606"/>
                <a:gridCol w="1963393"/>
                <a:gridCol w="1968499"/>
                <a:gridCol w="1968499"/>
              </a:tblGrid>
              <a:tr h="256221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모바일</a:t>
                      </a:r>
                      <a:r>
                        <a:rPr lang="en-US" altLang="ko-KR" b="1"/>
                        <a:t> V1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5bccf5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모바일</a:t>
                      </a:r>
                      <a:r>
                        <a:rPr lang="en-US" altLang="ko-KR" b="1"/>
                        <a:t> V2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5bccf5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신홍보확인서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5bccf5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홍보확인서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5bccf5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현장확인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5bccf5"/>
                    </a:solidFill>
                  </a:tcPr>
                </a:tc>
              </a:tr>
              <a:tr h="350600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1.350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1.350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1.350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1.980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원룸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2.200/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외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4000</a:t>
                      </a:r>
                      <a:endParaRPr lang="en-US" altLang="ko-KR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"/>
          <p:cNvSpPr txBox="1"/>
          <p:nvPr/>
        </p:nvSpPr>
        <p:spPr>
          <a:xfrm>
            <a:off x="1480344" y="5954599"/>
            <a:ext cx="9231312" cy="90340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 b="1"/>
              <a:t>-</a:t>
            </a:r>
            <a:r>
              <a:rPr lang="ko-KR" altLang="en-US" b="1"/>
              <a:t>현장확인으로 매물등록하시는 원 투룸 주매물고객들에게 저렴하고 합리적인상품 </a:t>
            </a:r>
            <a:br>
              <a:rPr lang="ko-KR" altLang="en-US" b="1"/>
            </a:br>
            <a:r>
              <a:rPr lang="en-US" altLang="ko-KR" b="1"/>
              <a:t>-</a:t>
            </a:r>
            <a:r>
              <a:rPr lang="ko-KR" altLang="en-US" b="1"/>
              <a:t>이용기간동안 원하는 만큼 충전무제한</a:t>
            </a:r>
            <a:endParaRPr lang="ko-KR" altLang="en-US" b="1"/>
          </a:p>
          <a:p>
            <a:pPr>
              <a:defRPr/>
            </a:pPr>
            <a:r>
              <a:rPr lang="en-US" altLang="ko-KR" b="1"/>
              <a:t>-1</a:t>
            </a:r>
            <a:r>
              <a:rPr lang="ko-KR" altLang="en-US" b="1"/>
              <a:t>년 계약기간 가격 </a:t>
            </a:r>
            <a:r>
              <a:rPr lang="en-US" altLang="ko-KR" b="1"/>
              <a:t>110.000</a:t>
            </a:r>
            <a:r>
              <a:rPr lang="ko-KR" altLang="en-US" b="1"/>
              <a:t>원</a:t>
            </a:r>
            <a:endParaRPr lang="ko-KR" altLang="en-US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6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tretch>
            <a:fillRect/>
          </a:stretch>
        </p:blipFill>
        <p:spPr>
          <a:xfrm>
            <a:off x="5142148" y="0"/>
            <a:ext cx="1907704" cy="655510"/>
          </a:xfrm>
        </p:spPr>
      </p:pic>
      <p:pic>
        <p:nvPicPr>
          <p:cNvPr id="5" name="그림 34" descr="알터.pn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193652" y="847487"/>
            <a:ext cx="9348290" cy="4706619"/>
          </a:xfrm>
          <a:prstGeom prst="rect">
            <a:avLst/>
          </a:prstGeom>
        </p:spPr>
      </p:pic>
      <p:graphicFrame>
        <p:nvGraphicFramePr>
          <p:cNvPr id="6" name="Table"/>
          <p:cNvGraphicFramePr>
            <a:graphicFrameLocks noGrp="1"/>
          </p:cNvGraphicFramePr>
          <p:nvPr/>
        </p:nvGraphicFramePr>
        <p:xfrm>
          <a:off x="1174752" y="5554106"/>
          <a:ext cx="9842496" cy="718265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1968499"/>
                <a:gridCol w="1973606"/>
                <a:gridCol w="1963393"/>
                <a:gridCol w="1968499"/>
                <a:gridCol w="1968499"/>
              </a:tblGrid>
              <a:tr h="256221">
                <a:tc>
                  <a:txBody>
                    <a:bodyPr vert="horz" lIns="91440" tIns="45720" rIns="91440" bIns="45720" anchor="t" anchorCtr="0"/>
                    <a:p>
                      <a:pPr algn="ctr" latinLnBrk="1">
                        <a:defRPr/>
                      </a:pPr>
                      <a:r>
                        <a:rPr lang="ko-KR" altLang="en-US" b="1"/>
                        <a:t>모바일</a:t>
                      </a:r>
                      <a:r>
                        <a:rPr lang="en-US" altLang="ko-KR" b="1"/>
                        <a:t> V1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 latinLnBrk="1">
                        <a:defRPr/>
                      </a:pPr>
                      <a:r>
                        <a:rPr lang="ko-KR" altLang="en-US" b="1"/>
                        <a:t>모바일</a:t>
                      </a:r>
                      <a:r>
                        <a:rPr lang="en-US" altLang="ko-KR" b="1"/>
                        <a:t> V2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 latinLnBrk="1">
                        <a:defRPr/>
                      </a:pPr>
                      <a:r>
                        <a:rPr lang="ko-KR" altLang="en-US" b="1"/>
                        <a:t>신홍보확인서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 latinLnBrk="1">
                        <a:defRPr/>
                      </a:pPr>
                      <a:r>
                        <a:rPr lang="ko-KR" altLang="en-US" b="1"/>
                        <a:t>홍보확인서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 latinLnBrk="1">
                        <a:defRPr/>
                      </a:pPr>
                      <a:r>
                        <a:rPr lang="ko-KR" altLang="en-US" b="1"/>
                        <a:t>현장확인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808080"/>
                    </a:solidFill>
                  </a:tcPr>
                </a:tc>
              </a:tr>
              <a:tr h="350600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1.350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1.350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1.350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1.950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</a:t>
                      </a:r>
                      <a:endParaRPr lang="en-US" altLang="ko-KR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원룸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2.200/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외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4000</a:t>
                      </a:r>
                      <a:endParaRPr lang="en-US" altLang="ko-KR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"/>
          <p:cNvSpPr txBox="1"/>
          <p:nvPr/>
        </p:nvSpPr>
        <p:spPr>
          <a:xfrm>
            <a:off x="1421855" y="6272371"/>
            <a:ext cx="6096000" cy="640874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 b="1"/>
              <a:t>-</a:t>
            </a:r>
            <a:r>
              <a:rPr lang="ko-KR" altLang="en-US" b="1"/>
              <a:t>저렴한 광고비용</a:t>
            </a:r>
            <a:r>
              <a:rPr lang="en-US" altLang="ko-KR" b="1"/>
              <a:t>,</a:t>
            </a:r>
            <a:r>
              <a:rPr lang="ko-KR" altLang="en-US" b="1"/>
              <a:t>네이버부동산에 매물노출가능 </a:t>
            </a:r>
            <a:endParaRPr lang="ko-KR" altLang="en-US" b="1"/>
          </a:p>
          <a:p>
            <a:pPr>
              <a:defRPr/>
            </a:pPr>
            <a:r>
              <a:rPr lang="en-US" altLang="ko-KR" b="1"/>
              <a:t>-1</a:t>
            </a:r>
            <a:r>
              <a:rPr lang="ko-KR" altLang="en-US" b="1"/>
              <a:t>년계약기준 </a:t>
            </a:r>
            <a:r>
              <a:rPr lang="en-US" altLang="ko-KR" b="1"/>
              <a:t>110.000</a:t>
            </a:r>
            <a:r>
              <a:rPr lang="ko-KR" altLang="en-US" b="1"/>
              <a:t>원</a:t>
            </a:r>
            <a:endParaRPr lang="ko-KR" altLang="en-US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3" descr="아실로고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79171" y="128984"/>
            <a:ext cx="1368152" cy="737487"/>
          </a:xfrm>
          <a:prstGeom prst="rect">
            <a:avLst/>
          </a:prstGeom>
        </p:spPr>
      </p:pic>
      <p:graphicFrame>
        <p:nvGraphicFramePr>
          <p:cNvPr id="6" name=""/>
          <p:cNvGraphicFramePr/>
          <p:nvPr/>
        </p:nvGraphicFramePr>
        <p:xfrm>
          <a:off x="0" y="1618108"/>
          <a:ext cx="8661649" cy="2251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1219"/>
                <a:gridCol w="2010361"/>
                <a:gridCol w="3880069"/>
              </a:tblGrid>
              <a:tr h="389166">
                <a:tc>
                  <a:txBody>
                    <a:bodyPr vert="horz" lIns="91440" tIns="45720" rIns="91440" bIns="45720" anchor="t" anchorCtr="0"/>
                    <a:p>
                      <a:pPr algn="ctr" latinLnBrk="1">
                        <a:defRPr/>
                      </a:pPr>
                      <a:r>
                        <a:rPr lang="ko-KR" altLang="en-US" sz="1400"/>
                        <a:t>세대수</a:t>
                      </a:r>
                      <a:endParaRPr lang="ko-KR" altLang="en-US" sz="1400"/>
                    </a:p>
                  </a:txBody>
                  <a:tcPr marL="91440" marR="91440">
                    <a:solidFill>
                      <a:srgbClr val="1700c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 latinLnBrk="1">
                        <a:defRPr/>
                      </a:pPr>
                      <a:r>
                        <a:rPr lang="ko-KR" altLang="en-US" sz="1400"/>
                        <a:t>금액</a:t>
                      </a:r>
                      <a:endParaRPr lang="ko-KR" altLang="en-US" sz="1400"/>
                    </a:p>
                  </a:txBody>
                  <a:tcPr marL="91440" marR="91440">
                    <a:solidFill>
                      <a:srgbClr val="1700c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algn="ctr" latinLnBrk="1">
                        <a:defRPr/>
                      </a:pPr>
                      <a:r>
                        <a:rPr lang="ko-KR" altLang="en-US" sz="1400"/>
                        <a:t>비고</a:t>
                      </a:r>
                      <a:endParaRPr lang="ko-KR" altLang="en-US" sz="1400"/>
                    </a:p>
                  </a:txBody>
                  <a:tcPr marL="91440" marR="91440">
                    <a:solidFill>
                      <a:srgbClr val="1700c0"/>
                    </a:solidFill>
                  </a:tcPr>
                </a:tc>
              </a:tr>
              <a:tr h="372499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/>
                      </a:pPr>
                      <a:r>
                        <a:rPr lang="en-US" altLang="ko-KR" sz="1400" b="1"/>
                        <a:t>300</a:t>
                      </a:r>
                      <a:r>
                        <a:rPr lang="ko-KR" altLang="en-US" sz="1400" b="1"/>
                        <a:t>세대 이하</a:t>
                      </a:r>
                      <a:endParaRPr lang="ko-KR" altLang="en-US" sz="1400" b="1"/>
                    </a:p>
                  </a:txBody>
                  <a:tcPr marL="91440" marR="9144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/>
                      </a:pPr>
                      <a:r>
                        <a:rPr lang="en-US" altLang="ko-KR" sz="1400" b="1"/>
                        <a:t>220,000</a:t>
                      </a:r>
                      <a:r>
                        <a:rPr lang="ko-KR" altLang="en-US" sz="1400" b="1"/>
                        <a:t>원</a:t>
                      </a:r>
                      <a:endParaRPr lang="ko-KR" altLang="en-US" sz="1400" b="1"/>
                    </a:p>
                  </a:txBody>
                  <a:tcPr marL="91440" marR="9144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5">
                  <a:txBody>
                    <a:bodyPr vert="horz" lIns="91440" tIns="45720" rIns="91440" bIns="45720" anchor="ctr" anchorCtr="0"/>
                    <a:p>
                      <a:pPr latinLnBrk="1">
                        <a:defRPr/>
                      </a:pPr>
                      <a:r>
                        <a:rPr lang="en-US" altLang="ko-KR" sz="1400"/>
                        <a:t>*</a:t>
                      </a:r>
                      <a:r>
                        <a:rPr lang="ko-KR" altLang="en-US" sz="1400"/>
                        <a:t>단지별 </a:t>
                      </a:r>
                      <a:r>
                        <a:rPr lang="en-US" altLang="ko-KR" sz="1400"/>
                        <a:t>2</a:t>
                      </a:r>
                      <a:r>
                        <a:rPr lang="ko-KR" altLang="en-US" sz="1400"/>
                        <a:t>개 중개업소 등록 가능</a:t>
                      </a:r>
                      <a:br>
                        <a:rPr lang="en-US" altLang="ko-KR" sz="1400"/>
                      </a:br>
                      <a:endParaRPr lang="en-US" altLang="ko-KR" sz="1400"/>
                    </a:p>
                    <a:p>
                      <a:pPr latinLnBrk="1">
                        <a:defRPr/>
                      </a:pPr>
                      <a:r>
                        <a:rPr lang="en-US" altLang="ko-KR" sz="1400"/>
                        <a:t>*</a:t>
                      </a:r>
                      <a:r>
                        <a:rPr lang="ko-KR" altLang="en-US" sz="1400"/>
                        <a:t>세대수 별 가격 상이</a:t>
                      </a:r>
                      <a:endParaRPr lang="ko-KR" altLang="en-US" sz="1400"/>
                    </a:p>
                    <a:p>
                      <a:pPr latinLnBrk="1">
                        <a:defRPr/>
                      </a:pPr>
                      <a:endParaRPr lang="ko-KR" altLang="en-US" sz="1400"/>
                    </a:p>
                  </a:txBody>
                  <a:tcPr marL="91440" marR="9144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2499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/>
                      </a:pPr>
                      <a:r>
                        <a:rPr lang="en-US" altLang="ko-KR" sz="1400" b="1"/>
                        <a:t>1,000</a:t>
                      </a:r>
                      <a:r>
                        <a:rPr lang="ko-KR" altLang="en-US" sz="1400" b="1"/>
                        <a:t>세대 이하</a:t>
                      </a:r>
                      <a:endParaRPr lang="ko-KR" altLang="en-US" sz="1400" b="1"/>
                    </a:p>
                  </a:txBody>
                  <a:tcPr marL="91440" marR="9144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/>
                      </a:pPr>
                      <a:r>
                        <a:rPr lang="en-US" altLang="ko-KR" sz="1400" b="1"/>
                        <a:t>330,000</a:t>
                      </a:r>
                      <a:r>
                        <a:rPr lang="ko-KR" altLang="en-US" sz="1400" b="1"/>
                        <a:t>원</a:t>
                      </a:r>
                      <a:endParaRPr lang="ko-KR" altLang="en-US" sz="1400" b="1"/>
                    </a:p>
                  </a:txBody>
                  <a:tcPr marL="91440" marR="9144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372499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/>
                      </a:pPr>
                      <a:r>
                        <a:rPr lang="en-US" altLang="ko-KR" sz="1400" b="1"/>
                        <a:t>2,000</a:t>
                      </a:r>
                      <a:r>
                        <a:rPr lang="ko-KR" altLang="en-US" sz="1400" b="1"/>
                        <a:t>세대 이하</a:t>
                      </a:r>
                      <a:endParaRPr lang="ko-KR" altLang="en-US" sz="1400" b="1"/>
                    </a:p>
                  </a:txBody>
                  <a:tcPr marL="91440" marR="9144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/>
                      </a:pPr>
                      <a:r>
                        <a:rPr lang="en-US" altLang="ko-KR" sz="1400" b="1"/>
                        <a:t>440,000</a:t>
                      </a:r>
                      <a:r>
                        <a:rPr lang="ko-KR" altLang="en-US" sz="1400" b="1"/>
                        <a:t>원</a:t>
                      </a:r>
                      <a:endParaRPr lang="ko-KR" altLang="en-US" sz="1400" b="1"/>
                    </a:p>
                  </a:txBody>
                  <a:tcPr marL="91440" marR="9144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372499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/>
                      </a:pPr>
                      <a:r>
                        <a:rPr lang="en-US" altLang="ko-KR" sz="1400" b="1"/>
                        <a:t>3,000</a:t>
                      </a:r>
                      <a:r>
                        <a:rPr lang="ko-KR" altLang="en-US" sz="1400" b="1"/>
                        <a:t>세대 이하</a:t>
                      </a:r>
                      <a:endParaRPr lang="ko-KR" altLang="en-US" sz="1400" b="1"/>
                    </a:p>
                  </a:txBody>
                  <a:tcPr marL="91440" marR="9144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/>
                      </a:pPr>
                      <a:r>
                        <a:rPr lang="en-US" altLang="ko-KR" sz="1400" b="1"/>
                        <a:t>550,000</a:t>
                      </a:r>
                      <a:r>
                        <a:rPr lang="ko-KR" altLang="en-US" sz="1400" b="1"/>
                        <a:t>원</a:t>
                      </a:r>
                      <a:endParaRPr lang="ko-KR" altLang="en-US" sz="1400" b="1"/>
                    </a:p>
                  </a:txBody>
                  <a:tcPr marL="91440" marR="9144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</a:tr>
              <a:tr h="372499"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/>
                      </a:pPr>
                      <a:r>
                        <a:rPr lang="en-US" altLang="ko-KR" sz="1400" b="1"/>
                        <a:t>3,000</a:t>
                      </a:r>
                      <a:r>
                        <a:rPr lang="ko-KR" altLang="en-US" sz="1400" b="1"/>
                        <a:t>세대 이상</a:t>
                      </a:r>
                      <a:endParaRPr lang="ko-KR" altLang="en-US" sz="1400" b="1"/>
                    </a:p>
                  </a:txBody>
                  <a:tcPr marL="91440" marR="9144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ctr" anchorCtr="0"/>
                    <a:p>
                      <a:pPr algn="ctr" latinLnBrk="1">
                        <a:defRPr/>
                      </a:pPr>
                      <a:r>
                        <a:rPr lang="en-US" altLang="ko-KR" sz="1400" b="1"/>
                        <a:t>770,000</a:t>
                      </a:r>
                      <a:r>
                        <a:rPr lang="ko-KR" altLang="en-US" sz="1400" b="1"/>
                        <a:t>원</a:t>
                      </a:r>
                      <a:endParaRPr lang="ko-KR" altLang="en-US" sz="1400" b="1"/>
                    </a:p>
                  </a:txBody>
                  <a:tcPr marL="91440" marR="9144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p>
                      <a:pPr latinLnBrk="1">
                        <a:defRPr/>
                      </a:pPr>
                      <a:endParaRPr lang="ko-KR" altLang="en-US"/>
                    </a:p>
                  </a:txBody>
                  <a:tcPr marL="91440" marR="91440"/>
                </a:tc>
              </a:tr>
            </a:tbl>
          </a:graphicData>
        </a:graphic>
      </p:graphicFrame>
      <p:sp>
        <p:nvSpPr>
          <p:cNvPr id="7" name="직사각형 6"/>
          <p:cNvSpPr>
            <a:spLocks noChangeArrowheads="1"/>
          </p:cNvSpPr>
          <p:nvPr/>
        </p:nvSpPr>
        <p:spPr>
          <a:xfrm>
            <a:off x="179512" y="1124744"/>
            <a:ext cx="1224136" cy="307777"/>
          </a:xfrm>
          <a:prstGeom prst="rect">
            <a:avLst/>
          </a:prstGeom>
          <a:ln w="22225">
            <a:solidFill>
              <a:srgbClr val="3749f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 1.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상품 소개</a:t>
            </a:r>
            <a:endParaRPr lang="ko-KR" altLang="en-US" sz="1400" b="1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9" name=""/>
          <p:cNvSpPr txBox="1"/>
          <p:nvPr/>
        </p:nvSpPr>
        <p:spPr>
          <a:xfrm>
            <a:off x="89583" y="4738368"/>
            <a:ext cx="8708676" cy="179221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 sz="1400" b="1"/>
              <a:t>-</a:t>
            </a:r>
            <a:r>
              <a:rPr lang="ko-KR" altLang="en-US" sz="1400" b="1"/>
              <a:t>아파트 실거래가의 줄임말로 아파트에관심있는 분들은 한 번쯤은 봤던 아실 애플리케이션</a:t>
            </a:r>
            <a:endParaRPr lang="ko-KR" altLang="en-US" sz="1400" b="1"/>
          </a:p>
          <a:p>
            <a:pPr>
              <a:defRPr/>
            </a:pPr>
            <a:r>
              <a:rPr lang="en-US" altLang="ko-KR" sz="1400" b="1"/>
              <a:t>-</a:t>
            </a:r>
            <a:r>
              <a:rPr lang="ko-KR" altLang="en-US" sz="1400" b="1"/>
              <a:t>공동주택 매도 및 매수 예정자가 원하는 아파트단지를 조회시 가입된 중개업소 프로필</a:t>
            </a:r>
            <a:r>
              <a:rPr lang="en-US" altLang="ko-KR" sz="1400" b="1"/>
              <a:t>,</a:t>
            </a:r>
            <a:r>
              <a:rPr lang="ko-KR" altLang="en-US" sz="1400" b="1"/>
              <a:t>전화번호 연동된 </a:t>
            </a:r>
            <a:br>
              <a:rPr lang="ko-KR" altLang="en-US" sz="1400" b="1"/>
            </a:br>
            <a:r>
              <a:rPr lang="ko-KR" altLang="en-US" sz="1400" b="1"/>
              <a:t>  네이버 매물이 광고노출확인가능</a:t>
            </a:r>
            <a:r>
              <a:rPr lang="en-US" altLang="ko-KR" sz="1400" b="1"/>
              <a:t>(</a:t>
            </a:r>
            <a:r>
              <a:rPr lang="ko-KR" altLang="en-US" sz="1400" b="1"/>
              <a:t>네이버 등록 매물과 타사광고매체 이중광고가능</a:t>
            </a:r>
            <a:r>
              <a:rPr lang="en-US" altLang="ko-KR" sz="1400" b="1"/>
              <a:t>)</a:t>
            </a:r>
            <a:br>
              <a:rPr lang="ko-KR" altLang="en-US" sz="1400" b="1"/>
            </a:br>
            <a:r>
              <a:rPr lang="en-US" altLang="ko-KR" sz="1400" b="1"/>
              <a:t>-</a:t>
            </a:r>
            <a:r>
              <a:rPr lang="ko-KR" altLang="en-US" sz="1400" b="1"/>
              <a:t>네이버부동산에 매물등록가능</a:t>
            </a:r>
            <a:endParaRPr lang="ko-KR" altLang="en-US" sz="1400" b="1"/>
          </a:p>
          <a:p>
            <a:pPr>
              <a:defRPr/>
            </a:pPr>
            <a:r>
              <a:rPr lang="en-US" altLang="ko-KR" sz="1400" b="1"/>
              <a:t>-</a:t>
            </a:r>
            <a:r>
              <a:rPr lang="ko-KR" altLang="en-US" sz="1400" b="1"/>
              <a:t>공동주택 전용광고로 </a:t>
            </a:r>
            <a:r>
              <a:rPr lang="en-US" altLang="ko-KR" sz="1400" b="1"/>
              <a:t>1</a:t>
            </a:r>
            <a:r>
              <a:rPr lang="ko-KR" altLang="en-US" sz="1400" b="1"/>
              <a:t>개의 단지에 </a:t>
            </a:r>
            <a:r>
              <a:rPr lang="en-US" altLang="ko-KR" sz="1400" b="1"/>
              <a:t>2</a:t>
            </a:r>
            <a:r>
              <a:rPr lang="ko-KR" altLang="en-US" sz="1400" b="1"/>
              <a:t>개의 중개업소만 노출되는광고입니다</a:t>
            </a:r>
            <a:r>
              <a:rPr lang="en-US" altLang="ko-KR" sz="1400" b="1"/>
              <a:t>.</a:t>
            </a:r>
            <a:endParaRPr lang="en-US" altLang="ko-KR" sz="1400" b="1"/>
          </a:p>
          <a:p>
            <a:pPr>
              <a:defRPr/>
            </a:pPr>
            <a:r>
              <a:rPr lang="en-US" altLang="ko-KR" sz="1400" b="1"/>
              <a:t>-</a:t>
            </a:r>
            <a:r>
              <a:rPr lang="ko-KR" altLang="en-US" sz="1400" b="1"/>
              <a:t>아실 어플을 이용하는 소비자가 원하는 단지의 즐겨찾기를하고</a:t>
            </a:r>
            <a:r>
              <a:rPr lang="en-US" altLang="ko-KR" sz="1400" b="1"/>
              <a:t>,</a:t>
            </a:r>
            <a:r>
              <a:rPr lang="ko-KR" altLang="en-US" sz="1400" b="1"/>
              <a:t>추천매물 등 알림문자를 제공</a:t>
            </a:r>
            <a:br>
              <a:rPr lang="ko-KR" altLang="en-US" sz="1400" b="1"/>
            </a:br>
            <a:r>
              <a:rPr lang="ko-KR" altLang="en-US" sz="1400" b="1"/>
              <a:t>  </a:t>
            </a:r>
            <a:r>
              <a:rPr lang="en-US" altLang="ko-KR" sz="1400" b="1"/>
              <a:t>(</a:t>
            </a:r>
            <a:r>
              <a:rPr lang="ko-KR" altLang="en-US" sz="1400" b="1"/>
              <a:t>잠재적 고객의 계약유도</a:t>
            </a:r>
            <a:r>
              <a:rPr lang="en-US" altLang="ko-KR" sz="1400" b="1"/>
              <a:t>)</a:t>
            </a:r>
            <a:endParaRPr lang="en-US" altLang="ko-KR" sz="1400" b="1"/>
          </a:p>
          <a:p>
            <a:pPr>
              <a:defRPr/>
            </a:pPr>
            <a:r>
              <a:rPr lang="en-US" altLang="ko-KR" sz="1400" b="1"/>
              <a:t>-</a:t>
            </a:r>
            <a:r>
              <a:rPr lang="ko-KR" altLang="en-US" sz="1400" b="1"/>
              <a:t>현재 이용자가 </a:t>
            </a:r>
            <a:r>
              <a:rPr lang="en-US" altLang="ko-KR" sz="1400" b="1"/>
              <a:t>600</a:t>
            </a:r>
            <a:r>
              <a:rPr lang="ko-KR" altLang="en-US" sz="1400" b="1"/>
              <a:t>만명에 육박합니다</a:t>
            </a:r>
            <a:r>
              <a:rPr lang="en-US" altLang="ko-KR" sz="1400" b="1"/>
              <a:t>.</a:t>
            </a:r>
            <a:endParaRPr lang="en-US" altLang="ko-KR" sz="1400" b="1"/>
          </a:p>
        </p:txBody>
      </p:sp>
      <p:pic>
        <p:nvPicPr>
          <p:cNvPr id="10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8798260" y="128984"/>
            <a:ext cx="3393740" cy="6401594"/>
          </a:xfrm>
          <a:prstGeom prst="rect">
            <a:avLst/>
          </a:prstGeom>
        </p:spPr>
      </p:pic>
      <p:graphicFrame>
        <p:nvGraphicFramePr>
          <p:cNvPr id="11" name=""/>
          <p:cNvGraphicFramePr/>
          <p:nvPr/>
        </p:nvGraphicFramePr>
        <p:xfrm>
          <a:off x="0" y="3869770"/>
          <a:ext cx="8497123" cy="672111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2124281"/>
                <a:gridCol w="2129791"/>
                <a:gridCol w="2118770"/>
                <a:gridCol w="2124281"/>
              </a:tblGrid>
              <a:tr h="367665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모바일</a:t>
                      </a:r>
                      <a:r>
                        <a:rPr lang="en-US" altLang="ko-KR" b="1"/>
                        <a:t> V1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1700c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모바일</a:t>
                      </a:r>
                      <a:r>
                        <a:rPr lang="en-US" altLang="ko-KR" b="1"/>
                        <a:t> V2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1700c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신홍보확인서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1700c0"/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ko-KR" altLang="en-US" b="1"/>
                        <a:t>홍보확인서</a:t>
                      </a:r>
                      <a:endParaRPr lang="ko-KR" altLang="en-US" b="1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1700c0"/>
                    </a:solidFill>
                  </a:tcPr>
                </a:tc>
              </a:tr>
              <a:tr h="304446"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1.340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1.340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1.340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endParaRPr lang="ko-KR" altLang="en-US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 vert="horz" lIns="91440" tIns="45720" rIns="91440" bIns="45720" anchor="t" anchorCtr="0"/>
                    <a:p>
                      <a:pPr latinLnBrk="1">
                        <a:defRPr/>
                      </a:pP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1.900</a:t>
                      </a:r>
                      <a:r>
                        <a:rPr lang="ko-KR" altLang="en-US" sz="1400" b="1">
                          <a:latin typeface="HY견고딕"/>
                          <a:ea typeface="HY견고딕"/>
                          <a:cs typeface="HY견고딕"/>
                        </a:rPr>
                        <a:t>원</a:t>
                      </a:r>
                      <a:r>
                        <a:rPr lang="en-US" altLang="ko-KR" sz="1400" b="1">
                          <a:latin typeface="HY견고딕"/>
                          <a:ea typeface="HY견고딕"/>
                          <a:cs typeface="HY견고딕"/>
                        </a:rPr>
                        <a:t> </a:t>
                      </a:r>
                      <a:endParaRPr lang="en-US" altLang="ko-KR" sz="1400" b="1">
                        <a:latin typeface="HY견고딕"/>
                        <a:ea typeface="HY견고딕"/>
                        <a:cs typeface="HY견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21161" y="866471"/>
            <a:ext cx="8228973" cy="5860335"/>
          </a:xfrm>
          <a:prstGeom prst="rect">
            <a:avLst/>
          </a:prstGeom>
        </p:spPr>
      </p:pic>
      <p:pic>
        <p:nvPicPr>
          <p:cNvPr id="6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8350134" y="585390"/>
            <a:ext cx="3124748" cy="6272609"/>
          </a:xfrm>
          <a:prstGeom prst="rect">
            <a:avLst/>
          </a:prstGeom>
        </p:spPr>
      </p:pic>
      <p:pic>
        <p:nvPicPr>
          <p:cNvPr id="7" name="그림 3" descr="아실로고.png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21161" y="128984"/>
            <a:ext cx="1368152" cy="7374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"/>
          <p:cNvSpPr/>
          <p:nvPr/>
        </p:nvSpPr>
        <p:spPr>
          <a:xfrm>
            <a:off x="385960" y="260270"/>
            <a:ext cx="11420079" cy="644890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ko-KR" altLang="en-US"/>
          </a:p>
        </p:txBody>
      </p:sp>
      <p:pic>
        <p:nvPicPr>
          <p:cNvPr id="4" name="Pic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3644584" y="493645"/>
            <a:ext cx="2451416" cy="596641"/>
          </a:xfrm>
          <a:prstGeom prst="rect">
            <a:avLst/>
          </a:prstGeom>
        </p:spPr>
      </p:pic>
      <p:pic>
        <p:nvPicPr>
          <p:cNvPr id="6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2980890" y="1627218"/>
            <a:ext cx="6230220" cy="3863834"/>
          </a:xfrm>
          <a:prstGeom prst="rect">
            <a:avLst/>
          </a:prstGeom>
        </p:spPr>
      </p:pic>
      <p:pic>
        <p:nvPicPr>
          <p:cNvPr id="9" name="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4517884" y="4171343"/>
            <a:ext cx="3156232" cy="1111349"/>
          </a:xfrm>
          <a:prstGeom prst="rect">
            <a:avLst/>
          </a:prstGeom>
        </p:spPr>
      </p:pic>
      <p:pic>
        <p:nvPicPr>
          <p:cNvPr id="10" name="내용 개체 틀 6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6096000" y="493645"/>
            <a:ext cx="1624060" cy="745469"/>
          </a:xfrm>
          <a:prstGeom prst="rect">
            <a:avLst/>
          </a:prstGeom>
        </p:spPr>
      </p:pic>
      <p:sp>
        <p:nvSpPr>
          <p:cNvPr id="13" name=""/>
          <p:cNvSpPr txBox="1"/>
          <p:nvPr/>
        </p:nvSpPr>
        <p:spPr>
          <a:xfrm>
            <a:off x="1457523" y="5641578"/>
            <a:ext cx="10001252" cy="909717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ko-KR" altLang="en-US"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시대가 변하는 만큼 광고의 방향성도 달라지면서 그에 따라 소비자들의 시각 또한 변하고 있습니다</a:t>
            </a:r>
            <a:r>
              <a:rPr lang="en-US" altLang="ko-KR"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.</a:t>
            </a:r>
            <a:endParaRPr lang="en-US" altLang="ko-KR">
              <a:effectLst>
                <a:outerShdw blurRad="76200" dist="76200" dir="2700000" algn="ctr" rotWithShape="0">
                  <a:srgbClr val="000000">
                    <a:alpha val="50000"/>
                  </a:srgbClr>
                </a:outerShdw>
              </a:effectLst>
            </a:endParaRPr>
          </a:p>
          <a:p>
            <a:pPr>
              <a:defRPr/>
            </a:pPr>
            <a:r>
              <a:rPr lang="ko-KR" altLang="en-US"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블로그의 상위노출에만 초점을 잡는 것이 아니라 소비자의 </a:t>
            </a:r>
            <a:br>
              <a:rPr lang="ko-KR" altLang="en-US"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</a:br>
            <a:r>
              <a:rPr lang="ko-KR" altLang="en-US"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니즈를 파악하여서 원하는 정보를 담는것도 중요하다고 생각합니다</a:t>
            </a:r>
            <a:r>
              <a:rPr lang="en-US" altLang="ko-KR"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.</a:t>
            </a:r>
            <a:endParaRPr lang="en-US" altLang="ko-KR">
              <a:effectLst>
                <a:outerShdw blurRad="76200" dist="76200" dir="27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"/>
          <p:cNvSpPr/>
          <p:nvPr/>
        </p:nvSpPr>
        <p:spPr>
          <a:xfrm>
            <a:off x="385960" y="260270"/>
            <a:ext cx="11420079" cy="642905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" name=""/>
          <p:cNvSpPr txBox="1"/>
          <p:nvPr/>
        </p:nvSpPr>
        <p:spPr>
          <a:xfrm>
            <a:off x="691553" y="1418986"/>
            <a:ext cx="10808892" cy="2827259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 b="1"/>
              <a:t>1.</a:t>
            </a:r>
            <a:r>
              <a:rPr lang="ko-KR" altLang="en-US" b="1"/>
              <a:t> 대표적인 바이럴 마케팅상품 공동주택</a:t>
            </a:r>
            <a:r>
              <a:rPr lang="en-US" altLang="ko-KR" b="1"/>
              <a:t>,</a:t>
            </a:r>
            <a:r>
              <a:rPr lang="ko-KR" altLang="en-US" b="1"/>
              <a:t>비공동주택 기준 등록된 매물등록된 매물로 </a:t>
            </a:r>
            <a:endParaRPr lang="ko-KR" altLang="en-US" b="1"/>
          </a:p>
          <a:p>
            <a:pPr>
              <a:defRPr/>
            </a:pPr>
            <a:r>
              <a:rPr lang="ko-KR" altLang="en-US" b="1"/>
              <a:t>    네이버 블로그</a:t>
            </a:r>
            <a:r>
              <a:rPr lang="en-US" altLang="ko-KR" b="1"/>
              <a:t> </a:t>
            </a:r>
            <a:r>
              <a:rPr lang="ko-KR" altLang="en-US" b="1"/>
              <a:t>포스팅 대행 영업일기준 일 </a:t>
            </a:r>
            <a:r>
              <a:rPr lang="en-US" altLang="ko-KR" b="1"/>
              <a:t>1</a:t>
            </a:r>
            <a:r>
              <a:rPr lang="ko-KR" altLang="en-US" b="1"/>
              <a:t>회 포스팅</a:t>
            </a:r>
            <a:r>
              <a:rPr lang="en-US" altLang="ko-KR" b="1"/>
              <a:t>(</a:t>
            </a:r>
            <a:r>
              <a:rPr lang="ko-KR" altLang="en-US" b="1"/>
              <a:t>월 </a:t>
            </a:r>
            <a:r>
              <a:rPr lang="en-US" altLang="ko-KR" b="1"/>
              <a:t>20</a:t>
            </a:r>
            <a:r>
              <a:rPr lang="ko-KR" altLang="en-US" b="1"/>
              <a:t>회내외</a:t>
            </a:r>
            <a:r>
              <a:rPr lang="en-US" altLang="ko-KR" b="1"/>
              <a:t>)</a:t>
            </a:r>
            <a:r>
              <a:rPr lang="ko-KR" altLang="en-US" b="1"/>
              <a:t> 계약기간은 </a:t>
            </a:r>
            <a:r>
              <a:rPr lang="en-US" altLang="ko-KR" b="1"/>
              <a:t>6</a:t>
            </a:r>
            <a:r>
              <a:rPr lang="ko-KR" altLang="en-US" b="1"/>
              <a:t>개월</a:t>
            </a:r>
            <a:r>
              <a:rPr lang="en-US" altLang="ko-KR" b="1"/>
              <a:t>,12</a:t>
            </a:r>
            <a:r>
              <a:rPr lang="ko-KR" altLang="en-US" b="1"/>
              <a:t>개월</a:t>
            </a:r>
            <a:endParaRPr lang="ko-KR" altLang="en-US" b="1"/>
          </a:p>
          <a:p>
            <a:pPr>
              <a:defRPr/>
            </a:pPr>
            <a:endParaRPr lang="ko-KR" altLang="en-US" b="1"/>
          </a:p>
          <a:p>
            <a:pPr>
              <a:defRPr/>
            </a:pPr>
            <a:r>
              <a:rPr lang="en-US" altLang="ko-KR" b="1"/>
              <a:t>2.</a:t>
            </a:r>
            <a:r>
              <a:rPr lang="ko-KR" altLang="en-US" b="1"/>
              <a:t>본 상품은 상위에노출이 되는 계정이아닌 계정을 생성 및 연동하여 블로그 지수를 올리는상품입니다</a:t>
            </a:r>
            <a:r>
              <a:rPr lang="en-US" altLang="ko-KR" b="1"/>
              <a:t>.</a:t>
            </a:r>
            <a:endParaRPr lang="en-US" altLang="ko-KR" b="1"/>
          </a:p>
          <a:p>
            <a:pPr>
              <a:defRPr/>
            </a:pPr>
            <a:br>
              <a:rPr lang="ko-KR" altLang="en-US" b="1"/>
            </a:br>
            <a:r>
              <a:rPr lang="en-US" altLang="ko-KR" b="1"/>
              <a:t>3.</a:t>
            </a:r>
            <a:r>
              <a:rPr lang="ko-KR" altLang="en-US" b="1"/>
              <a:t>계약기간 내에 블로그가 저품질로 확인 시 네이버 계정을 삭제 후 새계정을 생성가능</a:t>
            </a:r>
            <a:endParaRPr lang="ko-KR" altLang="en-US" b="1"/>
          </a:p>
          <a:p>
            <a:pPr>
              <a:defRPr/>
            </a:pPr>
            <a:endParaRPr lang="ko-KR" altLang="en-US" b="1"/>
          </a:p>
          <a:p>
            <a:pPr>
              <a:defRPr/>
            </a:pPr>
            <a:r>
              <a:rPr lang="en-US" altLang="ko-KR" b="1"/>
              <a:t>4.</a:t>
            </a:r>
            <a:r>
              <a:rPr lang="ko-KR" altLang="en-US" b="1"/>
              <a:t>대문 디자인 시안 선택 후 무료변경은 불가능</a:t>
            </a:r>
            <a:r>
              <a:rPr lang="en-US" altLang="ko-KR" b="1"/>
              <a:t>,</a:t>
            </a:r>
            <a:r>
              <a:rPr lang="ko-KR" altLang="en-US" b="1"/>
              <a:t>변경 요청시 추가금액 </a:t>
            </a:r>
            <a:r>
              <a:rPr lang="en-US" altLang="ko-KR" b="1"/>
              <a:t>5</a:t>
            </a:r>
            <a:r>
              <a:rPr lang="ko-KR" altLang="en-US" b="1"/>
              <a:t>만원 발생</a:t>
            </a:r>
            <a:endParaRPr lang="ko-KR" altLang="en-US" b="1"/>
          </a:p>
          <a:p>
            <a:pPr>
              <a:defRPr/>
            </a:pPr>
            <a:endParaRPr lang="ko-KR" altLang="en-US" b="1"/>
          </a:p>
          <a:p>
            <a:pPr>
              <a:defRPr/>
            </a:pPr>
            <a:r>
              <a:rPr lang="en-US" altLang="ko-KR" b="1"/>
              <a:t>5.</a:t>
            </a:r>
            <a:r>
              <a:rPr lang="ko-KR" altLang="en-US" b="1"/>
              <a:t>고객이 중도해지를 원할 경우 포스팅 </a:t>
            </a:r>
            <a:r>
              <a:rPr lang="en-US" altLang="ko-KR" b="1"/>
              <a:t>1</a:t>
            </a:r>
            <a:r>
              <a:rPr lang="ko-KR" altLang="en-US" b="1"/>
              <a:t>회당 </a:t>
            </a:r>
            <a:r>
              <a:rPr lang="en-US" altLang="ko-KR" b="1"/>
              <a:t>5.500</a:t>
            </a:r>
            <a:r>
              <a:rPr lang="ko-KR" altLang="en-US" b="1"/>
              <a:t>원 차감</a:t>
            </a:r>
            <a:r>
              <a:rPr lang="en-US" altLang="ko-KR" b="1"/>
              <a:t>,</a:t>
            </a:r>
            <a:r>
              <a:rPr lang="ko-KR" altLang="en-US" b="1"/>
              <a:t>광고게재수수료 </a:t>
            </a:r>
            <a:r>
              <a:rPr lang="en-US" altLang="ko-KR" b="1"/>
              <a:t>10%</a:t>
            </a:r>
            <a:r>
              <a:rPr lang="ko-KR" altLang="en-US" b="1"/>
              <a:t>차감후 일할계산하여 환불</a:t>
            </a:r>
            <a:endParaRPr lang="ko-KR" altLang="en-US" b="1"/>
          </a:p>
        </p:txBody>
      </p:sp>
      <p:sp>
        <p:nvSpPr>
          <p:cNvPr id="5" name="직사각형 6"/>
          <p:cNvSpPr>
            <a:spLocks noChangeArrowheads="1"/>
          </p:cNvSpPr>
          <p:nvPr/>
        </p:nvSpPr>
        <p:spPr>
          <a:xfrm>
            <a:off x="702692" y="906462"/>
            <a:ext cx="1224136" cy="307777"/>
          </a:xfrm>
          <a:prstGeom prst="rect">
            <a:avLst/>
          </a:prstGeom>
          <a:ln w="22225">
            <a:solidFill>
              <a:srgbClr val="289b6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ko-KR" sz="14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 1.</a:t>
            </a:r>
            <a:r>
              <a:rPr lang="ko-KR" altLang="en-US" sz="1400" b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상품 소개</a:t>
            </a:r>
            <a:endParaRPr lang="ko-KR" altLang="en-US" sz="1400" b="1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7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295523" y="468251"/>
            <a:ext cx="1800476" cy="438211"/>
          </a:xfrm>
          <a:prstGeom prst="rect">
            <a:avLst/>
          </a:prstGeom>
        </p:spPr>
      </p:pic>
      <p:pic>
        <p:nvPicPr>
          <p:cNvPr id="9" name="내용 개체 틀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6096000" y="342528"/>
            <a:ext cx="1624060" cy="717822"/>
          </a:xfrm>
          <a:prstGeom prst="rect">
            <a:avLst/>
          </a:prstGeom>
        </p:spPr>
      </p:pic>
      <p:graphicFrame>
        <p:nvGraphicFramePr>
          <p:cNvPr id="11" name=""/>
          <p:cNvGraphicFramePr>
            <a:graphicFrameLocks noGrp="1"/>
          </p:cNvGraphicFramePr>
          <p:nvPr/>
        </p:nvGraphicFramePr>
        <p:xfrm>
          <a:off x="691578" y="4551323"/>
          <a:ext cx="10808843" cy="1737842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2164128"/>
                <a:gridCol w="2164080"/>
                <a:gridCol w="2164128"/>
                <a:gridCol w="2164128"/>
                <a:gridCol w="2152379"/>
              </a:tblGrid>
              <a:tr h="545575"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endParaRPr lang="ko-KR" altLang="en-US" sz="1300">
                        <a:latin typeface="맑은 고딕"/>
                        <a:cs typeface="Calibri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300">
                          <a:latin typeface="맑은 고딕"/>
                          <a:cs typeface="Calibri"/>
                        </a:rPr>
                        <a:t>상품명</a:t>
                      </a:r>
                      <a:endParaRPr lang="ko-KR" altLang="en-US" sz="1300">
                        <a:latin typeface="맑은 고딕"/>
                        <a:cs typeface="Calibri"/>
                      </a:endParaRPr>
                    </a:p>
                  </a:txBody>
                  <a:tcPr marL="91440" marR="9144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endParaRPr lang="ko-KR" altLang="en-US" sz="1300">
                        <a:latin typeface="맑은 고딕"/>
                        <a:cs typeface="Calibri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300">
                          <a:latin typeface="맑은 고딕"/>
                          <a:cs typeface="Calibri"/>
                        </a:rPr>
                        <a:t>광고세부내용</a:t>
                      </a:r>
                      <a:endParaRPr lang="ko-KR" altLang="en-US" sz="1300">
                        <a:latin typeface="맑은 고딕"/>
                        <a:cs typeface="Calibri"/>
                      </a:endParaRPr>
                    </a:p>
                  </a:txBody>
                  <a:tcPr marL="91440" marR="9144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endParaRPr lang="en-US" altLang="ko-KR" sz="1300">
                        <a:latin typeface="맑은 고딕"/>
                      </a:endParaRPr>
                    </a:p>
                    <a:p>
                      <a:pPr algn="ctr">
                        <a:defRPr/>
                      </a:pPr>
                      <a:r>
                        <a:rPr lang="en-US" altLang="ko-KR" sz="1300">
                          <a:latin typeface="맑은 고딕"/>
                        </a:rPr>
                        <a:t>12</a:t>
                      </a:r>
                      <a:r>
                        <a:rPr lang="ko-KR" altLang="en-US" sz="1300">
                          <a:latin typeface="맑은 고딕"/>
                          <a:cs typeface="Calibri"/>
                        </a:rPr>
                        <a:t>개월금액</a:t>
                      </a:r>
                      <a:endParaRPr lang="ko-KR" altLang="en-US" sz="1300">
                        <a:latin typeface="맑은 고딕"/>
                        <a:cs typeface="Calibri"/>
                      </a:endParaRPr>
                    </a:p>
                  </a:txBody>
                  <a:tcPr marL="91440" marR="9144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endParaRPr lang="en-US" altLang="ko-KR" sz="1300">
                        <a:latin typeface="맑은 고딕"/>
                      </a:endParaRPr>
                    </a:p>
                    <a:p>
                      <a:pPr algn="ctr">
                        <a:defRPr/>
                      </a:pPr>
                      <a:r>
                        <a:rPr lang="en-US" altLang="ko-KR" sz="1300">
                          <a:latin typeface="맑은 고딕"/>
                        </a:rPr>
                        <a:t>6</a:t>
                      </a:r>
                      <a:r>
                        <a:rPr lang="ko-KR" altLang="en-US" sz="1300">
                          <a:latin typeface="맑은 고딕"/>
                          <a:cs typeface="Calibri"/>
                        </a:rPr>
                        <a:t>개월금액</a:t>
                      </a:r>
                      <a:endParaRPr lang="ko-KR" altLang="en-US" sz="1300">
                        <a:latin typeface="맑은 고딕"/>
                        <a:cs typeface="Calibri"/>
                      </a:endParaRPr>
                    </a:p>
                  </a:txBody>
                  <a:tcPr marL="91440" marR="9144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8000"/>
                    </a:solidFill>
                  </a:tcPr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endParaRPr lang="ko-KR" altLang="en-US" sz="1300">
                        <a:latin typeface="맑은 고딕"/>
                        <a:cs typeface="Calibri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300">
                          <a:latin typeface="맑은 고딕"/>
                          <a:cs typeface="Calibri"/>
                        </a:rPr>
                        <a:t>추가옵션</a:t>
                      </a:r>
                      <a:r>
                        <a:rPr lang="en-US" altLang="ko-KR" sz="1300">
                          <a:latin typeface="맑은 고딕"/>
                          <a:cs typeface="Calibri"/>
                        </a:rPr>
                        <a:t>(</a:t>
                      </a:r>
                      <a:r>
                        <a:rPr lang="ko-KR" altLang="en-US" sz="1300">
                          <a:latin typeface="맑은 고딕"/>
                          <a:cs typeface="Calibri"/>
                        </a:rPr>
                        <a:t>대문디자인</a:t>
                      </a:r>
                      <a:r>
                        <a:rPr lang="en-US" altLang="ko-KR" sz="1300">
                          <a:latin typeface="맑은 고딕"/>
                          <a:cs typeface="Calibri"/>
                        </a:rPr>
                        <a:t>)</a:t>
                      </a:r>
                      <a:endParaRPr lang="en-US" altLang="ko-KR" sz="1300">
                        <a:latin typeface="맑은 고딕"/>
                        <a:cs typeface="Calibri"/>
                      </a:endParaRPr>
                    </a:p>
                  </a:txBody>
                  <a:tcPr marL="91440" marR="9144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008000"/>
                    </a:solidFill>
                  </a:tcPr>
                </a:tc>
              </a:tr>
              <a:tr h="372200"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r>
                        <a:rPr lang="ko-KR" altLang="en-US" sz="1500" b="1">
                          <a:latin typeface="맑은 고딕"/>
                          <a:cs typeface="Calibri"/>
                        </a:rPr>
                        <a:t>공동</a:t>
                      </a:r>
                      <a:r>
                        <a:rPr lang="en-US" altLang="ko-KR" sz="1500" b="1">
                          <a:latin typeface="맑은 고딕"/>
                        </a:rPr>
                        <a:t>ai</a:t>
                      </a:r>
                      <a:endParaRPr lang="en-US" altLang="ko-KR" sz="1500" b="1">
                        <a:latin typeface="맑은 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r>
                        <a:rPr lang="ko-KR" altLang="en-US" sz="1000" b="1">
                          <a:latin typeface="맑은 고딕"/>
                          <a:cs typeface="Calibri"/>
                        </a:rPr>
                        <a:t>아파트</a:t>
                      </a:r>
                      <a:r>
                        <a:rPr lang="en-US" altLang="ko-KR" sz="1000" b="1">
                          <a:latin typeface="맑은 고딕"/>
                          <a:cs typeface="Calibri"/>
                        </a:rPr>
                        <a:t>,</a:t>
                      </a:r>
                      <a:r>
                        <a:rPr lang="ko-KR" altLang="en-US" sz="1000" b="1">
                          <a:latin typeface="맑은 고딕"/>
                          <a:cs typeface="Calibri"/>
                        </a:rPr>
                        <a:t>주상복합</a:t>
                      </a:r>
                      <a:r>
                        <a:rPr lang="en-US" altLang="ko-KR" sz="1000" b="1">
                          <a:latin typeface="맑은 고딕"/>
                          <a:cs typeface="Calibri"/>
                        </a:rPr>
                        <a:t>,</a:t>
                      </a:r>
                      <a:r>
                        <a:rPr lang="ko-KR" altLang="en-US" sz="1000" b="1">
                          <a:latin typeface="맑은 고딕"/>
                          <a:cs typeface="Calibri"/>
                        </a:rPr>
                        <a:t>오피스텔과 </a:t>
                      </a:r>
                      <a:endParaRPr lang="ko-KR" altLang="en-US" sz="1000" b="1">
                        <a:latin typeface="맑은 고딕"/>
                        <a:cs typeface="Calibri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000" b="1">
                          <a:latin typeface="맑은 고딕"/>
                          <a:cs typeface="Calibri"/>
                        </a:rPr>
                        <a:t>각 분양권</a:t>
                      </a:r>
                      <a:endParaRPr lang="ko-KR" altLang="en-US" sz="1000" b="1">
                        <a:latin typeface="맑은 고딕"/>
                        <a:cs typeface="Calibri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r>
                        <a:rPr lang="en-US" altLang="ko-KR" sz="1500" b="1">
                          <a:latin typeface="맑은 고딕"/>
                          <a:cs typeface="Calibri"/>
                        </a:rPr>
                        <a:t>550.000</a:t>
                      </a:r>
                      <a:r>
                        <a:rPr lang="ko-KR" altLang="en-US" sz="1500" b="1">
                          <a:latin typeface="맑은 고딕"/>
                          <a:cs typeface="Calibri"/>
                        </a:rPr>
                        <a:t>원</a:t>
                      </a:r>
                      <a:endParaRPr lang="ko-KR" altLang="en-US" sz="1500" b="1">
                        <a:latin typeface="맑은 고딕"/>
                        <a:cs typeface="Calibri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r>
                        <a:rPr lang="en-US" altLang="ko-KR" sz="1500" b="1">
                          <a:latin typeface="맑은 고딕"/>
                          <a:cs typeface="Calibri"/>
                        </a:rPr>
                        <a:t>330.000</a:t>
                      </a:r>
                      <a:r>
                        <a:rPr lang="ko-KR" altLang="en-US" sz="1500" b="1">
                          <a:latin typeface="맑은 고딕"/>
                          <a:cs typeface="Calibri"/>
                        </a:rPr>
                        <a:t>원</a:t>
                      </a:r>
                      <a:endParaRPr lang="ko-KR" altLang="en-US" sz="1500" b="1">
                        <a:latin typeface="맑은 고딕"/>
                        <a:cs typeface="Calibri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9d9d9"/>
                    </a:solidFill>
                  </a:tcPr>
                </a:tc>
                <a:tc rowSpan="3"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endParaRPr lang="en-US" altLang="ko-KR" sz="1500" b="1">
                        <a:latin typeface="맑은 고딕"/>
                        <a:cs typeface="Calibri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500" b="1">
                          <a:latin typeface="맑은 고딕"/>
                          <a:cs typeface="Calibri"/>
                        </a:rPr>
                        <a:t>일반 </a:t>
                      </a:r>
                      <a:r>
                        <a:rPr lang="en-US" altLang="ko-KR" sz="1500" b="1">
                          <a:latin typeface="맑은 고딕"/>
                          <a:cs typeface="Calibri"/>
                        </a:rPr>
                        <a:t>:</a:t>
                      </a:r>
                      <a:r>
                        <a:rPr lang="ko-KR" altLang="en-US" sz="1500" b="1">
                          <a:latin typeface="맑은 고딕"/>
                          <a:cs typeface="Calibri"/>
                        </a:rPr>
                        <a:t> </a:t>
                      </a:r>
                      <a:r>
                        <a:rPr lang="en-US" altLang="ko-KR" sz="1500" b="1">
                          <a:latin typeface="맑은 고딕"/>
                          <a:cs typeface="Calibri"/>
                        </a:rPr>
                        <a:t>(110.000</a:t>
                      </a:r>
                      <a:r>
                        <a:rPr lang="ko-KR" altLang="en-US" sz="1500" b="1">
                          <a:latin typeface="맑은 고딕"/>
                          <a:cs typeface="Calibri"/>
                        </a:rPr>
                        <a:t>원</a:t>
                      </a:r>
                      <a:r>
                        <a:rPr lang="en-US" altLang="ko-KR" sz="1500" b="1">
                          <a:latin typeface="맑은 고딕"/>
                          <a:cs typeface="Calibri"/>
                        </a:rPr>
                        <a:t>)</a:t>
                      </a:r>
                      <a:endParaRPr lang="en-US" altLang="ko-KR" sz="1500" b="1">
                        <a:latin typeface="맑은 고딕"/>
                        <a:cs typeface="Calibri"/>
                      </a:endParaRPr>
                    </a:p>
                    <a:p>
                      <a:pPr algn="ctr">
                        <a:defRPr/>
                      </a:pPr>
                      <a:endParaRPr lang="en-US" altLang="ko-KR" sz="1500" b="1">
                        <a:latin typeface="맑은 고딕"/>
                        <a:cs typeface="Calibri"/>
                      </a:endParaRPr>
                    </a:p>
                    <a:p>
                      <a:pPr algn="ctr">
                        <a:defRPr/>
                      </a:pPr>
                      <a:r>
                        <a:rPr lang="ko-KR" altLang="en-US" sz="1500" b="1">
                          <a:latin typeface="맑은 고딕"/>
                          <a:cs typeface="Calibri"/>
                        </a:rPr>
                        <a:t>고급 </a:t>
                      </a:r>
                      <a:r>
                        <a:rPr lang="en-US" altLang="ko-KR" sz="1500" b="1">
                          <a:latin typeface="맑은 고딕"/>
                          <a:cs typeface="Calibri"/>
                        </a:rPr>
                        <a:t>:</a:t>
                      </a:r>
                      <a:r>
                        <a:rPr lang="ko-KR" altLang="en-US" sz="1500" b="1">
                          <a:latin typeface="맑은 고딕"/>
                          <a:cs typeface="Calibri"/>
                        </a:rPr>
                        <a:t> </a:t>
                      </a:r>
                      <a:r>
                        <a:rPr lang="en-US" altLang="ko-KR" sz="1500" b="1">
                          <a:latin typeface="맑은 고딕"/>
                          <a:cs typeface="Calibri"/>
                        </a:rPr>
                        <a:t>(220.000</a:t>
                      </a:r>
                      <a:r>
                        <a:rPr lang="ko-KR" altLang="en-US" sz="1500" b="1">
                          <a:latin typeface="맑은 고딕"/>
                          <a:cs typeface="Calibri"/>
                        </a:rPr>
                        <a:t>원</a:t>
                      </a:r>
                      <a:r>
                        <a:rPr lang="en-US" altLang="ko-KR" sz="1500" b="1">
                          <a:latin typeface="맑은 고딕"/>
                          <a:cs typeface="Calibri"/>
                        </a:rPr>
                        <a:t>)</a:t>
                      </a:r>
                      <a:endParaRPr lang="en-US" altLang="ko-KR" sz="1500" b="1">
                        <a:latin typeface="맑은 고딕"/>
                        <a:cs typeface="Calibri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9d9d9"/>
                    </a:solidFill>
                  </a:tcPr>
                </a:tc>
              </a:tr>
              <a:tr h="372200"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r>
                        <a:rPr lang="ko-KR" altLang="en-US" sz="1500" b="1">
                          <a:latin typeface="맑은 고딕"/>
                          <a:cs typeface="Calibri"/>
                        </a:rPr>
                        <a:t>비공동</a:t>
                      </a:r>
                      <a:r>
                        <a:rPr lang="en-US" altLang="ko-KR" sz="1500" b="1">
                          <a:latin typeface="맑은 고딕"/>
                        </a:rPr>
                        <a:t>ai</a:t>
                      </a:r>
                      <a:endParaRPr lang="en-US" altLang="ko-KR" sz="1500" b="1">
                        <a:latin typeface="맑은 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r>
                        <a:rPr lang="ko-KR" altLang="en-US" sz="1000" b="1">
                          <a:latin typeface="맑은 고딕"/>
                          <a:cs typeface="Calibri"/>
                        </a:rPr>
                        <a:t>공동주택외의 물건</a:t>
                      </a:r>
                      <a:br>
                        <a:rPr lang="ko-KR" altLang="en-US" sz="1000" b="1">
                          <a:latin typeface="맑은 고딕"/>
                          <a:cs typeface="Calibri"/>
                        </a:rPr>
                      </a:br>
                      <a:r>
                        <a:rPr lang="en-US" altLang="ko-KR" sz="1000" b="1">
                          <a:latin typeface="맑은 고딕"/>
                          <a:cs typeface="Calibri"/>
                        </a:rPr>
                        <a:t>(</a:t>
                      </a:r>
                      <a:r>
                        <a:rPr lang="ko-KR" altLang="en-US" sz="1000" b="1">
                          <a:latin typeface="맑은 고딕"/>
                          <a:cs typeface="Calibri"/>
                        </a:rPr>
                        <a:t>상가</a:t>
                      </a:r>
                      <a:r>
                        <a:rPr lang="en-US" altLang="ko-KR" sz="1000" b="1">
                          <a:latin typeface="맑은 고딕"/>
                          <a:cs typeface="Calibri"/>
                        </a:rPr>
                        <a:t>.</a:t>
                      </a:r>
                      <a:r>
                        <a:rPr lang="ko-KR" altLang="en-US" sz="1000" b="1">
                          <a:latin typeface="맑은 고딕"/>
                          <a:cs typeface="Calibri"/>
                        </a:rPr>
                        <a:t>원룸</a:t>
                      </a:r>
                      <a:r>
                        <a:rPr lang="en-US" altLang="ko-KR" sz="1000" b="1">
                          <a:latin typeface="맑은 고딕"/>
                          <a:cs typeface="Calibri"/>
                        </a:rPr>
                        <a:t>.</a:t>
                      </a:r>
                      <a:r>
                        <a:rPr lang="ko-KR" altLang="en-US" sz="1000" b="1">
                          <a:latin typeface="맑은 고딕"/>
                          <a:cs typeface="Calibri"/>
                        </a:rPr>
                        <a:t>토지 등</a:t>
                      </a:r>
                      <a:r>
                        <a:rPr lang="en-US" altLang="ko-KR" sz="1000" b="1">
                          <a:latin typeface="맑은 고딕"/>
                          <a:cs typeface="Calibri"/>
                        </a:rPr>
                        <a:t>)</a:t>
                      </a:r>
                      <a:endParaRPr lang="en-US" altLang="ko-KR" sz="1000" b="1">
                        <a:latin typeface="맑은 고딕"/>
                        <a:cs typeface="Calibri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r>
                        <a:rPr lang="en-US" altLang="ko-KR" sz="1500" b="1">
                          <a:latin typeface="맑은 고딕"/>
                          <a:cs typeface="Calibri"/>
                        </a:rPr>
                        <a:t>660.000</a:t>
                      </a:r>
                      <a:r>
                        <a:rPr lang="ko-KR" altLang="en-US" sz="1500" b="1">
                          <a:latin typeface="맑은 고딕"/>
                          <a:cs typeface="Calibri"/>
                        </a:rPr>
                        <a:t>원</a:t>
                      </a:r>
                      <a:endParaRPr lang="ko-KR" altLang="en-US" sz="1500" b="1">
                        <a:latin typeface="맑은 고딕"/>
                        <a:cs typeface="Calibri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r>
                        <a:rPr lang="en-US" altLang="ko-KR" sz="1500" b="1">
                          <a:latin typeface="맑은 고딕"/>
                          <a:cs typeface="Calibri"/>
                        </a:rPr>
                        <a:t>385.000</a:t>
                      </a:r>
                      <a:r>
                        <a:rPr lang="ko-KR" altLang="en-US" sz="1500" b="1">
                          <a:latin typeface="맑은 고딕"/>
                          <a:cs typeface="Calibri"/>
                        </a:rPr>
                        <a:t>원</a:t>
                      </a:r>
                      <a:endParaRPr lang="ko-KR" altLang="en-US" sz="1500" b="1">
                        <a:latin typeface="맑은 고딕"/>
                        <a:cs typeface="Calibri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9d9d9"/>
                    </a:solidFill>
                  </a:tcPr>
                </a:tc>
              </a:tr>
              <a:tr h="399787"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r>
                        <a:rPr lang="ko-KR" altLang="en-US" sz="1500" b="1">
                          <a:latin typeface="맑은 고딕"/>
                          <a:cs typeface="Calibri"/>
                        </a:rPr>
                        <a:t>공동</a:t>
                      </a:r>
                      <a:r>
                        <a:rPr lang="en-US" altLang="ko-KR" sz="1500" b="1">
                          <a:latin typeface="맑은 고딕"/>
                        </a:rPr>
                        <a:t>+</a:t>
                      </a:r>
                      <a:r>
                        <a:rPr lang="ko-KR" altLang="en-US" sz="1500" b="1">
                          <a:latin typeface="맑은 고딕"/>
                          <a:cs typeface="Calibri"/>
                        </a:rPr>
                        <a:t>비공동 </a:t>
                      </a:r>
                      <a:r>
                        <a:rPr lang="en-US" altLang="ko-KR" sz="1500" b="1">
                          <a:latin typeface="맑은 고딕"/>
                        </a:rPr>
                        <a:t>ai</a:t>
                      </a:r>
                      <a:endParaRPr lang="en-US" altLang="ko-KR" sz="1500" b="1">
                        <a:latin typeface="맑은 고딕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r>
                        <a:rPr lang="ko-KR" altLang="en-US" sz="1000" b="1">
                          <a:latin typeface="맑은 고딕"/>
                          <a:cs typeface="Calibri"/>
                        </a:rPr>
                        <a:t>부동산 전체 매물</a:t>
                      </a:r>
                      <a:br>
                        <a:rPr lang="ko-KR" altLang="en-US" sz="1000" b="1">
                          <a:latin typeface="맑은 고딕"/>
                          <a:cs typeface="Calibri"/>
                        </a:rPr>
                      </a:br>
                      <a:r>
                        <a:rPr lang="en-US" altLang="ko-KR" sz="1000" b="1">
                          <a:latin typeface="맑은 고딕"/>
                          <a:cs typeface="Calibri"/>
                        </a:rPr>
                        <a:t>(</a:t>
                      </a:r>
                      <a:r>
                        <a:rPr lang="ko-KR" altLang="en-US" sz="1000" b="1">
                          <a:latin typeface="맑은 고딕"/>
                          <a:cs typeface="Calibri"/>
                        </a:rPr>
                        <a:t>공동</a:t>
                      </a:r>
                      <a:r>
                        <a:rPr lang="en-US" altLang="ko-KR" sz="1000" b="1">
                          <a:latin typeface="맑은 고딕"/>
                          <a:cs typeface="Calibri"/>
                        </a:rPr>
                        <a:t>/</a:t>
                      </a:r>
                      <a:r>
                        <a:rPr lang="ko-KR" altLang="en-US" sz="1000" b="1">
                          <a:latin typeface="맑은 고딕"/>
                          <a:cs typeface="Calibri"/>
                        </a:rPr>
                        <a:t>비공동 랜덤</a:t>
                      </a:r>
                      <a:r>
                        <a:rPr lang="en-US" altLang="ko-KR" sz="1000" b="1">
                          <a:latin typeface="맑은 고딕"/>
                          <a:cs typeface="Calibri"/>
                        </a:rPr>
                        <a:t>)</a:t>
                      </a:r>
                      <a:endParaRPr lang="en-US" altLang="ko-KR" sz="1000" b="1">
                        <a:latin typeface="맑은 고딕"/>
                        <a:cs typeface="Calibri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r>
                        <a:rPr lang="en-US" altLang="ko-KR" sz="1500" b="1">
                          <a:latin typeface="맑은 고딕"/>
                          <a:cs typeface="Calibri"/>
                        </a:rPr>
                        <a:t>770.000</a:t>
                      </a:r>
                      <a:r>
                        <a:rPr lang="ko-KR" altLang="en-US" sz="1500" b="1">
                          <a:latin typeface="맑은 고딕"/>
                          <a:cs typeface="Calibri"/>
                        </a:rPr>
                        <a:t>원</a:t>
                      </a:r>
                      <a:endParaRPr lang="ko-KR" altLang="en-US" sz="1500" b="1">
                        <a:latin typeface="맑은 고딕"/>
                        <a:cs typeface="Calibri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 algn="ctr">
                        <a:defRPr/>
                      </a:pPr>
                      <a:r>
                        <a:rPr lang="en-US" altLang="ko-KR" sz="1500" b="1">
                          <a:latin typeface="맑은 고딕"/>
                          <a:cs typeface="Calibri"/>
                        </a:rPr>
                        <a:t>440.000</a:t>
                      </a:r>
                      <a:r>
                        <a:rPr lang="ko-KR" altLang="en-US" sz="1500" b="1">
                          <a:latin typeface="맑은 고딕"/>
                          <a:cs typeface="Calibri"/>
                        </a:rPr>
                        <a:t>원</a:t>
                      </a:r>
                      <a:endParaRPr lang="ko-KR" altLang="en-US" sz="1500" b="1">
                        <a:latin typeface="맑은 고딕"/>
                        <a:cs typeface="Calibri"/>
                      </a:endParaRPr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 vert="horz" wrap="square" lIns="91440" tIns="45720" rIns="91440" bIns="45720" anchor="t" anchorCtr="0">
                      <a:spAutoFit/>
                    </a:bodyPr>
                    <a:p>
                      <a:pPr>
                        <a:defRPr/>
                      </a:pPr>
                      <a:endParaRPr lang="ko-KR" altLang="en-US"/>
                    </a:p>
                  </a:txBody>
                  <a:tcPr marL="91440" marR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w="med" len="med"/>
                      <a:tailEnd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"/>
          <p:cNvSpPr/>
          <p:nvPr/>
        </p:nvSpPr>
        <p:spPr>
          <a:xfrm>
            <a:off x="0" y="0"/>
            <a:ext cx="12192000" cy="685799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308083" y="0"/>
            <a:ext cx="1092692" cy="811212"/>
          </a:xfrm>
          <a:prstGeom prst="rect">
            <a:avLst/>
          </a:prstGeom>
        </p:spPr>
      </p:pic>
      <p:pic>
        <p:nvPicPr>
          <p:cNvPr id="6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092692" y="811212"/>
            <a:ext cx="10430782" cy="4999301"/>
          </a:xfrm>
          <a:prstGeom prst="rect">
            <a:avLst/>
          </a:prstGeom>
        </p:spPr>
      </p:pic>
      <p:pic>
        <p:nvPicPr>
          <p:cNvPr id="7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4555239" y="210316"/>
            <a:ext cx="1752844" cy="390579"/>
          </a:xfrm>
          <a:prstGeom prst="rect">
            <a:avLst/>
          </a:prstGeom>
        </p:spPr>
      </p:pic>
      <p:sp>
        <p:nvSpPr>
          <p:cNvPr id="8" name=""/>
          <p:cNvSpPr txBox="1"/>
          <p:nvPr/>
        </p:nvSpPr>
        <p:spPr>
          <a:xfrm>
            <a:off x="1092692" y="5957650"/>
            <a:ext cx="10430782" cy="82224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 sz="1600" b="1"/>
              <a:t>-</a:t>
            </a:r>
            <a:r>
              <a:rPr lang="ko-KR" altLang="en-US" sz="1600" b="1"/>
              <a:t>스마트 플레이스와 맵핑은 타깃 마케팅에 효과적인 수단입니다</a:t>
            </a:r>
            <a:r>
              <a:rPr lang="en-US" altLang="ko-KR" sz="1600" b="1"/>
              <a:t>.</a:t>
            </a:r>
            <a:endParaRPr lang="en-US" altLang="ko-KR" sz="1600" b="1"/>
          </a:p>
          <a:p>
            <a:pPr>
              <a:defRPr/>
            </a:pPr>
            <a:r>
              <a:rPr lang="en-US" altLang="ko-KR" sz="1600" b="1"/>
              <a:t>-ex)</a:t>
            </a:r>
            <a:r>
              <a:rPr lang="ko-KR" altLang="en-US" sz="1600" b="1"/>
              <a:t>양식을 먹고싶을때 위치기반서비스로 주변의 양식점을 검색 후 방문유도</a:t>
            </a:r>
            <a:endParaRPr lang="ko-KR" altLang="en-US" sz="1600" b="1"/>
          </a:p>
          <a:p>
            <a:pPr>
              <a:defRPr/>
            </a:pPr>
            <a:r>
              <a:rPr lang="en-US" altLang="ko-KR" sz="1600" b="1"/>
              <a:t>-</a:t>
            </a:r>
            <a:r>
              <a:rPr lang="ko-KR" altLang="en-US" sz="1600" b="1"/>
              <a:t>위 사진처럼 기본적인 정보</a:t>
            </a:r>
            <a:r>
              <a:rPr lang="en-US" altLang="ko-KR" sz="1600" b="1"/>
              <a:t>,</a:t>
            </a:r>
            <a:r>
              <a:rPr lang="ko-KR" altLang="en-US" sz="1600" b="1"/>
              <a:t>위치</a:t>
            </a:r>
            <a:r>
              <a:rPr lang="en-US" altLang="ko-KR" sz="1600" b="1"/>
              <a:t>,</a:t>
            </a:r>
            <a:r>
              <a:rPr lang="ko-KR" altLang="en-US" sz="1600" b="1"/>
              <a:t>사진 홍보효과</a:t>
            </a:r>
            <a:endParaRPr lang="en-US" altLang="ko-KR" sz="1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/>
        </p:nvSpPr>
        <p:spPr>
          <a:xfrm>
            <a:off x="385960" y="130135"/>
            <a:ext cx="11420079" cy="659772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5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162193" y="348586"/>
            <a:ext cx="1800476" cy="438211"/>
          </a:xfrm>
          <a:prstGeom prst="rect">
            <a:avLst/>
          </a:prstGeom>
        </p:spPr>
      </p:pic>
      <p:grpSp>
        <p:nvGrpSpPr>
          <p:cNvPr id="6" name="그룹 13"/>
          <p:cNvGrpSpPr/>
          <p:nvPr/>
        </p:nvGrpSpPr>
        <p:grpSpPr>
          <a:xfrm rot="0">
            <a:off x="4032250" y="348586"/>
            <a:ext cx="3758782" cy="399125"/>
            <a:chOff x="1717658" y="1902923"/>
            <a:chExt cx="5554642" cy="798251"/>
          </a:xfrm>
        </p:grpSpPr>
        <p:sp>
          <p:nvSpPr>
            <p:cNvPr id="7" name="직사각형 14"/>
            <p:cNvSpPr/>
            <p:nvPr/>
          </p:nvSpPr>
          <p:spPr>
            <a:xfrm>
              <a:off x="1717658" y="1981094"/>
              <a:ext cx="5400600" cy="720080"/>
            </a:xfrm>
            <a:prstGeom prst="rect">
              <a:avLst/>
            </a:prstGeom>
            <a:solidFill>
              <a:schemeClr val="bg1"/>
            </a:solidFill>
            <a:ln w="76200" cap="sq">
              <a:solidFill>
                <a:srgbClr val="00c73c"/>
              </a:solidFill>
              <a:miter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19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입주 탐방</a:t>
              </a:r>
              <a:endParaRPr lang="ko-KR" altLang="en-US" sz="19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8" name="직사각형 15"/>
            <p:cNvSpPr/>
            <p:nvPr/>
          </p:nvSpPr>
          <p:spPr>
            <a:xfrm>
              <a:off x="6552220" y="1902923"/>
              <a:ext cx="720080" cy="720080"/>
            </a:xfrm>
            <a:prstGeom prst="rect">
              <a:avLst/>
            </a:prstGeom>
            <a:solidFill>
              <a:srgbClr val="00c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grpSp>
          <p:nvGrpSpPr>
            <p:cNvPr id="9" name="그룹 16"/>
            <p:cNvGrpSpPr/>
            <p:nvPr/>
          </p:nvGrpSpPr>
          <p:grpSpPr>
            <a:xfrm rot="0">
              <a:off x="6724385" y="2075087"/>
              <a:ext cx="444280" cy="440220"/>
              <a:chOff x="6724384" y="2075087"/>
              <a:chExt cx="444280" cy="440220"/>
            </a:xfrm>
          </p:grpSpPr>
          <p:sp>
            <p:nvSpPr>
              <p:cNvPr id="10" name="타원 19"/>
              <p:cNvSpPr/>
              <p:nvPr/>
            </p:nvSpPr>
            <p:spPr>
              <a:xfrm>
                <a:off x="6724384" y="2075087"/>
                <a:ext cx="375752" cy="375752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cxnSp>
            <p:nvCxnSpPr>
              <p:cNvPr id="11" name="직선 연결선 20"/>
              <p:cNvCxnSpPr>
                <a:stCxn id="10" idx="5"/>
              </p:cNvCxnSpPr>
              <p:nvPr/>
            </p:nvCxnSpPr>
            <p:spPr>
              <a:xfrm>
                <a:off x="7045108" y="2395811"/>
                <a:ext cx="123556" cy="11949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2" name="TextBox 17"/>
            <p:cNvSpPr txBox="1"/>
            <p:nvPr/>
          </p:nvSpPr>
          <p:spPr>
            <a:xfrm>
              <a:off x="3415653" y="2018020"/>
              <a:ext cx="184731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/>
              </a:pPr>
              <a:endParaRPr lang="ko-KR" altLang="en-US" sz="2800">
                <a:ea typeface="a고딕15"/>
              </a:endParaRPr>
            </a:p>
          </p:txBody>
        </p:sp>
        <p:sp>
          <p:nvSpPr>
            <p:cNvPr id="13" name="이등변 삼각형 18"/>
            <p:cNvSpPr/>
            <p:nvPr/>
          </p:nvSpPr>
          <p:spPr>
            <a:xfrm flipV="1">
              <a:off x="6228184" y="2239522"/>
              <a:ext cx="144016" cy="80217"/>
            </a:xfrm>
            <a:prstGeom prst="triangle">
              <a:avLst>
                <a:gd name="adj" fmla="val 50000"/>
              </a:avLst>
            </a:prstGeom>
            <a:solidFill>
              <a:srgbClr val="00c7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4" name=""/>
          <p:cNvSpPr txBox="1"/>
          <p:nvPr/>
        </p:nvSpPr>
        <p:spPr>
          <a:xfrm>
            <a:off x="899019" y="5395558"/>
            <a:ext cx="10769203" cy="1793912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 sz="1400" b="1"/>
              <a:t>1.</a:t>
            </a:r>
            <a:r>
              <a:rPr lang="ko-KR" altLang="en-US" sz="1400" b="1"/>
              <a:t>네이버 부동산 단지정보에 차별된 노출이가능 </a:t>
            </a:r>
            <a:endParaRPr lang="ko-KR" altLang="en-US" sz="1400" b="1"/>
          </a:p>
          <a:p>
            <a:pPr>
              <a:defRPr/>
            </a:pPr>
            <a:r>
              <a:rPr lang="ko-KR" altLang="en-US" sz="1400" b="1"/>
              <a:t>   </a:t>
            </a:r>
            <a:r>
              <a:rPr lang="en-US" altLang="ko-KR" sz="1400" b="1"/>
              <a:t>-e</a:t>
            </a:r>
            <a:r>
              <a:rPr lang="ko-KR" altLang="en-US" sz="1400" b="1"/>
              <a:t> 분양에서 직접 현장 방문하여 주변 환경</a:t>
            </a:r>
            <a:r>
              <a:rPr lang="en-US" altLang="ko-KR" sz="1400" b="1"/>
              <a:t>,</a:t>
            </a:r>
            <a:r>
              <a:rPr lang="ko-KR" altLang="en-US" sz="1400" b="1"/>
              <a:t>상권</a:t>
            </a:r>
            <a:r>
              <a:rPr lang="en-US" altLang="ko-KR" sz="1400" b="1"/>
              <a:t>,</a:t>
            </a:r>
            <a:r>
              <a:rPr lang="ko-KR" altLang="en-US" sz="1400" b="1"/>
              <a:t> 인프라 등 단지 세부정보를 파악하여 상위노출 블로그 포스팅을 해드립니다</a:t>
            </a:r>
            <a:r>
              <a:rPr lang="en-US" altLang="ko-KR" sz="1400" b="1"/>
              <a:t>.</a:t>
            </a:r>
            <a:endParaRPr lang="en-US" altLang="ko-KR" sz="1400" b="1"/>
          </a:p>
          <a:p>
            <a:pPr>
              <a:defRPr/>
            </a:pPr>
            <a:r>
              <a:rPr lang="ko-KR" altLang="en-US" sz="1400" b="1"/>
              <a:t>    위 사진처럼 원하는 단지정보를 선택후 입주탐방 탭에서 전체보기를 클릭하면 공인중개사 사무소의 정보를 노출됩가능</a:t>
            </a:r>
            <a:endParaRPr lang="ko-KR" altLang="en-US" sz="1400" b="1"/>
          </a:p>
          <a:p>
            <a:pPr>
              <a:defRPr/>
            </a:pPr>
            <a:r>
              <a:rPr lang="en-US" altLang="ko-KR" sz="1400" b="1"/>
              <a:t>2.</a:t>
            </a:r>
            <a:r>
              <a:rPr lang="ko-KR" altLang="en-US" sz="1400" b="1"/>
              <a:t>현재는 많은 사람들이 스마트폰으로 검색을 하는 시대이기 때문에 모바일로도 확인가능 </a:t>
            </a:r>
            <a:endParaRPr lang="ko-KR" altLang="en-US" sz="1400" b="1"/>
          </a:p>
          <a:p>
            <a:pPr>
              <a:defRPr/>
            </a:pPr>
            <a:r>
              <a:rPr lang="en-US" altLang="ko-KR" sz="1400" b="1"/>
              <a:t>3.</a:t>
            </a:r>
            <a:r>
              <a:rPr lang="ko-KR" altLang="en-US" sz="1400" b="1"/>
              <a:t>상품가격 </a:t>
            </a:r>
            <a:r>
              <a:rPr lang="en-US" altLang="ko-KR" sz="1400" b="1"/>
              <a:t>1</a:t>
            </a:r>
            <a:r>
              <a:rPr lang="ko-KR" altLang="en-US" sz="1400" b="1"/>
              <a:t>년 계약기간   </a:t>
            </a:r>
            <a:r>
              <a:rPr lang="en-US" altLang="ko-KR" sz="1400" b="1">
                <a:solidFill>
                  <a:srgbClr val="000000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1.650.000</a:t>
            </a:r>
            <a:r>
              <a:rPr lang="ko-KR" altLang="en-US" sz="1400" b="1">
                <a:solidFill>
                  <a:srgbClr val="000000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원  </a:t>
            </a:r>
            <a:r>
              <a:rPr lang="en-US" altLang="ko-KR" sz="1400" b="1">
                <a:solidFill>
                  <a:srgbClr val="000000"/>
                </a:solidFill>
                <a:effectLst/>
              </a:rPr>
              <a:t>(</a:t>
            </a:r>
            <a:r>
              <a:rPr lang="ko-KR" altLang="en-US" sz="1400" b="1">
                <a:solidFill>
                  <a:srgbClr val="000000"/>
                </a:solidFill>
                <a:effectLst/>
              </a:rPr>
              <a:t>계약기준일</a:t>
            </a:r>
            <a:r>
              <a:rPr lang="en-US" altLang="ko-KR" sz="1400" b="1">
                <a:solidFill>
                  <a:srgbClr val="000000"/>
                </a:solidFill>
                <a:effectLst/>
              </a:rPr>
              <a:t>14</a:t>
            </a:r>
            <a:r>
              <a:rPr lang="ko-KR" altLang="en-US" sz="1400" b="1">
                <a:solidFill>
                  <a:srgbClr val="000000"/>
                </a:solidFill>
                <a:effectLst/>
              </a:rPr>
              <a:t>일전으로 중도해지 요청의경우 전액환불</a:t>
            </a:r>
            <a:r>
              <a:rPr lang="en-US" altLang="ko-KR" sz="1400" b="1">
                <a:solidFill>
                  <a:srgbClr val="000000"/>
                </a:solidFill>
                <a:effectLst/>
              </a:rPr>
              <a:t>)</a:t>
            </a:r>
            <a:r>
              <a:rPr lang="ko-KR" altLang="en-US" sz="1400" b="1">
                <a:solidFill>
                  <a:srgbClr val="000000"/>
                </a:solidFill>
                <a:effectLst/>
              </a:rPr>
              <a:t> </a:t>
            </a:r>
            <a:endParaRPr lang="ko-KR" altLang="en-US" sz="1400" b="1">
              <a:solidFill>
                <a:srgbClr val="000000"/>
              </a:solidFill>
              <a:effectLst/>
            </a:endParaRPr>
          </a:p>
          <a:p>
            <a:pPr>
              <a:defRPr/>
            </a:pPr>
            <a:r>
              <a:rPr lang="ko-KR" altLang="en-US" sz="1400" b="1">
                <a:solidFill>
                  <a:srgbClr val="000000"/>
                </a:solidFill>
                <a:effectLst/>
              </a:rPr>
              <a:t>     </a:t>
            </a:r>
            <a:r>
              <a:rPr lang="en-US" altLang="ko-KR" sz="1400" b="1">
                <a:solidFill>
                  <a:srgbClr val="000000"/>
                </a:solidFill>
                <a:effectLst/>
              </a:rPr>
              <a:t>(</a:t>
            </a:r>
            <a:r>
              <a:rPr lang="ko-KR" altLang="en-US" sz="1400" b="1">
                <a:solidFill>
                  <a:srgbClr val="000000"/>
                </a:solidFill>
                <a:effectLst/>
              </a:rPr>
              <a:t>단 </a:t>
            </a:r>
            <a:r>
              <a:rPr lang="en-US" altLang="ko-KR" sz="1400" b="1">
                <a:solidFill>
                  <a:srgbClr val="000000"/>
                </a:solidFill>
                <a:effectLst/>
              </a:rPr>
              <a:t>14</a:t>
            </a:r>
            <a:r>
              <a:rPr lang="ko-KR" altLang="en-US" sz="1400" b="1">
                <a:solidFill>
                  <a:srgbClr val="000000"/>
                </a:solidFill>
                <a:effectLst/>
              </a:rPr>
              <a:t>일이전이라도 사진촬영 및 콘텐츠 제작 시  위약금 </a:t>
            </a:r>
            <a:r>
              <a:rPr lang="en-US" altLang="ko-KR" sz="1400" b="1">
                <a:solidFill>
                  <a:srgbClr val="000000"/>
                </a:solidFill>
                <a:effectLst/>
              </a:rPr>
              <a:t>30%</a:t>
            </a:r>
            <a:r>
              <a:rPr lang="ko-KR" altLang="en-US" sz="1400" b="1">
                <a:solidFill>
                  <a:srgbClr val="000000"/>
                </a:solidFill>
                <a:effectLst/>
              </a:rPr>
              <a:t> 제외한 금액 환불</a:t>
            </a:r>
            <a:r>
              <a:rPr lang="en-US" altLang="ko-KR" sz="1400" b="1">
                <a:solidFill>
                  <a:srgbClr val="000000"/>
                </a:solidFill>
                <a:effectLst/>
              </a:rPr>
              <a:t>)</a:t>
            </a:r>
            <a:endParaRPr lang="en-US" altLang="ko-KR" sz="1400" b="1">
              <a:solidFill>
                <a:srgbClr val="000000"/>
              </a:solidFill>
            </a:endParaRPr>
          </a:p>
          <a:p>
            <a:pPr>
              <a:defRPr/>
            </a:pPr>
            <a:endParaRPr lang="ko-KR" altLang="en-US" sz="1400" b="1"/>
          </a:p>
          <a:p>
            <a:pPr>
              <a:defRPr/>
            </a:pPr>
            <a:r>
              <a:rPr lang="ko-KR" altLang="en-US" sz="1400" b="1"/>
              <a:t> </a:t>
            </a:r>
            <a:r>
              <a:rPr lang="en-US" altLang="ko-KR" sz="1400" b="1"/>
              <a:t>  </a:t>
            </a:r>
            <a:endParaRPr lang="ko-KR" altLang="en-US" sz="1400" b="1"/>
          </a:p>
        </p:txBody>
      </p:sp>
      <p:pic>
        <p:nvPicPr>
          <p:cNvPr id="15" name="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624084" y="868081"/>
            <a:ext cx="7688322" cy="4527477"/>
          </a:xfrm>
          <a:prstGeom prst="rect">
            <a:avLst/>
          </a:prstGeom>
        </p:spPr>
      </p:pic>
      <p:sp>
        <p:nvSpPr>
          <p:cNvPr id="16" name=""/>
          <p:cNvSpPr/>
          <p:nvPr/>
        </p:nvSpPr>
        <p:spPr>
          <a:xfrm rot="12849844">
            <a:off x="2434826" y="2858833"/>
            <a:ext cx="396875" cy="337343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l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ko-KR" altLang="en-US"/>
          </a:p>
        </p:txBody>
      </p:sp>
      <p:sp>
        <p:nvSpPr>
          <p:cNvPr id="17" name=""/>
          <p:cNvSpPr txBox="1"/>
          <p:nvPr/>
        </p:nvSpPr>
        <p:spPr>
          <a:xfrm>
            <a:off x="2742405" y="3131820"/>
            <a:ext cx="658811" cy="29718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ko-KR" altLang="en-US" sz="1400" b="1"/>
              <a:t>클릭</a:t>
            </a:r>
            <a:endParaRPr lang="ko-KR" altLang="en-US" sz="1400" b="1"/>
          </a:p>
        </p:txBody>
      </p:sp>
      <p:pic>
        <p:nvPicPr>
          <p:cNvPr id="18" name="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9304594" y="262504"/>
            <a:ext cx="1435027" cy="571290"/>
          </a:xfrm>
          <a:prstGeom prst="rect">
            <a:avLst/>
          </a:prstGeom>
        </p:spPr>
      </p:pic>
      <p:pic>
        <p:nvPicPr>
          <p:cNvPr id="19" name="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8312406" y="1485687"/>
            <a:ext cx="3355815" cy="25816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"/>
          <p:cNvSpPr/>
          <p:nvPr/>
        </p:nvSpPr>
        <p:spPr>
          <a:xfrm>
            <a:off x="1491183" y="337070"/>
            <a:ext cx="2720728" cy="470649"/>
          </a:xfrm>
          <a:prstGeom prst="roundRect">
            <a:avLst>
              <a:gd name="adj" fmla="val 16667"/>
            </a:avLst>
          </a:prstGeom>
          <a:solidFill>
            <a:srgbClr val="203a7b"/>
          </a:solidFill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ko-KR" altLang="en-US"/>
          </a:p>
        </p:txBody>
      </p:sp>
      <p:pic>
        <p:nvPicPr>
          <p:cNvPr id="5" name="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37702" y="1090126"/>
            <a:ext cx="7558903" cy="5290344"/>
          </a:xfrm>
          <a:prstGeom prst="rect">
            <a:avLst/>
          </a:prstGeom>
        </p:spPr>
      </p:pic>
      <p:pic>
        <p:nvPicPr>
          <p:cNvPr id="6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12172" y="101746"/>
            <a:ext cx="884465" cy="941298"/>
          </a:xfrm>
          <a:prstGeom prst="rect">
            <a:avLst/>
          </a:prstGeom>
        </p:spPr>
      </p:pic>
      <p:sp>
        <p:nvSpPr>
          <p:cNvPr id="7" name=""/>
          <p:cNvSpPr txBox="1"/>
          <p:nvPr/>
        </p:nvSpPr>
        <p:spPr>
          <a:xfrm>
            <a:off x="1544685" y="387369"/>
            <a:ext cx="2613723" cy="370051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defRPr/>
            </a:pPr>
            <a:r>
              <a:rPr xmlns:mc="http://schemas.openxmlformats.org/markup-compatibility/2006" xmlns:hp="http://schemas.haansoft.com/office/presentation/8.0" lang="ko-KR" altLang="en-US" sz="1900" b="1" mc:Ignorable="hp" hp:hslEmbossed="0">
                <a:solidFill>
                  <a:schemeClr val="lt1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</a:rPr>
              <a:t>           선방  블로그</a:t>
            </a:r>
            <a:endParaRPr xmlns:mc="http://schemas.openxmlformats.org/markup-compatibility/2006" xmlns:hp="http://schemas.haansoft.com/office/presentation/8.0" lang="ko-KR" altLang="en-US" sz="1900" b="1" mc:Ignorable="hp" hp:hslEmbossed="0">
              <a:solidFill>
                <a:schemeClr val="lt1"/>
              </a:solidFill>
              <a:effectLst>
                <a:outerShdw blurRad="76200" dist="76200" dir="2700000" algn="ctr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"/>
          <p:cNvSpPr/>
          <p:nvPr/>
        </p:nvSpPr>
        <p:spPr>
          <a:xfrm>
            <a:off x="7826478" y="691514"/>
            <a:ext cx="4208655" cy="605028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solidFill>
              <a:schemeClr val="dk1"/>
            </a:solidFill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ko-KR" altLang="en-US"/>
          </a:p>
        </p:txBody>
      </p:sp>
      <p:sp>
        <p:nvSpPr>
          <p:cNvPr id="9" name=""/>
          <p:cNvSpPr txBox="1"/>
          <p:nvPr/>
        </p:nvSpPr>
        <p:spPr>
          <a:xfrm>
            <a:off x="7956352" y="945129"/>
            <a:ext cx="3948908" cy="6947076"/>
          </a:xfrm>
          <a:prstGeom prst="rect">
            <a:avLst/>
          </a:prstGeom>
        </p:spPr>
        <p:txBody>
          <a:bodyPr wrap="square">
            <a:spAutoFit/>
          </a:bodyPr>
          <a:p>
            <a:pPr marL="333000" indent="-333000">
              <a:buAutoNum type="arabicPeriod"/>
              <a:defRPr/>
            </a:pPr>
            <a:r>
              <a:rPr lang="ko-KR" altLang="en-US" b="1"/>
              <a:t>네이버</a:t>
            </a:r>
            <a:r>
              <a:rPr lang="en-US" altLang="ko-KR" b="1"/>
              <a:t>*</a:t>
            </a:r>
            <a:r>
              <a:rPr lang="ko-KR" altLang="en-US" b="1"/>
              <a:t>파워블로그 상위노출 상품</a:t>
            </a:r>
            <a:endParaRPr lang="ko-KR" altLang="en-US" b="1"/>
          </a:p>
          <a:p>
            <a:pPr marL="333000" indent="-333000">
              <a:buAutoNum type="arabicPeriod"/>
              <a:defRPr/>
            </a:pPr>
            <a:endParaRPr lang="ko-KR" altLang="en-US" b="1"/>
          </a:p>
          <a:p>
            <a:pPr marL="333000" indent="-333000">
              <a:buAutoNum type="arabicPeriod"/>
              <a:defRPr/>
            </a:pPr>
            <a:r>
              <a:rPr lang="ko-KR" altLang="en-US" b="1"/>
              <a:t>광고의뢰인의 주 매물 단지 </a:t>
            </a:r>
            <a:r>
              <a:rPr lang="en-US" altLang="ko-KR" b="1"/>
              <a:t>1</a:t>
            </a:r>
            <a:r>
              <a:rPr lang="ko-KR" altLang="en-US" b="1"/>
              <a:t>개를      설정 후 원하는 키워드 신청 </a:t>
            </a:r>
            <a:br>
              <a:rPr lang="ko-KR" altLang="en-US" b="1"/>
            </a:br>
            <a:r>
              <a:rPr lang="en-US" altLang="ko-KR" b="1"/>
              <a:t>EX)</a:t>
            </a:r>
            <a:r>
              <a:rPr lang="ko-KR" altLang="en-US" b="1"/>
              <a:t> </a:t>
            </a:r>
            <a:r>
              <a:rPr lang="en-US" altLang="ko-KR" b="1"/>
              <a:t>#</a:t>
            </a:r>
            <a:r>
              <a:rPr lang="ko-KR" altLang="en-US" b="1"/>
              <a:t>도안우미린 </a:t>
            </a:r>
            <a:r>
              <a:rPr lang="en-US" altLang="ko-KR" b="1"/>
              <a:t>#</a:t>
            </a:r>
            <a:r>
              <a:rPr lang="ko-KR" altLang="en-US" b="1"/>
              <a:t>도안동아파트 등</a:t>
            </a:r>
            <a:br>
              <a:rPr lang="ko-KR" altLang="en-US" b="1"/>
            </a:br>
            <a:r>
              <a:rPr lang="ko-KR" altLang="en-US" b="1"/>
              <a:t>포스팅 기간은 </a:t>
            </a:r>
            <a:r>
              <a:rPr lang="en-US" altLang="ko-KR" b="1"/>
              <a:t>3</a:t>
            </a:r>
            <a:r>
              <a:rPr lang="ko-KR" altLang="en-US" b="1"/>
              <a:t>주정도 소요되며</a:t>
            </a:r>
            <a:r>
              <a:rPr lang="en-US" altLang="ko-KR" b="1"/>
              <a:t>,</a:t>
            </a:r>
            <a:br>
              <a:rPr lang="ko-KR" altLang="en-US" b="1"/>
            </a:br>
            <a:r>
              <a:rPr lang="en-US" altLang="ko-KR" b="1"/>
              <a:t>10</a:t>
            </a:r>
            <a:r>
              <a:rPr lang="ko-KR" altLang="en-US" b="1"/>
              <a:t>위 밖으로 순위가 변경 되었을</a:t>
            </a:r>
            <a:br>
              <a:rPr lang="ko-KR" altLang="en-US" b="1"/>
            </a:br>
            <a:r>
              <a:rPr lang="ko-KR" altLang="en-US" b="1"/>
              <a:t>경우 계약 </a:t>
            </a:r>
            <a:r>
              <a:rPr lang="en-US" altLang="ko-KR" b="1"/>
              <a:t>1</a:t>
            </a:r>
            <a:r>
              <a:rPr lang="ko-KR" altLang="en-US" b="1"/>
              <a:t>년기준 </a:t>
            </a:r>
            <a:r>
              <a:rPr lang="en-US" altLang="ko-KR" b="1"/>
              <a:t>8</a:t>
            </a:r>
            <a:r>
              <a:rPr lang="ko-KR" altLang="en-US" b="1"/>
              <a:t>번 재상위노출</a:t>
            </a:r>
            <a:endParaRPr lang="ko-KR" altLang="en-US" b="1"/>
          </a:p>
          <a:p>
            <a:pPr marL="333000" indent="-333000">
              <a:buAutoNum type="arabicPeriod"/>
              <a:defRPr/>
            </a:pPr>
            <a:endParaRPr lang="ko-KR" altLang="en-US" b="1"/>
          </a:p>
          <a:p>
            <a:pPr marL="333000" indent="-333000">
              <a:buAutoNum type="arabicPeriod"/>
              <a:defRPr/>
            </a:pPr>
            <a:r>
              <a:rPr lang="ko-KR" altLang="en-US" b="1"/>
              <a:t>환불규정 </a:t>
            </a:r>
            <a:br>
              <a:rPr lang="ko-KR" altLang="en-US" b="1"/>
            </a:br>
            <a:r>
              <a:rPr lang="en-US" altLang="ko-KR" b="1"/>
              <a:t>-</a:t>
            </a:r>
            <a:r>
              <a:rPr lang="ko-KR" altLang="en-US" b="1"/>
              <a:t>계약 후 </a:t>
            </a:r>
            <a:r>
              <a:rPr lang="en-US" altLang="ko-KR" b="1"/>
              <a:t>7</a:t>
            </a:r>
            <a:r>
              <a:rPr lang="ko-KR" altLang="en-US" b="1"/>
              <a:t>일 이내 해지 </a:t>
            </a:r>
            <a:r>
              <a:rPr lang="en-US" altLang="ko-KR" b="1"/>
              <a:t>100%</a:t>
            </a:r>
            <a:r>
              <a:rPr lang="ko-KR" altLang="en-US" b="1"/>
              <a:t>환불</a:t>
            </a:r>
            <a:br>
              <a:rPr lang="ko-KR" altLang="en-US" b="1"/>
            </a:br>
            <a:r>
              <a:rPr lang="en-US" altLang="ko-KR" b="1"/>
              <a:t>-</a:t>
            </a:r>
            <a:r>
              <a:rPr lang="ko-KR" altLang="en-US" b="1"/>
              <a:t>계약 후 </a:t>
            </a:r>
            <a:r>
              <a:rPr lang="en-US" altLang="ko-KR" b="1"/>
              <a:t>15</a:t>
            </a:r>
            <a:r>
              <a:rPr lang="ko-KR" altLang="en-US" b="1"/>
              <a:t>일 이내 해지 </a:t>
            </a:r>
            <a:r>
              <a:rPr lang="en-US" altLang="ko-KR" b="1"/>
              <a:t>70%</a:t>
            </a:r>
            <a:r>
              <a:rPr lang="ko-KR" altLang="en-US" b="1"/>
              <a:t>환불</a:t>
            </a:r>
            <a:br>
              <a:rPr lang="ko-KR" altLang="en-US" b="1"/>
            </a:br>
            <a:r>
              <a:rPr lang="en-US" altLang="ko-KR" b="1"/>
              <a:t>-</a:t>
            </a:r>
            <a:r>
              <a:rPr lang="ko-KR" altLang="en-US" b="1"/>
              <a:t>포스팅 이후 단 </a:t>
            </a:r>
            <a:r>
              <a:rPr lang="en-US" altLang="ko-KR" b="1"/>
              <a:t>1</a:t>
            </a:r>
            <a:r>
              <a:rPr lang="ko-KR" altLang="en-US" b="1"/>
              <a:t>페이지라도 </a:t>
            </a:r>
            <a:br>
              <a:rPr lang="ko-KR" altLang="en-US" b="1"/>
            </a:br>
            <a:r>
              <a:rPr lang="ko-KR" altLang="en-US" b="1"/>
              <a:t> 노출시 </a:t>
            </a:r>
            <a:r>
              <a:rPr lang="en-US" altLang="ko-KR" b="1"/>
              <a:t>50%</a:t>
            </a:r>
            <a:r>
              <a:rPr lang="ko-KR" altLang="en-US" b="1"/>
              <a:t>환불</a:t>
            </a:r>
            <a:br>
              <a:rPr lang="ko-KR" altLang="en-US" b="1"/>
            </a:br>
            <a:r>
              <a:rPr lang="en-US" altLang="ko-KR" b="1"/>
              <a:t>-6</a:t>
            </a:r>
            <a:r>
              <a:rPr lang="ko-KR" altLang="en-US" b="1"/>
              <a:t>개월 이후 </a:t>
            </a:r>
            <a:r>
              <a:rPr lang="en-US" altLang="ko-KR" b="1"/>
              <a:t>3</a:t>
            </a:r>
            <a:r>
              <a:rPr lang="ko-KR" altLang="en-US" b="1"/>
              <a:t>회이상 포스팅</a:t>
            </a:r>
            <a:br>
              <a:rPr lang="ko-KR" altLang="en-US" b="1"/>
            </a:br>
            <a:r>
              <a:rPr lang="ko-KR" altLang="en-US" b="1"/>
              <a:t> 되었을시 환불 조건 포함</a:t>
            </a:r>
            <a:r>
              <a:rPr lang="en-US" altLang="ko-KR" b="1"/>
              <a:t>X</a:t>
            </a:r>
            <a:endParaRPr lang="en-US" altLang="ko-KR" b="1"/>
          </a:p>
          <a:p>
            <a:pPr marL="333000" indent="-333000">
              <a:buAutoNum type="arabicPeriod"/>
              <a:defRPr/>
            </a:pPr>
            <a:endParaRPr lang="en-US" altLang="ko-KR" b="1"/>
          </a:p>
          <a:p>
            <a:pPr marL="333000" indent="-333000">
              <a:buAutoNum type="arabicPeriod"/>
              <a:defRPr/>
            </a:pPr>
            <a:r>
              <a:rPr lang="ko-KR" altLang="en-US" b="1"/>
              <a:t>상품 가격</a:t>
            </a:r>
            <a:r>
              <a:rPr lang="en-US" altLang="ko-KR" b="1"/>
              <a:t>(1</a:t>
            </a:r>
            <a:r>
              <a:rPr lang="ko-KR" altLang="en-US" b="1"/>
              <a:t>년계약기준</a:t>
            </a:r>
            <a:r>
              <a:rPr lang="en-US" altLang="ko-KR" b="1"/>
              <a:t>)</a:t>
            </a:r>
            <a:br>
              <a:rPr lang="ko-KR" altLang="en-US" b="1"/>
            </a:br>
            <a:r>
              <a:rPr lang="ko-KR" altLang="en-US" b="1"/>
              <a:t>매물권 </a:t>
            </a:r>
            <a:r>
              <a:rPr lang="en-US" altLang="ko-KR" b="1"/>
              <a:t>:</a:t>
            </a:r>
            <a:r>
              <a:rPr lang="ko-KR" altLang="en-US" b="1"/>
              <a:t> </a:t>
            </a:r>
            <a:r>
              <a:rPr lang="en-US" altLang="ko-KR" b="1"/>
              <a:t>1.100.000</a:t>
            </a:r>
            <a:br>
              <a:rPr lang="ko-KR" altLang="en-US" b="1"/>
            </a:br>
            <a:r>
              <a:rPr lang="ko-KR" altLang="en-US" b="1"/>
              <a:t>분양권 </a:t>
            </a:r>
            <a:r>
              <a:rPr lang="en-US" altLang="ko-KR" b="1"/>
              <a:t>:</a:t>
            </a:r>
            <a:r>
              <a:rPr lang="ko-KR" altLang="en-US" b="1"/>
              <a:t> </a:t>
            </a:r>
            <a:r>
              <a:rPr lang="en-US" altLang="ko-KR" b="1"/>
              <a:t>2.200.000</a:t>
            </a:r>
            <a:br>
              <a:rPr lang="en-US" altLang="ko-KR" b="1"/>
            </a:br>
            <a:endParaRPr lang="en-US" altLang="ko-KR" b="1"/>
          </a:p>
          <a:p>
            <a:pPr marL="0" indent="0">
              <a:buNone/>
              <a:defRPr/>
            </a:pPr>
            <a:endParaRPr lang="en-US" altLang="ko-KR" b="1"/>
          </a:p>
          <a:p>
            <a:pPr marL="333000" indent="-333000">
              <a:buAutoNum type="arabicPeriod"/>
              <a:defRPr/>
            </a:pPr>
            <a:endParaRPr lang="en-US" altLang="ko-KR" b="1"/>
          </a:p>
          <a:p>
            <a:pPr marL="333000" indent="-333000">
              <a:buAutoNum type="arabicPeriod"/>
              <a:defRPr/>
            </a:pPr>
            <a:endParaRPr lang="ko-KR" altLang="en-US" b="1"/>
          </a:p>
        </p:txBody>
      </p:sp>
      <p:pic>
        <p:nvPicPr>
          <p:cNvPr id="11" name="내용 개체 틀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4471940" y="199660"/>
            <a:ext cx="1624060" cy="745469"/>
          </a:xfrm>
          <a:prstGeom prst="rect">
            <a:avLst/>
          </a:prstGeom>
        </p:spPr>
      </p:pic>
      <p:sp>
        <p:nvSpPr>
          <p:cNvPr id="12" name=""/>
          <p:cNvSpPr txBox="1"/>
          <p:nvPr/>
        </p:nvSpPr>
        <p:spPr>
          <a:xfrm>
            <a:off x="137702" y="6380471"/>
            <a:ext cx="11638573" cy="361324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en-US" altLang="ko-KR" b="1"/>
              <a:t>*</a:t>
            </a:r>
            <a:r>
              <a:rPr lang="ko-KR" altLang="en-US" b="1"/>
              <a:t>파워블로그란</a:t>
            </a:r>
            <a:r>
              <a:rPr lang="en-US" altLang="ko-KR" b="1"/>
              <a:t>?</a:t>
            </a:r>
            <a:r>
              <a:rPr lang="ko-KR" altLang="en-US" b="1"/>
              <a:t> 단지명</a:t>
            </a:r>
            <a:r>
              <a:rPr lang="en-US" altLang="ko-KR" b="1"/>
              <a:t>,</a:t>
            </a:r>
            <a:r>
              <a:rPr lang="ko-KR" altLang="en-US" b="1"/>
              <a:t>키워드 검색으로 블로그 </a:t>
            </a:r>
            <a:r>
              <a:rPr lang="en-US" altLang="ko-KR" b="1"/>
              <a:t>1~10</a:t>
            </a:r>
            <a:r>
              <a:rPr lang="ko-KR" altLang="en-US" b="1"/>
              <a:t>위 상단노출</a:t>
            </a:r>
            <a:endParaRPr lang="ko-KR" altLang="en-US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318553" y="0"/>
            <a:ext cx="11554893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 b="1">
                <a:latin typeface="굴림"/>
                <a:ea typeface="굴림"/>
                <a:cs typeface="궁서"/>
              </a:rPr>
              <a:t>Thank you</a:t>
            </a:r>
            <a:endParaRPr lang="en-US" altLang="ko-KR" b="1">
              <a:latin typeface="굴림"/>
              <a:ea typeface="굴림"/>
              <a:cs typeface="궁서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 rot="10800000" flipV="1">
            <a:off x="6468171" y="5762541"/>
            <a:ext cx="5620421" cy="700195"/>
          </a:xfrm>
        </p:spPr>
        <p:txBody>
          <a:bodyPr>
            <a:normAutofit fontScale="77500" lnSpcReduction="20000"/>
          </a:bodyPr>
          <a:lstStyle/>
          <a:p>
            <a:pPr lvl="0" algn="r">
              <a:defRPr/>
            </a:pPr>
            <a:r>
              <a:rPr lang="ko-KR" altLang="en-US" b="1">
                <a:solidFill>
                  <a:schemeClr val="tx1"/>
                </a:solidFill>
              </a:rPr>
              <a:t>영업부</a:t>
            </a:r>
            <a:r>
              <a:rPr lang="en-US" altLang="ko-KR" b="1">
                <a:solidFill>
                  <a:schemeClr val="tx1"/>
                </a:solidFill>
              </a:rPr>
              <a:t> </a:t>
            </a:r>
            <a:br>
              <a:rPr lang="en-US" altLang="ko-KR" b="1">
                <a:solidFill>
                  <a:schemeClr val="tx1"/>
                </a:solidFill>
              </a:rPr>
            </a:br>
            <a:r>
              <a:rPr lang="ko-KR" altLang="en-US" b="1">
                <a:solidFill>
                  <a:schemeClr val="tx1"/>
                </a:solidFill>
              </a:rPr>
              <a:t>허원혁</a:t>
            </a:r>
            <a:r>
              <a:rPr lang="en-US" altLang="ko-KR" b="1">
                <a:solidFill>
                  <a:schemeClr val="tx1"/>
                </a:solidFill>
              </a:rPr>
              <a:t> </a:t>
            </a:r>
            <a:r>
              <a:rPr lang="ko-KR" altLang="en-US" b="1">
                <a:solidFill>
                  <a:schemeClr val="tx1"/>
                </a:solidFill>
              </a:rPr>
              <a:t>과장</a:t>
            </a:r>
            <a:endParaRPr lang="ko-KR" altLang="en-US" b="1">
              <a:solidFill>
                <a:schemeClr val="tx1"/>
              </a:solidFill>
            </a:endParaRPr>
          </a:p>
          <a:p>
            <a:pPr lvl="0">
              <a:defRPr/>
            </a:pPr>
            <a:endParaRPr lang="ko-KR" altLang="en-US"/>
          </a:p>
        </p:txBody>
      </p:sp>
      <p:pic>
        <p:nvPicPr>
          <p:cNvPr id="5" name="Pic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58220" y="133459"/>
            <a:ext cx="2939898" cy="7155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4a45ff"/>
      </a:hlink>
      <a:folHlink>
        <a:srgbClr val="be27bb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777</ep:Words>
  <ep:PresentationFormat>화면 슬라이드 쇼(4:3)</ep:PresentationFormat>
  <ep:Paragraphs>79</ep:Paragraphs>
  <ep:Slides>31</ep:Slides>
  <ep:Notes>15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ep:HeadingPairs>
  <ep:TitlesOfParts>
    <vt:vector size="32" baseType="lpstr">
      <vt:lpstr>한컴오피스</vt:lpstr>
      <vt:lpstr>Honghee 상품 소개</vt:lpstr>
      <vt:lpstr>홍희 마케팅 영업상품</vt:lpstr>
      <vt:lpstr>1.네이버 매물 등록광고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Thank you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2022-08-23T00:30:41.353</dcterms:created>
  <dc:creator>hancom</dc:creator>
  <cp:lastModifiedBy>홍희12</cp:lastModifiedBy>
  <dcterms:modified xsi:type="dcterms:W3CDTF">2024-04-30T09:33:07.704</dcterms:modified>
  <cp:revision>90</cp:revision>
  <cp:version>12.0.0.1480</cp:version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