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Relationship Id="rId4" Type="http://schemas.openxmlformats.org/package/2006/relationships/metadata/thumbnail" Target="docProps/thumbnail.jpeg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3724" r:id="rId13"/>
  </p:sldMasterIdLst>
  <p:notesMasterIdLst>
    <p:notesMasterId r:id="rId15"/>
  </p:notesMasterIdLst>
  <p:sldIdLst>
    <p:sldId id="256" r:id="rId17"/>
    <p:sldId id="258" r:id="rId18"/>
    <p:sldId id="282" r:id="rId19"/>
    <p:sldId id="283" r:id="rId20"/>
    <p:sldId id="288" r:id="rId21"/>
    <p:sldId id="291" r:id="rId22"/>
    <p:sldId id="290" r:id="rId23"/>
    <p:sldId id="292" r:id="rId24"/>
    <p:sldId id="293" r:id="rId25"/>
    <p:sldId id="295" r:id="rId26"/>
    <p:sldId id="287" r:id="rId27"/>
    <p:sldId id="296" r:id="rId28"/>
    <p:sldId id="286" r:id="rId29"/>
    <p:sldId id="297" r:id="rId30"/>
    <p:sldId id="298" r:id="rId31"/>
    <p:sldId id="300" r:id="rId3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0">
          <p15:clr>
            <a:srgbClr val="A4A3A4"/>
          </p15:clr>
        </p15:guide>
        <p15:guide id="2" pos="3839" userDrawn="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35" autoAdjust="0"/>
    <p:restoredTop sz="94639" autoAdjust="0"/>
  </p:normalViewPr>
  <p:slideViewPr>
    <p:cSldViewPr snapToGrid="0" snapToObjects="1">
      <p:cViewPr>
        <p:scale>
          <a:sx n="90" d="100"/>
          <a:sy n="90" d="100"/>
        </p:scale>
        <p:origin x="-1338" y="-522"/>
      </p:cViewPr>
      <p:guideLst>
        <p:guide orient="horz" pos="2159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-3822" y="-72"/>
      </p:cViewPr>
      <p:guideLst>
        <p:guide orient="horz" pos="2159"/>
        <p:guide pos="3839"/>
      </p:guideLst>
    </p:cSldViewPr>
  </p:notesViewPr>
  <p:gridSpacing cx="73736200" cy="73736200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13" Type="http://schemas.openxmlformats.org/officeDocument/2006/relationships/slideMaster" Target="slideMasters/slideMaster1.xml"></Relationship><Relationship Id="rId14" Type="http://schemas.openxmlformats.org/officeDocument/2006/relationships/theme" Target="theme/theme1.xml"></Relationship><Relationship Id="rId15" Type="http://schemas.openxmlformats.org/officeDocument/2006/relationships/notesMaster" Target="notesMasters/notesMaster1.xml"></Relationship><Relationship Id="rId17" Type="http://schemas.openxmlformats.org/officeDocument/2006/relationships/slide" Target="slides/slide1.xml"></Relationship><Relationship Id="rId18" Type="http://schemas.openxmlformats.org/officeDocument/2006/relationships/slide" Target="slides/slide2.xml"></Relationship><Relationship Id="rId19" Type="http://schemas.openxmlformats.org/officeDocument/2006/relationships/slide" Target="slides/slide3.xml"></Relationship><Relationship Id="rId20" Type="http://schemas.openxmlformats.org/officeDocument/2006/relationships/slide" Target="slides/slide4.xml"></Relationship><Relationship Id="rId21" Type="http://schemas.openxmlformats.org/officeDocument/2006/relationships/slide" Target="slides/slide5.xml"></Relationship><Relationship Id="rId22" Type="http://schemas.openxmlformats.org/officeDocument/2006/relationships/slide" Target="slides/slide6.xml"></Relationship><Relationship Id="rId23" Type="http://schemas.openxmlformats.org/officeDocument/2006/relationships/slide" Target="slides/slide7.xml"></Relationship><Relationship Id="rId24" Type="http://schemas.openxmlformats.org/officeDocument/2006/relationships/slide" Target="slides/slide8.xml"></Relationship><Relationship Id="rId25" Type="http://schemas.openxmlformats.org/officeDocument/2006/relationships/slide" Target="slides/slide9.xml"></Relationship><Relationship Id="rId26" Type="http://schemas.openxmlformats.org/officeDocument/2006/relationships/slide" Target="slides/slide10.xml"></Relationship><Relationship Id="rId27" Type="http://schemas.openxmlformats.org/officeDocument/2006/relationships/slide" Target="slides/slide11.xml"></Relationship><Relationship Id="rId28" Type="http://schemas.openxmlformats.org/officeDocument/2006/relationships/slide" Target="slides/slide12.xml"></Relationship><Relationship Id="rId29" Type="http://schemas.openxmlformats.org/officeDocument/2006/relationships/slide" Target="slides/slide13.xml"></Relationship><Relationship Id="rId30" Type="http://schemas.openxmlformats.org/officeDocument/2006/relationships/slide" Target="slides/slide14.xml"></Relationship><Relationship Id="rId31" Type="http://schemas.openxmlformats.org/officeDocument/2006/relationships/slide" Target="slides/slide15.xml"></Relationship><Relationship Id="rId32" Type="http://schemas.openxmlformats.org/officeDocument/2006/relationships/slide" Target="slides/slide16.xml"></Relationship><Relationship Id="rId33" Type="http://schemas.openxmlformats.org/officeDocument/2006/relationships/viewProps" Target="viewProps.xml"></Relationship><Relationship Id="rId34" Type="http://schemas.openxmlformats.org/officeDocument/2006/relationships/presProps" Target="presProps.xml"></Relationship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2.xml"></Relationship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7B83ED-38FD-0441-BBD9-2DD05C9ADA3E}" type="datetimeFigureOut">
              <a:rPr kumimoji="1" lang="ko-KR" altLang="en-US" smtClean="0"/>
              <a:pPr/>
              <a:t>2019-04-01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811E28-D7BF-FA43-9BC1-22756A406998}" type="slidenum">
              <a:rPr kumimoji="1" lang="ko-KR" altLang="en-US" smtClean="0"/>
              <a:pPr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06492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C12EFC74-BCF9-4D2F-93BF-D1053BDA4388}" type="datetimeFigureOut">
              <a:rPr lang="ko-KR" altLang="en-US" smtClean="0"/>
              <a:pPr/>
              <a:t>2019-04-01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2780524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FC74-BCF9-4D2F-93BF-D1053BDA4388}" type="datetimeFigureOut">
              <a:rPr lang="ko-KR" altLang="en-US" smtClean="0"/>
              <a:pPr/>
              <a:t>2019-04-01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직사각형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FC74-BCF9-4D2F-93BF-D1053BDA4388}" type="datetimeFigureOut">
              <a:rPr lang="ko-KR" altLang="en-US" smtClean="0"/>
              <a:pPr/>
              <a:t>2019-04-01</a:t>
            </a:fld>
            <a:endParaRPr lang="ko-KR" altLang="en-US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12EFC74-BCF9-4D2F-93BF-D1053BDA4388}" type="datetimeFigureOut">
              <a:rPr lang="ko-KR" altLang="en-US" smtClean="0"/>
              <a:pPr/>
              <a:t>2019-04-01</a:t>
            </a:fld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12EFC74-BCF9-4D2F-93BF-D1053BDA4388}" type="datetimeFigureOut">
              <a:rPr lang="ko-KR" altLang="en-US" smtClean="0"/>
              <a:pPr/>
              <a:t>2019-04-01</a:t>
            </a:fld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ko-KR" altLang="en-US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FC74-BCF9-4D2F-93BF-D1053BDA4388}" type="datetimeFigureOut">
              <a:rPr lang="ko-KR" altLang="en-US" smtClean="0"/>
              <a:pPr/>
              <a:t>2019-04-01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FC74-BCF9-4D2F-93BF-D1053BDA4388}" type="datetimeFigureOut">
              <a:rPr lang="ko-KR" altLang="en-US" smtClean="0"/>
              <a:pPr/>
              <a:t>2019-04-01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FC74-BCF9-4D2F-93BF-D1053BDA4388}" type="datetimeFigureOut">
              <a:rPr lang="ko-KR" altLang="en-US" smtClean="0"/>
              <a:pPr/>
              <a:t>2019-04-01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1" name="직사각형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fld id="{C12EFC74-BCF9-4D2F-93BF-D1053BDA4388}" type="datetimeFigureOut">
              <a:rPr lang="ko-KR" altLang="en-US" smtClean="0"/>
              <a:pPr/>
              <a:t>2019-04-01</a:t>
            </a:fld>
            <a:endParaRPr lang="ko-KR" altLang="en-US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FC74-BCF9-4D2F-93BF-D1053BDA4388}" type="datetimeFigureOut">
              <a:rPr lang="ko-KR" altLang="en-US" smtClean="0"/>
              <a:pPr/>
              <a:t>2019-04-01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fld id="{C12EFC74-BCF9-4D2F-93BF-D1053BDA4388}" type="datetimeFigureOut">
              <a:rPr lang="ko-KR" altLang="en-US" smtClean="0"/>
              <a:pPr/>
              <a:t>2019-04-01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12EFC74-BCF9-4D2F-93BF-D1053BDA4388}" type="datetimeFigureOut">
              <a:rPr lang="ko-KR" altLang="en-US" smtClean="0"/>
              <a:pPr/>
              <a:t>2019-04-01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1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1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1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1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1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1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1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1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1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1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.xml"></Relationship></Relationships>
</file>

<file path=ppt/slides/_rels/slide5.xml.rels><?xml version="1.0" encoding="UTF-8"?>
<Relationships xmlns="http://schemas.openxmlformats.org/package/2006/relationships"><Relationship Id="rId3" Type="http://schemas.openxmlformats.org/officeDocument/2006/relationships/image" Target="../media/image7.png"></Relationship><Relationship Id="rId2" Type="http://schemas.openxmlformats.org/officeDocument/2006/relationships/image" Target="../media/image6.png"></Relationship><Relationship Id="rId4" Type="http://schemas.openxmlformats.org/officeDocument/2006/relationships/slideLayout" Target="../slideLayouts/slideLayout8.xml"></Relationship></Relationships>
</file>

<file path=ppt/slides/_rels/slide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.xml"></Relationship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.xml"></Relationship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.xml"></Relationship></Relationships>
</file>

<file path=ppt/slides/_rels/slide11.xml.rels><?xml version="1.0" encoding="UTF-8"?>
<Relationships xmlns="http://schemas.openxmlformats.org/package/2006/relationships"><Relationship Id="rId2" Type="http://schemas.openxmlformats.org/officeDocument/2006/relationships/image" Target="../media/image10.jpeg"></Relationship><Relationship Id="rId3" Type="http://schemas.openxmlformats.org/officeDocument/2006/relationships/slideLayout" Target="../slideLayouts/slideLayout8.xml"></Relationship></Relationships>
</file>

<file path=ppt/slides/_rels/slide1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2.xml"></Relationship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4.xml.rels><?xml version="1.0" encoding="UTF-8"?>
<Relationships xmlns="http://schemas.openxmlformats.org/package/2006/relationships"><Relationship Id="rId2" Type="http://schemas.openxmlformats.org/officeDocument/2006/relationships/image" Target="../media/image12.jpeg"></Relationship><Relationship Id="rId3" Type="http://schemas.openxmlformats.org/officeDocument/2006/relationships/slideLayout" Target="../slideLayouts/slideLayout2.xml"></Relationship></Relationships>
</file>

<file path=ppt/slides/_rels/slide15.xml.rels><?xml version="1.0" encoding="UTF-8"?>
<Relationships xmlns="http://schemas.openxmlformats.org/package/2006/relationships"><Relationship Id="rId2" Type="http://schemas.openxmlformats.org/officeDocument/2006/relationships/image" Target="../media/image13.jpeg"></Relationship><Relationship Id="rId3" Type="http://schemas.openxmlformats.org/officeDocument/2006/relationships/slideLayout" Target="../slideLayouts/slideLayout2.xml"></Relationship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 descr="728089_255997_3824_99_201609270903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431947"/>
            <a:ext cx="9525000" cy="6057900"/>
          </a:xfrm>
          <a:prstGeom prst="rect">
            <a:avLst/>
          </a:prstGeom>
        </p:spPr>
      </p:pic>
      <p:sp>
        <p:nvSpPr>
          <p:cNvPr id="29" name="타원 28"/>
          <p:cNvSpPr/>
          <p:nvPr/>
        </p:nvSpPr>
        <p:spPr>
          <a:xfrm>
            <a:off x="3168502" y="2062716"/>
            <a:ext cx="5709684" cy="1881963"/>
          </a:xfrm>
          <a:prstGeom prst="ellipse">
            <a:avLst/>
          </a:prstGeom>
          <a:noFill/>
          <a:ln>
            <a:noFill/>
          </a:ln>
          <a:effectLst>
            <a:outerShdw dist="508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2009553" y="1041990"/>
          <a:ext cx="8118549" cy="3383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18549"/>
              </a:tblGrid>
              <a:tr h="2032945">
                <a:tc>
                  <a:txBody>
                    <a:bodyPr/>
                    <a:lstStyle/>
                    <a:p>
                      <a:pPr algn="ctr" latinLnBrk="1"/>
                      <a:endParaRPr lang="en-US" altLang="ko-KR" sz="3600" smtClean="0">
                        <a:latin typeface="HY견고딕" pitchFamily="18" charset="-127"/>
                        <a:ea typeface="HY견고딕" pitchFamily="18" charset="-127"/>
                      </a:endParaRPr>
                    </a:p>
                    <a:p>
                      <a:pPr algn="ctr" latinLnBrk="1"/>
                      <a:r>
                        <a:rPr lang="ko-KR" altLang="en-US" sz="540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HY나무B" pitchFamily="18" charset="-127"/>
                          <a:ea typeface="HY나무B" pitchFamily="18" charset="-127"/>
                        </a:rPr>
                        <a:t>홍희마케팅</a:t>
                      </a:r>
                      <a:endParaRPr lang="en-US" altLang="ko-KR" sz="540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HY나무B" pitchFamily="18" charset="-127"/>
                        <a:ea typeface="HY나무B" pitchFamily="18" charset="-127"/>
                      </a:endParaRPr>
                    </a:p>
                    <a:p>
                      <a:pPr algn="ctr" latinLnBrk="1"/>
                      <a:r>
                        <a:rPr lang="en-US" altLang="ko-KR" sz="540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HY나무B" pitchFamily="18" charset="-127"/>
                          <a:ea typeface="HY나무B" pitchFamily="18" charset="-127"/>
                        </a:rPr>
                        <a:t>Ppt</a:t>
                      </a:r>
                      <a:r>
                        <a:rPr lang="ko-KR" altLang="en-US" sz="540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HY나무B" pitchFamily="18" charset="-127"/>
                          <a:ea typeface="HY나무B" pitchFamily="18" charset="-127"/>
                        </a:rPr>
                        <a:t>자료</a:t>
                      </a:r>
                      <a:endParaRPr lang="en-US" altLang="ko-KR" sz="540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HY나무B" pitchFamily="18" charset="-127"/>
                        <a:ea typeface="HY나무B" pitchFamily="18" charset="-127"/>
                      </a:endParaRPr>
                    </a:p>
                    <a:p>
                      <a:pPr algn="ctr" latinLnBrk="1"/>
                      <a:endParaRPr lang="en-US" altLang="ko-KR" sz="540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HY나무B" pitchFamily="18" charset="-127"/>
                        <a:ea typeface="HY나무B" pitchFamily="18" charset="-127"/>
                      </a:endParaRPr>
                    </a:p>
                    <a:p>
                      <a:pPr algn="ctr"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6069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smtClean="0"/>
              <a:t> </a:t>
            </a:r>
            <a:r>
              <a:rPr lang="en-US" altLang="ko-KR" smtClean="0"/>
              <a:t/>
            </a:r>
            <a:br>
              <a:rPr lang="en-US" altLang="ko-KR" smtClean="0"/>
            </a:br>
            <a:endParaRPr lang="ko-KR" altLang="en-US"/>
          </a:p>
        </p:txBody>
      </p:sp>
      <p:pic>
        <p:nvPicPr>
          <p:cNvPr id="13" name="내용 개체 틀 12" descr="eb31b60828fc063ecd0b4107e7494392e36ae3d01bb5104091f3c97e_1280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20726" y="552893"/>
            <a:ext cx="10100930" cy="5720316"/>
          </a:xfrm>
        </p:spPr>
      </p:pic>
      <p:sp>
        <p:nvSpPr>
          <p:cNvPr id="14" name="직사각형 13"/>
          <p:cNvSpPr/>
          <p:nvPr/>
        </p:nvSpPr>
        <p:spPr>
          <a:xfrm>
            <a:off x="1031358" y="563526"/>
            <a:ext cx="10090298" cy="570968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785730" y="2647508"/>
            <a:ext cx="7814930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ko-KR" smtClean="0"/>
              <a:t>	</a:t>
            </a:r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818167" y="1180214"/>
            <a:ext cx="856984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9600" smtClean="0"/>
              <a:t>  </a:t>
            </a:r>
            <a:r>
              <a:rPr lang="ko-KR" altLang="en-US" sz="7200" smtClean="0"/>
              <a:t>목      차</a:t>
            </a:r>
            <a:endParaRPr lang="en-US" altLang="ko-KR" sz="7200" smtClean="0"/>
          </a:p>
          <a:p>
            <a:endParaRPr lang="en-US" altLang="ko-KR" smtClean="0"/>
          </a:p>
          <a:p>
            <a:pPr>
              <a:buFont typeface="Arial" pitchFamily="34" charset="0"/>
              <a:buChar char="•"/>
            </a:pPr>
            <a:r>
              <a:rPr lang="ko-KR" altLang="en-US" sz="3200" smtClean="0"/>
              <a:t>부동산 </a:t>
            </a:r>
            <a:r>
              <a:rPr lang="en-US" altLang="ko-KR" sz="3200" smtClean="0"/>
              <a:t>114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3200" smtClean="0"/>
              <a:t>매경</a:t>
            </a:r>
            <a:endParaRPr lang="en-US" altLang="ko-KR" sz="3200" smtClean="0"/>
          </a:p>
          <a:p>
            <a:pPr>
              <a:buFont typeface="Arial" pitchFamily="34" charset="0"/>
              <a:buChar char="•"/>
            </a:pPr>
            <a:r>
              <a:rPr lang="ko-KR" altLang="en-US" sz="3200" smtClean="0"/>
              <a:t>아실</a:t>
            </a:r>
            <a:endParaRPr lang="en-US" altLang="ko-KR" sz="3200" smtClean="0"/>
          </a:p>
          <a:p>
            <a:pPr>
              <a:buFont typeface="Arial" pitchFamily="34" charset="0"/>
              <a:buChar char="•"/>
            </a:pPr>
            <a:r>
              <a:rPr lang="en-US" altLang="ko-KR" sz="3200" smtClean="0"/>
              <a:t>Did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3200" smtClean="0"/>
              <a:t>블로그</a:t>
            </a:r>
            <a:endParaRPr lang="en-US" altLang="ko-KR" sz="3200" smtClean="0"/>
          </a:p>
          <a:p>
            <a:pPr>
              <a:buFont typeface="Arial" pitchFamily="34" charset="0"/>
              <a:buChar char="•"/>
            </a:pPr>
            <a:r>
              <a:rPr lang="ko-KR" altLang="en-US" sz="3200" smtClean="0"/>
              <a:t>알터</a:t>
            </a:r>
            <a:endParaRPr lang="en-US" altLang="ko-KR" sz="3200" smtClean="0"/>
          </a:p>
          <a:p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xmlns="" val="356180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idx="2"/>
          </p:nvPr>
        </p:nvSpPr>
        <p:spPr>
          <a:xfrm>
            <a:off x="812799" y="1752600"/>
            <a:ext cx="3589079" cy="4343400"/>
          </a:xfrm>
        </p:spPr>
        <p:txBody>
          <a:bodyPr>
            <a:normAutofit fontScale="85000" lnSpcReduction="10000"/>
          </a:bodyPr>
          <a:lstStyle/>
          <a:p>
            <a:pPr algn="ctr">
              <a:buFont typeface="Wingdings" pitchFamily="2" charset="2"/>
              <a:buChar char="v"/>
            </a:pPr>
            <a:r>
              <a:rPr lang="ko-KR" altLang="en-US" sz="3200" b="1" smtClean="0">
                <a:latin typeface="HY견고딕" pitchFamily="18" charset="-127"/>
                <a:ea typeface="HY견고딕" pitchFamily="18" charset="-127"/>
              </a:rPr>
              <a:t>특이사항</a:t>
            </a:r>
            <a:endParaRPr lang="en-US" altLang="ko-KR" sz="3200" b="1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mtClean="0"/>
          </a:p>
          <a:p>
            <a:pPr>
              <a:buFont typeface="Arial" pitchFamily="34" charset="0"/>
              <a:buChar char="•"/>
            </a:pPr>
            <a:r>
              <a:rPr lang="ko-KR" altLang="en-US" sz="1800" smtClean="0">
                <a:latin typeface="HY나무B" pitchFamily="18" charset="-127"/>
                <a:ea typeface="HY나무B" pitchFamily="18" charset="-127"/>
              </a:rPr>
              <a:t>환불은 </a:t>
            </a:r>
            <a:r>
              <a:rPr lang="en-US" altLang="ko-KR" sz="1800" smtClean="0">
                <a:latin typeface="HY나무B" pitchFamily="18" charset="-127"/>
                <a:ea typeface="HY나무B" pitchFamily="18" charset="-127"/>
              </a:rPr>
              <a:t>2</a:t>
            </a:r>
            <a:r>
              <a:rPr lang="ko-KR" altLang="en-US" sz="1800" smtClean="0">
                <a:latin typeface="HY나무B" pitchFamily="18" charset="-127"/>
                <a:ea typeface="HY나무B" pitchFamily="18" charset="-127"/>
              </a:rPr>
              <a:t>주이상 사용시 </a:t>
            </a:r>
            <a:r>
              <a:rPr lang="en-US" altLang="ko-KR" sz="1800" smtClean="0">
                <a:latin typeface="HY나무B" pitchFamily="18" charset="-127"/>
                <a:ea typeface="HY나무B" pitchFamily="18" charset="-127"/>
              </a:rPr>
              <a:t>30</a:t>
            </a:r>
            <a:r>
              <a:rPr lang="ko-KR" altLang="en-US" sz="1800" smtClean="0">
                <a:latin typeface="HY나무B" pitchFamily="18" charset="-127"/>
                <a:ea typeface="HY나무B" pitchFamily="18" charset="-127"/>
              </a:rPr>
              <a:t>프로의 위약금 발생</a:t>
            </a:r>
            <a:endParaRPr lang="en-US" altLang="ko-KR" sz="1800" smtClean="0">
              <a:latin typeface="HY나무B" pitchFamily="18" charset="-127"/>
              <a:ea typeface="HY나무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800" smtClean="0">
                <a:latin typeface="HY나무B" pitchFamily="18" charset="-127"/>
                <a:ea typeface="HY나무B" pitchFamily="18" charset="-127"/>
              </a:rPr>
              <a:t>서울</a:t>
            </a:r>
            <a:r>
              <a:rPr lang="en-US" altLang="ko-KR" sz="1800" smtClean="0">
                <a:latin typeface="HY나무B" pitchFamily="18" charset="-127"/>
                <a:ea typeface="HY나무B" pitchFamily="18" charset="-127"/>
              </a:rPr>
              <a:t>,</a:t>
            </a:r>
            <a:r>
              <a:rPr lang="ko-KR" altLang="en-US" sz="1800" smtClean="0">
                <a:latin typeface="HY나무B" pitchFamily="18" charset="-127"/>
                <a:ea typeface="HY나무B" pitchFamily="18" charset="-127"/>
              </a:rPr>
              <a:t>경기권과 나머지 지방 금액 다름</a:t>
            </a:r>
            <a:endParaRPr lang="en-US" altLang="ko-KR" sz="1800" smtClean="0">
              <a:latin typeface="HY나무B" pitchFamily="18" charset="-127"/>
              <a:ea typeface="HY나무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800" smtClean="0">
                <a:latin typeface="HY나무B" pitchFamily="18" charset="-127"/>
                <a:ea typeface="HY나무B" pitchFamily="18" charset="-127"/>
              </a:rPr>
              <a:t>홈페이지 제공</a:t>
            </a:r>
            <a:endParaRPr lang="en-US" altLang="ko-KR" sz="1800" smtClean="0">
              <a:latin typeface="HY나무B" pitchFamily="18" charset="-127"/>
              <a:ea typeface="HY나무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800" smtClean="0">
                <a:latin typeface="HY나무B" pitchFamily="18" charset="-127"/>
                <a:ea typeface="HY나무B" pitchFamily="18" charset="-127"/>
              </a:rPr>
              <a:t>주변 아파트 시세 제공시 금액 할인</a:t>
            </a:r>
            <a:endParaRPr lang="en-US" altLang="ko-KR" sz="1800" smtClean="0">
              <a:latin typeface="HY나무B" pitchFamily="18" charset="-127"/>
              <a:ea typeface="HY나무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800" smtClean="0">
                <a:latin typeface="HY나무B" pitchFamily="18" charset="-127"/>
                <a:ea typeface="HY나무B" pitchFamily="18" charset="-127"/>
              </a:rPr>
              <a:t>리브온</a:t>
            </a:r>
            <a:r>
              <a:rPr lang="en-US" altLang="ko-KR" sz="1800" smtClean="0">
                <a:latin typeface="HY나무B" pitchFamily="18" charset="-127"/>
                <a:ea typeface="HY나무B" pitchFamily="18" charset="-127"/>
              </a:rPr>
              <a:t>,</a:t>
            </a:r>
            <a:r>
              <a:rPr lang="ko-KR" altLang="en-US" sz="1800" smtClean="0">
                <a:latin typeface="HY나무B" pitchFamily="18" charset="-127"/>
                <a:ea typeface="HY나무B" pitchFamily="18" charset="-127"/>
              </a:rPr>
              <a:t>네이트 부동산에 매물 전송</a:t>
            </a:r>
            <a:endParaRPr lang="en-US" altLang="ko-KR" sz="1800" smtClean="0">
              <a:latin typeface="HY나무B" pitchFamily="18" charset="-127"/>
              <a:ea typeface="HY나무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800" smtClean="0">
                <a:latin typeface="HY나무B" pitchFamily="18" charset="-127"/>
                <a:ea typeface="HY나무B" pitchFamily="18" charset="-127"/>
              </a:rPr>
              <a:t>114 </a:t>
            </a:r>
            <a:r>
              <a:rPr lang="ko-KR" altLang="en-US" sz="1800" smtClean="0">
                <a:latin typeface="HY나무B" pitchFamily="18" charset="-127"/>
                <a:ea typeface="HY나무B" pitchFamily="18" charset="-127"/>
              </a:rPr>
              <a:t>자체 홈페이지 유입 인구 많음</a:t>
            </a:r>
            <a:endParaRPr lang="en-US" altLang="ko-KR" sz="1800" smtClean="0">
              <a:latin typeface="HY나무B" pitchFamily="18" charset="-127"/>
              <a:ea typeface="HY나무B" pitchFamily="18" charset="-127"/>
            </a:endParaRPr>
          </a:p>
          <a:p>
            <a:endParaRPr lang="ko-KR" altLang="en-US"/>
          </a:p>
        </p:txBody>
      </p:sp>
      <p:graphicFrame>
        <p:nvGraphicFramePr>
          <p:cNvPr id="8" name="내용 개체 틀 7"/>
          <p:cNvGraphicFramePr>
            <a:graphicFrameLocks noGrp="1"/>
          </p:cNvGraphicFramePr>
          <p:nvPr>
            <p:ph sz="quarter" idx="1"/>
          </p:nvPr>
        </p:nvGraphicFramePr>
        <p:xfrm>
          <a:off x="5183188" y="510365"/>
          <a:ext cx="6172200" cy="5762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6100"/>
                <a:gridCol w="3086100"/>
              </a:tblGrid>
              <a:tr h="9604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4000" baseline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상품</a:t>
                      </a:r>
                      <a:endParaRPr lang="ko-KR" altLang="en-US" sz="4000" baseline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4000" baseline="0" smtClean="0">
                          <a:solidFill>
                            <a:schemeClr val="tx1"/>
                          </a:solidFill>
                          <a:latin typeface="HY견고딕" pitchFamily="18" charset="-127"/>
                          <a:ea typeface="HY견고딕" pitchFamily="18" charset="-127"/>
                        </a:rPr>
                        <a:t>가격</a:t>
                      </a:r>
                      <a:endParaRPr lang="ko-KR" altLang="en-US" sz="4000" baseline="0">
                        <a:solidFill>
                          <a:schemeClr val="tx1"/>
                        </a:solidFill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  <a:tr h="9604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400" smtClean="0">
                          <a:latin typeface="HY나무B" pitchFamily="18" charset="-127"/>
                          <a:ea typeface="HY나무B" pitchFamily="18" charset="-127"/>
                        </a:rPr>
                        <a:t>프리패스</a:t>
                      </a:r>
                      <a:r>
                        <a:rPr lang="en-US" altLang="ko-KR" sz="2400" smtClean="0">
                          <a:latin typeface="HY나무B" pitchFamily="18" charset="-127"/>
                          <a:ea typeface="HY나무B" pitchFamily="18" charset="-127"/>
                        </a:rPr>
                        <a:t>(</a:t>
                      </a:r>
                      <a:r>
                        <a:rPr lang="ko-KR" altLang="en-US" sz="2400" smtClean="0">
                          <a:latin typeface="HY나무B" pitchFamily="18" charset="-127"/>
                          <a:ea typeface="HY나무B" pitchFamily="18" charset="-127"/>
                        </a:rPr>
                        <a:t>무료</a:t>
                      </a:r>
                      <a:r>
                        <a:rPr lang="en-US" altLang="ko-KR" sz="2400" smtClean="0">
                          <a:latin typeface="HY나무B" pitchFamily="18" charset="-127"/>
                          <a:ea typeface="HY나무B" pitchFamily="18" charset="-127"/>
                        </a:rPr>
                        <a:t>100</a:t>
                      </a:r>
                      <a:r>
                        <a:rPr lang="ko-KR" altLang="en-US" sz="2400" smtClean="0">
                          <a:latin typeface="HY나무B" pitchFamily="18" charset="-127"/>
                          <a:ea typeface="HY나무B" pitchFamily="18" charset="-127"/>
                        </a:rPr>
                        <a:t>건</a:t>
                      </a:r>
                      <a:r>
                        <a:rPr lang="en-US" altLang="ko-KR" sz="2400" smtClean="0">
                          <a:latin typeface="HY나무B" pitchFamily="18" charset="-127"/>
                          <a:ea typeface="HY나무B" pitchFamily="18" charset="-127"/>
                        </a:rPr>
                        <a:t>)</a:t>
                      </a:r>
                      <a:endParaRPr lang="ko-KR" altLang="en-US" sz="2400">
                        <a:latin typeface="HY나무B" pitchFamily="18" charset="-127"/>
                        <a:ea typeface="HY나무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400" smtClean="0">
                          <a:latin typeface="HY나무B" pitchFamily="18" charset="-127"/>
                          <a:ea typeface="HY나무B" pitchFamily="18" charset="-127"/>
                        </a:rPr>
                        <a:t>264,000</a:t>
                      </a:r>
                      <a:r>
                        <a:rPr lang="ko-KR" altLang="en-US" sz="2400" smtClean="0">
                          <a:latin typeface="HY나무B" pitchFamily="18" charset="-127"/>
                          <a:ea typeface="HY나무B" pitchFamily="18" charset="-127"/>
                        </a:rPr>
                        <a:t>원</a:t>
                      </a:r>
                      <a:endParaRPr lang="ko-KR" altLang="en-US" sz="2400">
                        <a:latin typeface="HY나무B" pitchFamily="18" charset="-127"/>
                        <a:ea typeface="HY나무B" pitchFamily="18" charset="-127"/>
                      </a:endParaRPr>
                    </a:p>
                  </a:txBody>
                  <a:tcPr/>
                </a:tc>
              </a:tr>
              <a:tr h="9604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400" smtClean="0">
                          <a:latin typeface="HY나무B" pitchFamily="18" charset="-127"/>
                          <a:ea typeface="HY나무B" pitchFamily="18" charset="-127"/>
                        </a:rPr>
                        <a:t>클래식</a:t>
                      </a:r>
                      <a:endParaRPr lang="ko-KR" altLang="en-US" sz="2400">
                        <a:latin typeface="HY나무B" pitchFamily="18" charset="-127"/>
                        <a:ea typeface="HY나무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400" smtClean="0">
                          <a:latin typeface="HY나무B" pitchFamily="18" charset="-127"/>
                          <a:ea typeface="HY나무B" pitchFamily="18" charset="-127"/>
                        </a:rPr>
                        <a:t>550,000</a:t>
                      </a:r>
                      <a:r>
                        <a:rPr lang="ko-KR" altLang="en-US" sz="2400" smtClean="0">
                          <a:latin typeface="HY나무B" pitchFamily="18" charset="-127"/>
                          <a:ea typeface="HY나무B" pitchFamily="18" charset="-127"/>
                        </a:rPr>
                        <a:t>원</a:t>
                      </a:r>
                      <a:endParaRPr lang="ko-KR" altLang="en-US" sz="2400">
                        <a:latin typeface="HY나무B" pitchFamily="18" charset="-127"/>
                        <a:ea typeface="HY나무B" pitchFamily="18" charset="-127"/>
                      </a:endParaRPr>
                    </a:p>
                  </a:txBody>
                  <a:tcPr/>
                </a:tc>
              </a:tr>
              <a:tr h="9604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400" smtClean="0">
                          <a:latin typeface="HY나무B" pitchFamily="18" charset="-127"/>
                          <a:ea typeface="HY나무B" pitchFamily="18" charset="-127"/>
                        </a:rPr>
                        <a:t>로얄</a:t>
                      </a:r>
                      <a:endParaRPr lang="ko-KR" altLang="en-US" sz="2400">
                        <a:latin typeface="HY나무B" pitchFamily="18" charset="-127"/>
                        <a:ea typeface="HY나무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400" smtClean="0">
                          <a:latin typeface="HY나무B" pitchFamily="18" charset="-127"/>
                          <a:ea typeface="HY나무B" pitchFamily="18" charset="-127"/>
                        </a:rPr>
                        <a:t>880,000</a:t>
                      </a:r>
                      <a:r>
                        <a:rPr lang="ko-KR" altLang="en-US" sz="2400" smtClean="0">
                          <a:latin typeface="HY나무B" pitchFamily="18" charset="-127"/>
                          <a:ea typeface="HY나무B" pitchFamily="18" charset="-127"/>
                        </a:rPr>
                        <a:t>원</a:t>
                      </a:r>
                      <a:endParaRPr lang="ko-KR" altLang="en-US" sz="2400">
                        <a:latin typeface="HY나무B" pitchFamily="18" charset="-127"/>
                        <a:ea typeface="HY나무B" pitchFamily="18" charset="-127"/>
                      </a:endParaRPr>
                    </a:p>
                  </a:txBody>
                  <a:tcPr/>
                </a:tc>
              </a:tr>
              <a:tr h="9604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400" smtClean="0">
                          <a:latin typeface="HY나무B" pitchFamily="18" charset="-127"/>
                          <a:ea typeface="HY나무B" pitchFamily="18" charset="-127"/>
                        </a:rPr>
                        <a:t>프리미엄</a:t>
                      </a:r>
                      <a:endParaRPr lang="ko-KR" altLang="en-US" sz="2400">
                        <a:latin typeface="HY나무B" pitchFamily="18" charset="-127"/>
                        <a:ea typeface="HY나무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400" smtClean="0">
                          <a:latin typeface="HY나무B" pitchFamily="18" charset="-127"/>
                          <a:ea typeface="HY나무B" pitchFamily="18" charset="-127"/>
                        </a:rPr>
                        <a:t>1,650,000</a:t>
                      </a:r>
                      <a:r>
                        <a:rPr lang="ko-KR" altLang="en-US" sz="2400" smtClean="0">
                          <a:latin typeface="HY나무B" pitchFamily="18" charset="-127"/>
                          <a:ea typeface="HY나무B" pitchFamily="18" charset="-127"/>
                        </a:rPr>
                        <a:t>원</a:t>
                      </a:r>
                      <a:endParaRPr lang="ko-KR" altLang="en-US" sz="2400">
                        <a:latin typeface="HY나무B" pitchFamily="18" charset="-127"/>
                        <a:ea typeface="HY나무B" pitchFamily="18" charset="-127"/>
                      </a:endParaRPr>
                    </a:p>
                  </a:txBody>
                  <a:tcPr/>
                </a:tc>
              </a:tr>
              <a:tr h="96047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400" smtClean="0">
                          <a:latin typeface="HY나무B" pitchFamily="18" charset="-127"/>
                          <a:ea typeface="HY나무B" pitchFamily="18" charset="-127"/>
                        </a:rPr>
                        <a:t>건당전송료</a:t>
                      </a:r>
                      <a:endParaRPr lang="ko-KR" altLang="en-US" sz="2400">
                        <a:latin typeface="HY나무B" pitchFamily="18" charset="-127"/>
                        <a:ea typeface="HY나무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2400" smtClean="0">
                          <a:latin typeface="HY나무B" pitchFamily="18" charset="-127"/>
                          <a:ea typeface="HY나무B" pitchFamily="18" charset="-127"/>
                        </a:rPr>
                        <a:t>1,700</a:t>
                      </a:r>
                      <a:r>
                        <a:rPr lang="ko-KR" altLang="en-US" sz="2400" smtClean="0">
                          <a:latin typeface="HY나무B" pitchFamily="18" charset="-127"/>
                          <a:ea typeface="HY나무B" pitchFamily="18" charset="-127"/>
                        </a:rPr>
                        <a:t>원</a:t>
                      </a:r>
                      <a:endParaRPr lang="ko-KR" altLang="en-US" sz="2400">
                        <a:latin typeface="HY나무B" pitchFamily="18" charset="-127"/>
                        <a:ea typeface="HY나무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7917" y="148856"/>
            <a:ext cx="4128216" cy="15328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16610" y="228600"/>
            <a:ext cx="10871835" cy="99123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sz="5300" smtClean="0">
                <a:latin typeface="HY견고딕" pitchFamily="18" charset="-127"/>
                <a:ea typeface="HY견고딕" pitchFamily="18" charset="-127"/>
              </a:rPr>
              <a:t>114 </a:t>
            </a:r>
            <a:r>
              <a:rPr lang="ko-KR" altLang="en-US" sz="5300" smtClean="0">
                <a:latin typeface="HY견고딕" pitchFamily="18" charset="-127"/>
                <a:ea typeface="HY견고딕" pitchFamily="18" charset="-127"/>
              </a:rPr>
              <a:t>영업 방안</a:t>
            </a:r>
            <a:r>
              <a:rPr lang="en-US" altLang="ko-KR" smtClean="0"/>
              <a:t/>
            </a:r>
            <a:br>
              <a:rPr lang="en-US" altLang="ko-KR" smtClean="0"/>
            </a:b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816610" y="1600200"/>
            <a:ext cx="10871835" cy="4496435"/>
          </a:xfrm>
        </p:spPr>
        <p:txBody>
          <a:bodyPr wrap="square" lIns="91440" tIns="45720" rIns="91440" bIns="45720" numCol="1" vert="horz" anchor="t">
            <a:normAutofit fontScale="92500" lnSpcReduction="10000"/>
          </a:bodyPr>
          <a:lstStyle/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7C5F1E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solidFill>
                  <a:schemeClr val="accent4">
                    <a:lumMod val="50000"/>
                  </a:schemeClr>
                </a:solidFill>
                <a:latin typeface="HY나무B" charset="0"/>
                <a:ea typeface="HY나무B" charset="0"/>
              </a:rPr>
              <a:t>자체 홈페이지 및 모바일 유입인구가 많아 광고효과가 더 뛰어남</a:t>
            </a:r>
            <a:endParaRPr lang="ko-KR" altLang="en-US" sz="2900" cap="none" dirty="0" smtClean="0" b="0" strike="noStrike">
              <a:solidFill>
                <a:schemeClr val="accent4">
                  <a:lumMod val="50000"/>
                </a:schemeClr>
              </a:solidFill>
              <a:latin typeface="HY나무B" charset="0"/>
              <a:ea typeface="HY나무B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7C5F1E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solidFill>
                  <a:schemeClr val="accent4">
                    <a:lumMod val="50000"/>
                  </a:schemeClr>
                </a:solidFill>
                <a:latin typeface="HY나무B" charset="0"/>
                <a:ea typeface="HY나무B" charset="0"/>
              </a:rPr>
              <a:t>네이버 매물 검색시  아웃링크로 연결되어  타매체들과의 </a:t>
            </a:r>
            <a:endParaRPr lang="ko-KR" altLang="en-US" sz="2900" cap="none" dirty="0" smtClean="0" b="0" strike="noStrike">
              <a:solidFill>
                <a:schemeClr val="accent4">
                  <a:lumMod val="50000"/>
                </a:schemeClr>
              </a:solidFill>
              <a:latin typeface="HY나무B" charset="0"/>
              <a:ea typeface="HY나무B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</a:pPr>
            <a:r>
              <a:rPr lang="en-US" altLang="ko-KR" sz="2900" cap="none" dirty="0" smtClean="0" b="0" strike="noStrike">
                <a:solidFill>
                  <a:schemeClr val="accent4">
                    <a:lumMod val="50000"/>
                  </a:schemeClr>
                </a:solidFill>
                <a:latin typeface="HY나무B" charset="0"/>
                <a:ea typeface="HY나무B" charset="0"/>
              </a:rPr>
              <a:t>   차별성 강조</a:t>
            </a:r>
            <a:endParaRPr lang="ko-KR" altLang="en-US" sz="2900" cap="none" dirty="0" smtClean="0" b="0" strike="noStrike">
              <a:solidFill>
                <a:schemeClr val="accent4">
                  <a:lumMod val="50000"/>
                </a:schemeClr>
              </a:solidFill>
              <a:latin typeface="HY나무B" charset="0"/>
              <a:ea typeface="HY나무B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7C5F1E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solidFill>
                  <a:schemeClr val="accent4">
                    <a:lumMod val="50000"/>
                  </a:schemeClr>
                </a:solidFill>
                <a:latin typeface="HY나무B" charset="0"/>
                <a:ea typeface="HY나무B" charset="0"/>
              </a:rPr>
              <a:t>아웃링크 걸려 들어온 고객들이 홈페이지에 노출되는 다른 매물들을 함께 확인할 수있어 다른 매체들보다 광고 효과가 높음</a:t>
            </a:r>
            <a:endParaRPr lang="ko-KR" altLang="en-US" sz="2900" cap="none" dirty="0" smtClean="0" b="0" strike="noStrike">
              <a:solidFill>
                <a:schemeClr val="accent4">
                  <a:lumMod val="50000"/>
                </a:schemeClr>
              </a:solidFill>
              <a:latin typeface="HY나무B" charset="0"/>
              <a:ea typeface="HY나무B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7C5F1E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solidFill>
                  <a:schemeClr val="accent4">
                    <a:lumMod val="50000"/>
                  </a:schemeClr>
                </a:solidFill>
                <a:latin typeface="HY나무B" charset="0"/>
                <a:ea typeface="HY나무B" charset="0"/>
              </a:rPr>
              <a:t>부가서비스의 아파트 보고서에 나오는 아파트 심층 분석 보고서를 이용해 다른 부동산들과 차별성을 가지고 고객들에게 브리핑할수 있는 장점을 부각 시켜줌 ( 실제로 굉장히 좋아하는 분들이 많았음 )</a:t>
            </a:r>
            <a:endParaRPr lang="ko-KR" altLang="en-US" sz="2900" cap="none" dirty="0" smtClean="0" b="0" strike="noStrike">
              <a:solidFill>
                <a:schemeClr val="accent4">
                  <a:lumMod val="50000"/>
                </a:schemeClr>
              </a:solidFill>
              <a:latin typeface="HY나무B" charset="0"/>
              <a:ea typeface="HY나무B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7C5F1E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solidFill>
                  <a:schemeClr val="accent4">
                    <a:lumMod val="50000"/>
                  </a:schemeClr>
                </a:solidFill>
                <a:latin typeface="HY나무B" charset="0"/>
                <a:ea typeface="HY나무B" charset="0"/>
              </a:rPr>
              <a:t>중개사무소 홈페이지 프로필 배너가 상단에 노출되어 광고효과증진</a:t>
            </a:r>
            <a:endParaRPr lang="ko-KR" altLang="en-US" sz="2900" cap="none" dirty="0" smtClean="0" b="0" strike="noStrike">
              <a:solidFill>
                <a:schemeClr val="accent4">
                  <a:lumMod val="50000"/>
                </a:schemeClr>
              </a:solidFill>
              <a:latin typeface="HY나무B" charset="0"/>
              <a:ea typeface="HY나무B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</a:pPr>
            <a:r>
              <a:rPr lang="en-US" altLang="ko-KR" sz="2900" cap="none" dirty="0" smtClean="0" b="0" strike="noStrike">
                <a:latin typeface="HY나무B" charset="0"/>
                <a:ea typeface="HY나무B" charset="0"/>
              </a:rPr>
              <a:t> </a:t>
            </a:r>
            <a:endParaRPr lang="ko-KR" altLang="en-US" sz="2900" cap="none" dirty="0" smtClean="0" b="0" strike="noStrike">
              <a:latin typeface="HY나무B" charset="0"/>
              <a:ea typeface="HY나무B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</a:pPr>
            <a:endParaRPr lang="ko-KR" altLang="en-US" sz="2900" cap="none" dirty="0" smtClean="0" b="0" strike="noStrike">
              <a:latin typeface="Tw Cen MT" charset="0"/>
              <a:ea typeface="Tw Cen MT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775970" y="1646555"/>
            <a:ext cx="3179445" cy="4542155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ko-KR" altLang="en-US" sz="5100" smtClean="0">
                <a:latin typeface="HY견고딕" pitchFamily="18" charset="-127"/>
                <a:ea typeface="HY견고딕" pitchFamily="18" charset="-127"/>
              </a:rPr>
              <a:t>특이사항</a:t>
            </a:r>
            <a:endParaRPr lang="en-US" altLang="ko-KR" sz="510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mtClean="0"/>
          </a:p>
          <a:p>
            <a:pPr defTabSz="5080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ko-KR" sz="2900" smtClean="0">
                <a:solidFill>
                  <a:schemeClr val="bg1"/>
                </a:solidFill>
                <a:latin typeface="HY나무B" pitchFamily="18" charset="-127"/>
                <a:ea typeface="HY나무B" pitchFamily="18" charset="-127"/>
              </a:rPr>
              <a:t>홈페이지 제공</a:t>
            </a:r>
            <a:endParaRPr lang="ko-KR" altLang="en-US" sz="2900" smtClean="0">
              <a:solidFill>
                <a:schemeClr val="bg1"/>
              </a:solidFill>
              <a:latin typeface="HY나무B" pitchFamily="18" charset="-127"/>
              <a:ea typeface="HY나무B" pitchFamily="18" charset="-127"/>
            </a:endParaRPr>
          </a:p>
          <a:p>
            <a:pPr defTabSz="5080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altLang="ko-KR" sz="2900" smtClean="0">
                <a:solidFill>
                  <a:schemeClr val="bg1"/>
                </a:solidFill>
                <a:latin typeface="HY나무B" pitchFamily="18" charset="-127"/>
                <a:ea typeface="HY나무B" pitchFamily="18" charset="-127"/>
              </a:rPr>
              <a:t>엔플2 어플 제공</a:t>
            </a:r>
          </a:p>
          <a:p>
            <a:pPr defTabSz="5080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ko-KR" altLang="en-US" sz="2900" smtClean="0">
                <a:solidFill>
                  <a:schemeClr val="bg1"/>
                </a:solidFill>
                <a:latin typeface="HY나무B" pitchFamily="18" charset="-127"/>
                <a:ea typeface="HY나무B" pitchFamily="18" charset="-127"/>
              </a:rPr>
              <a:t>로켓등록 서비스</a:t>
            </a:r>
            <a:endParaRPr lang="en-US" altLang="ko-KR" sz="2900" smtClean="0">
              <a:solidFill>
                <a:schemeClr val="bg1"/>
              </a:solidFill>
              <a:latin typeface="HY나무B" pitchFamily="18" charset="-127"/>
              <a:ea typeface="HY나무B" pitchFamily="18" charset="-127"/>
            </a:endParaRPr>
          </a:p>
          <a:p>
            <a:pPr defTabSz="5080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ko-KR" altLang="en-US" sz="2900" smtClean="0">
                <a:solidFill>
                  <a:schemeClr val="bg1"/>
                </a:solidFill>
                <a:latin typeface="HY나무B" pitchFamily="18" charset="-127"/>
                <a:ea typeface="HY나무B" pitchFamily="18" charset="-127"/>
              </a:rPr>
              <a:t>현재 가장 많은 중개사들이 사용중</a:t>
            </a:r>
            <a:endParaRPr lang="en-US" altLang="ko-KR" sz="2900" smtClean="0">
              <a:solidFill>
                <a:schemeClr val="bg1"/>
              </a:solidFill>
              <a:latin typeface="HY나무B" pitchFamily="18" charset="-127"/>
              <a:ea typeface="HY나무B" pitchFamily="18" charset="-127"/>
            </a:endParaRPr>
          </a:p>
          <a:p>
            <a:pPr defTabSz="5080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ko-KR" altLang="en-US" sz="2900" smtClean="0">
                <a:solidFill>
                  <a:schemeClr val="bg1"/>
                </a:solidFill>
                <a:latin typeface="HY나무B" pitchFamily="18" charset="-127"/>
                <a:ea typeface="HY나무B" pitchFamily="18" charset="-127"/>
              </a:rPr>
              <a:t>포커스</a:t>
            </a:r>
            <a:r>
              <a:rPr lang="en-US" altLang="ko-KR" sz="2900" smtClean="0">
                <a:solidFill>
                  <a:schemeClr val="bg1"/>
                </a:solidFill>
                <a:latin typeface="HY나무B" pitchFamily="18" charset="-127"/>
                <a:ea typeface="HY나무B" pitchFamily="18" charset="-127"/>
              </a:rPr>
              <a:t>300</a:t>
            </a:r>
            <a:r>
              <a:rPr lang="ko-KR" altLang="en-US" sz="2900" smtClean="0">
                <a:solidFill>
                  <a:schemeClr val="bg1"/>
                </a:solidFill>
                <a:latin typeface="HY나무B" pitchFamily="18" charset="-127"/>
                <a:ea typeface="HY나무B" pitchFamily="18" charset="-127"/>
              </a:rPr>
              <a:t>제외한 다른상품들 전송갯수 제한있음</a:t>
            </a:r>
            <a:endParaRPr lang="en-US" altLang="ko-KR" sz="2900" smtClean="0">
              <a:solidFill>
                <a:schemeClr val="bg1"/>
              </a:solidFill>
              <a:latin typeface="HY나무B" pitchFamily="18" charset="-127"/>
              <a:ea typeface="HY나무B" pitchFamily="18" charset="-127"/>
            </a:endParaRPr>
          </a:p>
          <a:p>
            <a:pPr defTabSz="5080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endParaRPr lang="en-US" altLang="ko-KR" sz="2900" smtClean="0">
              <a:solidFill>
                <a:schemeClr val="dk1"/>
              </a:solidFill>
              <a:latin typeface="HY나무B" pitchFamily="18" charset="-127"/>
              <a:ea typeface="HY나무B" pitchFamily="18" charset="-127"/>
            </a:endParaRPr>
          </a:p>
          <a:p>
            <a:pPr defTabSz="5080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endParaRPr lang="ko-KR" altLang="en-US" sz="2900" smtClean="0">
              <a:solidFill>
                <a:schemeClr val="dk1"/>
              </a:solidFill>
              <a:latin typeface="HY나무B" pitchFamily="18" charset="-127"/>
              <a:ea typeface="HY나무B" pitchFamily="18" charset="-127"/>
            </a:endParaRPr>
          </a:p>
          <a:p>
            <a:pPr defTabSz="5080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2900" smtClean="0">
              <a:solidFill>
                <a:schemeClr val="dk1"/>
              </a:solidFill>
              <a:latin typeface="HY나무B" pitchFamily="18" charset="-127"/>
              <a:ea typeface="HY나무B" pitchFamily="18" charset="-127"/>
            </a:endParaRPr>
          </a:p>
          <a:p>
            <a:endParaRPr lang="en-US" altLang="ko-KR" smtClean="0"/>
          </a:p>
          <a:p>
            <a:endParaRPr lang="ko-KR" altLang="en-US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/>
        </p:nvGraphicFramePr>
        <p:xfrm>
          <a:off x="4391025" y="542290"/>
          <a:ext cx="7292975" cy="5751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645"/>
                <a:gridCol w="3656330"/>
              </a:tblGrid>
              <a:tr h="821690"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4000" kern="1200" cap="none" dirty="0" smtClean="0" b="1" strike="noStrike">
                          <a:solidFill>
                            <a:srgbClr val="FFFFFF"/>
                          </a:solidFill>
                          <a:latin typeface="HY견고딕" charset="0"/>
                          <a:ea typeface="HY견고딕" charset="0"/>
                        </a:rPr>
                        <a:t>상품</a:t>
                      </a:r>
                      <a:endParaRPr lang="ko-KR" altLang="en-US" sz="4000" kern="1200" dirty="0" smtClean="0" cap="none" b="1" strike="noStrike">
                        <a:solidFill>
                          <a:srgbClr val="FFFFFF"/>
                        </a:solidFill>
                        <a:latin typeface="HY견고딕" charset="0"/>
                        <a:ea typeface="HY견고딕" charset="0"/>
                      </a:endParaRPr>
                    </a:p>
                  </a:txBody>
                  <a:tcPr marL="91440" marR="91440" marT="45720" marB="45720" anchor="t"/>
                </a:tc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4000" kern="1200" cap="none" dirty="0" smtClean="0" b="1" strike="noStrike">
                          <a:solidFill>
                            <a:srgbClr val="FFFFFF"/>
                          </a:solidFill>
                          <a:latin typeface="HY견고딕" charset="0"/>
                          <a:ea typeface="HY견고딕" charset="0"/>
                        </a:rPr>
                        <a:t>가격</a:t>
                      </a:r>
                      <a:endParaRPr lang="ko-KR" altLang="en-US" sz="4000" kern="1200" dirty="0" smtClean="0" cap="none" b="1" strike="noStrike">
                        <a:solidFill>
                          <a:srgbClr val="FFFFFF"/>
                        </a:solidFill>
                        <a:latin typeface="HY견고딕" charset="0"/>
                        <a:ea typeface="HY견고딕" charset="0"/>
                      </a:endParaRPr>
                    </a:p>
                  </a:txBody>
                  <a:tcPr marL="91440" marR="91440" marT="45720" marB="45720" anchor="t"/>
                </a:tc>
              </a:tr>
              <a:tr h="821690"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20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포커스60(추가충전 60개)</a:t>
                      </a:r>
                      <a:endParaRPr lang="ko-KR" altLang="en-US" sz="20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/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20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231,000원</a:t>
                      </a:r>
                      <a:endParaRPr lang="ko-KR" altLang="en-US" sz="20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/>
                </a:tc>
              </a:tr>
              <a:tr h="821690"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20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포커스 120(추가충전 120개)</a:t>
                      </a:r>
                      <a:endParaRPr lang="ko-KR" altLang="en-US" sz="20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20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/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20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352,000원</a:t>
                      </a:r>
                      <a:endParaRPr lang="ko-KR" altLang="en-US" sz="20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/>
                </a:tc>
              </a:tr>
              <a:tr h="821690"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20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포커스 180(추가충전 180개)</a:t>
                      </a:r>
                      <a:endParaRPr lang="ko-KR" altLang="en-US" sz="20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/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20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473,000원</a:t>
                      </a:r>
                      <a:endParaRPr lang="ko-KR" altLang="en-US" sz="20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/>
                </a:tc>
              </a:tr>
              <a:tr h="821690"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20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포커스 240(추가충전 240개)</a:t>
                      </a:r>
                      <a:endParaRPr lang="ko-KR" altLang="en-US" sz="20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/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20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603,000원</a:t>
                      </a:r>
                      <a:endParaRPr lang="ko-KR" altLang="en-US" sz="20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/>
                </a:tc>
              </a:tr>
              <a:tr h="821690"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20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포커스 300(추가충전 무제한)</a:t>
                      </a:r>
                      <a:endParaRPr lang="ko-KR" altLang="en-US" sz="20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/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20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726,000원</a:t>
                      </a:r>
                      <a:endParaRPr lang="ko-KR" altLang="en-US" sz="20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/>
                </a:tc>
              </a:tr>
              <a:tr h="821690"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20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추가 충전시 건당 전송료</a:t>
                      </a:r>
                      <a:endParaRPr lang="ko-KR" altLang="en-US" sz="20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/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20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1,700원</a:t>
                      </a:r>
                      <a:endParaRPr lang="ko-KR" altLang="en-US" sz="20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/>
                </a:tc>
              </a:tr>
            </a:tbl>
          </a:graphicData>
        </a:graphic>
      </p:graphicFrame>
      <p:pic>
        <p:nvPicPr>
          <p:cNvPr id="5" name="내용 개체 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10" y="215265"/>
            <a:ext cx="3683635" cy="1400810"/>
          </a:xfr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630" y="170180"/>
            <a:ext cx="3282950" cy="14084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16610" y="228600"/>
            <a:ext cx="10871835" cy="991235"/>
          </a:xfrm>
        </p:spPr>
        <p:txBody>
          <a:bodyPr>
            <a:normAutofit/>
          </a:bodyPr>
          <a:lstStyle/>
          <a:p>
            <a:r>
              <a:rPr lang="ko-KR" altLang="en-US" smtClean="0"/>
              <a:t>매경 영업 방안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816610" y="1600200"/>
            <a:ext cx="10871835" cy="4496435"/>
          </a:xfrm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중개업소에서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가장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많이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사용하고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있어서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인지도와 선호도가 높음</a:t>
            </a:r>
            <a:endParaRPr lang="ko-KR" altLang="en-US" sz="2900" cap="none" dirty="0" smtClean="0" b="0" strike="noStrike">
              <a:latin typeface="Tw Cen MT" charset="0"/>
              <a:ea typeface="Tw Cen MT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로켓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등록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서비스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사용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할수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있음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endParaRPr lang="ko-KR" altLang="en-US" sz="2900" cap="none" dirty="0" smtClean="0" b="0" strike="noStrike">
              <a:latin typeface="Tw Cen MT" charset="0"/>
              <a:ea typeface="Tw Cen MT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</a:pP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  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네이버에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매물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등록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했을때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상단에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노출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되려면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모바일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1,2,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전화확인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,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홍보확인서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전화번호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등록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등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집주인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허락하에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진행해야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되는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방법이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많아서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까다로운데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로켓등록은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모바일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2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방식을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본사에서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직접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해줘서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시간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낭비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없이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편리하게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사용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할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수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있음</a:t>
            </a:r>
            <a:endParaRPr lang="ko-KR" altLang="en-US" sz="2900" cap="none" dirty="0" smtClean="0" b="0" strike="noStrike">
              <a:latin typeface="HY얕은샘물M" charset="0"/>
              <a:ea typeface="HY얕은샘물M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다른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업체로 변경하지 않도록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지속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적인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방문과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관리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필요</a:t>
            </a:r>
            <a:endParaRPr lang="ko-KR" altLang="en-US" sz="2900" cap="none" dirty="0" smtClean="0" b="0" strike="noStrike">
              <a:latin typeface="HY얕은샘물M" charset="0"/>
              <a:ea typeface="HY얕은샘물M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endParaRPr lang="ko-KR" altLang="en-US" sz="2900" cap="none" dirty="0" smtClean="0" b="0" strike="noStrike">
              <a:latin typeface="Tw Cen MT" charset="0"/>
              <a:ea typeface="Tw Cen MT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</a:pPr>
            <a:endParaRPr lang="ko-KR" altLang="en-US" sz="2900" cap="none" dirty="0" smtClean="0" b="0" strike="noStrike">
              <a:latin typeface="Tw Cen MT" charset="0"/>
              <a:ea typeface="Tw Cen MT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endParaRPr lang="ko-KR" altLang="en-US" sz="2900" cap="none" dirty="0" smtClean="0" b="0" strike="noStrike">
              <a:latin typeface="Tw Cen MT" charset="0"/>
              <a:ea typeface="Tw Cen MT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</a:pPr>
            <a:endParaRPr lang="ko-KR" altLang="en-US" sz="2900" cap="none" dirty="0" smtClean="0" b="0" strike="noStrike">
              <a:latin typeface="HY얕은샘물M" charset="0"/>
              <a:ea typeface="HY얕은샘물M" charset="0"/>
            </a:endParaRPr>
          </a:p>
        </p:txBody>
      </p:sp>
      <p:sp>
        <p:nvSpPr>
          <p:cNvPr id="6" name="오른쪽으로 구부러진 화살표 5"/>
          <p:cNvSpPr/>
          <p:nvPr/>
        </p:nvSpPr>
        <p:spPr>
          <a:xfrm>
            <a:off x="925195" y="2839085"/>
            <a:ext cx="308610" cy="32956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812799" y="1752600"/>
            <a:ext cx="3163778" cy="43434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ko-KR" altLang="en-US" sz="2800" smtClean="0"/>
              <a:t>특이사항</a:t>
            </a:r>
            <a:endParaRPr lang="en-US" altLang="ko-KR" sz="2800" smtClean="0"/>
          </a:p>
          <a:p>
            <a:endParaRPr lang="en-US" altLang="ko-KR" smtClean="0"/>
          </a:p>
          <a:p>
            <a:r>
              <a:rPr lang="ko-KR" altLang="en-US" smtClean="0"/>
              <a:t>일반홈페이지</a:t>
            </a:r>
            <a:r>
              <a:rPr lang="en-US" altLang="ko-KR" smtClean="0"/>
              <a:t>,</a:t>
            </a:r>
            <a:r>
              <a:rPr lang="ko-KR" altLang="en-US" smtClean="0"/>
              <a:t>실거래홈페이지 제공</a:t>
            </a:r>
            <a:endParaRPr lang="en-US" altLang="ko-KR" smtClean="0"/>
          </a:p>
          <a:p>
            <a:r>
              <a:rPr lang="ko-KR" altLang="en-US" smtClean="0"/>
              <a:t>구매단지 프로필 노출 </a:t>
            </a:r>
            <a:r>
              <a:rPr lang="en-US" altLang="ko-KR" smtClean="0"/>
              <a:t>(</a:t>
            </a:r>
            <a:r>
              <a:rPr lang="ko-KR" altLang="en-US" smtClean="0"/>
              <a:t>단지당 </a:t>
            </a:r>
            <a:r>
              <a:rPr lang="en-US" altLang="ko-KR" smtClean="0"/>
              <a:t>2</a:t>
            </a:r>
            <a:r>
              <a:rPr lang="ko-KR" altLang="en-US" smtClean="0"/>
              <a:t>개 업소만 노출</a:t>
            </a:r>
            <a:r>
              <a:rPr lang="en-US" altLang="ko-KR" smtClean="0"/>
              <a:t>)</a:t>
            </a:r>
          </a:p>
          <a:p>
            <a:r>
              <a:rPr lang="ko-KR" altLang="en-US" smtClean="0"/>
              <a:t>즐겨찾기</a:t>
            </a:r>
            <a:r>
              <a:rPr lang="en-US" altLang="ko-KR" smtClean="0"/>
              <a:t> </a:t>
            </a:r>
            <a:r>
              <a:rPr lang="ko-KR" altLang="en-US" smtClean="0"/>
              <a:t>해논 사람들에게 알람 기능 있음 </a:t>
            </a:r>
            <a:r>
              <a:rPr lang="en-US" altLang="ko-KR" smtClean="0"/>
              <a:t>(</a:t>
            </a:r>
            <a:r>
              <a:rPr lang="ko-KR" altLang="en-US" smtClean="0"/>
              <a:t>관심있는 사람들이기에 계약성사율 높음</a:t>
            </a:r>
            <a:r>
              <a:rPr lang="en-US" altLang="ko-KR" smtClean="0"/>
              <a:t>)</a:t>
            </a:r>
          </a:p>
          <a:p>
            <a:r>
              <a:rPr lang="en-US" altLang="ko-KR" smtClean="0"/>
              <a:t>100</a:t>
            </a:r>
            <a:r>
              <a:rPr lang="ko-KR" altLang="en-US" smtClean="0"/>
              <a:t>만 다운로드</a:t>
            </a:r>
            <a:r>
              <a:rPr lang="en-US" altLang="ko-KR" smtClean="0"/>
              <a:t>, </a:t>
            </a:r>
            <a:r>
              <a:rPr lang="ko-KR" altLang="en-US" smtClean="0"/>
              <a:t>일단 사용하면 사용자들에게 만족도가 높음</a:t>
            </a:r>
            <a:r>
              <a:rPr lang="en-US" altLang="ko-KR" smtClean="0"/>
              <a:t>(</a:t>
            </a:r>
            <a:r>
              <a:rPr lang="ko-KR" altLang="en-US" smtClean="0"/>
              <a:t>어플평점 </a:t>
            </a:r>
            <a:r>
              <a:rPr lang="en-US" altLang="ko-KR" smtClean="0"/>
              <a:t>4.6)</a:t>
            </a:r>
          </a:p>
          <a:p>
            <a:endParaRPr lang="en-US" altLang="ko-KR" smtClean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sz="quarter" idx="1"/>
          </p:nvPr>
        </p:nvGraphicFramePr>
        <p:xfrm>
          <a:off x="4583113" y="584790"/>
          <a:ext cx="7100888" cy="5709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0444"/>
                <a:gridCol w="3550444"/>
              </a:tblGrid>
              <a:tr h="81566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mtClean="0"/>
                        <a:t>세대수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mtClean="0"/>
                        <a:t>가격</a:t>
                      </a:r>
                      <a:endParaRPr lang="ko-KR" altLang="en-US"/>
                    </a:p>
                  </a:txBody>
                  <a:tcPr/>
                </a:tc>
              </a:tr>
              <a:tr h="81566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mtClean="0"/>
                        <a:t>300</a:t>
                      </a:r>
                      <a:r>
                        <a:rPr lang="ko-KR" altLang="en-US" smtClean="0"/>
                        <a:t>세대 이하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mtClean="0"/>
                        <a:t>220,000</a:t>
                      </a:r>
                      <a:r>
                        <a:rPr lang="ko-KR" altLang="en-US" smtClean="0"/>
                        <a:t>원</a:t>
                      </a:r>
                      <a:endParaRPr lang="ko-KR" altLang="en-US"/>
                    </a:p>
                  </a:txBody>
                  <a:tcPr/>
                </a:tc>
              </a:tr>
              <a:tr h="81566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mtClean="0"/>
                        <a:t>300</a:t>
                      </a:r>
                      <a:r>
                        <a:rPr lang="ko-KR" altLang="en-US" smtClean="0"/>
                        <a:t>세대 이상 </a:t>
                      </a:r>
                      <a:r>
                        <a:rPr lang="en-US" altLang="ko-KR" smtClean="0"/>
                        <a:t>1000</a:t>
                      </a:r>
                      <a:r>
                        <a:rPr lang="ko-KR" altLang="en-US" smtClean="0"/>
                        <a:t>세대 이하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mtClean="0"/>
                        <a:t>330,000</a:t>
                      </a:r>
                      <a:r>
                        <a:rPr lang="ko-KR" altLang="en-US" smtClean="0"/>
                        <a:t>원</a:t>
                      </a:r>
                      <a:endParaRPr lang="ko-KR" altLang="en-US"/>
                    </a:p>
                  </a:txBody>
                  <a:tcPr/>
                </a:tc>
              </a:tr>
              <a:tr h="81566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mtClean="0"/>
                        <a:t>1000</a:t>
                      </a:r>
                      <a:r>
                        <a:rPr lang="ko-KR" altLang="en-US" smtClean="0"/>
                        <a:t>세대 이상 </a:t>
                      </a:r>
                      <a:r>
                        <a:rPr lang="en-US" altLang="ko-KR" smtClean="0"/>
                        <a:t>2000</a:t>
                      </a:r>
                      <a:r>
                        <a:rPr lang="ko-KR" altLang="en-US" smtClean="0"/>
                        <a:t>세대 이하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mtClean="0"/>
                        <a:t>440,000</a:t>
                      </a:r>
                      <a:r>
                        <a:rPr lang="ko-KR" altLang="en-US" smtClean="0"/>
                        <a:t>원</a:t>
                      </a:r>
                      <a:endParaRPr lang="ko-KR" altLang="en-US"/>
                    </a:p>
                  </a:txBody>
                  <a:tcPr/>
                </a:tc>
              </a:tr>
              <a:tr h="81566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mtClean="0"/>
                        <a:t>2000</a:t>
                      </a:r>
                      <a:r>
                        <a:rPr lang="ko-KR" altLang="en-US" smtClean="0"/>
                        <a:t>세대 이상 </a:t>
                      </a:r>
                      <a:r>
                        <a:rPr lang="en-US" altLang="ko-KR" smtClean="0"/>
                        <a:t>3000</a:t>
                      </a:r>
                      <a:r>
                        <a:rPr lang="ko-KR" altLang="en-US" smtClean="0"/>
                        <a:t>세대 이해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mtClean="0"/>
                        <a:t>550,000</a:t>
                      </a:r>
                      <a:r>
                        <a:rPr lang="ko-KR" altLang="en-US" smtClean="0"/>
                        <a:t>원</a:t>
                      </a:r>
                      <a:endParaRPr lang="ko-KR" altLang="en-US"/>
                    </a:p>
                  </a:txBody>
                  <a:tcPr/>
                </a:tc>
              </a:tr>
              <a:tr h="81566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mtClean="0"/>
                        <a:t>3000</a:t>
                      </a:r>
                      <a:r>
                        <a:rPr lang="ko-KR" altLang="en-US" smtClean="0"/>
                        <a:t>세대 이상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mtClean="0"/>
                        <a:t>770,000</a:t>
                      </a:r>
                      <a:r>
                        <a:rPr lang="ko-KR" altLang="en-US" smtClean="0"/>
                        <a:t>원</a:t>
                      </a:r>
                      <a:endParaRPr lang="ko-KR" altLang="en-US"/>
                    </a:p>
                  </a:txBody>
                  <a:tcPr/>
                </a:tc>
              </a:tr>
              <a:tr h="81566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mtClean="0"/>
                        <a:t>추가단지 구매시 할인</a:t>
                      </a:r>
                      <a:endParaRPr lang="en-US" altLang="ko-KR" smtClean="0"/>
                    </a:p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mtClean="0"/>
                        <a:t>110,000</a:t>
                      </a:r>
                      <a:r>
                        <a:rPr lang="ko-KR" altLang="en-US" smtClean="0"/>
                        <a:t>원</a:t>
                      </a:r>
                      <a:r>
                        <a:rPr lang="en-US" altLang="ko-KR" smtClean="0"/>
                        <a:t>dc</a:t>
                      </a:r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내용 개체 틀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51" y="297712"/>
            <a:ext cx="3151825" cy="1351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16610" y="228600"/>
            <a:ext cx="10871835" cy="991235"/>
          </a:xfrm>
        </p:spPr>
        <p:txBody>
          <a:bodyPr>
            <a:normAutofit/>
          </a:bodyPr>
          <a:lstStyle/>
          <a:p>
            <a:r>
              <a:rPr lang="ko-KR" altLang="en-US" smtClean="0">
                <a:latin typeface="HY견고딕" pitchFamily="18" charset="-127"/>
                <a:ea typeface="HY견고딕" pitchFamily="18" charset="-127"/>
              </a:rPr>
              <a:t>아파트 실거래가 영업 방안</a:t>
            </a:r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816610" y="1600200"/>
            <a:ext cx="10871835" cy="4496435"/>
          </a:xfrm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latin typeface="HY나무B" charset="0"/>
                <a:ea typeface="HY나무B" charset="0"/>
              </a:rPr>
              <a:t>100만 다운로드 , 어플 사용자들에게 만족도가 높음</a:t>
            </a:r>
            <a:endParaRPr lang="ko-KR" altLang="en-US" sz="2900" cap="none" dirty="0" smtClean="0" b="0" strike="noStrike">
              <a:latin typeface="HY나무B" charset="0"/>
              <a:ea typeface="HY나무B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latin typeface="HY나무B" charset="0"/>
                <a:ea typeface="HY나무B" charset="0"/>
              </a:rPr>
              <a:t>일단 다운받은 고객들은 관심있는 사람들이기 때문에 아실 통해서 연락오면 계약 성사율이 높아짐을 강조</a:t>
            </a:r>
            <a:endParaRPr lang="ko-KR" altLang="en-US" sz="2900" cap="none" dirty="0" smtClean="0" b="0" strike="noStrike">
              <a:latin typeface="HY나무B" charset="0"/>
              <a:ea typeface="HY나무B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latin typeface="HY나무B" charset="0"/>
                <a:ea typeface="HY나무B" charset="0"/>
              </a:rPr>
              <a:t>단지별 2개업소만 들어갈 수 있어서 희소성이 있고 네이버 매물이 자동전송된다는 점을 어필 </a:t>
            </a:r>
            <a:endParaRPr lang="ko-KR" altLang="en-US" sz="2900" cap="none" dirty="0" smtClean="0" b="0" strike="noStrike">
              <a:latin typeface="HY나무B" charset="0"/>
              <a:ea typeface="HY나무B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latin typeface="HY나무B" charset="0"/>
                <a:ea typeface="HY나무B" charset="0"/>
              </a:rPr>
              <a:t>공신력 있는 코리아 차트에서 만들어 믿을 수 있음</a:t>
            </a:r>
            <a:endParaRPr lang="ko-KR" altLang="en-US" sz="2900" cap="none" dirty="0" smtClean="0" b="0" strike="noStrike">
              <a:latin typeface="HY나무B" charset="0"/>
              <a:ea typeface="HY나무B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latin typeface="HY나무B" charset="0"/>
                <a:ea typeface="HY나무B" charset="0"/>
              </a:rPr>
              <a:t>아파트 단지내 신규 오픈 업소들에 적극 어필 </a:t>
            </a:r>
            <a:endParaRPr lang="ko-KR" altLang="en-US" sz="2900" cap="none" dirty="0" smtClean="0" b="0" strike="noStrike">
              <a:latin typeface="HY나무B" charset="0"/>
              <a:ea typeface="HY나무B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endParaRPr lang="ko-KR" altLang="en-US" sz="2900" cap="none" dirty="0" smtClean="0" b="0" strike="noStrike">
              <a:latin typeface="Tw Cen MT" charset="0"/>
              <a:ea typeface="Tw Cen MT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DID </a:t>
            </a:r>
            <a:r>
              <a:rPr lang="ko-KR" altLang="en-US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보는 부동산</a:t>
            </a:r>
            <a:endParaRPr lang="ko-KR" altLang="en-US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812799" y="1752600"/>
            <a:ext cx="2791637" cy="4343400"/>
          </a:xfrm>
        </p:spPr>
        <p:txBody>
          <a:bodyPr>
            <a:normAutofit lnSpcReduction="10000"/>
          </a:bodyPr>
          <a:lstStyle/>
          <a:p>
            <a:r>
              <a:rPr lang="ko-KR" altLang="en-US" smtClean="0"/>
              <a:t>특이사항</a:t>
            </a:r>
            <a:endParaRPr lang="en-US" altLang="ko-KR" smtClean="0"/>
          </a:p>
          <a:p>
            <a:endParaRPr lang="en-US" altLang="ko-KR" smtClean="0"/>
          </a:p>
          <a:p>
            <a:r>
              <a:rPr lang="ko-KR" altLang="en-US" smtClean="0"/>
              <a:t>미니컴퓨터 기능</a:t>
            </a:r>
            <a:r>
              <a:rPr lang="en-US" altLang="ko-KR" smtClean="0"/>
              <a:t>(</a:t>
            </a:r>
            <a:r>
              <a:rPr lang="ko-KR" altLang="en-US" smtClean="0"/>
              <a:t>무선마우스</a:t>
            </a:r>
            <a:r>
              <a:rPr lang="en-US" altLang="ko-KR" smtClean="0"/>
              <a:t>,</a:t>
            </a:r>
            <a:r>
              <a:rPr lang="ko-KR" altLang="en-US" smtClean="0"/>
              <a:t>키보드를 연결하면 크롬통해 인터넷 사용가능</a:t>
            </a:r>
            <a:r>
              <a:rPr lang="en-US" altLang="ko-KR" smtClean="0"/>
              <a:t>,</a:t>
            </a:r>
            <a:r>
              <a:rPr lang="ko-KR" altLang="en-US" smtClean="0"/>
              <a:t>유투브활용가능</a:t>
            </a:r>
            <a:r>
              <a:rPr lang="en-US" altLang="ko-KR" smtClean="0"/>
              <a:t>)</a:t>
            </a:r>
          </a:p>
          <a:p>
            <a:r>
              <a:rPr lang="ko-KR" altLang="en-US" smtClean="0"/>
              <a:t>지도어플사용가능 </a:t>
            </a:r>
            <a:r>
              <a:rPr lang="en-US" altLang="ko-KR" smtClean="0"/>
              <a:t>(</a:t>
            </a:r>
            <a:r>
              <a:rPr lang="ko-KR" altLang="en-US" smtClean="0"/>
              <a:t>포털사이트 지도 어플사용해 매물에 전문적인 브리핑가능</a:t>
            </a:r>
            <a:r>
              <a:rPr lang="en-US" altLang="ko-KR" smtClean="0"/>
              <a:t>)</a:t>
            </a:r>
          </a:p>
          <a:p>
            <a:r>
              <a:rPr lang="ko-KR" altLang="en-US" smtClean="0"/>
              <a:t>스마트폰 화면을 미러링을 통해 실시간으로 화면으로 볼 수 있음 </a:t>
            </a:r>
            <a:endParaRPr lang="en-US" altLang="ko-KR" smtClean="0"/>
          </a:p>
          <a:p>
            <a:r>
              <a:rPr lang="ko-KR" altLang="en-US" smtClean="0"/>
              <a:t>평상시엔 매물 전광판</a:t>
            </a:r>
            <a:r>
              <a:rPr lang="en-US" altLang="ko-KR" smtClean="0"/>
              <a:t>, </a:t>
            </a:r>
            <a:r>
              <a:rPr lang="ko-KR" altLang="en-US" smtClean="0"/>
              <a:t>고객 응대시 전문적인 브리핑 도구 활용가능</a:t>
            </a:r>
            <a:endParaRPr lang="en-US" altLang="ko-KR" smtClean="0"/>
          </a:p>
          <a:p>
            <a:endParaRPr lang="ko-KR" altLang="en-US"/>
          </a:p>
        </p:txBody>
      </p:sp>
      <p:pic>
        <p:nvPicPr>
          <p:cNvPr id="7" name="_x120136736" descr="EMB000010e06bc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6819" y="212652"/>
            <a:ext cx="7302729" cy="60711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16610" y="228600"/>
            <a:ext cx="10871835" cy="991235"/>
          </a:xfrm>
        </p:spPr>
        <p:txBody>
          <a:bodyPr>
            <a:normAutofit/>
          </a:bodyPr>
          <a:lstStyle/>
          <a:p>
            <a:r>
              <a:rPr lang="en-US" altLang="ko-KR" smtClean="0"/>
              <a:t>Did </a:t>
            </a:r>
            <a:r>
              <a:rPr lang="ko-KR" altLang="en-US" smtClean="0"/>
              <a:t>보는</a:t>
            </a:r>
            <a:r>
              <a:rPr lang="en-US" altLang="ko-KR" smtClean="0"/>
              <a:t> </a:t>
            </a:r>
            <a:r>
              <a:rPr lang="ko-KR" altLang="en-US" smtClean="0"/>
              <a:t>부동산 영업 방안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816610" y="1600200"/>
            <a:ext cx="10871835" cy="4496435"/>
          </a:xfrm>
        </p:spPr>
        <p:txBody>
          <a:bodyPr wrap="square" lIns="91440" tIns="45720" rIns="91440" bIns="45720" numCol="1" vert="horz" anchor="t">
            <a:normAutofit fontScale="100000" lnSpcReduction="20000"/>
          </a:bodyPr>
          <a:lstStyle/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Did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상품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가입시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블로그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포스팅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및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유투브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홍보영상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제공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서비스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endParaRPr lang="ko-KR" altLang="en-US" sz="2900" cap="none" dirty="0" smtClean="0" b="0" strike="noStrike">
              <a:latin typeface="Tw Cen MT" charset="0"/>
              <a:ea typeface="Tw Cen MT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다른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업소와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차별화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할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수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있는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전문적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브리핑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시스템을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갖출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수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있다는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점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어필(매물 홍보장 기능 및 브리핑룸 활용)</a:t>
            </a:r>
            <a:endParaRPr lang="ko-KR" altLang="en-US" sz="2900" cap="none" dirty="0" smtClean="0" b="0" strike="noStrike">
              <a:latin typeface="HY얕은샘물M" charset="0"/>
              <a:ea typeface="HY얕은샘물M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고객이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오면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스마트폰과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연동해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화면으로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보여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줄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수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있어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급할게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브리핑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해야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할때</a:t>
            </a:r>
            <a:endParaRPr lang="ko-KR" altLang="en-US" sz="2900" cap="none" dirty="0" smtClean="0" b="0" strike="noStrike">
              <a:latin typeface="HY얕은샘물M" charset="0"/>
              <a:ea typeface="HY얕은샘물M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</a:pP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사용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할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수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있음</a:t>
            </a:r>
            <a:endParaRPr lang="ko-KR" altLang="en-US" sz="2900" cap="none" dirty="0" smtClean="0" b="0" strike="noStrike">
              <a:latin typeface="HY얕은샘물M" charset="0"/>
              <a:ea typeface="HY얕은샘물M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주변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지리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잘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모르는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고객이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오면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포털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사이트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지도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어플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사용해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매물에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대한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정확한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위치와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정보를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endParaRPr lang="ko-KR" altLang="en-US" sz="2900" cap="none" dirty="0" smtClean="0" b="0" strike="noStrike">
              <a:latin typeface="Tw Cen MT" charset="0"/>
              <a:ea typeface="Tw Cen MT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</a:pP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제공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할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수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있다는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점을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강조</a:t>
            </a:r>
            <a:endParaRPr lang="ko-KR" altLang="en-US" sz="2900" cap="none" dirty="0" smtClean="0" b="0" strike="noStrike">
              <a:latin typeface="HY얕은샘물M" charset="0"/>
              <a:ea typeface="HY얕은샘물M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</a:pPr>
            <a:endParaRPr lang="ko-KR" altLang="en-US" sz="2900" cap="none" dirty="0" smtClean="0" b="0" strike="noStrike">
              <a:latin typeface="Tw Cen MT" charset="0"/>
              <a:ea typeface="Tw Cen MT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</a:pPr>
            <a:endParaRPr lang="ko-KR" altLang="en-US" sz="2900" cap="none" dirty="0" smtClean="0" b="0" strike="noStrike">
              <a:latin typeface="Tw Cen MT" charset="0"/>
              <a:ea typeface="Tw Cen MT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endParaRPr lang="ko-KR" altLang="en-US" sz="2900" cap="none" dirty="0" smtClean="0" b="0" strike="noStrike">
              <a:latin typeface="HY얕은샘물M" charset="0"/>
              <a:ea typeface="HY얕은샘물M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70235" cy="870585"/>
          </a:xfrm>
        </p:spPr>
        <p:txBody>
          <a:bodyPr>
            <a:normAutofit/>
          </a:bodyPr>
          <a:lstStyle/>
          <a:p>
            <a:r>
              <a:rPr lang="en-US" altLang="ko-KR" sz="480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Auto </a:t>
            </a:r>
            <a:r>
              <a:rPr lang="ko-KR" altLang="en-US" sz="480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블로그 </a:t>
            </a:r>
            <a:endParaRPr lang="ko-KR" altLang="en-US" sz="480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388235" cy="4344035"/>
          </a:xfrm>
        </p:spPr>
        <p:txBody>
          <a:bodyPr wrap="square" lIns="137160" tIns="182880" rIns="137160" bIns="91440" numCol="1" vert="horz" anchor="t">
            <a:normAutofit fontScale="92500" lnSpcReduction="10000"/>
          </a:bodyPr>
          <a:lstStyle/>
          <a:p>
            <a:pPr marL="0" indent="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1000"/>
              </a:spcAft>
              <a:buFontTx/>
              <a:buNone/>
            </a:pPr>
            <a:r>
              <a:rPr lang="en-US" altLang="ko-KR" sz="1800" cap="none" dirty="0" smtClean="0" b="0" strike="noStrike">
                <a:latin typeface="HY얕은샘물M" charset="0"/>
                <a:ea typeface="HY얕은샘물M" charset="0"/>
              </a:rPr>
              <a:t>특이사항</a:t>
            </a:r>
            <a:endParaRPr lang="ko-KR" altLang="en-US" sz="1800" cap="none" dirty="0" smtClean="0" b="0" strike="noStrike">
              <a:latin typeface="HY얕은샘물M" charset="0"/>
              <a:ea typeface="HY얕은샘물M" charset="0"/>
            </a:endParaRPr>
          </a:p>
          <a:p>
            <a:pPr marL="0" indent="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1000"/>
              </a:spcAft>
              <a:buFontTx/>
              <a:buNone/>
            </a:pPr>
            <a:endParaRPr lang="ko-KR" altLang="en-US" sz="1800" cap="none" dirty="0" smtClean="0" b="0" strike="noStrike">
              <a:latin typeface="Tw Cen MT" charset="0"/>
              <a:ea typeface="Tw Cen MT" charset="0"/>
            </a:endParaRPr>
          </a:p>
          <a:p>
            <a:pPr marL="0" indent="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1000"/>
              </a:spcAft>
              <a:buFontTx/>
              <a:buNone/>
            </a:pPr>
            <a:r>
              <a:rPr lang="en-US" altLang="ko-KR" sz="1800" cap="none" dirty="0" smtClean="0" b="0" strike="noStrike">
                <a:latin typeface="HY얕은샘물M" charset="0"/>
                <a:ea typeface="HY얕은샘물M" charset="0"/>
              </a:rPr>
              <a:t>매체에</a:t>
            </a:r>
            <a:r>
              <a:rPr lang="en-US" altLang="ko-KR" sz="18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1800" cap="none" dirty="0" smtClean="0" b="0" strike="noStrike">
                <a:latin typeface="HY얕은샘물M" charset="0"/>
                <a:ea typeface="HY얕은샘물M" charset="0"/>
              </a:rPr>
              <a:t>매물</a:t>
            </a:r>
            <a:r>
              <a:rPr lang="en-US" altLang="ko-KR" sz="18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1800" cap="none" dirty="0" smtClean="0" b="0" strike="noStrike">
                <a:latin typeface="HY얕은샘물M" charset="0"/>
                <a:ea typeface="HY얕은샘물M" charset="0"/>
              </a:rPr>
              <a:t>등록</a:t>
            </a:r>
            <a:r>
              <a:rPr lang="en-US" altLang="ko-KR" sz="18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1800" cap="none" dirty="0" smtClean="0" b="0" strike="noStrike">
                <a:latin typeface="HY얕은샘물M" charset="0"/>
                <a:ea typeface="HY얕은샘물M" charset="0"/>
              </a:rPr>
              <a:t>시</a:t>
            </a:r>
            <a:r>
              <a:rPr lang="en-US" altLang="ko-KR" sz="18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1800" cap="none" dirty="0" smtClean="0" b="0" strike="noStrike">
                <a:latin typeface="HY얕은샘물M" charset="0"/>
                <a:ea typeface="HY얕은샘물M" charset="0"/>
              </a:rPr>
              <a:t>동시에</a:t>
            </a:r>
            <a:r>
              <a:rPr lang="en-US" altLang="ko-KR" sz="18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1800" cap="none" dirty="0" smtClean="0" b="0" strike="noStrike">
                <a:latin typeface="HY얕은샘물M" charset="0"/>
                <a:ea typeface="HY얕은샘물M" charset="0"/>
              </a:rPr>
              <a:t>블로그에</a:t>
            </a:r>
            <a:r>
              <a:rPr lang="en-US" altLang="ko-KR" sz="18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1800" cap="none" dirty="0" smtClean="0" b="0" strike="noStrike">
                <a:latin typeface="HY얕은샘물M" charset="0"/>
                <a:ea typeface="HY얕은샘물M" charset="0"/>
              </a:rPr>
              <a:t>포스팅</a:t>
            </a:r>
            <a:r>
              <a:rPr lang="en-US" altLang="ko-KR" sz="18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1800" cap="none" dirty="0" smtClean="0" b="0" strike="noStrike">
                <a:latin typeface="HY얕은샘물M" charset="0"/>
                <a:ea typeface="HY얕은샘물M" charset="0"/>
              </a:rPr>
              <a:t>가능</a:t>
            </a:r>
            <a:endParaRPr lang="ko-KR" altLang="en-US" sz="1800" cap="none" dirty="0" smtClean="0" b="0" strike="noStrike">
              <a:latin typeface="HY얕은샘물M" charset="0"/>
              <a:ea typeface="HY얕은샘물M" charset="0"/>
            </a:endParaRPr>
          </a:p>
          <a:p>
            <a:pPr marL="0" indent="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1000"/>
              </a:spcAft>
              <a:buFontTx/>
              <a:buNone/>
            </a:pPr>
            <a:r>
              <a:rPr lang="en-US" altLang="ko-KR" sz="1800" cap="none" dirty="0" smtClean="0" b="0" strike="noStrike">
                <a:latin typeface="HY얕은샘물M" charset="0"/>
                <a:ea typeface="HY얕은샘물M" charset="0"/>
              </a:rPr>
              <a:t>다른</a:t>
            </a:r>
            <a:r>
              <a:rPr lang="en-US" altLang="ko-KR" sz="18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1800" cap="none" dirty="0" smtClean="0" b="0" strike="noStrike">
                <a:latin typeface="HY얕은샘물M" charset="0"/>
                <a:ea typeface="HY얕은샘물M" charset="0"/>
              </a:rPr>
              <a:t>어떠한</a:t>
            </a:r>
            <a:r>
              <a:rPr lang="en-US" altLang="ko-KR" sz="18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1800" cap="none" dirty="0" smtClean="0" b="0" strike="noStrike">
                <a:latin typeface="HY얕은샘물M" charset="0"/>
                <a:ea typeface="HY얕은샘물M" charset="0"/>
              </a:rPr>
              <a:t>블로그</a:t>
            </a:r>
            <a:r>
              <a:rPr lang="en-US" altLang="ko-KR" sz="18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1800" cap="none" dirty="0" smtClean="0" b="0" strike="noStrike">
                <a:latin typeface="HY얕은샘물M" charset="0"/>
                <a:ea typeface="HY얕은샘물M" charset="0"/>
              </a:rPr>
              <a:t>상품보다</a:t>
            </a:r>
            <a:r>
              <a:rPr lang="en-US" altLang="ko-KR" sz="18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1800" cap="none" dirty="0" smtClean="0" b="0" strike="noStrike">
                <a:latin typeface="HY얕은샘물M" charset="0"/>
                <a:ea typeface="HY얕은샘물M" charset="0"/>
              </a:rPr>
              <a:t>저렴하면서</a:t>
            </a:r>
            <a:r>
              <a:rPr lang="en-US" altLang="ko-KR" sz="18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1800" cap="none" dirty="0" smtClean="0" b="0" strike="noStrike">
                <a:latin typeface="HY얕은샘물M" charset="0"/>
                <a:ea typeface="HY얕은샘물M" charset="0"/>
              </a:rPr>
              <a:t>효과적임</a:t>
            </a:r>
            <a:endParaRPr lang="ko-KR" altLang="en-US" sz="1800" cap="none" dirty="0" smtClean="0" b="0" strike="noStrike">
              <a:latin typeface="HY얕은샘물M" charset="0"/>
              <a:ea typeface="HY얕은샘물M" charset="0"/>
            </a:endParaRPr>
          </a:p>
          <a:p>
            <a:pPr marL="0" indent="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1000"/>
              </a:spcAft>
              <a:buFontTx/>
              <a:buNone/>
            </a:pPr>
            <a:r>
              <a:rPr lang="en-US" altLang="ko-KR" sz="1800" cap="none" dirty="0" smtClean="0" b="0" strike="noStrike">
                <a:latin typeface="HY얕은샘물M" charset="0"/>
                <a:ea typeface="HY얕은샘물M" charset="0"/>
              </a:rPr>
              <a:t>비공동주택의 경우 블로그</a:t>
            </a:r>
            <a:r>
              <a:rPr lang="en-US" altLang="ko-KR" sz="18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1800" cap="none" dirty="0" smtClean="0" b="0" strike="noStrike">
                <a:latin typeface="HY얕은샘물M" charset="0"/>
                <a:ea typeface="HY얕은샘물M" charset="0"/>
              </a:rPr>
              <a:t>광고효과가 탁월함을 강조</a:t>
            </a:r>
            <a:endParaRPr lang="ko-KR" altLang="en-US" sz="1800" cap="none" dirty="0" smtClean="0" b="0" strike="noStrike">
              <a:latin typeface="Tw Cen MT" charset="0"/>
              <a:ea typeface="Tw Cen MT" charset="0"/>
            </a:endParaRPr>
          </a:p>
          <a:p>
            <a:pPr marL="0" indent="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1000"/>
              </a:spcAft>
              <a:buFontTx/>
              <a:buNone/>
            </a:pPr>
            <a:r>
              <a:rPr lang="en-US" altLang="ko-KR" sz="1800" cap="none" dirty="0" smtClean="0" b="0" strike="noStrike">
                <a:latin typeface="HY얕은샘물M" charset="0"/>
                <a:ea typeface="HY얕은샘물M" charset="0"/>
              </a:rPr>
              <a:t>개인계정으로 제작하여 직접 포스팅도 가능</a:t>
            </a:r>
            <a:endParaRPr lang="ko-KR" altLang="en-US" sz="1800" cap="none" dirty="0" smtClean="0" b="0" strike="noStrike">
              <a:latin typeface="HY얕은샘물M" charset="0"/>
              <a:ea typeface="HY얕은샘물M" charset="0"/>
            </a:endParaRPr>
          </a:p>
          <a:p>
            <a:pPr marL="0" indent="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1000"/>
              </a:spcAft>
              <a:buFontTx/>
              <a:buNone/>
            </a:pPr>
            <a:endParaRPr lang="ko-KR" altLang="en-US" sz="1800" cap="none" dirty="0" smtClean="0" b="0" strike="noStrike">
              <a:latin typeface="Tw Cen MT" charset="0"/>
              <a:ea typeface="Tw Cen MT" charset="0"/>
            </a:endParaRPr>
          </a:p>
          <a:p>
            <a:pPr marL="0" indent="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1000"/>
              </a:spcAft>
              <a:buFontTx/>
              <a:buNone/>
            </a:pPr>
            <a:endParaRPr lang="ko-KR" altLang="en-US" sz="1800" cap="none" dirty="0" smtClean="0" b="0" strike="noStrike">
              <a:latin typeface="Tw Cen MT" charset="0"/>
              <a:ea typeface="Tw Cen MT" charset="0"/>
            </a:endParaRPr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609975" y="531495"/>
            <a:ext cx="7856855" cy="5730875"/>
          </a:xfrm>
        </p:spPr>
      </p:pic>
      <p:sp>
        <p:nvSpPr>
          <p:cNvPr id="6" name="직사각형 5"/>
          <p:cNvSpPr/>
          <p:nvPr/>
        </p:nvSpPr>
        <p:spPr>
          <a:xfrm>
            <a:off x="3604260" y="520700"/>
            <a:ext cx="7889240" cy="5773420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4455041" y="1956391"/>
          <a:ext cx="6066466" cy="1679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3233"/>
                <a:gridCol w="3033233"/>
              </a:tblGrid>
              <a:tr h="83997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4000" smtClean="0">
                          <a:latin typeface="HY견고딕" pitchFamily="18" charset="-127"/>
                          <a:ea typeface="HY견고딕" pitchFamily="18" charset="-127"/>
                        </a:rPr>
                        <a:t>상품</a:t>
                      </a:r>
                      <a:endParaRPr lang="ko-KR" altLang="en-US" sz="40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4000" smtClean="0">
                          <a:latin typeface="HY견고딕" pitchFamily="18" charset="-127"/>
                          <a:ea typeface="HY견고딕" pitchFamily="18" charset="-127"/>
                        </a:rPr>
                        <a:t>가격</a:t>
                      </a:r>
                      <a:endParaRPr lang="ko-KR" altLang="en-US" sz="4000">
                        <a:latin typeface="HY견고딕" pitchFamily="18" charset="-127"/>
                        <a:ea typeface="HY견고딕" pitchFamily="18" charset="-127"/>
                      </a:endParaRPr>
                    </a:p>
                  </a:txBody>
                  <a:tcPr/>
                </a:tc>
              </a:tr>
              <a:tr h="83997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800" smtClean="0">
                          <a:latin typeface="HY나무B" pitchFamily="18" charset="-127"/>
                          <a:ea typeface="HY나무B" pitchFamily="18" charset="-127"/>
                        </a:rPr>
                        <a:t>블로그</a:t>
                      </a:r>
                      <a:endParaRPr lang="ko-KR" altLang="en-US" sz="2800">
                        <a:latin typeface="HY나무B" pitchFamily="18" charset="-127"/>
                        <a:ea typeface="HY나무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800" smtClean="0">
                          <a:latin typeface="HY나무B" pitchFamily="18" charset="-127"/>
                          <a:ea typeface="HY나무B" pitchFamily="18" charset="-127"/>
                        </a:rPr>
                        <a:t>550,000</a:t>
                      </a:r>
                      <a:r>
                        <a:rPr lang="ko-KR" altLang="en-US" sz="2800" smtClean="0">
                          <a:latin typeface="HY나무B" pitchFamily="18" charset="-127"/>
                          <a:ea typeface="HY나무B" pitchFamily="18" charset="-127"/>
                        </a:rPr>
                        <a:t>원</a:t>
                      </a:r>
                      <a:endParaRPr lang="ko-KR" altLang="en-US" sz="2800">
                        <a:latin typeface="HY나무B" pitchFamily="18" charset="-127"/>
                        <a:ea typeface="HY나무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16610" y="228600"/>
            <a:ext cx="10871835" cy="991235"/>
          </a:xfrm>
        </p:spPr>
        <p:txBody>
          <a:bodyPr/>
          <a:lstStyle/>
          <a:p>
            <a:r>
              <a:rPr lang="en-US" altLang="ko-KR" smtClean="0"/>
              <a:t>Auto </a:t>
            </a:r>
            <a:r>
              <a:rPr lang="ko-KR" altLang="en-US" smtClean="0"/>
              <a:t>블로그 영업 방안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816610" y="1600200"/>
            <a:ext cx="10871835" cy="4496435"/>
          </a:xfrm>
        </p:spPr>
        <p:txBody>
          <a:bodyPr wrap="square" lIns="91440" tIns="45720" rIns="91440" bIns="45720" numCol="1" vert="horz" anchor="t">
            <a:normAutofit fontScale="100000" lnSpcReduction="0"/>
          </a:bodyPr>
          <a:lstStyle/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고객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계정으로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블로그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운영해줌</a:t>
            </a:r>
            <a:endParaRPr lang="ko-KR" altLang="en-US" sz="2900" cap="none" dirty="0" smtClean="0" b="0" strike="noStrike">
              <a:latin typeface="HY얕은샘물M" charset="0"/>
              <a:ea typeface="HY얕은샘물M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매체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통해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네이버로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매물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전송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블로그도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같이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포스팅이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되어서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저절로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블로그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관리가</a:t>
            </a:r>
            <a:endParaRPr lang="ko-KR" altLang="en-US" sz="2900" cap="none" dirty="0" smtClean="0" b="0" strike="noStrike">
              <a:latin typeface="HY얕은샘물M" charset="0"/>
              <a:ea typeface="HY얕은샘물M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</a:pP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 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가능해져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편하고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시간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절약도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됨</a:t>
            </a:r>
            <a:endParaRPr lang="ko-KR" altLang="en-US" sz="2900" cap="none" dirty="0" smtClean="0" b="0" strike="noStrike">
              <a:latin typeface="HY얕은샘물M" charset="0"/>
              <a:ea typeface="HY얕은샘물M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블로그가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나중에라도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상위로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올라오면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그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효과는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말로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표현할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수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없음을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상기시켜줌</a:t>
            </a:r>
            <a:endParaRPr lang="ko-KR" altLang="en-US" sz="2900" cap="none" dirty="0" smtClean="0" b="0" strike="noStrike">
              <a:latin typeface="HY얕은샘물M" charset="0"/>
              <a:ea typeface="HY얕은샘물M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항상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영업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상위노출이란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단어를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쓰지말고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장기적으로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1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년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2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년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후를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보고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사용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하시라고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말씀드려야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향후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문제의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소지가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r>
              <a:rPr lang="en-US" altLang="ko-KR" sz="2900" cap="none" dirty="0" smtClean="0" b="0" strike="noStrike">
                <a:latin typeface="HY얕은샘물M" charset="0"/>
                <a:ea typeface="HY얕은샘물M" charset="0"/>
              </a:rPr>
              <a:t>없음</a:t>
            </a:r>
            <a:r>
              <a:rPr lang="en-US" altLang="ko-KR" sz="2900" cap="none" dirty="0" smtClean="0" b="0" strike="noStrike">
                <a:latin typeface="Tw Cen MT" charset="0"/>
                <a:ea typeface="Tw Cen MT" charset="0"/>
              </a:rPr>
              <a:t> </a:t>
            </a:r>
            <a:endParaRPr lang="ko-KR" altLang="en-US" sz="2900" cap="none" dirty="0" smtClean="0" b="0" strike="noStrike">
              <a:latin typeface="Tw Cen MT" charset="0"/>
              <a:ea typeface="Tw Cen MT" charset="0"/>
            </a:endParaRPr>
          </a:p>
          <a:p>
            <a:pPr marL="320040" indent="-320040" algn="l" fontAlgn="auto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DD8047"/>
              </a:buClr>
              <a:buSzPct val="60000"/>
              <a:buFont typeface="Wingdings"/>
              <a:buChar char="¨"/>
            </a:pPr>
            <a:endParaRPr lang="ko-KR" altLang="en-US" sz="2900" cap="none" dirty="0" smtClean="0" b="0" strike="noStrike">
              <a:latin typeface="Tw Cen MT" charset="0"/>
              <a:ea typeface="Tw Cen MT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929860" cy="43434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ko-KR" altLang="en-US" smtClean="0"/>
              <a:t>알터 기능</a:t>
            </a:r>
            <a:endParaRPr lang="en-US" altLang="ko-KR" smtClean="0"/>
          </a:p>
          <a:p>
            <a:r>
              <a:rPr lang="ko-KR" altLang="en-US" smtClean="0"/>
              <a:t>매물등록</a:t>
            </a:r>
            <a:endParaRPr lang="en-US" altLang="ko-KR" smtClean="0"/>
          </a:p>
          <a:p>
            <a:r>
              <a:rPr lang="ko-KR" altLang="en-US" smtClean="0"/>
              <a:t>부메랑</a:t>
            </a:r>
            <a:r>
              <a:rPr lang="en-US" altLang="ko-KR" smtClean="0"/>
              <a:t>(</a:t>
            </a:r>
            <a:r>
              <a:rPr lang="ko-KR" altLang="en-US" smtClean="0"/>
              <a:t>공동중개시 많이사용</a:t>
            </a:r>
            <a:r>
              <a:rPr lang="en-US" altLang="ko-KR" smtClean="0"/>
              <a:t>)</a:t>
            </a:r>
          </a:p>
          <a:p>
            <a:r>
              <a:rPr lang="ko-KR" altLang="en-US" smtClean="0"/>
              <a:t>상담관리 </a:t>
            </a:r>
            <a:r>
              <a:rPr lang="en-US" altLang="ko-KR" smtClean="0"/>
              <a:t>(</a:t>
            </a:r>
            <a:r>
              <a:rPr lang="ko-KR" altLang="en-US" smtClean="0"/>
              <a:t>아파트 평면도나 사진들</a:t>
            </a:r>
            <a:r>
              <a:rPr lang="en-US" altLang="ko-KR" smtClean="0"/>
              <a:t>)</a:t>
            </a:r>
          </a:p>
          <a:p>
            <a:r>
              <a:rPr lang="ko-KR" altLang="en-US" smtClean="0"/>
              <a:t>지적도</a:t>
            </a:r>
            <a:endParaRPr lang="en-US" altLang="ko-KR" smtClean="0"/>
          </a:p>
          <a:p>
            <a:r>
              <a:rPr lang="ko-KR" altLang="en-US" smtClean="0"/>
              <a:t>고객관리</a:t>
            </a:r>
            <a:endParaRPr lang="en-US" altLang="ko-KR" smtClean="0"/>
          </a:p>
          <a:p>
            <a:r>
              <a:rPr lang="ko-KR" altLang="en-US" smtClean="0"/>
              <a:t>일정관리</a:t>
            </a:r>
            <a:endParaRPr lang="en-US" altLang="ko-KR" smtClean="0"/>
          </a:p>
          <a:p>
            <a:r>
              <a:rPr lang="en-US" altLang="ko-KR" smtClean="0"/>
              <a:t>LAK</a:t>
            </a:r>
            <a:r>
              <a:rPr lang="ko-KR" altLang="en-US" smtClean="0"/>
              <a:t>전송</a:t>
            </a:r>
            <a:endParaRPr lang="en-US" altLang="ko-KR" smtClean="0"/>
          </a:p>
          <a:p>
            <a:r>
              <a:rPr lang="ko-KR" altLang="en-US" smtClean="0"/>
              <a:t>계약서 등등</a:t>
            </a:r>
            <a:endParaRPr lang="en-US" altLang="ko-KR" smtClean="0"/>
          </a:p>
          <a:p>
            <a:endParaRPr lang="en-US" altLang="ko-KR" smtClean="0"/>
          </a:p>
          <a:p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1"/>
          </p:nvPr>
        </p:nvSpPr>
        <p:spPr>
          <a:xfrm>
            <a:off x="4986670" y="1477926"/>
            <a:ext cx="6697330" cy="4816547"/>
          </a:xfrm>
        </p:spPr>
        <p:txBody>
          <a:bodyPr/>
          <a:lstStyle/>
          <a:p>
            <a:pPr>
              <a:buNone/>
            </a:pPr>
            <a:r>
              <a:rPr lang="ko-KR" altLang="en-US" smtClean="0"/>
              <a:t>알터는 공동 중개망으로서 고객이 아닌 소장님들이 보는 망으로서</a:t>
            </a:r>
            <a:endParaRPr lang="en-US" altLang="ko-KR" smtClean="0"/>
          </a:p>
          <a:p>
            <a:pPr>
              <a:buNone/>
            </a:pPr>
            <a:r>
              <a:rPr lang="ko-KR" altLang="en-US" smtClean="0"/>
              <a:t>현재 천안 지역에서 많이 사용 되고 있음</a:t>
            </a:r>
            <a:endParaRPr lang="en-US" altLang="ko-KR" smtClean="0"/>
          </a:p>
          <a:p>
            <a:pPr>
              <a:buNone/>
            </a:pPr>
            <a:r>
              <a:rPr lang="ko-KR" altLang="en-US" smtClean="0"/>
              <a:t>공동 중개나 매물 검색 시 많이 사용 되고 있음 </a:t>
            </a:r>
            <a:endParaRPr lang="en-US" altLang="ko-KR" smtClean="0"/>
          </a:p>
          <a:p>
            <a:pPr>
              <a:buNone/>
            </a:pPr>
            <a:r>
              <a:rPr lang="en-US" altLang="ko-KR" smtClean="0"/>
              <a:t>1</a:t>
            </a:r>
            <a:r>
              <a:rPr lang="ko-KR" altLang="en-US" smtClean="0"/>
              <a:t>년에 부가세 포함 </a:t>
            </a:r>
            <a:r>
              <a:rPr lang="en-US" altLang="ko-KR" smtClean="0"/>
              <a:t>264,000</a:t>
            </a:r>
            <a:r>
              <a:rPr lang="ko-KR" altLang="en-US" smtClean="0"/>
              <a:t>원이라는 저렴한 가격에 </a:t>
            </a:r>
            <a:endParaRPr lang="en-US" altLang="ko-KR" smtClean="0"/>
          </a:p>
          <a:p>
            <a:pPr>
              <a:buNone/>
            </a:pPr>
            <a:r>
              <a:rPr lang="ko-KR" altLang="en-US" smtClean="0"/>
              <a:t>공동중개망과 네이버 협회매물로 전송도 가능한 다기능 상품</a:t>
            </a:r>
            <a:endParaRPr lang="en-US" altLang="ko-KR" smtClean="0"/>
          </a:p>
          <a:p>
            <a:pPr>
              <a:buNone/>
            </a:pPr>
            <a:r>
              <a:rPr lang="ko-KR" altLang="en-US" smtClean="0"/>
              <a:t>알터사용시 알터 네이버를 매체비 </a:t>
            </a:r>
            <a:r>
              <a:rPr lang="en-US" altLang="ko-KR" smtClean="0"/>
              <a:t>44,000</a:t>
            </a:r>
            <a:r>
              <a:rPr lang="ko-KR" altLang="en-US" smtClean="0"/>
              <a:t>원에 사용 가능 </a:t>
            </a:r>
            <a:r>
              <a:rPr lang="en-US" altLang="ko-KR" smtClean="0"/>
              <a:t>( </a:t>
            </a:r>
            <a:r>
              <a:rPr lang="ko-KR" altLang="en-US" smtClean="0"/>
              <a:t>건당 전송비용 </a:t>
            </a:r>
            <a:r>
              <a:rPr lang="en-US" altLang="ko-KR" smtClean="0"/>
              <a:t>1.700</a:t>
            </a:r>
            <a:r>
              <a:rPr lang="ko-KR" altLang="en-US" smtClean="0"/>
              <a:t>원</a:t>
            </a:r>
            <a:r>
              <a:rPr lang="en-US" altLang="ko-KR" smtClean="0"/>
              <a:t>)</a:t>
            </a:r>
            <a:r>
              <a:rPr lang="ko-KR" altLang="en-US" smtClean="0"/>
              <a:t>굉장히 저렴하게 사용가능함</a:t>
            </a:r>
            <a:endParaRPr lang="en-US" altLang="ko-KR" smtClean="0"/>
          </a:p>
          <a:p>
            <a:pPr>
              <a:buNone/>
            </a:pPr>
            <a:endParaRPr lang="en-US" altLang="ko-KR" smtClean="0"/>
          </a:p>
          <a:p>
            <a:pPr>
              <a:buNone/>
            </a:pPr>
            <a:endParaRPr lang="en-US" altLang="ko-KR" smtClean="0"/>
          </a:p>
          <a:p>
            <a:pPr>
              <a:buNone/>
            </a:pPr>
            <a:endParaRPr lang="en-US" altLang="ko-KR" smtClean="0"/>
          </a:p>
        </p:txBody>
      </p:sp>
      <p:pic>
        <p:nvPicPr>
          <p:cNvPr id="5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71" y="161056"/>
            <a:ext cx="3232924" cy="145509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16610" y="228600"/>
            <a:ext cx="10871835" cy="991235"/>
          </a:xfrm>
        </p:spPr>
        <p:txBody>
          <a:bodyPr/>
          <a:lstStyle/>
          <a:p>
            <a:r>
              <a:rPr lang="ko-KR" altLang="en-US" smtClean="0">
                <a:latin typeface="HY견고딕" pitchFamily="18" charset="-127"/>
                <a:ea typeface="HY견고딕" pitchFamily="18" charset="-127"/>
              </a:rPr>
              <a:t>알터 기능 요약</a:t>
            </a:r>
            <a:endParaRPr lang="ko-KR" altLang="en-US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7" name="내용 개체 틀 6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65810" y="1653540"/>
            <a:ext cx="10972800" cy="5055870"/>
          </a:xfrm>
        </p:spPr>
      </p:pic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871855" y="1541780"/>
          <a:ext cx="10717530" cy="522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0295"/>
                <a:gridCol w="8357235"/>
              </a:tblGrid>
              <a:tr h="592455"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200" cap="none" dirty="0" smtClean="0" b="1" strike="noStrike">
                          <a:solidFill>
                            <a:schemeClr val="tx1"/>
                          </a:solidFill>
                          <a:latin typeface="HY나무B" charset="0"/>
                          <a:ea typeface="HY나무B" charset="0"/>
                        </a:rPr>
                        <a:t>매물등록</a:t>
                      </a:r>
                      <a:endParaRPr lang="ko-KR" altLang="en-US" sz="1800" kern="1200" dirty="0" smtClean="0" cap="none" b="1" strike="noStrike">
                        <a:solidFill>
                          <a:schemeClr val="tx1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200" cap="none" dirty="0" smtClean="0" b="1" strike="noStrike">
                          <a:solidFill>
                            <a:schemeClr val="tx1"/>
                          </a:solidFill>
                          <a:latin typeface="HY나무B" charset="0"/>
                          <a:ea typeface="HY나무B" charset="0"/>
                        </a:rPr>
                        <a:t>다른 업소들이 볼수 있게 하루 30건씩 등록 가능한 기능 </a:t>
                      </a:r>
                      <a:endParaRPr lang="ko-KR" altLang="en-US" sz="1800" kern="1200" dirty="0" smtClean="0" cap="none" b="1" strike="noStrike">
                        <a:solidFill>
                          <a:schemeClr val="tx1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</a:tr>
              <a:tr h="645160"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부메랑</a:t>
                      </a:r>
                      <a:endParaRPr lang="ko-KR" altLang="en-US" sz="18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매수자는 있는데 물건이 없는 경우 부메랑 등록하면 알터 사용중인 모든업소에 알릴 수 있는 기능 매우 유용하고 많이씀</a:t>
                      </a:r>
                      <a:endParaRPr lang="ko-KR" altLang="en-US" sz="18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</a:tr>
              <a:tr h="922020"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상담관리 </a:t>
                      </a:r>
                      <a:endParaRPr lang="ko-KR" altLang="en-US" sz="18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아파트 위치가 지도로 나오고 동호수정보 평면도 아파트 사진등의 정보 제공됨 고객에게 보면서 상담가능하고 프린트해 전문적인 브리핑 가능 메모 기능도 있어 나만의 정보를 입력해놓고 볼 수 있음 </a:t>
                      </a:r>
                      <a:endParaRPr lang="ko-KR" altLang="en-US" sz="18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</a:tr>
              <a:tr h="645160"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지적도 </a:t>
                      </a:r>
                      <a:endParaRPr lang="ko-KR" altLang="en-US" sz="18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네이버 지도가 펼쳐져 찾고자 하는 위치나 자주 이동하는 곳의 대중교통 시 이동시간등을 볼 수 있음</a:t>
                      </a:r>
                      <a:endParaRPr lang="ko-KR" altLang="en-US" sz="18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</a:tr>
              <a:tr h="645160"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고객관리</a:t>
                      </a:r>
                      <a:endParaRPr lang="ko-KR" altLang="en-US" sz="18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한번 방문했던 고객정보를 입력해 놓음으로써 다음에 방문했을 때 잊지 않고 응대할 수 있음</a:t>
                      </a:r>
                      <a:endParaRPr lang="ko-KR" altLang="en-US" sz="18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</a:tr>
              <a:tr h="592455"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일정관리</a:t>
                      </a:r>
                      <a:endParaRPr lang="ko-KR" altLang="en-US" sz="18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잔금날이나 계약날등 중요한 날 알림창이 뜰수 있게 사용 가능 </a:t>
                      </a:r>
                      <a:endParaRPr lang="ko-KR" altLang="en-US" sz="18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</a:tr>
              <a:tr h="592455"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Lak전송(협회전송)</a:t>
                      </a:r>
                      <a:endParaRPr lang="ko-KR" altLang="en-US" sz="18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네이버에 협회매물쪽에 매물전송이 가능함 한달에 15개까지 사용 가능</a:t>
                      </a:r>
                      <a:endParaRPr lang="ko-KR" altLang="en-US" sz="18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</a:tr>
              <a:tr h="592455"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계약서 </a:t>
                      </a:r>
                      <a:endParaRPr lang="ko-KR" altLang="en-US" sz="18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kern="1200" cap="none" dirty="0" smtClean="0" b="0" strike="noStrike">
                          <a:solidFill>
                            <a:srgbClr val="000000"/>
                          </a:solidFill>
                          <a:latin typeface="HY나무B" charset="0"/>
                          <a:ea typeface="HY나무B" charset="0"/>
                        </a:rPr>
                        <a:t>사설 계약서라 분쟁시 공개 의무가 없음 </a:t>
                      </a:r>
                      <a:endParaRPr lang="ko-KR" altLang="en-US" sz="1800" kern="1200" dirty="0" smtClean="0" cap="none" b="0" strike="noStrike">
                        <a:solidFill>
                          <a:srgbClr val="000000"/>
                        </a:solidFill>
                        <a:latin typeface="HY나무B" charset="0"/>
                        <a:ea typeface="HY나무B" charset="0"/>
                      </a:endParaRPr>
                    </a:p>
                  </a:txBody>
                  <a:tcPr marL="91440" marR="91440" marT="45720" marB="45720" anchor="t"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16610" y="228600"/>
            <a:ext cx="10871835" cy="991235"/>
          </a:xfrm>
        </p:spPr>
        <p:txBody>
          <a:bodyPr>
            <a:normAutofit/>
          </a:bodyPr>
          <a:lstStyle/>
          <a:p>
            <a:pPr algn="ctr"/>
            <a:r>
              <a:rPr lang="ko-KR" altLang="en-US" sz="4800" smtClean="0">
                <a:latin typeface="HY견고딕" pitchFamily="18" charset="-127"/>
                <a:ea typeface="HY견고딕" pitchFamily="18" charset="-127"/>
              </a:rPr>
              <a:t>알터 영업 방안</a:t>
            </a:r>
            <a:endParaRPr lang="ko-KR" altLang="en-US" sz="480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sz="quarter" idx="1"/>
          </p:nvPr>
        </p:nvPicPr>
        <p:blipFill>
          <a:blip r:embed="rId2">
            <a:lum contrast="-37000"/>
          </a:blip>
          <a:stretch>
            <a:fillRect/>
          </a:stretch>
        </p:blipFill>
        <p:spPr>
          <a:xfrm>
            <a:off x="723265" y="1530985"/>
            <a:ext cx="10951845" cy="5082540"/>
          </a:xfrm>
        </p:spPr>
      </p:pic>
      <p:sp>
        <p:nvSpPr>
          <p:cNvPr id="5" name="TextBox 4"/>
          <p:cNvSpPr txBox="1"/>
          <p:nvPr/>
        </p:nvSpPr>
        <p:spPr>
          <a:xfrm>
            <a:off x="1158875" y="2041525"/>
            <a:ext cx="9357360" cy="5133975"/>
          </a:xfrm>
          <a:prstGeom prst="rect">
            <a:avLst/>
          </a:prstGeom>
          <a:noFill/>
        </p:spPr>
        <p:txBody>
          <a:bodyPr wrap="square" lIns="91440" tIns="45720" rIns="91440" bIns="45720" numCol="1" vert="horz" anchor="t">
            <a:spAutoFit/>
          </a:bodyPr>
          <a:lstStyle/>
          <a:p>
            <a:pPr marL="0" indent="0" algn="l" fontAlgn="auto" defTabSz="9144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 strike="noStrike">
                <a:latin typeface="HY나무B" charset="0"/>
                <a:ea typeface="HY나무B" charset="0"/>
              </a:rPr>
              <a:t>알터에 의한 파생효과가 큰 만큼 지속적이고 친밀한 유대감을 통해 업소 관리 필요성이 큼</a:t>
            </a:r>
            <a:endParaRPr lang="ko-KR" altLang="en-US" sz="2400" cap="none" dirty="0" smtClean="0" b="0" strike="noStrike">
              <a:latin typeface="HY나무B" charset="0"/>
              <a:ea typeface="HY나무B" charset="0"/>
            </a:endParaRPr>
          </a:p>
          <a:p>
            <a:pPr marL="0" indent="0" algn="l" fontAlgn="auto" defTabSz="9144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 strike="noStrike">
                <a:latin typeface="HY나무B" charset="0"/>
                <a:ea typeface="HY나무B" charset="0"/>
              </a:rPr>
              <a:t>재계약을 하러 가서  주변업소들도 항상 방문하는 습관을 갖고 메모장 기재는 필수적으로 해줌</a:t>
            </a:r>
            <a:endParaRPr lang="ko-KR" altLang="en-US" sz="2400" cap="none" dirty="0" smtClean="0" b="0" strike="noStrike">
              <a:latin typeface="HY나무B" charset="0"/>
              <a:ea typeface="HY나무B" charset="0"/>
            </a:endParaRPr>
          </a:p>
          <a:p>
            <a:pPr marL="0" indent="0" algn="l" fontAlgn="auto" defTabSz="9144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 strike="noStrike">
                <a:latin typeface="HY나무B" charset="0"/>
                <a:ea typeface="HY나무B" charset="0"/>
              </a:rPr>
              <a:t>요즘 알터를 사용 하지 않는다는 곳이 많아져 좀더 신경써서 관리 할 필요성 있음 </a:t>
            </a:r>
            <a:endParaRPr lang="ko-KR" altLang="en-US" sz="2400" cap="none" dirty="0" smtClean="0" b="0" strike="noStrike">
              <a:latin typeface="HY나무B" charset="0"/>
              <a:ea typeface="HY나무B" charset="0"/>
            </a:endParaRPr>
          </a:p>
          <a:p>
            <a:pPr marL="0" indent="0" algn="l" fontAlgn="auto" defTabSz="9144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 strike="noStrike">
                <a:latin typeface="HY나무B" charset="0"/>
                <a:ea typeface="HY나무B" charset="0"/>
              </a:rPr>
              <a:t>알터 담당직원 이라는 책임감을 가지고 업소들 관리</a:t>
            </a:r>
            <a:endParaRPr lang="ko-KR" altLang="en-US" sz="2400" cap="none" dirty="0" smtClean="0" b="0" strike="noStrike">
              <a:latin typeface="HY나무B" charset="0"/>
              <a:ea typeface="HY나무B" charset="0"/>
            </a:endParaRPr>
          </a:p>
          <a:p>
            <a:pPr marL="0" indent="0" algn="l" fontAlgn="auto" defTabSz="9144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 strike="noStrike">
                <a:latin typeface="HY나무B" charset="0"/>
                <a:ea typeface="HY나무B" charset="0"/>
              </a:rPr>
              <a:t>알터만 하는게 아니라 소장님들이 어떠한 매체를 사용 하고 누구에게 관리 받는지 지속적으로 관리해줌</a:t>
            </a:r>
            <a:endParaRPr lang="ko-KR" altLang="en-US" sz="2400" cap="none" dirty="0" smtClean="0" b="0" strike="noStrike">
              <a:latin typeface="HY나무B" charset="0"/>
              <a:ea typeface="HY나무B" charset="0"/>
            </a:endParaRPr>
          </a:p>
          <a:p>
            <a:pPr marL="0" indent="0" algn="l" fontAlgn="auto" defTabSz="9144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 strike="noStrike">
                <a:latin typeface="HY나무B" charset="0"/>
                <a:ea typeface="HY나무B" charset="0"/>
              </a:rPr>
              <a:t>천안 지역에서 알터는 꼭 써야 한다는 생각을 지속적으로 심어저야함</a:t>
            </a:r>
            <a:endParaRPr lang="ko-KR" altLang="en-US" sz="2400" cap="none" dirty="0" smtClean="0" b="0" strike="noStrike">
              <a:latin typeface="HY나무B" charset="0"/>
              <a:ea typeface="HY나무B" charset="0"/>
            </a:endParaRPr>
          </a:p>
          <a:p>
            <a:pPr marL="0" indent="0" algn="l" fontAlgn="auto" defTabSz="9144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cap="none" dirty="0" smtClean="0" b="0" strike="noStrike">
                <a:latin typeface="HY나무B" charset="0"/>
                <a:ea typeface="HY나무B" charset="0"/>
              </a:rPr>
              <a:t>천안 외 아산지역도 활성화될수 있도록 영업 필요함</a:t>
            </a:r>
            <a:endParaRPr lang="ko-KR" altLang="en-US" sz="2400" cap="none" dirty="0" smtClean="0" b="0" strike="noStrike">
              <a:latin typeface="HY나무B" charset="0"/>
              <a:ea typeface="HY나무B" charset="0"/>
            </a:endParaRPr>
          </a:p>
          <a:p>
            <a:pPr marL="0" indent="0" algn="l" fontAlgn="auto" defTabSz="9144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000" cap="none" dirty="0" smtClean="0" b="0" strike="noStrike">
              <a:latin typeface="Tw Cen MT" charset="0"/>
              <a:ea typeface="Tw Cen MT" charset="0"/>
            </a:endParaRPr>
          </a:p>
          <a:p>
            <a:pPr marL="0" indent="0" algn="l" fontAlgn="auto" defTabSz="914400" ea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000" cap="none" dirty="0" smtClean="0" b="0" strike="noStrike">
              <a:latin typeface="Tw Cen MT" charset="0"/>
              <a:ea typeface="Tw Cen MT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externalFi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358" y="606057"/>
            <a:ext cx="10026502" cy="562462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가을">
  <a:themeElements>
    <a:clrScheme name="가을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가을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가을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DocSecurity>0</DocSecurity>
  <HyperlinksChanged>false</HyperlinksChanged>
  <Lines>0</Lines>
  <LinksUpToDate>false</LinksUpToDate>
  <Pages>16</Pages>
  <Paragraphs>173</Paragraphs>
  <Words>881</Words>
  <TotalTime>0</TotalTime>
  <MMClips>0</MMClips>
  <ScaleCrop>false</ScaleCrop>
  <HeadingPairs>
    <vt:vector size="2" baseType="variant">
      <vt:variant>
        <vt:lpstr>제목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Bella</dc:creator>
  <cp:lastModifiedBy>성수미</cp:lastModifiedBy>
  <dc:title>PowerPoint 프레젠테이션</dc:title>
  <dcterms:modified xsi:type="dcterms:W3CDTF">2019-03-31T23:13:54Z</dcterms:modified>
</cp:coreProperties>
</file>