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4267" r:id="rId13"/>
  </p:sldMasterIdLst>
  <p:notesMasterIdLst>
    <p:notesMasterId r:id="rId15"/>
  </p:notesMasterIdLst>
  <p:sldIdLst>
    <p:sldId id="256" r:id="rId17"/>
    <p:sldId id="257" r:id="rId18"/>
    <p:sldId id="264" r:id="rId19"/>
    <p:sldId id="263" r:id="rId20"/>
    <p:sldId id="282" r:id="rId21"/>
    <p:sldId id="279" r:id="rId22"/>
    <p:sldId id="267" r:id="rId23"/>
    <p:sldId id="274" r:id="rId24"/>
    <p:sldId id="280" r:id="rId25"/>
    <p:sldId id="270" r:id="rId26"/>
    <p:sldId id="271" r:id="rId27"/>
    <p:sldId id="275" r:id="rId29"/>
    <p:sldId id="272" r:id="rId30"/>
    <p:sldId id="276" r:id="rId31"/>
    <p:sldId id="278" r:id="rId32"/>
    <p:sldId id="281" r:id="rId33"/>
    <p:sldId id="283" r:id="rId34"/>
  </p:sldIdLst>
  <p:sldSz cx="12192000" cy="6858000"/>
  <p:notesSz cx="6858000" cy="9144000"/>
  <p:defaultTextStyle>
    <a:defPPr>
      <a:defRPr lang="ko-KR"/>
    </a:defPPr>
    <a:lvl1pPr marL="0" indent="0" algn="l" defTabSz="914400">
      <a:buNone/>
      <a:defRPr lang="ko-KR" sz="1800" baseline="0" smtClean="0">
        <a:solidFill>
          <a:srgbClr val="000000"/>
        </a:solidFill>
        <a:latin typeface="+mn-lt"/>
        <a:ea typeface="+mn-ea"/>
      </a:defRPr>
    </a:lvl1pPr>
    <a:lvl2pPr marL="457200" lvl="1" indent="0" defTabSz="914400">
      <a:defRPr lang="ko-KR" smtClean="0"/>
    </a:lvl2pPr>
    <a:lvl3pPr marL="914400" lvl="2" indent="0" defTabSz="914400">
      <a:defRPr lang="ko-KR" smtClean="0"/>
    </a:lvl3pPr>
    <a:lvl4pPr marL="1371600" lvl="3" indent="0" defTabSz="914400">
      <a:defRPr lang="ko-KR" smtClean="0"/>
    </a:lvl4pPr>
    <a:lvl5pPr marL="1828800" lvl="4" indent="0" defTabSz="914400">
      <a:defRPr lang="ko-KR" smtClean="0"/>
    </a:lvl5pPr>
  </p:defaultTextStyle>
  <p:extLst>
    <p:ext uri="{EFAFB233-063F-42B5-8137-9DF3F51BA10A}">
      <p15:sldGuideLst xmlns:p15="http://schemas.microsoft.com/office/powerpoint/2012/main">
        <p15:guide id="0" orient="horz" pos="2156" userDrawn="1">
          <p15:clr>
            <a:srgbClr val="A4A3A4"/>
          </p15:clr>
        </p15:guide>
        <p15:guide id="1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FADBC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1" snapToObjects="1">
      <p:cViewPr varScale="1">
        <p:scale>
          <a:sx n="109" d="100"/>
          <a:sy n="109" d="100"/>
        </p:scale>
        <p:origin x="-594" y="-90"/>
      </p:cViewPr>
      <p:guideLst>
        <p:guide orient="horz" pos="2156"/>
        <p:guide pos="38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tableStyles" Target="tableStyles.xml"></Relationship><Relationship Id="rId13" Type="http://schemas.openxmlformats.org/officeDocument/2006/relationships/slideMaster" Target="slideMasters/slideMaster1.xml"></Relationship><Relationship Id="rId14" Type="http://schemas.openxmlformats.org/officeDocument/2006/relationships/theme" Target="theme/theme1.xml"></Relationship><Relationship Id="rId15" Type="http://schemas.openxmlformats.org/officeDocument/2006/relationships/notesMaster" Target="notesMasters/notesMaster1.xml"></Relationship><Relationship Id="rId17" Type="http://schemas.openxmlformats.org/officeDocument/2006/relationships/slide" Target="slides/slide1.xml"></Relationship><Relationship Id="rId18" Type="http://schemas.openxmlformats.org/officeDocument/2006/relationships/slide" Target="slides/slide2.xml"></Relationship><Relationship Id="rId19" Type="http://schemas.openxmlformats.org/officeDocument/2006/relationships/slide" Target="slides/slide3.xml"></Relationship><Relationship Id="rId20" Type="http://schemas.openxmlformats.org/officeDocument/2006/relationships/slide" Target="slides/slide4.xml"></Relationship><Relationship Id="rId21" Type="http://schemas.openxmlformats.org/officeDocument/2006/relationships/slide" Target="slides/slide5.xml"></Relationship><Relationship Id="rId22" Type="http://schemas.openxmlformats.org/officeDocument/2006/relationships/slide" Target="slides/slide6.xml"></Relationship><Relationship Id="rId23" Type="http://schemas.openxmlformats.org/officeDocument/2006/relationships/slide" Target="slides/slide7.xml"></Relationship><Relationship Id="rId24" Type="http://schemas.openxmlformats.org/officeDocument/2006/relationships/slide" Target="slides/slide8.xml"></Relationship><Relationship Id="rId25" Type="http://schemas.openxmlformats.org/officeDocument/2006/relationships/slide" Target="slides/slide9.xml"></Relationship><Relationship Id="rId26" Type="http://schemas.openxmlformats.org/officeDocument/2006/relationships/slide" Target="slides/slide10.xml"></Relationship><Relationship Id="rId27" Type="http://schemas.openxmlformats.org/officeDocument/2006/relationships/slide" Target="slides/slide11.xml"></Relationship><Relationship Id="rId29" Type="http://schemas.openxmlformats.org/officeDocument/2006/relationships/slide" Target="slides/slide12.xml"></Relationship><Relationship Id="rId30" Type="http://schemas.openxmlformats.org/officeDocument/2006/relationships/slide" Target="slides/slide13.xml"></Relationship><Relationship Id="rId31" Type="http://schemas.openxmlformats.org/officeDocument/2006/relationships/slide" Target="slides/slide14.xml"></Relationship><Relationship Id="rId32" Type="http://schemas.openxmlformats.org/officeDocument/2006/relationships/slide" Target="slides/slide15.xml"></Relationship><Relationship Id="rId33" Type="http://schemas.openxmlformats.org/officeDocument/2006/relationships/slide" Target="slides/slide16.xml"></Relationship><Relationship Id="rId34" Type="http://schemas.openxmlformats.org/officeDocument/2006/relationships/slide" Target="slides/slide17.xml"></Relationship><Relationship Id="rId35" Type="http://schemas.openxmlformats.org/officeDocument/2006/relationships/viewProps" Target="viewProps.xml"></Relationship><Relationship Id="rId36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2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6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7035" cy="3086735"/>
          </a:xfrm>
          <a:prstGeom prst="rect">
            <a:avLst/>
          </a:prstGeom>
          <a:ln w="12700" cap="flat" cmpd="sng">
            <a:solidFill>
              <a:srgbClr val="000000">
                <a:alpha val="100000"/>
              </a:srgbClr>
            </a:solidFill>
            <a:prstDash val="solid"/>
          </a:ln>
        </p:spPr>
        <p:txBody>
          <a:bodyPr vert="horz" wrap="square" lIns="76200" tIns="76200" rIns="76200" bIns="76200" anchor="t">
            <a:noAutofit/>
          </a:bodyPr>
          <a:lstStyle/>
          <a:p>
            <a:pPr algn="ctr">
              <a:buFontTx/>
              <a:buNone/>
            </a:pPr>
            <a:endParaRPr lang="ko-KR" altLang="en-US" sz="10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8" name="텍스트 개체 틀 7"/>
          <p:cNvSpPr txBox="1">
            <a:spLocks noGrp="1"/>
          </p:cNvSpPr>
          <p:nvPr>
            <p:ph type="body"/>
          </p:nvPr>
        </p:nvSpPr>
        <p:spPr>
          <a:xfrm>
            <a:off x="685800" y="4400550"/>
            <a:ext cx="5487035" cy="3601085"/>
          </a:xfrm>
          <a:prstGeom prst="rect">
            <a:avLst/>
          </a:prstGeom>
          <a:noFill/>
        </p:spPr>
        <p:txBody>
          <a:bodyPr vert="horz" wrap="square" lIns="76200" tIns="76200" rIns="76200" bIns="7620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t>마스터 텍스트 스타일을 편집합니다</a:t>
            </a: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9" name="머리글 갤체 틀 8"/>
          <p:cNvSpPr txBox="1">
            <a:spLocks noGrp="1"/>
          </p:cNvSpPr>
          <p:nvPr>
            <p:ph type="hdr"/>
          </p:nvPr>
        </p:nvSpPr>
        <p:spPr>
          <a:xfrm>
            <a:off x="0" y="0"/>
            <a:ext cx="2972435" cy="459740"/>
          </a:xfrm>
          <a:prstGeom prst="rect">
            <a:avLst/>
          </a:prstGeom>
          <a:noFill/>
        </p:spPr>
        <p:txBody>
          <a:bodyPr vert="horz" wrap="square" lIns="76200" tIns="76200" rIns="76200" bIns="76200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0" name="바닥글 개체 틀 9"/>
          <p:cNvSpPr txBox="1">
            <a:spLocks noGrp="1"/>
          </p:cNvSpPr>
          <p:nvPr>
            <p:ph type="ftr"/>
          </p:nvPr>
        </p:nvSpPr>
        <p:spPr>
          <a:xfrm>
            <a:off x="0" y="8685530"/>
            <a:ext cx="2972435" cy="459105"/>
          </a:xfrm>
          <a:prstGeom prst="rect">
            <a:avLst/>
          </a:prstGeom>
          <a:noFill/>
        </p:spPr>
        <p:txBody>
          <a:bodyPr vert="horz" wrap="square" lIns="76200" tIns="76200" rIns="76200" bIns="76200" anchor="b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1" name="날짜 개체 틀 10"/>
          <p:cNvSpPr txBox="1">
            <a:spLocks noGrp="1"/>
          </p:cNvSpPr>
          <p:nvPr>
            <p:ph type="dt"/>
          </p:nvPr>
        </p:nvSpPr>
        <p:spPr>
          <a:xfrm>
            <a:off x="3884930" y="0"/>
            <a:ext cx="2972435" cy="459740"/>
          </a:xfrm>
          <a:prstGeom prst="rect">
            <a:avLst/>
          </a:prstGeom>
          <a:noFill/>
        </p:spPr>
        <p:txBody>
          <a:bodyPr vert="horz" wrap="square" lIns="76200" tIns="76200" rIns="76200" bIns="76200" anchor="t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2" name="슬라이드 번호 개체 틀 11"/>
          <p:cNvSpPr txBox="1">
            <a:spLocks noGrp="1"/>
          </p:cNvSpPr>
          <p:nvPr>
            <p:ph type="sldNum"/>
          </p:nvPr>
        </p:nvSpPr>
        <p:spPr>
          <a:xfrm>
            <a:off x="3884930" y="8685530"/>
            <a:ext cx="2972435" cy="459105"/>
          </a:xfrm>
          <a:prstGeom prst="rect">
            <a:avLst/>
          </a:prstGeom>
          <a:noFill/>
        </p:spPr>
        <p:txBody>
          <a:bodyPr vert="horz" wrap="square" lIns="76200" tIns="76200" rIns="76200" bIns="76200" anchor="b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1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1.xml"></Relationship></Relationship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C:/Users/home/AppData/Roaming/PolarisOffice/ETemp/3540_7823600/fImage139938139169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  <a:noFill/>
        </p:spPr>
      </p:pic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914400" y="1381760"/>
            <a:ext cx="10363835" cy="23882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000" b="0" strike="noStrike" cap="none" dirty="0" smtClean="0">
                <a:solidFill>
                  <a:srgbClr val="295776"/>
                </a:solidFill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5000" b="0" strike="noStrike" cap="none" dirty="0" smtClean="0">
              <a:solidFill>
                <a:srgbClr val="295776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0" y="3861435"/>
            <a:ext cx="9144635" cy="165608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부제목을 입력하십시오</a:t>
            </a:r>
            <a:endParaRPr lang="ko-KR" altLang="en-US" sz="2400" b="0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구역 머리글">
    <p:bg>
      <p:bgPr>
        <a:solidFill>
          <a:srgbClr val="5776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1850" y="1710055"/>
            <a:ext cx="10516235" cy="285305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000" b="0" strike="noStrike" cap="none" dirty="0" smtClean="0">
                <a:solidFill>
                  <a:schemeClr val="bg1"/>
                </a:solidFill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5000" b="0" strike="noStrike" cap="none" dirty="0" smtClean="0">
              <a:solidFill>
                <a:schemeClr val="bg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1850" y="4589780"/>
            <a:ext cx="10516235" cy="1500505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bg1"/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400" b="0" strike="noStrike" cap="none" dirty="0" smtClean="0">
              <a:solidFill>
                <a:schemeClr val="bg1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sz="half" idx="1"/>
          </p:nvPr>
        </p:nvSpPr>
        <p:spPr>
          <a:xfrm>
            <a:off x="838200" y="1825625"/>
            <a:ext cx="5182235" cy="435229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6172200" y="1825625"/>
            <a:ext cx="5182235" cy="435229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40105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40105" y="1681480"/>
            <a:ext cx="5158105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4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840105" y="2505075"/>
            <a:ext cx="5158105" cy="36855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Text Placeholder 4"/>
          <p:cNvSpPr txBox="1">
            <a:spLocks noGrp="1"/>
          </p:cNvSpPr>
          <p:nvPr>
            <p:ph type="body" sz="quarter" idx="3"/>
          </p:nvPr>
        </p:nvSpPr>
        <p:spPr>
          <a:xfrm>
            <a:off x="6172200" y="1681480"/>
            <a:ext cx="5184140" cy="82423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4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Content Placeholder 5"/>
          <p:cNvSpPr txBox="1">
            <a:spLocks noGrp="1"/>
          </p:cNvSpPr>
          <p:nvPr>
            <p:ph sz="quarter" idx="4"/>
          </p:nvPr>
        </p:nvSpPr>
        <p:spPr>
          <a:xfrm>
            <a:off x="6172200" y="2505075"/>
            <a:ext cx="5184140" cy="36855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7" name="Date Placeholder 6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8" name="Footer Placeholder 7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Slide Number Placeholder 8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Footer Placeholder 2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40105" y="457200"/>
            <a:ext cx="3932555" cy="1600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3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183505" y="987425"/>
            <a:ext cx="6172835" cy="487426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32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3200" b="0" strike="noStrike" cap="none" dirty="0" smtClean="0"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2800" b="0" strike="noStrike" cap="none" dirty="0" smtClean="0"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2400" b="0" strike="noStrike" cap="none" dirty="0" smtClean="0"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840105" y="2057400"/>
            <a:ext cx="3932555" cy="38125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 txBox="1">
            <a:spLocks noGrp="1" noChangeAspect="1"/>
          </p:cNvSpPr>
          <p:nvPr>
            <p:ph type="pic" idx="1"/>
          </p:nvPr>
        </p:nvSpPr>
        <p:spPr>
          <a:xfrm>
            <a:off x="5183505" y="987425"/>
            <a:ext cx="6172835" cy="487426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그림을 추가하려면 아이콘을 클릭하세요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40105" y="457200"/>
            <a:ext cx="3932555" cy="160083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32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840105" y="2057400"/>
            <a:ext cx="3932555" cy="381254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Date Placeholder 4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eaVert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9535" cy="5812790"/>
          </a:xfrm>
          <a:prstGeom prst="rect">
            <a:avLst/>
          </a:prstGeom>
        </p:spPr>
        <p:txBody>
          <a:bodyPr vert="eaVert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제목을 입력하십시오</a:t>
            </a:r>
            <a:endParaRPr lang="ko-KR" altLang="en-US" sz="44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838200" y="365125"/>
            <a:ext cx="7734935" cy="5812790"/>
          </a:xfrm>
          <a:prstGeom prst="rect">
            <a:avLst/>
          </a:prstGeom>
        </p:spPr>
        <p:txBody>
          <a:bodyPr vert="eaVert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텍스트를 입력하십시오</a:t>
            </a:r>
            <a:endParaRPr lang="ko-KR" altLang="en-US" sz="2800" b="0" strike="noStrike" cap="none" dirty="0" smtClean="0">
              <a:latin typeface="맑은 고딕" charset="0"/>
              <a:ea typeface="맑은 고딕" charset="0"/>
            </a:endParaRP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둘째 수준</a:t>
            </a:r>
            <a:endParaRPr lang="ko-KR" altLang="en-US" sz="2400" b="0" strike="noStrike" cap="none" dirty="0" smtClean="0">
              <a:latin typeface="맑은 고딕" charset="0"/>
              <a:ea typeface="맑은 고딕" charset="0"/>
            </a:endParaRP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셋째 수준</a:t>
            </a:r>
            <a:endParaRPr lang="ko-KR" altLang="en-US" sz="2000" b="0" strike="noStrike" cap="none" dirty="0" smtClean="0">
              <a:latin typeface="맑은 고딕" charset="0"/>
              <a:ea typeface="맑은 고딕" charset="0"/>
            </a:endParaRP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넷째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xmlns:p14="http://schemas.microsoft.com/office/powerpoint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635" cy="6858635"/>
          </a:xfrm>
          <a:prstGeom prst="rect">
            <a:avLst/>
          </a:prstGeom>
          <a:noFill/>
        </p:spPr>
      </p:pic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235" cy="132651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4400" b="0" strike="noStrike" cap="none" dirty="0" smtClean="0">
                <a:latin typeface="맑은 고딕" charset="0"/>
                <a:ea typeface="맑은 고딕" charset="0"/>
              </a:rPr>
              <a:t>마스터 제목 스타일 편집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6235" cy="435229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rmAutofit/>
          </a:bodyPr>
          <a:lstStyle/>
          <a:p>
            <a:pPr marL="228600" indent="-22860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800" b="0" strike="noStrike" cap="none" dirty="0" smtClean="0">
                <a:latin typeface="맑은 고딕" charset="0"/>
                <a:ea typeface="맑은 고딕" charset="0"/>
              </a:rPr>
              <a:t>마스터 부제목 스타일 편집</a:t>
            </a:r>
          </a:p>
          <a:p>
            <a:pPr marL="6858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400" b="0" strike="noStrike" cap="none" dirty="0" smtClean="0">
                <a:latin typeface="맑은 고딕" charset="0"/>
                <a:ea typeface="맑은 고딕" charset="0"/>
              </a:rPr>
              <a:t>둘째 수준</a:t>
            </a:r>
          </a:p>
          <a:p>
            <a:pPr marL="11430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2000" b="0" strike="noStrike" cap="none" dirty="0" smtClean="0">
                <a:latin typeface="맑은 고딕" charset="0"/>
                <a:ea typeface="맑은 고딕" charset="0"/>
              </a:rPr>
              <a:t>셋째 수준</a:t>
            </a:r>
          </a:p>
          <a:p>
            <a:pPr marL="16002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넷째 수준</a:t>
            </a:r>
          </a:p>
          <a:p>
            <a:pPr marL="2057400" indent="-228600" algn="l" defTabSz="914400" fontAlgn="auto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다섯째 수준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382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datetime1">
              <a:rPr lang="en-GB" altLang="en-US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l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12/11/2018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038600" y="6356350"/>
            <a:ext cx="41154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ct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200" b="0" strike="noStrike" cap="none" dirty="0" smtClean="0">
              <a:solidFill>
                <a:srgbClr val="898989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835" cy="365760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Autofit/>
          </a:bodyPr>
          <a:lstStyle/>
          <a:p>
            <a:pPr marL="0" indent="0" algn="r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fld id="{B9320F77-B9A0-41C5-862A-B4B631284C64}" type="slidenum">
              <a:rPr lang="en-US" altLang="ko-KR" sz="1200" b="0" strike="noStrike" cap="none" dirty="0" smtClean="0">
                <a:solidFill>
                  <a:srgbClr val="898989"/>
                </a:solidFill>
                <a:latin typeface="맑은 고딕" charset="0"/>
                <a:ea typeface="맑은 고딕" charset="0"/>
              </a:rPr>
              <a:pPr marL="0" indent="0" algn="r" defTabSz="5080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6" r:id="rId2"/>
    <p:sldLayoutId id="2147484257" r:id="rId3"/>
    <p:sldLayoutId id="2147484258" r:id="rId4"/>
    <p:sldLayoutId id="2147484259" r:id="rId5"/>
    <p:sldLayoutId id="2147484260" r:id="rId6"/>
    <p:sldLayoutId id="2147484261" r:id="rId7"/>
    <p:sldLayoutId id="2147484262" r:id="rId8"/>
    <p:sldLayoutId id="2147484263" r:id="rId9"/>
    <p:sldLayoutId id="2147484264" r:id="rId10"/>
    <p:sldLayoutId id="214748426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ctr" defTabSz="914400" latinLnBrk="1">
        <a:buNone/>
        <a:defRPr lang="ko-KR" sz="4400" baseline="0" smtClean="0">
          <a:solidFill>
            <a:srgbClr val="000000"/>
          </a:solidFill>
          <a:latin typeface="+mn-lt"/>
          <a:ea typeface="+mn-ea"/>
          <a:cs typeface="+mn-cs"/>
        </a:defRPr>
      </a:lvl1pPr>
    </p:titleStyle>
    <p:bodyStyle>
      <a:lvl1pPr marL="342900" indent="-342900" algn="l" defTabSz="914400" latinLnBrk="1">
        <a:spcBef>
          <a:spcPct val="20000"/>
        </a:spcBef>
        <a:buFont typeface="Arial"/>
        <a:buChar char="•"/>
        <a:defRPr lang="ko-KR" sz="2800" baseline="0" smtClean="0">
          <a:solidFill>
            <a:srgbClr val="000000"/>
          </a:solidFill>
          <a:latin typeface="+mn-lt"/>
          <a:ea typeface="+mn-ea"/>
          <a:cs typeface="+mn-cs"/>
        </a:defRPr>
      </a:lvl1pPr>
      <a:lvl2pPr marL="742950" lvl="1" indent="-285750" defTabSz="914400" latinLnBrk="1">
        <a:buChar char="-"/>
        <a:defRPr lang="ko-KR" sz="2400" smtClean="0"/>
      </a:lvl2pPr>
      <a:lvl3pPr marL="1143000" lvl="2" indent="-228600" defTabSz="914400" latinLnBrk="1">
        <a:buChar char="●"/>
        <a:defRPr lang="ko-KR" sz="2000" smtClean="0"/>
      </a:lvl3pPr>
      <a:lvl4pPr marL="1600200" lvl="3" indent="-228600" defTabSz="914400" latinLnBrk="1">
        <a:buChar char="-"/>
        <a:defRPr lang="ko-KR" sz="1800" smtClean="0"/>
      </a:lvl4pPr>
      <a:lvl5pPr marL="2057400" lvl="4" indent="-228600" defTabSz="914400" latinLnBrk="1">
        <a:buChar char="»"/>
        <a:defRPr lang="ko-KR" sz="1800" smtClean="0"/>
      </a:lvl5pPr>
    </p:bodyStyle>
    <p:otherStyle>
      <a:lvl1pPr marL="0" indent="0" algn="l" defTabSz="914400" latinLnBrk="1">
        <a:buNone/>
        <a:defRPr lang="ko-KR" sz="1800" baseline="0" smtClean="0">
          <a:solidFill>
            <a:srgbClr val="000000"/>
          </a:solidFill>
          <a:latin typeface="+mn-lt"/>
          <a:ea typeface="+mn-ea"/>
          <a:cs typeface="+mn-cs"/>
        </a:defRPr>
      </a:lvl1pPr>
      <a:lvl2pPr marL="457200" lvl="1" indent="0" defTabSz="914400" latinLnBrk="1">
        <a:defRPr lang="ko-KR" smtClean="0"/>
      </a:lvl2pPr>
      <a:lvl3pPr marL="914400" lvl="2" indent="0" defTabSz="914400" latinLnBrk="1">
        <a:defRPr lang="ko-KR" smtClean="0"/>
      </a:lvl3pPr>
      <a:lvl4pPr marL="1371600" lvl="3" indent="0" defTabSz="914400" latinLnBrk="1">
        <a:defRPr lang="ko-KR" smtClean="0"/>
      </a:lvl4pPr>
      <a:lvl5pPr marL="1828800" lvl="4" indent="0" defTabSz="914400" latinLnBrk="1">
        <a:defRPr lang="ko-KR" smtClean="0"/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5.xml"></Relationship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?>
<Relationships xmlns="http://schemas.openxmlformats.org/package/2006/relationships"><Relationship Id="rId2" Type="http://schemas.openxmlformats.org/officeDocument/2006/relationships/notesSlide" Target="../notesSlides/notesSlide11.xml"></Relationship><Relationship Id="rId1" Type="http://schemas.openxmlformats.org/officeDocument/2006/relationships/slideLayout" Target="../slideLayouts/slideLayout8.xml"></Relationship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microsoft.com/office/2007/relationships/hdphoto" Target="../media/OImage1903271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1107440" y="1684020"/>
            <a:ext cx="9974580" cy="1174115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5000" b="0" strike="noStrike" cap="none" dirty="0" smtClean="0">
                <a:solidFill>
                  <a:srgbClr val="295776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홍희마케팅 PT 자료</a:t>
            </a:r>
            <a:endParaRPr lang="ko-KR" altLang="en-US" sz="5000" b="0" strike="noStrike" cap="none" dirty="0" smtClean="0">
              <a:solidFill>
                <a:srgbClr val="295776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3086735" y="4500570"/>
            <a:ext cx="8871585" cy="127762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ctr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                                             </a:t>
            </a:r>
            <a:r>
              <a:rPr lang="en-US" altLang="ko-KR" sz="2400" b="0" strike="noStrike" cap="none" dirty="0" smtClean="0">
                <a:solidFill>
                  <a:srgbClr val="57768B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발표 : 성수미 팀장</a:t>
            </a:r>
            <a:endParaRPr lang="ko-KR" altLang="en-US" sz="2400" b="0" strike="noStrike" cap="none" dirty="0" smtClean="0">
              <a:solidFill>
                <a:srgbClr val="57768B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ctrTitle"/>
          </p:nvPr>
        </p:nvSpPr>
        <p:spPr>
          <a:xfrm>
            <a:off x="727075" y="1846580"/>
            <a:ext cx="10363835" cy="68199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 fontScale="90000"/>
          </a:bodyPr>
          <a:lstStyle/>
          <a:p>
            <a:pPr marL="0" indent="0" algn="ctr" defTabSz="9144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6000" strike="noStrike" cap="none" dirty="0" smtClean="0">
                <a:solidFill>
                  <a:srgbClr val="336699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목  차</a:t>
            </a:r>
            <a:r>
              <a:rPr lang="en-US" altLang="ko-KR" sz="5000" b="0" strike="noStrike" cap="none" dirty="0" smtClean="0">
                <a:solidFill>
                  <a:srgbClr val="295776"/>
                </a:solidFill>
                <a:latin typeface="맑은 고딕" charset="0"/>
                <a:ea typeface="맑은 고딕" charset="0"/>
              </a:rPr>
              <a:t> </a:t>
            </a:r>
            <a:endParaRPr lang="ko-KR" altLang="en-US" sz="5000" b="0" strike="noStrike" cap="none" dirty="0" smtClean="0">
              <a:solidFill>
                <a:srgbClr val="295776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부제목 2"/>
          <p:cNvSpPr txBox="1">
            <a:spLocks noGrp="1"/>
          </p:cNvSpPr>
          <p:nvPr>
            <p:ph type="subTitle" idx="1"/>
          </p:nvPr>
        </p:nvSpPr>
        <p:spPr>
          <a:xfrm>
            <a:off x="1667510" y="3431540"/>
            <a:ext cx="9144635" cy="289052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01</a:t>
            </a:r>
            <a:r>
              <a:rPr lang="en-US" altLang="ko-KR" sz="2400" b="0" strike="noStrike" cap="none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en-US" altLang="ko-KR" sz="2400" b="0" strike="noStrike" cap="none" dirty="0" err="1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상품</a:t>
            </a:r>
            <a:r>
              <a:rPr altLang="en-US" sz="2400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안</a:t>
            </a:r>
            <a:r>
              <a:rPr altLang="en-US" sz="240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내</a:t>
            </a:r>
            <a:endParaRPr lang="ko-KR" altLang="en-US" sz="2400" b="0" strike="noStrike" cap="none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</a:endParaRPr>
          </a:p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   </a:t>
            </a:r>
            <a:endParaRPr lang="ko-KR" altLang="en-US" sz="2400" b="0" strike="noStrike" cap="none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</a:endParaRPr>
          </a:p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b="0" strike="noStrike" cap="none" dirty="0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02</a:t>
            </a:r>
            <a:r>
              <a:rPr lang="en-US" altLang="ko-KR" sz="2400" b="0" strike="noStrike" cap="none" dirty="0" smtClean="0">
                <a:solidFill>
                  <a:schemeClr val="accent1"/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en-US" altLang="ko-KR" sz="2400" b="0" strike="noStrike" cap="none" dirty="0" err="1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상품별</a:t>
            </a:r>
            <a:r>
              <a:rPr lang="en-US" altLang="ko-KR" sz="2400" b="0" strike="noStrike" cap="none" dirty="0" smtClean="0">
                <a:solidFill>
                  <a:schemeClr val="accent1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pitchFamily="49" charset="-127"/>
                <a:ea typeface="굴림체" pitchFamily="49" charset="-127"/>
              </a:rPr>
              <a:t> 영업방안</a:t>
            </a:r>
            <a:endParaRPr lang="ko-KR" altLang="en-US" sz="2400" b="0" strike="noStrike" cap="none" dirty="0" smtClean="0">
              <a:solidFill>
                <a:schemeClr val="accent1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775970" y="275590"/>
            <a:ext cx="10516870" cy="96710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0" strike="noStrike" cap="none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2745"/>
                    </a:srgbClr>
                  </a:outerShdw>
                </a:effectLst>
                <a:latin typeface="맑은 고딕" charset="0"/>
                <a:ea typeface="맑은 고딕" charset="0"/>
              </a:rPr>
              <a:t>1-1. 매경부동산</a:t>
            </a:r>
            <a:endParaRPr lang="ko-KR" altLang="en-US" sz="3600" b="0" strike="noStrike" cap="none" dirty="0" smtClean="0">
              <a:solidFill>
                <a:schemeClr val="accent5">
                  <a:lumMod val="75000"/>
                  <a:lumOff val="0"/>
                </a:schemeClr>
              </a:solidFill>
              <a:latin typeface="맑은 고딕" charset="0"/>
              <a:ea typeface="맑은 고딕" charset="0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829310" y="1628775"/>
          <a:ext cx="10515600" cy="42024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83360"/>
                <a:gridCol w="2045335"/>
                <a:gridCol w="1517650"/>
                <a:gridCol w="2331085"/>
                <a:gridCol w="3138170"/>
              </a:tblGrid>
              <a:tr h="647700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  상   품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가격 (VAT 포함)     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 계약 기간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      추가 충전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              비  고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</a:tr>
              <a:tr h="697230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포커스 60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231,000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1,700원(60건)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rowSpan="5"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홈페이지 제공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엔플2 어플 제공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다음부동산 매물전송(12월말)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11월 프로모션 진행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- 모바일 V1,V2 쿠폰 1+1 지급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- 모바일 쿠폰 최대 150장 제공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- 원룸현장확인 쿠폰 50장 제공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- 타사전환가입시 각종 혜택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</a:tr>
              <a:tr h="696595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포커스 120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352,000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1,700원(120건)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포커스 180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473,000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1,700원(180건)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714375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포커스 240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605,000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1,700원(240건)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732155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포커스 300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726,000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1,700원(무제한)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38200" y="391795"/>
            <a:ext cx="10516870" cy="743585"/>
          </a:xfrm>
          <a:prstGeom prst="rect">
            <a:avLst/>
          </a:prstGeom>
        </p:spPr>
        <p:txBody>
          <a:bodyPr vert="horz" wrap="square" lIns="91440" tIns="45720" rIns="91440" bIns="45720" numCol="1" anchor="ctr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b="0" strike="noStrike" cap="none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2745"/>
                    </a:srgbClr>
                  </a:outerShdw>
                </a:effectLst>
                <a:latin typeface="맑은 고딕" charset="0"/>
                <a:ea typeface="맑은 고딕" charset="0"/>
              </a:rPr>
              <a:t>1-2.부동산 114 및 방콜</a:t>
            </a:r>
            <a:endParaRPr lang="ko-KR" altLang="en-US" sz="3600" b="0" strike="noStrike" cap="none" dirty="0" smtClean="0">
              <a:solidFill>
                <a:schemeClr val="accent5">
                  <a:lumMod val="75000"/>
                  <a:lumOff val="0"/>
                </a:schemeClr>
              </a:solidFill>
              <a:latin typeface="맑은 고딕" charset="0"/>
              <a:ea typeface="맑은 고딕" charset="0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713105" y="1643050"/>
          <a:ext cx="10515600" cy="3443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865"/>
                <a:gridCol w="1866265"/>
                <a:gridCol w="1089660"/>
                <a:gridCol w="1884045"/>
                <a:gridCol w="3834765"/>
              </a:tblGrid>
              <a:tr h="615315"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     상  품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가 격(VAT포함)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기간 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쿠폰충전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l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8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비고</a:t>
                      </a:r>
                      <a:endParaRPr lang="ko-KR" altLang="en-US" sz="18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</a:tr>
              <a:tr h="72961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프리미엄 회원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1,650,000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1년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 rowSpan="4">
                  <a:txBody>
                    <a:bodyPr/>
                    <a:lstStyle/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홈페이지,콜백서비스 제공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리브온(KB시세), 네이트부동산에 매물    전송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아파트 시세제공시 가격할인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11월 프로모션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- 가입중개업소 네이버 전송쿠폰 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914400" fontAlgn="auto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   30-50장 제공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</a:tr>
              <a:tr h="741680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로얄 회원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880,000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1년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687705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클래식 회원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550,000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1년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건당 1,700원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  <a:tr h="669290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프리패스 회원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264,000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6개월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기본 쿠폰 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6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100건 제공</a:t>
                      </a:r>
                      <a:endParaRPr lang="ko-KR" altLang="en-US" sz="16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500042"/>
            <a:ext cx="10516235" cy="563545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1-2. </a:t>
            </a:r>
            <a:r>
              <a:rPr altLang="en-US" sz="320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방콜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838200" y="1643050"/>
          <a:ext cx="10515600" cy="3500462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400148"/>
                <a:gridCol w="1500198"/>
                <a:gridCol w="1571636"/>
                <a:gridCol w="6043618"/>
              </a:tblGrid>
              <a:tr h="5734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상품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가격</a:t>
                      </a:r>
                      <a:r>
                        <a:rPr lang="en-US" altLang="ko-KR" sz="1600" dirty="0" smtClean="0"/>
                        <a:t>(vat</a:t>
                      </a:r>
                      <a:r>
                        <a:rPr lang="ko-KR" altLang="en-US" sz="1600" dirty="0" smtClean="0"/>
                        <a:t>별도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기간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비고</a:t>
                      </a:r>
                      <a:endParaRPr lang="ko-KR" altLang="en-US" sz="1600" dirty="0"/>
                    </a:p>
                  </a:txBody>
                  <a:tcPr anchor="ctr"/>
                </a:tc>
              </a:tr>
              <a:tr h="5734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방콜</a:t>
                      </a:r>
                      <a:r>
                        <a:rPr lang="ko-KR" altLang="en-US" sz="1600" dirty="0" smtClean="0"/>
                        <a:t> </a:t>
                      </a:r>
                      <a:r>
                        <a:rPr lang="en-US" altLang="ko-KR" sz="1600" dirty="0" smtClean="0"/>
                        <a:t>10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20,000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개월</a:t>
                      </a:r>
                      <a:endParaRPr lang="ko-KR" altLang="en-US" sz="1600" dirty="0"/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</a:t>
                      </a:r>
                      <a:r>
                        <a:rPr lang="ko-KR" altLang="en-US" sz="1600" dirty="0" smtClean="0"/>
                        <a:t>계약기간은 </a:t>
                      </a:r>
                      <a:r>
                        <a:rPr lang="en-US" altLang="ko-KR" sz="1600" dirty="0" smtClean="0"/>
                        <a:t>6</a:t>
                      </a:r>
                      <a:r>
                        <a:rPr lang="ko-KR" altLang="en-US" sz="1600" dirty="0" smtClean="0"/>
                        <a:t>개월</a:t>
                      </a:r>
                      <a:r>
                        <a:rPr lang="en-US" altLang="ko-KR" sz="1600" dirty="0" smtClean="0"/>
                        <a:t>, 1</a:t>
                      </a:r>
                      <a:r>
                        <a:rPr lang="ko-KR" altLang="en-US" sz="1600" dirty="0" smtClean="0"/>
                        <a:t>년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</a:t>
                      </a:r>
                      <a:r>
                        <a:rPr lang="ko-KR" altLang="en-US" sz="1600" dirty="0" err="1" smtClean="0"/>
                        <a:t>방콜</a:t>
                      </a:r>
                      <a:r>
                        <a:rPr lang="ko-KR" altLang="en-US" sz="1600" dirty="0" smtClean="0"/>
                        <a:t> 매물 </a:t>
                      </a:r>
                      <a:r>
                        <a:rPr lang="ko-KR" altLang="en-US" sz="1600" dirty="0" err="1" smtClean="0"/>
                        <a:t>등록시</a:t>
                      </a:r>
                      <a:r>
                        <a:rPr lang="ko-KR" altLang="en-US" sz="1600" dirty="0" smtClean="0"/>
                        <a:t> 부동산</a:t>
                      </a:r>
                      <a:r>
                        <a:rPr lang="en-US" altLang="ko-KR" sz="1600" dirty="0" smtClean="0"/>
                        <a:t>114 </a:t>
                      </a:r>
                      <a:r>
                        <a:rPr lang="ko-KR" altLang="en-US" sz="1600" dirty="0" smtClean="0"/>
                        <a:t>동시 노출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*pc</a:t>
                      </a:r>
                      <a:r>
                        <a:rPr lang="ko-KR" altLang="en-US" sz="1600" dirty="0" smtClean="0"/>
                        <a:t>용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err="1" smtClean="0"/>
                        <a:t>모바일용</a:t>
                      </a:r>
                      <a:r>
                        <a:rPr lang="ko-KR" altLang="en-US" sz="1600" dirty="0" smtClean="0"/>
                        <a:t> 홈페이지 제공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</a:t>
                      </a:r>
                      <a:r>
                        <a:rPr lang="ko-KR" altLang="en-US" sz="1600" dirty="0" smtClean="0"/>
                        <a:t>중개업자 </a:t>
                      </a:r>
                      <a:r>
                        <a:rPr lang="ko-KR" altLang="en-US" sz="1600" dirty="0" err="1" smtClean="0"/>
                        <a:t>전용어플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중개지원</a:t>
                      </a:r>
                      <a:r>
                        <a:rPr lang="en-US" altLang="ko-KR" sz="1600" dirty="0" smtClean="0"/>
                        <a:t>114) </a:t>
                      </a:r>
                      <a:r>
                        <a:rPr lang="ko-KR" altLang="en-US" sz="1600" dirty="0" smtClean="0"/>
                        <a:t>제공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</a:t>
                      </a:r>
                      <a:r>
                        <a:rPr lang="ko-KR" altLang="en-US" sz="1600" dirty="0" err="1" smtClean="0"/>
                        <a:t>콜매니져</a:t>
                      </a:r>
                      <a:r>
                        <a:rPr lang="ko-KR" altLang="en-US" sz="1600" dirty="0" smtClean="0"/>
                        <a:t> 무상지원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*’</a:t>
                      </a:r>
                      <a:r>
                        <a:rPr lang="ko-KR" altLang="en-US" sz="1600" dirty="0" smtClean="0"/>
                        <a:t>방구하기</a:t>
                      </a:r>
                      <a:r>
                        <a:rPr lang="en-US" altLang="ko-KR" sz="1600" dirty="0" smtClean="0"/>
                        <a:t>’</a:t>
                      </a:r>
                      <a:r>
                        <a:rPr lang="ko-KR" altLang="en-US" sz="1600" dirty="0" smtClean="0"/>
                        <a:t>서비스 제공</a:t>
                      </a:r>
                      <a:endParaRPr lang="en-US" altLang="ko-KR" sz="16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dirty="0" smtClean="0"/>
                        <a:t>*1</a:t>
                      </a:r>
                      <a:r>
                        <a:rPr lang="ko-KR" altLang="en-US" sz="1600" dirty="0" smtClean="0"/>
                        <a:t>년 </a:t>
                      </a:r>
                      <a:r>
                        <a:rPr lang="ko-KR" altLang="en-US" sz="1600" dirty="0" err="1" smtClean="0"/>
                        <a:t>계약시</a:t>
                      </a:r>
                      <a:r>
                        <a:rPr lang="ko-KR" altLang="en-US" sz="1600" baseline="0" dirty="0" smtClean="0"/>
                        <a:t> </a:t>
                      </a:r>
                      <a:r>
                        <a:rPr lang="ko-KR" altLang="en-US" sz="1600" baseline="0" dirty="0" err="1" smtClean="0"/>
                        <a:t>충전금</a:t>
                      </a:r>
                      <a:r>
                        <a:rPr lang="ko-KR" altLang="en-US" sz="1600" baseline="0" dirty="0" smtClean="0"/>
                        <a:t> </a:t>
                      </a:r>
                      <a:r>
                        <a:rPr lang="en-US" altLang="ko-KR" sz="1600" baseline="0" dirty="0" smtClean="0"/>
                        <a:t>84000</a:t>
                      </a:r>
                      <a:r>
                        <a:rPr lang="ko-KR" altLang="en-US" sz="1600" baseline="0" dirty="0" smtClean="0"/>
                        <a:t>원 제공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baseline="0" dirty="0" smtClean="0"/>
                        <a:t>*</a:t>
                      </a:r>
                      <a:r>
                        <a:rPr lang="ko-KR" altLang="en-US" sz="1600" baseline="0" dirty="0" smtClean="0"/>
                        <a:t>키워드 </a:t>
                      </a:r>
                      <a:r>
                        <a:rPr lang="en-US" altLang="ko-KR" sz="1600" baseline="0" dirty="0" smtClean="0"/>
                        <a:t>3</a:t>
                      </a:r>
                      <a:r>
                        <a:rPr lang="ko-KR" altLang="en-US" sz="1600" baseline="0" dirty="0" smtClean="0"/>
                        <a:t>개 </a:t>
                      </a:r>
                      <a:r>
                        <a:rPr lang="ko-KR" altLang="en-US" sz="1600" baseline="0" dirty="0" err="1" smtClean="0"/>
                        <a:t>지정시</a:t>
                      </a:r>
                      <a:r>
                        <a:rPr lang="ko-KR" altLang="en-US" sz="1600" baseline="0" dirty="0" smtClean="0"/>
                        <a:t> 파워링크</a:t>
                      </a:r>
                      <a:r>
                        <a:rPr lang="en-US" altLang="ko-KR" sz="1600" baseline="0" dirty="0" smtClean="0"/>
                        <a:t>(</a:t>
                      </a:r>
                      <a:r>
                        <a:rPr lang="ko-KR" altLang="en-US" sz="1600" baseline="0" dirty="0" err="1" smtClean="0"/>
                        <a:t>방콜</a:t>
                      </a:r>
                      <a:r>
                        <a:rPr lang="en-US" altLang="ko-KR" sz="1600" baseline="0" dirty="0" smtClean="0"/>
                        <a:t>)</a:t>
                      </a:r>
                      <a:r>
                        <a:rPr lang="ko-KR" altLang="en-US" sz="1600" baseline="0" dirty="0" smtClean="0"/>
                        <a:t> 연결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600" baseline="0" dirty="0" smtClean="0"/>
                        <a:t>*</a:t>
                      </a:r>
                      <a:r>
                        <a:rPr lang="ko-KR" altLang="en-US" sz="1600" baseline="0" dirty="0" err="1" smtClean="0"/>
                        <a:t>원투룸</a:t>
                      </a:r>
                      <a:r>
                        <a:rPr lang="ko-KR" altLang="en-US" sz="1600" baseline="0" dirty="0" smtClean="0"/>
                        <a:t> 임대매물 등록 시 전용면적 </a:t>
                      </a:r>
                      <a:r>
                        <a:rPr lang="en-US" altLang="ko-KR" sz="1600" baseline="0" dirty="0" smtClean="0"/>
                        <a:t>60</a:t>
                      </a:r>
                      <a:r>
                        <a:rPr lang="ko-KR" altLang="en-US" sz="1600" baseline="0" dirty="0" err="1" smtClean="0"/>
                        <a:t>제곱미터</a:t>
                      </a:r>
                      <a:r>
                        <a:rPr lang="ko-KR" altLang="en-US" sz="1600" baseline="0" dirty="0" smtClean="0"/>
                        <a:t> 이하만 가능</a:t>
                      </a:r>
                      <a:endParaRPr lang="en-US" altLang="ko-KR" sz="1600" baseline="0" dirty="0" smtClean="0"/>
                    </a:p>
                    <a:p>
                      <a:pPr latinLnBrk="1">
                        <a:buFont typeface="Arial" charset="0"/>
                        <a:buChar char="•"/>
                      </a:pPr>
                      <a:endParaRPr lang="en-US" altLang="ko-KR" sz="1600" baseline="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endParaRPr lang="ko-KR" altLang="en-US" sz="1600" dirty="0"/>
                    </a:p>
                  </a:txBody>
                  <a:tcPr/>
                </a:tc>
              </a:tr>
              <a:tr h="5734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방콜</a:t>
                      </a:r>
                      <a:r>
                        <a:rPr lang="en-US" altLang="ko-KR" sz="1600" dirty="0" smtClean="0"/>
                        <a:t>20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30,000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개월</a:t>
                      </a:r>
                      <a:endParaRPr lang="ko-KR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734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방콜</a:t>
                      </a:r>
                      <a:r>
                        <a:rPr lang="en-US" altLang="ko-KR" sz="1600" dirty="0" smtClean="0"/>
                        <a:t>30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50,000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개월</a:t>
                      </a:r>
                      <a:endParaRPr lang="ko-KR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5734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방콜</a:t>
                      </a:r>
                      <a:r>
                        <a:rPr lang="en-US" altLang="ko-KR" sz="1600" dirty="0" smtClean="0"/>
                        <a:t>40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70,000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개월</a:t>
                      </a:r>
                      <a:endParaRPr lang="ko-KR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6330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방콜</a:t>
                      </a:r>
                      <a:r>
                        <a:rPr lang="en-US" altLang="ko-KR" sz="1600" dirty="0" smtClean="0"/>
                        <a:t>50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90,000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개월</a:t>
                      </a:r>
                      <a:endParaRPr lang="ko-KR" altLang="en-US" sz="16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6235" cy="420370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1-3. </a:t>
            </a:r>
            <a:r>
              <a:rPr altLang="en-US" sz="320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부동산써브 및 다방</a:t>
            </a:r>
            <a:endParaRPr lang="ko-KR" altLang="en-US" sz="3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105" y="1000125"/>
            <a:ext cx="5158105" cy="4286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</a:t>
            </a:r>
            <a:r>
              <a:rPr altLang="en-US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부동산써브</a:t>
            </a:r>
            <a:endParaRPr lang="ko-KR" altLang="en-US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/>
        </p:nvGraphicFramePr>
        <p:xfrm>
          <a:off x="309245" y="1571625"/>
          <a:ext cx="5688965" cy="4343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4855"/>
                <a:gridCol w="1219200"/>
                <a:gridCol w="812800"/>
                <a:gridCol w="1219200"/>
                <a:gridCol w="1692910"/>
              </a:tblGrid>
              <a:tr h="365125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상품</a:t>
                      </a:r>
                      <a:endParaRPr lang="ko-KR" altLang="en-US" sz="1400" kern="1200" dirty="0" smtClean="0" cap="none" b="1" strike="noStrike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가격</a:t>
                      </a: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Calibri" charset="0"/>
                          <a:ea typeface="Calibri" charset="0"/>
                        </a:rPr>
                        <a:t>(vat</a:t>
                      </a: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포함</a:t>
                      </a: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1" strike="noStrike">
                        <a:solidFill>
                          <a:srgbClr val="FFFFFF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기간</a:t>
                      </a:r>
                      <a:endParaRPr lang="ko-KR" altLang="en-US" sz="1400" kern="1200" dirty="0" smtClean="0" cap="none" b="1" strike="noStrike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추가충전</a:t>
                      </a:r>
                      <a:endParaRPr lang="ko-KR" altLang="en-US" sz="1400" kern="1200" dirty="0" smtClean="0" cap="none" b="1" strike="noStrike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1" strike="noStrike">
                          <a:solidFill>
                            <a:srgbClr val="FFFFFF"/>
                          </a:solidFill>
                          <a:latin typeface="맑은 고딕" charset="0"/>
                          <a:ea typeface="맑은 고딕" charset="0"/>
                        </a:rPr>
                        <a:t>비고</a:t>
                      </a:r>
                      <a:endParaRPr lang="ko-KR" altLang="en-US" sz="1400" kern="1200" dirty="0" smtClean="0" cap="none" b="1" strike="noStrike">
                        <a:solidFill>
                          <a:srgbClr val="FFFFFF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</a:tr>
              <a:tr h="436880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30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165,000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         -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rowSpan="7"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*홈페이지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제공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*네이버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등록시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부동산써브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,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다방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,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벼룩시장에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동시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노출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다방앱에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해당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단지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정보가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구축되어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있어야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함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*11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월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프로모션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-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원룸현장확인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30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제공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-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모바일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v1 50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제공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-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모바일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v2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무제한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제공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- 300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상품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구매시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추가기간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+3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 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t"/>
                </a:tc>
              </a:tr>
              <a:tr h="577850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70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210,000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70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  <a:tr h="554355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90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252,000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90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  <a:tr h="554355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120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319000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120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  <a:tr h="577850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180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451,000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180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  <a:tr h="577850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240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600,000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무제한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  <a:tr h="699135"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300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건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750,000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6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개월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ctr" fontAlgn="auto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1440" marR="91440" marT="45720" marB="45720" anchor="ctr"/>
                </a:tc>
                <a:tc>
                  <a:txBody>
                    <a:bodyPr/>
                    <a:lstStyle/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무제한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fontAlgn="auto" defTabSz="914400" ea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(1700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맑은 고딕" charset="0"/>
                          <a:ea typeface="맑은 고딕" charset="0"/>
                        </a:rPr>
                        <a:t>원</a:t>
                      </a:r>
                      <a:r>
                        <a:rPr lang="en-US" altLang="ko-KR" sz="1400" kern="1200" cap="none" dirty="0" smtClean="0" b="0" strike="noStrike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</a:rPr>
                        <a:t>)</a:t>
                      </a:r>
                      <a:endParaRPr lang="ko-KR" altLang="en-US" sz="1400" kern="1200" dirty="0" smtClean="0" cap="none" b="0" strike="noStrike">
                        <a:solidFill>
                          <a:srgbClr val="000000"/>
                        </a:solidFill>
                        <a:latin typeface="Calibri" charset="0"/>
                        <a:ea typeface="Calibri" charset="0"/>
                      </a:endParaRPr>
                    </a:p>
                  </a:txBody>
                  <a:tcPr marL="91440" marR="91440" marT="45720" marB="45720" anchor="ctr"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kern="1200" dirty="0" smtClean="0" cap="none" b="0"/>
                    </a:p>
                  </a:txBody>
                </a:tc>
              </a:tr>
            </a:tbl>
          </a:graphicData>
        </a:graphic>
      </p:graphicFrame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810375" y="1000125"/>
            <a:ext cx="5184140" cy="42862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altLang="en-US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다방</a:t>
            </a:r>
            <a:endParaRPr lang="ko-KR" altLang="en-US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sz="quarter" idx="4"/>
          </p:nvPr>
        </p:nvGraphicFramePr>
        <p:xfrm>
          <a:off x="6310313" y="1571622"/>
          <a:ext cx="5429252" cy="43434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28695"/>
                <a:gridCol w="1214446"/>
                <a:gridCol w="928694"/>
                <a:gridCol w="2357417"/>
              </a:tblGrid>
              <a:tr h="540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일반상품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가격</a:t>
                      </a:r>
                      <a:r>
                        <a:rPr lang="en-US" altLang="ko-KR" sz="1400" dirty="0" smtClean="0"/>
                        <a:t>(vat</a:t>
                      </a:r>
                      <a:r>
                        <a:rPr lang="ko-KR" altLang="en-US" sz="1400" dirty="0" smtClean="0"/>
                        <a:t>별도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기간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rowSpan="10">
                  <a:txBody>
                    <a:bodyPr/>
                    <a:lstStyle/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일반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단지</a:t>
                      </a:r>
                      <a:r>
                        <a:rPr lang="en-US" altLang="ko-KR" sz="1400" dirty="0" smtClean="0"/>
                        <a:t>,</a:t>
                      </a:r>
                      <a:r>
                        <a:rPr lang="ko-KR" altLang="en-US" sz="1400" dirty="0" smtClean="0"/>
                        <a:t>프리미엄 상품으로 구분</a:t>
                      </a:r>
                      <a:endParaRPr lang="en-US" altLang="ko-KR" sz="14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기간은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개월과 </a:t>
                      </a:r>
                      <a:r>
                        <a:rPr lang="en-US" altLang="ko-KR" sz="1400" dirty="0" smtClean="0"/>
                        <a:t>3</a:t>
                      </a:r>
                      <a:r>
                        <a:rPr lang="ko-KR" altLang="en-US" sz="1400" dirty="0" smtClean="0"/>
                        <a:t>개월로 선택 가능</a:t>
                      </a:r>
                      <a:endParaRPr lang="en-US" altLang="ko-KR" sz="14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400" dirty="0" smtClean="0"/>
                        <a:t>*pc</a:t>
                      </a:r>
                      <a:r>
                        <a:rPr lang="ko-KR" altLang="en-US" sz="1400" dirty="0" smtClean="0"/>
                        <a:t>와 모바일 동시 노출</a:t>
                      </a:r>
                      <a:endParaRPr lang="en-US" altLang="ko-KR" sz="14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다방에서 검색되는 모든 결과에 노출되어 광고효과 높음</a:t>
                      </a:r>
                      <a:endParaRPr lang="en-US" altLang="ko-KR" sz="1400" dirty="0" smtClean="0"/>
                    </a:p>
                    <a:p>
                      <a:pPr latinLnBrk="1">
                        <a:buFont typeface="Arial" charset="0"/>
                        <a:buNone/>
                      </a:pPr>
                      <a:r>
                        <a:rPr lang="en-US" altLang="ko-KR" sz="1400" dirty="0" smtClean="0"/>
                        <a:t>*</a:t>
                      </a:r>
                      <a:r>
                        <a:rPr lang="ko-KR" altLang="en-US" sz="1400" dirty="0" smtClean="0"/>
                        <a:t>광고기간</a:t>
                      </a:r>
                      <a:r>
                        <a:rPr lang="ko-KR" altLang="en-US" sz="1400" baseline="0" dirty="0" smtClean="0"/>
                        <a:t> 내 등록건수 보장</a:t>
                      </a:r>
                      <a:endParaRPr lang="ko-KR" altLang="en-US" sz="1400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120,000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180,000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240,000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300,000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360,000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1819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420,000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480,000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540,000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7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100</a:t>
                      </a:r>
                      <a:r>
                        <a:rPr lang="ko-KR" altLang="en-US" sz="1400" dirty="0" smtClean="0"/>
                        <a:t>건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600,000</a:t>
                      </a:r>
                      <a:r>
                        <a:rPr lang="ko-KR" altLang="en-US" sz="1400" dirty="0" smtClean="0"/>
                        <a:t>원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개월</a:t>
                      </a:r>
                      <a:endParaRPr lang="ko-KR" alt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 txBox="1">
            <a:spLocks noGrp="1"/>
          </p:cNvSpPr>
          <p:nvPr>
            <p:ph type="title"/>
          </p:nvPr>
        </p:nvSpPr>
        <p:spPr>
          <a:xfrm>
            <a:off x="661035" y="394970"/>
            <a:ext cx="4112260" cy="80327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1" strike="noStrike" cap="none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2745"/>
                    </a:srgbClr>
                  </a:outerShdw>
                </a:effectLst>
                <a:latin typeface="굴림체" charset="0"/>
                <a:ea typeface="굴림체" charset="0"/>
              </a:rPr>
              <a:t>1-4. 아파트실거래가</a:t>
            </a:r>
            <a:endParaRPr lang="ko-KR" altLang="en-US" sz="3200" b="1" strike="noStrike" cap="none" dirty="0" smtClean="0">
              <a:solidFill>
                <a:schemeClr val="accent5">
                  <a:lumMod val="75000"/>
                  <a:lumOff val="0"/>
                </a:schemeClr>
              </a:solidFill>
              <a:latin typeface="굴림체" charset="0"/>
              <a:ea typeface="굴림체" charset="0"/>
            </a:endParaRPr>
          </a:p>
        </p:txBody>
      </p:sp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661035" y="1530350"/>
            <a:ext cx="3932555" cy="464121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0" indent="0" algn="l" defTabSz="91440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523836" y="1530350"/>
          <a:ext cx="4249459" cy="4752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339"/>
                <a:gridCol w="3390120"/>
              </a:tblGrid>
              <a:tr h="440690"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 구 분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>
                  <a:txBody>
                    <a:bodyPr/>
                    <a:lstStyle/>
                    <a:p>
                      <a:pPr marL="0" indent="0" algn="ctr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1" strike="noStrike" kern="1200" cap="none" dirty="0" smtClean="0">
                          <a:solidFill>
                            <a:schemeClr val="lt1"/>
                          </a:solidFill>
                          <a:latin typeface="맑은 고딕" charset="0"/>
                          <a:ea typeface="맑은 고딕" charset="0"/>
                        </a:rPr>
                        <a:t>내   용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</a:tr>
              <a:tr h="465455"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기 간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1년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1814830"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가 격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세대별 상이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-300세대 이하 220,000원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-1000세대 이하 330,000원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-2000세대 이하 440,000원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-3000세대 이하 550,000원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-3000세대 초과 770,000원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 추가단지구매시 할인 가능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2031365"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 구 성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*일반홈페이지,실거래홈페이지 제공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*네이버매물 및 업소정보 노출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*구매단지 프로필 노출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(단지별 2개 업소 가능)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*관심/최근단지 사용자 대상으로 푸시메세지 전송(단지별 10회,월 1회)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b="0" strike="noStrike" kern="1200" cap="none" dirty="0" smtClean="0">
                          <a:solidFill>
                            <a:schemeClr val="dk1"/>
                          </a:solidFill>
                          <a:latin typeface="맑은 고딕" charset="0"/>
                          <a:ea typeface="맑은 고딕" charset="0"/>
                        </a:rPr>
                        <a:t>*재계약시 우선권 보장</a:t>
                      </a: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  <a:p>
                      <a:pPr marL="0" indent="0" algn="l" defTabSz="508000" eaLnBrk="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lang="ko-KR" altLang="en-US" sz="14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</a:tbl>
          </a:graphicData>
        </a:graphic>
      </p:graphicFrame>
      <p:pic>
        <p:nvPicPr>
          <p:cNvPr id="8" name="그림 7" descr="C:/Users/home/AppData/Roaming/PolarisOffice/ETemp/3552_4710688/fImage15220119441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rcRect t="13717"/>
          <a:stretch>
            <a:fillRect/>
          </a:stretch>
        </p:blipFill>
        <p:spPr>
          <a:xfrm>
            <a:off x="5002530" y="1381746"/>
            <a:ext cx="6732905" cy="49009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843280" y="714356"/>
            <a:ext cx="5158740" cy="52451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일반형 홈페이지</a:t>
            </a:r>
            <a:endParaRPr lang="ko-KR" altLang="en-US" sz="2400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내용 개체 틀 3" descr="C:/Users/home/AppData/Roaming/PolarisOffice/ETemp/3552_4710688/fImage642872018467.png"/>
          <p:cNvPicPr>
            <a:picLocks noGrp="1" noChangeAspect="1"/>
          </p:cNvPicPr>
          <p:nvPr>
            <p:ph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64845" y="1428736"/>
            <a:ext cx="4702175" cy="4425315"/>
          </a:xfrm>
          <a:prstGeom prst="rect">
            <a:avLst/>
          </a:prstGeom>
          <a:noFill/>
        </p:spPr>
      </p:pic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6192520" y="723246"/>
            <a:ext cx="5184775" cy="51562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400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실거래홈페이지</a:t>
            </a:r>
            <a:endParaRPr lang="ko-KR" altLang="en-US" sz="2400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6" name="내용 개체 틀 5" descr="C:/Users/home/AppData/Roaming/PolarisOffice/ETemp/3552_4710688/fImage844162056334.png"/>
          <p:cNvPicPr>
            <a:picLocks noGrp="1" noChangeAspect="1"/>
          </p:cNvPicPr>
          <p:nvPr>
            <p:ph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002020" y="1668766"/>
            <a:ext cx="5375275" cy="418528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alter_0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041" b="3041"/>
          <a:stretch>
            <a:fillRect/>
          </a:stretch>
        </p:blipFill>
        <p:spPr>
          <a:xfrm>
            <a:off x="4310050" y="1214421"/>
            <a:ext cx="4143404" cy="4874260"/>
          </a:xfr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840105" y="457200"/>
            <a:ext cx="3932555" cy="530225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1-5. </a:t>
            </a:r>
            <a:r>
              <a:rPr altLang="en-US" sz="320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알터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2399" y="2500306"/>
            <a:ext cx="3643338" cy="358837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55000" lnSpcReduction="20000"/>
          </a:bodyPr>
          <a:lstStyle/>
          <a:p>
            <a:pPr fontAlgn="base">
              <a:buNone/>
            </a:pPr>
            <a:r>
              <a:rPr lang="en-US" altLang="en-US" sz="2500" b="1" dirty="0" smtClean="0"/>
              <a:t>- </a:t>
            </a:r>
            <a:r>
              <a:rPr altLang="en-US" sz="2500" b="1" smtClean="0"/>
              <a:t>상담자료 </a:t>
            </a:r>
            <a:r>
              <a:rPr altLang="en-US" sz="2500" b="1"/>
              <a:t>인쇄 가능</a:t>
            </a:r>
          </a:p>
          <a:p>
            <a:pPr fontAlgn="base">
              <a:buNone/>
            </a:pPr>
            <a:r>
              <a:rPr altLang="en-US" sz="2500" smtClean="0"/>
              <a:t>        고객이 </a:t>
            </a:r>
            <a:r>
              <a:rPr altLang="en-US" sz="2500"/>
              <a:t>관심있는 매물을 </a:t>
            </a:r>
            <a:r>
              <a:rPr altLang="en-US" sz="2500" smtClean="0"/>
              <a:t>중개할 때 상담관리에서 </a:t>
            </a:r>
            <a:r>
              <a:rPr altLang="en-US" sz="2500"/>
              <a:t>물건</a:t>
            </a:r>
            <a:r>
              <a:rPr lang="en-US" altLang="ko-KR" sz="2500" dirty="0"/>
              <a:t>(</a:t>
            </a:r>
            <a:r>
              <a:rPr altLang="en-US" sz="2500"/>
              <a:t>단지</a:t>
            </a:r>
            <a:r>
              <a:rPr lang="en-US" altLang="ko-KR" sz="2500" dirty="0"/>
              <a:t>,</a:t>
            </a:r>
            <a:r>
              <a:rPr altLang="en-US" sz="2500"/>
              <a:t>학군</a:t>
            </a:r>
            <a:r>
              <a:rPr lang="en-US" altLang="ko-KR" sz="2500" dirty="0"/>
              <a:t>,</a:t>
            </a:r>
            <a:r>
              <a:rPr altLang="en-US" sz="2500"/>
              <a:t>주변</a:t>
            </a:r>
            <a:r>
              <a:rPr lang="en-US" altLang="ko-KR" sz="2500" dirty="0"/>
              <a:t>,</a:t>
            </a:r>
            <a:r>
              <a:rPr altLang="en-US" sz="2500"/>
              <a:t>교통등</a:t>
            </a:r>
            <a:r>
              <a:rPr lang="en-US" altLang="ko-KR" sz="2500" dirty="0"/>
              <a:t>)</a:t>
            </a:r>
            <a:r>
              <a:rPr altLang="en-US" sz="2500"/>
              <a:t>정보를 </a:t>
            </a:r>
            <a:r>
              <a:rPr altLang="en-US" sz="2500" smtClean="0"/>
              <a:t>출력하</a:t>
            </a:r>
            <a:r>
              <a:rPr altLang="en-US" sz="2500"/>
              <a:t>여</a:t>
            </a:r>
            <a:r>
              <a:rPr altLang="en-US" sz="2500" smtClean="0"/>
              <a:t> </a:t>
            </a:r>
            <a:r>
              <a:rPr altLang="en-US" sz="2500"/>
              <a:t>제공</a:t>
            </a:r>
            <a:br>
              <a:rPr altLang="en-US" sz="2500"/>
            </a:br>
            <a:endParaRPr altLang="en-US" sz="2500"/>
          </a:p>
          <a:p>
            <a:pPr fontAlgn="base">
              <a:buNone/>
            </a:pPr>
            <a:r>
              <a:rPr lang="en-US" altLang="en-US" sz="2500" b="1" dirty="0" smtClean="0"/>
              <a:t>- </a:t>
            </a:r>
            <a:r>
              <a:rPr altLang="en-US" sz="2500" b="1" smtClean="0"/>
              <a:t>부메랑기능</a:t>
            </a:r>
            <a:endParaRPr altLang="en-US" sz="2500" b="1"/>
          </a:p>
          <a:p>
            <a:pPr fontAlgn="base">
              <a:buNone/>
            </a:pPr>
            <a:r>
              <a:rPr altLang="en-US" sz="2500" smtClean="0"/>
              <a:t>        매수자가 찾는 </a:t>
            </a:r>
            <a:r>
              <a:rPr altLang="en-US" sz="2500"/>
              <a:t>매물이 없는 경우 망을 통해 부메랑기능을 이용하여 </a:t>
            </a:r>
            <a:r>
              <a:rPr altLang="en-US" sz="2500" smtClean="0"/>
              <a:t>매물을 쉽게 확보할 수 있는 기능</a:t>
            </a:r>
            <a:r>
              <a:rPr altLang="en-US" sz="2500"/>
              <a:t/>
            </a:r>
            <a:br>
              <a:rPr altLang="en-US" sz="2500"/>
            </a:br>
            <a:endParaRPr altLang="en-US" sz="2500"/>
          </a:p>
          <a:p>
            <a:pPr fontAlgn="base">
              <a:buNone/>
            </a:pPr>
            <a:r>
              <a:rPr lang="en-US" altLang="en-US" sz="2500" b="1" dirty="0" smtClean="0"/>
              <a:t>- </a:t>
            </a:r>
            <a:r>
              <a:rPr altLang="en-US" sz="2500" b="1" smtClean="0"/>
              <a:t>고객관리기능</a:t>
            </a:r>
          </a:p>
          <a:p>
            <a:pPr fontAlgn="base">
              <a:buNone/>
            </a:pPr>
            <a:r>
              <a:rPr altLang="en-US" sz="2500" smtClean="0"/>
              <a:t>        고객정보</a:t>
            </a:r>
            <a:r>
              <a:rPr lang="en-US" altLang="ko-KR" sz="2500" dirty="0" smtClean="0"/>
              <a:t>, </a:t>
            </a:r>
            <a:r>
              <a:rPr altLang="en-US" sz="2500" smtClean="0"/>
              <a:t>일정관리</a:t>
            </a:r>
            <a:r>
              <a:rPr lang="en-US" altLang="ko-KR" sz="2500" dirty="0" smtClean="0"/>
              <a:t>, </a:t>
            </a:r>
            <a:r>
              <a:rPr altLang="en-US" sz="2500" smtClean="0"/>
              <a:t>전화 발신</a:t>
            </a:r>
            <a:r>
              <a:rPr lang="en-US" altLang="ko-KR" sz="2500" dirty="0" smtClean="0"/>
              <a:t>,</a:t>
            </a:r>
            <a:r>
              <a:rPr altLang="en-US" sz="2500" smtClean="0"/>
              <a:t>수신관리등 사용자 위주로 되어있어 고객관리가 용이한 기능</a:t>
            </a:r>
            <a:br>
              <a:rPr altLang="en-US" sz="2500" smtClean="0"/>
            </a:br>
            <a:endParaRPr altLang="en-US" sz="2500" smtClean="0"/>
          </a:p>
          <a:p>
            <a:pPr fontAlgn="base">
              <a:buNone/>
            </a:pPr>
            <a:r>
              <a:rPr lang="en-US" altLang="en-US" sz="2500" b="1" dirty="0" smtClean="0"/>
              <a:t>- </a:t>
            </a:r>
            <a:r>
              <a:rPr altLang="en-US" sz="2500" b="1" smtClean="0"/>
              <a:t>매물 </a:t>
            </a:r>
            <a:r>
              <a:rPr altLang="en-US" sz="2500" b="1"/>
              <a:t>네이버로 전송기능</a:t>
            </a:r>
          </a:p>
          <a:p>
            <a:pPr fontAlgn="base">
              <a:buNone/>
            </a:pPr>
            <a:r>
              <a:rPr altLang="en-US" sz="2500" smtClean="0"/>
              <a:t>        네이버 </a:t>
            </a:r>
            <a:r>
              <a:rPr altLang="en-US" sz="2500"/>
              <a:t>협력사로 입점되어 공동중개망에서 네이버로 매물 전송 가능</a:t>
            </a:r>
          </a:p>
          <a:p>
            <a:pPr>
              <a:buFont typeface="Arial" charset="0"/>
              <a:buChar char="•"/>
            </a:pPr>
            <a:endParaRPr lang="ko-KR" altLang="en-US" dirty="0"/>
          </a:p>
        </p:txBody>
      </p:sp>
      <p:pic>
        <p:nvPicPr>
          <p:cNvPr id="6" name="그림 5" descr="alter_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330" y="1214421"/>
            <a:ext cx="3286148" cy="48742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2399" y="987425"/>
            <a:ext cx="36433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2">
                    <a:lumMod val="50000"/>
                  </a:schemeClr>
                </a:solidFill>
              </a:rPr>
              <a:t>* </a:t>
            </a:r>
            <a:r>
              <a:rPr altLang="en-US" sz="1400" b="1" smtClean="0">
                <a:solidFill>
                  <a:schemeClr val="accent2">
                    <a:lumMod val="50000"/>
                  </a:schemeClr>
                </a:solidFill>
              </a:rPr>
              <a:t>알터는 전국 중개망으로써 타사와 비교하였을 때  시스템이 사용자 위주로 구축되어 있어 편의성을 갖추었고 네이버 협력 업체로써 하나의 프로그램으로 공동중개망과 네이버 매물광고를 동시에 할 수있는 다기능 상품</a:t>
            </a:r>
            <a:endParaRPr lang="ko-KR" altLang="en-US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93420" y="833120"/>
            <a:ext cx="3933825" cy="687705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1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2352"/>
                    </a:srgbClr>
                  </a:outerShdw>
                </a:effectLst>
                <a:latin typeface="굴림체" charset="0"/>
                <a:ea typeface="굴림체" charset="0"/>
              </a:rPr>
              <a:t>1-6</a:t>
            </a:r>
            <a:r>
              <a:rPr lang="en-US" altLang="ko-KR" sz="3200" b="1" strike="noStrike" cap="none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2352"/>
                    </a:srgbClr>
                  </a:outerShdw>
                </a:effectLst>
                <a:latin typeface="굴림체" charset="0"/>
                <a:ea typeface="굴림체" charset="0"/>
              </a:rPr>
              <a:t>. 입주탐방</a:t>
            </a:r>
            <a:endParaRPr lang="ko-KR" altLang="en-US" sz="3200" b="1" strike="noStrike" cap="none" dirty="0" smtClean="0">
              <a:solidFill>
                <a:schemeClr val="accent5">
                  <a:lumMod val="75000"/>
                  <a:lumOff val="0"/>
                </a:schemeClr>
              </a:solidFill>
              <a:latin typeface="굴림체" charset="0"/>
              <a:ea typeface="굴림체" charset="0"/>
            </a:endParaRPr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14="http://schemas.microsoft.com/office/powerpoint/2010/main" xmlns="" val="0"/>
              </a:ext>
            </a:extLst>
          </a:blip>
          <a:srcRect/>
          <a:stretch>
            <a:fillRect/>
          </a:stretch>
        </p:blipFill>
        <p:spPr>
          <a:xfrm>
            <a:off x="5043170" y="964565"/>
            <a:ext cx="6882765" cy="4950460"/>
          </a:xfrm>
          <a:prstGeom prst="rect">
            <a:avLst/>
          </a:prstGeom>
          <a:noFill/>
        </p:spPr>
      </p:pic>
      <p:sp>
        <p:nvSpPr>
          <p:cNvPr id="4" name="텍스트 개체 틀 3"/>
          <p:cNvSpPr txBox="1">
            <a:spLocks noGrp="1"/>
          </p:cNvSpPr>
          <p:nvPr>
            <p:ph type="body" idx="2"/>
          </p:nvPr>
        </p:nvSpPr>
        <p:spPr>
          <a:xfrm>
            <a:off x="555625" y="1865630"/>
            <a:ext cx="3933825" cy="3759200"/>
          </a:xfrm>
          <a:prstGeom prst="rect">
            <a:avLst/>
          </a:prstGeom>
        </p:spPr>
        <p:txBody>
          <a:bodyPr vert="horz" wrap="square" lIns="91440" tIns="45720" rIns="91440" bIns="45720" numCol="1" anchor="t">
            <a:no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네이버부동산 베타버젼의 출시에 맞춰 제공되는 상품으로 새롭게 변경된 플랫폼에서 단지를 검색했을 때 단지정보 하단에 블로그 형식으로 노출.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구매한 단지의 아파트 정보 및 업체 정보를 동시에 노출하고 신청 업체의 매물리스트를 연동하여 광고효과를 극대화 할수 있는 상품.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입주한지 2년 이내의 단지에 판매가 가능하며 단지별 한 개의 업소가 독점으로 선점이 가능하고 재계약시 우선권이 보장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600" b="0" strike="noStrike" cap="none" dirty="0" smtClean="0">
                <a:latin typeface="맑은 고딕" charset="0"/>
                <a:ea typeface="맑은 고딕" charset="0"/>
              </a:rPr>
              <a:t>계약기간은 1년이며 금액은 단지별 가격으로 1,320,000원(vat포함)임.</a:t>
            </a: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endParaRPr lang="ko-KR" altLang="en-US" sz="16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652780" y="565150"/>
            <a:ext cx="3933825" cy="547370"/>
          </a:xfrm>
          <a:prstGeom prst="rect">
            <a:avLst/>
          </a:prstGeom>
        </p:spPr>
        <p:txBody>
          <a:bodyPr vert="horz" wrap="square" lIns="91440" tIns="45720" rIns="91440" bIns="45720" numCol="1" anchor="b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b="1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charset="0"/>
                <a:ea typeface="굴림체" charset="0"/>
              </a:rPr>
              <a:t>1-7</a:t>
            </a:r>
            <a:r>
              <a:rPr lang="en-US" altLang="ko-KR" sz="3200" b="1" strike="noStrike" cap="none" dirty="0" smtClean="0">
                <a:solidFill>
                  <a:schemeClr val="accent5">
                    <a:lumMod val="75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charset="0"/>
                <a:ea typeface="굴림체" charset="0"/>
              </a:rPr>
              <a:t>. e분양</a:t>
            </a:r>
            <a:endParaRPr lang="ko-KR" altLang="en-US" sz="3200" b="1" strike="noStrike" cap="none" dirty="0" smtClean="0">
              <a:solidFill>
                <a:schemeClr val="accent5">
                  <a:lumMod val="75000"/>
                  <a:lumOff val="0"/>
                </a:schemeClr>
              </a:solidFill>
              <a:latin typeface="굴림체" charset="0"/>
              <a:ea typeface="굴림체" charset="0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690870" y="901065"/>
          <a:ext cx="5822315" cy="513969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796925"/>
                <a:gridCol w="989330"/>
                <a:gridCol w="2579370"/>
                <a:gridCol w="1456690"/>
              </a:tblGrid>
              <a:tr h="453390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상품명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상품구성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종류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strike="noStrike" kern="1200" cap="none" dirty="0" smtClean="0"/>
                        <a:t>상품가격</a:t>
                      </a:r>
                      <a:endParaRPr lang="ko-KR" altLang="en-US" sz="1400" b="1" strike="noStrike" kern="1200" cap="none" dirty="0" smtClean="0">
                        <a:solidFill>
                          <a:schemeClr val="lt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1250950"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베이직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현장방문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아파트/오피스텔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상가/호텔/오피스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아파트형 공장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빌라,도시형주택(100가구 이상)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2,000,000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790575">
                <a:tc rowSpan="2"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스페셜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현장방문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+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현장리포트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아파트/오피스텔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상가/호텔/오피스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아파트형공장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3,000,000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790575"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상가/호텔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오피스/아파트형공장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빌라/도시형주택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2,500,000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1021080">
                <a:tc rowSpan="2"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프리미엄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현장방문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+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현장리포트 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+    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동영상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아파트/오피스텔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상가/호텔/오피스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아파트형공장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ct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빌라/도시형주택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  <a:tc>
                  <a:txBody>
                    <a:bodyPr/>
                    <a:lstStyle/>
                    <a:p>
                      <a:pPr marL="0" indent="0" algn="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2,000,000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r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>
                          <a:effectLst>
                            <a:outerShdw blurRad="38100" dist="38100" dir="2700000" algn="ctr" rotWithShape="0">
                              <a:srgbClr val="000000">
                                <a:alpha val="43000"/>
                              </a:srgbClr>
                            </a:outerShdw>
                          </a:effectLst>
                        </a:rPr>
                        <a:t>(동영상제작비)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 anchor="ctr"/>
                </a:tc>
              </a:tr>
              <a:tr h="833120"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indent="0" algn="just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다음-현장리포트,단지정보 동영상 제공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just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네이버-현장스케치,단지정보 동영상 노출불가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just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동영상 원본파일 제공, e분양 네이버 tv동영상</a:t>
                      </a:r>
                      <a:endParaRPr lang="ko-KR" altLang="en-US" sz="1200" strike="noStrike" kern="1200" cap="none" dirty="0" smtClean="0"/>
                    </a:p>
                    <a:p>
                      <a:pPr marL="0" indent="0" algn="just" defTabSz="508000" fontAlgn="auto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200" strike="noStrike" kern="1200" cap="none" dirty="0" smtClean="0"/>
                        <a:t>* 지역별(A-E군)출장비 별도</a:t>
                      </a:r>
                      <a:endParaRPr lang="ko-KR" altLang="en-US" sz="1200" b="0" strike="noStrike" kern="1200" cap="none" dirty="0" smtClean="0">
                        <a:solidFill>
                          <a:schemeClr val="dk1"/>
                        </a:solidFill>
                        <a:latin typeface="맑은 고딕" charset="0"/>
                        <a:ea typeface="맑은 고딕" charset="0"/>
                      </a:endParaRPr>
                    </a:p>
                  </a:txBody>
                  <a:tcPr marL="90170" marR="90170" marT="46990" marB="46990"/>
                </a:tc>
                <a:tc hMerge="1"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endParaRPr lang="ko-KR" altLang="en-US" b="0" kern="1200" cap="none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텍스트 상자 6"/>
          <p:cNvSpPr txBox="1">
            <a:spLocks/>
          </p:cNvSpPr>
          <p:nvPr/>
        </p:nvSpPr>
        <p:spPr>
          <a:xfrm>
            <a:off x="654685" y="1425575"/>
            <a:ext cx="1569085" cy="38989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8" name="도형 7"/>
          <p:cNvSpPr>
            <a:spLocks/>
          </p:cNvSpPr>
          <p:nvPr/>
        </p:nvSpPr>
        <p:spPr>
          <a:xfrm>
            <a:off x="577215" y="1369060"/>
            <a:ext cx="2958465" cy="1007110"/>
          </a:xfrm>
          <a:prstGeom prst="roundRect">
            <a:avLst/>
          </a:prstGeom>
          <a:solidFill>
            <a:srgbClr val="EBF1DE"/>
          </a:solidFill>
          <a:ln w="25400" cap="flat" cmpd="sng">
            <a:solidFill>
              <a:srgbClr val="77933C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1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∙ 분양사업장 방문조사</a:t>
            </a:r>
            <a:endParaRPr lang="ko-KR" altLang="en-US" sz="1400" b="1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홍보관 내/외부 촬영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주변환경 및 입지정보 확인∙촬영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 (교통, 교육, 공원, 의료, 쇼핑∙∙∙)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9" name="도형 8"/>
          <p:cNvSpPr>
            <a:spLocks/>
          </p:cNvSpPr>
          <p:nvPr/>
        </p:nvSpPr>
        <p:spPr>
          <a:xfrm>
            <a:off x="2442210" y="2591435"/>
            <a:ext cx="2958465" cy="1049020"/>
          </a:xfrm>
          <a:prstGeom prst="roundRect">
            <a:avLst/>
          </a:prstGeom>
          <a:solidFill>
            <a:srgbClr val="F2DCDB"/>
          </a:solidFill>
          <a:ln w="25400" cap="flat" cmpd="sng">
            <a:solidFill>
              <a:srgbClr val="953735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200" b="1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∙</a:t>
            </a:r>
            <a:r>
              <a:rPr lang="en-US" altLang="ko-KR" sz="1400" b="1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매체별 분양콘텐츠 등록</a:t>
            </a:r>
            <a:endParaRPr lang="ko-KR" altLang="en-US" sz="1200" b="1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e분양, MK(매경)부동산 분양 섹션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네이버부동산, 다음부동산 분양 섹션   (PC버전 &amp; Mobile버전)   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0" name="도형 9"/>
          <p:cNvSpPr>
            <a:spLocks/>
          </p:cNvSpPr>
          <p:nvPr/>
        </p:nvSpPr>
        <p:spPr>
          <a:xfrm>
            <a:off x="576580" y="3843655"/>
            <a:ext cx="2957195" cy="953770"/>
          </a:xfrm>
          <a:prstGeom prst="roundRect">
            <a:avLst/>
          </a:prstGeom>
          <a:solidFill>
            <a:srgbClr val="E6E0EC"/>
          </a:solidFill>
          <a:ln w="25400" cap="flat" cmpd="sng">
            <a:solidFill>
              <a:srgbClr val="604A7B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400" b="1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∙ SNS 포스팅 지원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- 네이버 블로그, 포스트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카카오스토리, 페이스북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플레인, 폴라 (모바일전용) 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11" name="도형 10"/>
          <p:cNvSpPr>
            <a:spLocks/>
          </p:cNvSpPr>
          <p:nvPr/>
        </p:nvSpPr>
        <p:spPr>
          <a:xfrm>
            <a:off x="2441575" y="4993640"/>
            <a:ext cx="2957195" cy="1040130"/>
          </a:xfrm>
          <a:prstGeom prst="roundRect">
            <a:avLst/>
          </a:prstGeom>
          <a:solidFill>
            <a:srgbClr val="DBEEF4"/>
          </a:solidFill>
          <a:ln w="25400" cap="flat" cmpd="sng">
            <a:solidFill>
              <a:srgbClr val="00B0F0">
                <a:alpha val="100000"/>
              </a:srgb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1400" b="1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∙ 포털 검색DB 연동</a:t>
            </a:r>
            <a:endParaRPr lang="ko-KR" altLang="en-US" sz="1400" b="1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네이버 검색 연동 &gt; 네이버부동산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다음 검색 연동 &gt; 다음부동산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맑은 고딕"/>
              <a:buChar char="-"/>
            </a:pPr>
            <a:r>
              <a:rPr lang="en-US" altLang="ko-KR" sz="1200" b="0" strike="noStrike" cap="none" dirty="0" smtClean="0">
                <a:solidFill>
                  <a:srgbClr val="000000"/>
                </a:solidFill>
                <a:latin typeface="맑은 고딕" charset="0"/>
                <a:ea typeface="맑은 고딕" charset="0"/>
              </a:rPr>
              <a:t> 카카오톡 #검색 연동</a:t>
            </a:r>
            <a:endParaRPr lang="ko-KR" altLang="en-US" sz="1200" b="0" strike="noStrike" cap="none" dirty="0" smtClean="0">
              <a:solidFill>
                <a:srgbClr val="000000"/>
              </a:solidFill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내용 개체 틀 2" descr="C:/Users/home/AppData/Roaming/PolarisOffice/ETemp/3552_4710688/fImage2074082096500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1635" y="1296670"/>
            <a:ext cx="2685415" cy="4961255"/>
          </a:xfrm>
          <a:prstGeom prst="rect">
            <a:avLst/>
          </a:prstGeom>
          <a:noFill/>
        </p:spPr>
      </p:pic>
      <p:pic>
        <p:nvPicPr>
          <p:cNvPr id="4" name="그림 3" descr="C:/Users/home/AppData/Roaming/PolarisOffice/ETemp/3552_4710688/fImage2392192109169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7865" y="1294130"/>
            <a:ext cx="2688590" cy="4964430"/>
          </a:xfrm>
          <a:prstGeom prst="rect">
            <a:avLst/>
          </a:prstGeom>
          <a:noFill/>
        </p:spPr>
      </p:pic>
      <p:pic>
        <p:nvPicPr>
          <p:cNvPr id="5" name="그림 4" descr="C:/Users/home/AppData/Roaming/PolarisOffice/ETemp/3552_4710688/fImage2967892115724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7905" y="1302385"/>
            <a:ext cx="2634615" cy="4937125"/>
          </a:xfrm>
          <a:prstGeom prst="rect">
            <a:avLst/>
          </a:prstGeom>
          <a:noFill/>
        </p:spPr>
      </p:pic>
      <p:pic>
        <p:nvPicPr>
          <p:cNvPr id="6" name="그림 5" descr="C:/Users/home/AppData/Roaming/PolarisOffice/ETemp/3552_4710688/fImage2491152121478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57945" y="1303655"/>
            <a:ext cx="2732405" cy="4954270"/>
          </a:xfrm>
          <a:prstGeom prst="rect">
            <a:avLst/>
          </a:prstGeom>
          <a:noFill/>
        </p:spPr>
      </p:pic>
      <p:sp>
        <p:nvSpPr>
          <p:cNvPr id="7" name="텍스트 상자 6"/>
          <p:cNvSpPr txBox="1">
            <a:spLocks/>
          </p:cNvSpPr>
          <p:nvPr/>
        </p:nvSpPr>
        <p:spPr>
          <a:xfrm>
            <a:off x="1246505" y="851535"/>
            <a:ext cx="541655" cy="38989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non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8" name="텍스트 상자 7"/>
          <p:cNvSpPr txBox="1">
            <a:spLocks/>
          </p:cNvSpPr>
          <p:nvPr/>
        </p:nvSpPr>
        <p:spPr>
          <a:xfrm>
            <a:off x="1318260" y="923290"/>
            <a:ext cx="541655" cy="389890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non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9" name="텍스트 상자 8"/>
          <p:cNvSpPr txBox="1">
            <a:spLocks/>
          </p:cNvSpPr>
          <p:nvPr/>
        </p:nvSpPr>
        <p:spPr>
          <a:xfrm>
            <a:off x="995680" y="797560"/>
            <a:ext cx="1416685" cy="370205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매경분양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0" name="텍스트 상자 9"/>
          <p:cNvSpPr txBox="1">
            <a:spLocks/>
          </p:cNvSpPr>
          <p:nvPr/>
        </p:nvSpPr>
        <p:spPr>
          <a:xfrm>
            <a:off x="3927475" y="797560"/>
            <a:ext cx="1426210" cy="370205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네이버분양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1" name="텍스트 상자 10"/>
          <p:cNvSpPr txBox="1">
            <a:spLocks/>
          </p:cNvSpPr>
          <p:nvPr/>
        </p:nvSpPr>
        <p:spPr>
          <a:xfrm>
            <a:off x="6822440" y="851535"/>
            <a:ext cx="1426210" cy="370205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다음분양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sp>
        <p:nvSpPr>
          <p:cNvPr id="12" name="텍스트 상자 11"/>
          <p:cNvSpPr txBox="1">
            <a:spLocks/>
          </p:cNvSpPr>
          <p:nvPr/>
        </p:nvSpPr>
        <p:spPr>
          <a:xfrm>
            <a:off x="9969500" y="797560"/>
            <a:ext cx="1381125" cy="370205"/>
          </a:xfrm>
          <a:prstGeom prst="rect">
            <a:avLst/>
          </a:prstGeom>
          <a:noFill/>
          <a:ln w="0" cap="flat" cmpd="sng">
            <a:solidFill>
              <a:srgbClr val="FFFFFF">
                <a:alpha val="100000"/>
              </a:srgbClr>
            </a:solidFill>
            <a:prstDash val="solid"/>
          </a:ln>
        </p:spPr>
        <p:txBody>
          <a:bodyPr vert="horz" wrap="square" lIns="89535" tIns="46355" rIns="89535" bIns="46355" anchor="t">
            <a:no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800" b="0" strike="noStrike" cap="none" dirty="0" smtClean="0">
                <a:latin typeface="맑은 고딕" charset="0"/>
                <a:ea typeface="맑은 고딕" charset="0"/>
              </a:rPr>
              <a:t>e분양</a:t>
            </a: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</p:spTree>
  </p:cSld>
  <p:clrMapOvr>
    <a:masterClrMapping/>
  </p:clrMapOvr>
  <p:transition spd="slow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6870" cy="854710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600" dirty="0" smtClean="0">
                <a:solidFill>
                  <a:schemeClr val="accent5">
                    <a:lumMod val="50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charset="0"/>
                <a:ea typeface="굴림체" charset="0"/>
              </a:rPr>
              <a:t>1-8</a:t>
            </a:r>
            <a:r>
              <a:rPr lang="en-US" altLang="ko-KR" sz="3600" strike="noStrike" cap="none" dirty="0" smtClean="0">
                <a:solidFill>
                  <a:schemeClr val="accent5">
                    <a:lumMod val="50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굴림체" charset="0"/>
                <a:ea typeface="굴림체" charset="0"/>
              </a:rPr>
              <a:t>.보는부동산 DID</a:t>
            </a:r>
            <a:endParaRPr lang="ko-KR" altLang="en-US" sz="3600" strike="noStrike" cap="none" dirty="0" smtClean="0">
              <a:solidFill>
                <a:schemeClr val="accent5">
                  <a:lumMod val="50000"/>
                  <a:lumOff val="0"/>
                </a:schemeClr>
              </a:solidFill>
              <a:latin typeface="굴림체" charset="0"/>
              <a:ea typeface="굴림체" charset="0"/>
            </a:endParaRPr>
          </a:p>
        </p:txBody>
      </p:sp>
      <p:sp>
        <p:nvSpPr>
          <p:cNvPr id="3" name="내용 개체 틀 2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6870" cy="4352925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228600" indent="-22860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Font typeface="Arial"/>
              <a:buChar char="•"/>
            </a:pPr>
            <a:r>
              <a:rPr lang="en-US" altLang="ko-KR" sz="1000" b="0" strike="noStrike" cap="none" dirty="0" smtClean="0">
                <a:solidFill>
                  <a:srgbClr val="000000"/>
                </a:solidFill>
                <a:latin typeface="한컴바탕" charset="0"/>
                <a:ea typeface="한컴바탕" charset="0"/>
              </a:rPr>
              <a:t>    </a:t>
            </a:r>
            <a:endParaRPr lang="ko-KR" altLang="en-US" sz="2800" b="0" strike="noStrike" cap="none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그림 3" descr="C:/Users/home/AppData/Roaming/PolarisOffice/ETemp/3552_4710688/fImage338391869358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4360" y="1461135"/>
            <a:ext cx="5946140" cy="4662170"/>
          </a:xfrm>
          <a:custGeom>
            <a:avLst/>
            <a:gdLst>
              <a:gd name="TX0" fmla="*/ 4 w 21601"/>
              <a:gd name="TY0" fmla="*/ 5 h 21601"/>
              <a:gd name="TX1" fmla="*/ 4 w 21601"/>
              <a:gd name="TY1" fmla="*/ 11 h 21601"/>
              <a:gd name="TX2" fmla="*/ 9 w 21601"/>
              <a:gd name="TY2" fmla="*/ 11 h 21601"/>
              <a:gd name="TX3" fmla="*/ 9 w 21601"/>
              <a:gd name="TY3" fmla="*/ 5 h 21601"/>
            </a:gdLst>
            <a:ahLst/>
            <a:cxnLst>
              <a:cxn ang="0">
                <a:pos x="TX0" y="TY0"/>
              </a:cxn>
              <a:cxn ang="0">
                <a:pos x="TX1" y="TY1"/>
              </a:cxn>
              <a:cxn ang="0">
                <a:pos x="TX2" y="TY2"/>
              </a:cxn>
              <a:cxn ang="0">
                <a:pos x="TX3" y="TY3"/>
              </a:cxn>
            </a:cxnLst>
            <a:rect l="l" t="t" r="r" b="b"/>
            <a:pathLst>
              <a:path w="21601" h="21601">
                <a:moveTo>
                  <a:pt x="4" y="5"/>
                </a:moveTo>
                <a:lnTo>
                  <a:pt x="4" y="11"/>
                </a:lnTo>
                <a:lnTo>
                  <a:pt x="9" y="11"/>
                </a:lnTo>
                <a:lnTo>
                  <a:pt x="9" y="5"/>
                </a:lnTo>
                <a:close/>
              </a:path>
            </a:pathLst>
          </a:custGeom>
          <a:noFill/>
          <a:ln w="38100" cap="sq" cmpd="sng">
            <a:solidFill>
              <a:srgbClr val="000000">
                <a:alpha val="100000"/>
              </a:srgb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텍스트 상자 4"/>
          <p:cNvSpPr txBox="1">
            <a:spLocks/>
          </p:cNvSpPr>
          <p:nvPr/>
        </p:nvSpPr>
        <p:spPr>
          <a:xfrm>
            <a:off x="897255" y="1828800"/>
            <a:ext cx="2922905" cy="1443990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sz="1800" b="0" strike="noStrike" cap="none" dirty="0" smtClean="0">
              <a:latin typeface="맑은 고딕" charset="0"/>
              <a:ea typeface="맑은 고딕" charset="0"/>
            </a:endParaRPr>
          </a:p>
        </p:txBody>
      </p:sp>
      <p:pic>
        <p:nvPicPr>
          <p:cNvPr id="6" name="그림 5" descr="C:/Users/home/AppData/Roaming/PolarisOffice/ETemp/3552_4710688/fImage861851906962.png"/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82320" y="1334135"/>
            <a:ext cx="4462780" cy="3444875"/>
          </a:xfrm>
          <a:prstGeom prst="rect">
            <a:avLst/>
          </a:prstGeom>
          <a:noFill/>
          <a:ln w="0">
            <a:noFill/>
            <a:prstDash/>
          </a:ln>
        </p:spPr>
      </p:pic>
      <p:sp>
        <p:nvSpPr>
          <p:cNvPr id="7" name="텍스트 상자 6"/>
          <p:cNvSpPr txBox="1">
            <a:spLocks/>
          </p:cNvSpPr>
          <p:nvPr/>
        </p:nvSpPr>
        <p:spPr>
          <a:xfrm>
            <a:off x="897255" y="4885690"/>
            <a:ext cx="4347845" cy="1384935"/>
          </a:xfrm>
          <a:prstGeom prst="rect">
            <a:avLst/>
          </a:prstGeom>
          <a:noFill/>
          <a:ln w="0">
            <a:noFill/>
            <a:prstDash/>
          </a:ln>
        </p:spPr>
        <p:txBody>
          <a:bodyPr vert="horz" wrap="square" lIns="89535" tIns="46355" rIns="89535" bIns="46355" anchor="t">
            <a:spAutoFit/>
          </a:bodyPr>
          <a:lstStyle/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* POP 영상으로 디스플레이 효과 탁월</a:t>
            </a:r>
            <a:endParaRPr lang="ko-KR" altLang="en-US" sz="1400" b="0" strike="noStrike" cap="none" dirty="0" smtClean="0">
              <a:solidFill>
                <a:srgbClr val="770055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* 고객 상담시 체계적인 데이터로 전문적인 브리핑 가능</a:t>
            </a:r>
            <a:endParaRPr lang="ko-KR" altLang="en-US" sz="1400" b="0" strike="noStrike" cap="none" dirty="0" smtClean="0">
              <a:solidFill>
                <a:srgbClr val="770055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* 스탠드형으로 이동이 용이하여 다양하게 활용</a:t>
            </a:r>
            <a:endParaRPr lang="ko-KR" altLang="en-US" sz="1400" b="0" strike="noStrike" cap="none" dirty="0" smtClean="0">
              <a:solidFill>
                <a:srgbClr val="770055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* 매물관리센터를 </a:t>
            </a:r>
            <a:r>
              <a:rPr lang="en-US" altLang="ko-KR" sz="1400" b="0" strike="noStrike" cap="none" dirty="0" err="1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통한</a:t>
            </a: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 </a:t>
            </a:r>
            <a:r>
              <a:rPr altLang="en-US" sz="140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편리</a:t>
            </a:r>
            <a:r>
              <a:rPr altLang="en-US" sz="140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한</a:t>
            </a: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 매물관리</a:t>
            </a:r>
            <a:endParaRPr lang="ko-KR" altLang="en-US" sz="1400" b="0" strike="noStrike" cap="none" dirty="0" smtClean="0">
              <a:solidFill>
                <a:srgbClr val="770055"/>
              </a:solidFill>
              <a:latin typeface="맑은 고딕" charset="0"/>
              <a:ea typeface="맑은 고딕" charset="0"/>
            </a:endParaRPr>
          </a:p>
          <a:p>
            <a:pPr marL="0" indent="0" algn="l" defTabSz="5080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1400" b="0" strike="noStrike" cap="none" dirty="0" smtClean="0">
                <a:solidFill>
                  <a:srgbClr val="770055"/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* 모바일 홈페이지 무료 제공</a:t>
            </a:r>
            <a:endParaRPr lang="ko-KR" altLang="en-US" sz="1400" b="0" strike="noStrike" cap="none" dirty="0" smtClean="0">
              <a:solidFill>
                <a:srgbClr val="770055"/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120136736" descr="EMB000010e06bc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74360" y="1071546"/>
            <a:ext cx="5945188" cy="484441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 txBox="1">
            <a:spLocks noGrp="1"/>
          </p:cNvSpPr>
          <p:nvPr>
            <p:ph type="title"/>
          </p:nvPr>
        </p:nvSpPr>
        <p:spPr>
          <a:xfrm>
            <a:off x="840105" y="365125"/>
            <a:ext cx="10516870" cy="370840"/>
          </a:xfrm>
          <a:prstGeom prst="rect">
            <a:avLst/>
          </a:prstGeom>
        </p:spPr>
        <p:txBody>
          <a:bodyPr vert="horz" wrap="square" lIns="91440" tIns="45720" rIns="91440" bIns="45720" anchor="ctr">
            <a:normAutofit fontScale="90000"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sz="3200" dirty="0" smtClean="0">
                <a:solidFill>
                  <a:schemeClr val="accent1">
                    <a:lumMod val="50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1-9</a:t>
            </a:r>
            <a:r>
              <a:rPr lang="en-US" altLang="ko-KR" sz="3200" strike="noStrike" cap="none" dirty="0" smtClean="0">
                <a:solidFill>
                  <a:schemeClr val="accent1">
                    <a:lumMod val="50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. </a:t>
            </a:r>
            <a:r>
              <a:rPr lang="en-US" altLang="ko-KR" sz="3200" strike="noStrike" cap="none" dirty="0" err="1" smtClean="0">
                <a:solidFill>
                  <a:schemeClr val="accent1">
                    <a:lumMod val="50000"/>
                    <a:lumOff val="0"/>
                  </a:schemeClr>
                </a:solidFill>
                <a:effectLst>
                  <a:outerShdw blurRad="38100" dist="38100" dir="2700000" algn="ctr" rotWithShape="0">
                    <a:srgbClr val="000000">
                      <a:alpha val="43000"/>
                    </a:srgbClr>
                  </a:outerShdw>
                </a:effectLst>
                <a:latin typeface="맑은 고딕" charset="0"/>
                <a:ea typeface="맑은 고딕" charset="0"/>
              </a:rPr>
              <a:t>블로그상품</a:t>
            </a:r>
            <a:endParaRPr lang="ko-KR" altLang="en-US" sz="3200" strike="noStrike" cap="none" dirty="0" smtClean="0">
              <a:solidFill>
                <a:schemeClr val="accent1">
                  <a:lumMod val="50000"/>
                  <a:lumOff val="0"/>
                </a:schemeClr>
              </a:solidFill>
              <a:latin typeface="맑은 고딕" charset="0"/>
              <a:ea typeface="맑은 고딕" charset="0"/>
            </a:endParaRPr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659130" y="928371"/>
            <a:ext cx="5158740" cy="80264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 fontScale="25000" lnSpcReduction="20000"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endParaRPr lang="ko-KR" altLang="en-US" sz="24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6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* </a:t>
            </a:r>
            <a:r>
              <a:rPr lang="en-US" altLang="ko-KR" sz="64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고객맞춤형</a:t>
            </a:r>
            <a:r>
              <a:rPr lang="en-US" altLang="ko-KR" sz="6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 </a:t>
            </a:r>
            <a:r>
              <a:rPr lang="en-US" altLang="ko-KR" sz="64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상품</a:t>
            </a:r>
            <a:r>
              <a:rPr lang="en-US" altLang="ko-KR" sz="6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(</a:t>
            </a:r>
            <a:r>
              <a:rPr altLang="en-US" sz="64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월 </a:t>
            </a:r>
            <a:r>
              <a:rPr lang="en-US" altLang="en-US" sz="6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55,000</a:t>
            </a:r>
            <a:r>
              <a:rPr altLang="en-US" sz="64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원</a:t>
            </a:r>
            <a:r>
              <a:rPr lang="en-US" altLang="en-US" sz="64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)</a:t>
            </a:r>
            <a:endParaRPr lang="ko-KR" altLang="en-US" sz="64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48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고객과 계약된 검색어를 계약기간동안 노출하는 광고. </a:t>
            </a:r>
            <a:r>
              <a:rPr lang="en-US" altLang="ko-KR" sz="48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단기간에</a:t>
            </a:r>
            <a:r>
              <a:rPr lang="en-US" altLang="ko-KR" sz="48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 </a:t>
            </a:r>
            <a:r>
              <a:rPr lang="en-US" altLang="ko-KR" sz="48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집중적</a:t>
            </a:r>
            <a:endParaRPr lang="en-US" altLang="ko-KR" sz="48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48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인 홍보가 </a:t>
            </a:r>
            <a:r>
              <a:rPr lang="en-US" altLang="ko-KR" sz="48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가능한</a:t>
            </a:r>
            <a:r>
              <a:rPr lang="en-US" altLang="ko-KR" sz="48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 </a:t>
            </a:r>
            <a:r>
              <a:rPr lang="en-US" altLang="ko-KR" sz="4800" b="1" strike="noStrike" cap="none" dirty="0" err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상품</a:t>
            </a:r>
            <a:endParaRPr lang="ko-KR" altLang="en-US" sz="48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4" name="내용 개체 틀 3" descr="C:/Users/home/AppData/Roaming/PolarisOffice/ETemp/3552_4710688/fImage1224903934464.png"/>
          <p:cNvPicPr>
            <a:picLocks noGrp="1" noChangeAspect="1"/>
          </p:cNvPicPr>
          <p:nvPr>
            <p:ph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59130" y="1857363"/>
            <a:ext cx="4936804" cy="4364367"/>
          </a:xfrm>
          <a:prstGeom prst="rect">
            <a:avLst/>
          </a:prstGeom>
          <a:noFill/>
        </p:spPr>
      </p:pic>
      <p:sp>
        <p:nvSpPr>
          <p:cNvPr id="5" name="텍스트 개체 틀 4"/>
          <p:cNvSpPr txBox="1">
            <a:spLocks noGrp="1"/>
          </p:cNvSpPr>
          <p:nvPr>
            <p:ph type="body" idx="3"/>
          </p:nvPr>
        </p:nvSpPr>
        <p:spPr>
          <a:xfrm>
            <a:off x="6172200" y="928370"/>
            <a:ext cx="5184775" cy="80264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 fontScale="77500" lnSpcReduction="20000"/>
          </a:bodyPr>
          <a:lstStyle/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lang="en-US" altLang="ko-KR" sz="21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*</a:t>
            </a:r>
            <a:r>
              <a:rPr altLang="en-US" sz="21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일일포스팅 상품</a:t>
            </a:r>
            <a:r>
              <a:rPr lang="en-US" altLang="en-US" sz="21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(</a:t>
            </a:r>
            <a:r>
              <a:rPr altLang="en-US" sz="2100" b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월 </a:t>
            </a:r>
            <a:r>
              <a:rPr lang="en-US" altLang="en-US" sz="2100" b="1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55,000</a:t>
            </a:r>
            <a:r>
              <a:rPr altLang="en-US" sz="2100" b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원</a:t>
            </a:r>
            <a:r>
              <a:rPr lang="en-US" altLang="en-US" sz="2100" b="1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)</a:t>
            </a:r>
            <a:endParaRPr lang="en-US" altLang="en-US" sz="21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altLang="en-US" sz="1600" b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네이버에 매물등록시 하루에 </a:t>
            </a:r>
            <a:r>
              <a:rPr lang="en-US" altLang="en-US" sz="1600" b="1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1</a:t>
            </a:r>
            <a:r>
              <a:rPr altLang="en-US" sz="1600" b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회 포스팅</a:t>
            </a:r>
            <a:r>
              <a:rPr lang="en-US" altLang="en-US" sz="1600" b="1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.</a:t>
            </a:r>
            <a:r>
              <a:rPr altLang="en-US" sz="1600" b="1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 </a:t>
            </a:r>
            <a:endParaRPr lang="en-US" altLang="en-US" sz="1600" b="1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  <a:p>
            <a:pPr marL="0" indent="0" algn="l" defTabSz="914400" eaLnBrk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None/>
            </a:pPr>
            <a:r>
              <a:rPr altLang="en-US" sz="16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편의성과 가성비를 갖춘 상품</a:t>
            </a:r>
            <a:r>
              <a:rPr lang="en-US" altLang="en-US" sz="16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(</a:t>
            </a:r>
            <a:r>
              <a:rPr altLang="en-US" sz="16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공동주택은 주 </a:t>
            </a:r>
            <a:r>
              <a:rPr lang="en-US" altLang="en-US" sz="16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5</a:t>
            </a:r>
            <a:r>
              <a:rPr altLang="en-US" sz="16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회</a:t>
            </a:r>
            <a:r>
              <a:rPr lang="en-US" altLang="en-US" sz="16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, </a:t>
            </a:r>
            <a:r>
              <a:rPr altLang="en-US" sz="16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비공동주택은 주 </a:t>
            </a:r>
            <a:r>
              <a:rPr lang="en-US" altLang="en-US" sz="16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3</a:t>
            </a:r>
            <a:r>
              <a:rPr altLang="en-US" sz="1600" b="1" strike="noStrike" cap="none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회</a:t>
            </a:r>
            <a:r>
              <a:rPr lang="en-US" altLang="en-US" sz="1600" b="1" strike="noStrike" cap="none" dirty="0" smtClean="0">
                <a:solidFill>
                  <a:srgbClr val="57768B"/>
                </a:solidFill>
                <a:latin typeface="맑은 고딕" charset="0"/>
                <a:ea typeface="맑은 고딕" charset="0"/>
              </a:rPr>
              <a:t>)</a:t>
            </a:r>
            <a:endParaRPr lang="ko-KR" altLang="en-US" sz="1600" b="1" strike="noStrike" cap="none" dirty="0" smtClean="0">
              <a:solidFill>
                <a:srgbClr val="57768B"/>
              </a:solidFill>
              <a:latin typeface="맑은 고딕" charset="0"/>
              <a:ea typeface="맑은 고딕" charset="0"/>
            </a:endParaRPr>
          </a:p>
        </p:txBody>
      </p:sp>
      <p:pic>
        <p:nvPicPr>
          <p:cNvPr id="7" name="내용 개체 틀 6" descr="44-2.png"/>
          <p:cNvPicPr>
            <a:picLocks noGrp="1" noChangeAspect="1"/>
          </p:cNvPicPr>
          <p:nvPr>
            <p:ph idx="4"/>
          </p:nvPr>
        </p:nvPicPr>
        <p:blipFill>
          <a:blip r:embed="rId3"/>
          <a:stretch>
            <a:fillRect/>
          </a:stretch>
        </p:blipFill>
        <p:spPr>
          <a:xfrm>
            <a:off x="6024562" y="1857363"/>
            <a:ext cx="5638840" cy="42938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05" y="457200"/>
            <a:ext cx="4612953" cy="530225"/>
          </a:xfrm>
        </p:spPr>
        <p:txBody>
          <a:bodyPr>
            <a:noAutofit/>
          </a:bodyPr>
          <a:lstStyle/>
          <a:p>
            <a:r>
              <a:rPr lang="en-US" altLang="ko-KR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charset="0"/>
                <a:ea typeface="맑은 고딕" charset="0"/>
              </a:rPr>
              <a:t>1-10. </a:t>
            </a:r>
            <a:r>
              <a:rPr altLang="en-US" sz="32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charset="0"/>
                <a:ea typeface="맑은 고딕" charset="0"/>
              </a:rPr>
              <a:t>임대관리 솔루션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내용 개체 틀 4" descr="15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3058" y="988059"/>
            <a:ext cx="6000792" cy="5227023"/>
          </a:xfrm>
        </p:spPr>
      </p:pic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738150" y="1071546"/>
            <a:ext cx="4184325" cy="5143536"/>
          </a:xfrm>
        </p:spPr>
        <p:txBody>
          <a:bodyPr>
            <a:normAutofit fontScale="47500" lnSpcReduction="20000"/>
          </a:bodyPr>
          <a:lstStyle/>
          <a:p>
            <a:pPr fontAlgn="base">
              <a:buNone/>
            </a:pPr>
            <a:r>
              <a:rPr lang="en-US" altLang="ko-KR" b="1" dirty="0"/>
              <a:t>01. </a:t>
            </a:r>
            <a:r>
              <a:rPr altLang="en-US" b="1"/>
              <a:t>적극적인 활동 중개업소 확보</a:t>
            </a:r>
          </a:p>
          <a:p>
            <a:pPr fontAlgn="base">
              <a:buNone/>
            </a:pPr>
            <a:r>
              <a:rPr altLang="en-US" b="1" smtClean="0"/>
              <a:t>        타겟 </a:t>
            </a:r>
            <a:r>
              <a:rPr altLang="en-US" b="1"/>
              <a:t>중개업소 분석을 통한 실질적인 파트너 회원 </a:t>
            </a:r>
            <a:r>
              <a:rPr altLang="en-US" b="1" smtClean="0"/>
              <a:t>확보주력</a:t>
            </a:r>
            <a:endParaRPr altLang="en-US" b="1"/>
          </a:p>
          <a:p>
            <a:pPr fontAlgn="base">
              <a:buNone/>
            </a:pPr>
            <a:r>
              <a:rPr altLang="en-US" b="1"/>
              <a:t>▣ 지역거점 및 역세권 중개업소 </a:t>
            </a:r>
            <a:r>
              <a:rPr lang="en-US" altLang="ko-KR" b="1" dirty="0"/>
              <a:t>:</a:t>
            </a:r>
            <a:endParaRPr altLang="en-US"/>
          </a:p>
          <a:p>
            <a:pPr fontAlgn="base">
              <a:buNone/>
            </a:pPr>
            <a:r>
              <a:rPr altLang="en-US" smtClean="0"/>
              <a:t>   임대관리 </a:t>
            </a:r>
            <a:r>
              <a:rPr altLang="en-US"/>
              <a:t>물건 인근 활동중인 중개업소</a:t>
            </a:r>
          </a:p>
          <a:p>
            <a:pPr fontAlgn="base">
              <a:buNone/>
            </a:pPr>
            <a:r>
              <a:rPr altLang="en-US" b="1"/>
              <a:t>▣ </a:t>
            </a:r>
            <a:r>
              <a:rPr lang="en-US" altLang="ko-KR" b="1" dirty="0" err="1"/>
              <a:t>eRoom</a:t>
            </a:r>
            <a:r>
              <a:rPr altLang="en-US" b="1"/>
              <a:t>중심 중개업소 </a:t>
            </a:r>
            <a:r>
              <a:rPr lang="en-US" altLang="ko-KR" b="1" dirty="0"/>
              <a:t>:</a:t>
            </a:r>
            <a:endParaRPr altLang="en-US"/>
          </a:p>
          <a:p>
            <a:pPr fontAlgn="base">
              <a:buNone/>
            </a:pPr>
            <a:r>
              <a:rPr lang="en-US" altLang="ko-KR" dirty="0" smtClean="0"/>
              <a:t>   </a:t>
            </a:r>
            <a:r>
              <a:rPr lang="en-US" altLang="ko-KR" dirty="0" err="1" smtClean="0"/>
              <a:t>eRoom</a:t>
            </a:r>
            <a:r>
              <a:rPr altLang="en-US"/>
              <a:t>사용자 중심으로 활동중인 중개업소</a:t>
            </a:r>
          </a:p>
          <a:p>
            <a:pPr fontAlgn="base">
              <a:buNone/>
            </a:pPr>
            <a:r>
              <a:rPr altLang="en-US" b="1"/>
              <a:t>▣ 온라인 활동 중개업소 </a:t>
            </a:r>
            <a:r>
              <a:rPr lang="en-US" altLang="ko-KR" b="1" dirty="0"/>
              <a:t>: </a:t>
            </a:r>
            <a:endParaRPr altLang="en-US"/>
          </a:p>
          <a:p>
            <a:pPr fontAlgn="base">
              <a:buNone/>
            </a:pPr>
            <a:r>
              <a:rPr altLang="en-US" smtClean="0"/>
              <a:t>   네이버</a:t>
            </a:r>
            <a:r>
              <a:rPr lang="en-US" altLang="ko-KR" dirty="0"/>
              <a:t>, </a:t>
            </a:r>
            <a:r>
              <a:rPr altLang="en-US"/>
              <a:t>다음</a:t>
            </a:r>
            <a:r>
              <a:rPr lang="en-US" altLang="ko-KR" dirty="0"/>
              <a:t>, </a:t>
            </a:r>
            <a:r>
              <a:rPr altLang="en-US"/>
              <a:t>블로그 등 온라인 활동중인 </a:t>
            </a:r>
            <a:r>
              <a:rPr altLang="en-US" smtClean="0"/>
              <a:t>중개업소</a:t>
            </a:r>
            <a:endParaRPr lang="en-US" altLang="en-US" dirty="0" smtClean="0"/>
          </a:p>
          <a:p>
            <a:pPr fontAlgn="base">
              <a:buNone/>
            </a:pPr>
            <a:endParaRPr altLang="en-US"/>
          </a:p>
          <a:p>
            <a:pPr fontAlgn="base">
              <a:buNone/>
            </a:pPr>
            <a:r>
              <a:rPr lang="en-US" altLang="ko-KR" b="1" dirty="0"/>
              <a:t>02. </a:t>
            </a:r>
            <a:r>
              <a:rPr altLang="en-US" b="1"/>
              <a:t>실시간 정보 공유 및 홍보</a:t>
            </a:r>
          </a:p>
          <a:p>
            <a:pPr fontAlgn="base">
              <a:buNone/>
            </a:pPr>
            <a:r>
              <a:rPr altLang="en-US" b="1" smtClean="0"/>
              <a:t>        중개업소의 </a:t>
            </a:r>
            <a:r>
              <a:rPr altLang="en-US" b="1"/>
              <a:t>홍보 활동 지원을 위한 </a:t>
            </a:r>
            <a:r>
              <a:rPr lang="en-US" altLang="ko-KR" b="1" dirty="0"/>
              <a:t>KMS </a:t>
            </a:r>
            <a:r>
              <a:rPr altLang="en-US" b="1"/>
              <a:t>임대관리 </a:t>
            </a:r>
            <a:r>
              <a:rPr altLang="en-US" b="1" smtClean="0"/>
              <a:t>실시간 </a:t>
            </a:r>
            <a:r>
              <a:rPr altLang="en-US" b="1"/>
              <a:t>정보</a:t>
            </a:r>
          </a:p>
          <a:p>
            <a:pPr fontAlgn="base">
              <a:buNone/>
            </a:pPr>
            <a:r>
              <a:rPr altLang="en-US" b="1"/>
              <a:t>▣ 공실 및 계약 정보 </a:t>
            </a:r>
            <a:r>
              <a:rPr lang="en-US" altLang="ko-KR" b="1" dirty="0" smtClean="0"/>
              <a:t>:</a:t>
            </a:r>
            <a:r>
              <a:rPr altLang="en-US" smtClean="0"/>
              <a:t>계약 </a:t>
            </a:r>
            <a:r>
              <a:rPr altLang="en-US"/>
              <a:t>물건 감소 시점에 실시간 계약 및 공실 정보 </a:t>
            </a:r>
            <a:r>
              <a:rPr lang="en-US" altLang="ko-KR" dirty="0"/>
              <a:t>(</a:t>
            </a:r>
            <a:r>
              <a:rPr altLang="en-US"/>
              <a:t>층별 </a:t>
            </a:r>
            <a:r>
              <a:rPr lang="en-US" altLang="ko-KR" dirty="0"/>
              <a:t>/ </a:t>
            </a:r>
            <a:r>
              <a:rPr altLang="en-US"/>
              <a:t>평형별 </a:t>
            </a:r>
            <a:r>
              <a:rPr lang="en-US" altLang="ko-KR" dirty="0"/>
              <a:t>/ </a:t>
            </a:r>
            <a:r>
              <a:rPr altLang="en-US"/>
              <a:t>물건종류별 현황</a:t>
            </a:r>
            <a:r>
              <a:rPr lang="en-US" altLang="ko-KR" dirty="0" smtClean="0"/>
              <a:t>)</a:t>
            </a:r>
          </a:p>
          <a:p>
            <a:pPr fontAlgn="base">
              <a:buNone/>
            </a:pPr>
            <a:r>
              <a:rPr altLang="en-US" b="1" smtClean="0"/>
              <a:t>▣ </a:t>
            </a:r>
            <a:r>
              <a:rPr altLang="en-US" b="1"/>
              <a:t>사진 및 </a:t>
            </a:r>
            <a:r>
              <a:rPr lang="en-US" altLang="ko-KR" b="1" dirty="0"/>
              <a:t>VR(</a:t>
            </a:r>
            <a:r>
              <a:rPr altLang="en-US" b="1"/>
              <a:t>동영상</a:t>
            </a:r>
            <a:r>
              <a:rPr lang="en-US" altLang="ko-KR" b="1" dirty="0"/>
              <a:t>) </a:t>
            </a:r>
            <a:r>
              <a:rPr lang="en-US" altLang="ko-KR" b="1" dirty="0" smtClean="0"/>
              <a:t>:</a:t>
            </a:r>
            <a:r>
              <a:rPr altLang="en-US" smtClean="0"/>
              <a:t>고 </a:t>
            </a:r>
            <a:r>
              <a:rPr altLang="en-US"/>
              <a:t>퀄리티의 사진 및 동영상 데이터를 중개업소에 제공해 온라인 홍보 자료 </a:t>
            </a:r>
            <a:r>
              <a:rPr altLang="en-US" smtClean="0"/>
              <a:t>지원</a:t>
            </a:r>
            <a:endParaRPr lang="en-US" altLang="en-US" dirty="0" smtClean="0"/>
          </a:p>
          <a:p>
            <a:pPr fontAlgn="base">
              <a:buNone/>
            </a:pPr>
            <a:r>
              <a:rPr altLang="en-US" b="1" smtClean="0"/>
              <a:t>▣ </a:t>
            </a:r>
            <a:r>
              <a:rPr altLang="en-US" b="1"/>
              <a:t>포털 광고 관리 </a:t>
            </a:r>
            <a:r>
              <a:rPr lang="en-US" altLang="ko-KR" b="1" dirty="0"/>
              <a:t>: </a:t>
            </a:r>
            <a:r>
              <a:rPr altLang="en-US" smtClean="0"/>
              <a:t>네이버 </a:t>
            </a:r>
            <a:r>
              <a:rPr altLang="en-US"/>
              <a:t>부동산 및 다음 부동산 검색 릴리즈 및 매물 등록 관리 </a:t>
            </a:r>
            <a:r>
              <a:rPr altLang="en-US" smtClean="0"/>
              <a:t>서비스</a:t>
            </a:r>
            <a:endParaRPr lang="en-US" altLang="en-US" dirty="0" smtClean="0"/>
          </a:p>
          <a:p>
            <a:pPr fontAlgn="base">
              <a:buNone/>
            </a:pPr>
            <a:endParaRPr altLang="en-US"/>
          </a:p>
          <a:p>
            <a:pPr fontAlgn="base">
              <a:buNone/>
            </a:pPr>
            <a:r>
              <a:rPr lang="en-US" altLang="ko-KR" b="1" dirty="0"/>
              <a:t>03. </a:t>
            </a:r>
            <a:r>
              <a:rPr altLang="en-US" b="1"/>
              <a:t>매니저 활동</a:t>
            </a:r>
          </a:p>
          <a:p>
            <a:pPr fontAlgn="base">
              <a:buNone/>
            </a:pPr>
            <a:r>
              <a:rPr altLang="en-US" b="1" smtClean="0"/>
              <a:t>전문적인 </a:t>
            </a:r>
            <a:r>
              <a:rPr altLang="en-US" b="1"/>
              <a:t>지역 매니저가 파트너 회원 모집 및 전담 지원</a:t>
            </a:r>
          </a:p>
          <a:p>
            <a:pPr fontAlgn="base">
              <a:buNone/>
            </a:pPr>
            <a:r>
              <a:rPr altLang="en-US" b="1"/>
              <a:t>▣ 중개업소 네트워킹 조직 운영 </a:t>
            </a:r>
            <a:r>
              <a:rPr lang="en-US" altLang="ko-KR" b="1" dirty="0" smtClean="0"/>
              <a:t>:</a:t>
            </a:r>
            <a:r>
              <a:rPr altLang="en-US" smtClean="0"/>
              <a:t>온라인 </a:t>
            </a:r>
            <a:r>
              <a:rPr altLang="en-US"/>
              <a:t>홍보 대행사 매니저가 파트너 회원사 확보를 진행하고 현장</a:t>
            </a:r>
            <a:r>
              <a:rPr lang="en-US" altLang="ko-KR" dirty="0"/>
              <a:t>PR </a:t>
            </a:r>
            <a:r>
              <a:rPr altLang="en-US"/>
              <a:t>및 파트너 회원의 홍보활동에 필요한 요구사항 </a:t>
            </a:r>
            <a:r>
              <a:rPr altLang="en-US" smtClean="0"/>
              <a:t>지원</a:t>
            </a:r>
            <a:endParaRPr lang="en-US" altLang="en-US" dirty="0" smtClean="0"/>
          </a:p>
          <a:p>
            <a:pPr fontAlgn="base">
              <a:buNone/>
            </a:pPr>
            <a:endParaRPr lang="en-US" altLang="en-US" dirty="0" smtClean="0"/>
          </a:p>
          <a:p>
            <a:pPr fontAlgn="base">
              <a:buNone/>
            </a:pPr>
            <a:r>
              <a:rPr lang="en-US" altLang="en-US" b="1" dirty="0" smtClean="0"/>
              <a:t>04. </a:t>
            </a:r>
            <a:r>
              <a:rPr altLang="en-US" b="1" smtClean="0"/>
              <a:t>상품가격 </a:t>
            </a:r>
            <a:r>
              <a:rPr lang="en-US" altLang="en-US" b="1" dirty="0" smtClean="0"/>
              <a:t>: 100</a:t>
            </a:r>
            <a:r>
              <a:rPr altLang="en-US" b="1" smtClean="0"/>
              <a:t>세대당 </a:t>
            </a:r>
            <a:r>
              <a:rPr lang="en-US" altLang="en-US" b="1" dirty="0" smtClean="0"/>
              <a:t>5</a:t>
            </a:r>
            <a:r>
              <a:rPr altLang="en-US" b="1" smtClean="0"/>
              <a:t>만원</a:t>
            </a:r>
            <a:r>
              <a:rPr lang="en-US" altLang="en-US" b="1" dirty="0" smtClean="0"/>
              <a:t>(</a:t>
            </a:r>
            <a:r>
              <a:rPr altLang="en-US" b="1" smtClean="0"/>
              <a:t>조율 가능</a:t>
            </a:r>
            <a:r>
              <a:rPr lang="en-US" altLang="en-US" b="1" dirty="0" smtClean="0"/>
              <a:t>)</a:t>
            </a:r>
            <a:endParaRPr altLang="en-US" b="1"/>
          </a:p>
          <a:p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105" y="365125"/>
            <a:ext cx="10516235" cy="492107"/>
          </a:xfrm>
        </p:spPr>
        <p:txBody>
          <a:bodyPr>
            <a:noAutofit/>
          </a:bodyPr>
          <a:lstStyle/>
          <a:p>
            <a:pPr algn="l"/>
            <a:r>
              <a:rPr lang="en-US" altLang="ko-KR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altLang="en-US" sz="320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상품별 영업 방안</a:t>
            </a:r>
            <a:endParaRPr lang="ko-KR" altLang="en-US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738546" y="2234953"/>
            <a:ext cx="4000528" cy="17242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알터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pPr>
              <a:buNone/>
            </a:pPr>
            <a:r>
              <a:rPr altLang="en-US" sz="1200" smtClean="0"/>
              <a:t>공동중개망의  특성을 인지하여 </a:t>
            </a:r>
            <a:endParaRPr lang="en-US" altLang="en-US" sz="1200" dirty="0" smtClean="0"/>
          </a:p>
          <a:p>
            <a:pPr>
              <a:buNone/>
            </a:pPr>
            <a:r>
              <a:rPr altLang="en-US" sz="1200" smtClean="0"/>
              <a:t>최대한 많은 업소들이 사용할 수 있도록 신규영업 필요</a:t>
            </a:r>
            <a:endParaRPr lang="en-US" altLang="en-US" sz="1200" dirty="0" smtClean="0"/>
          </a:p>
          <a:p>
            <a:pPr>
              <a:buNone/>
            </a:pPr>
            <a:r>
              <a:rPr altLang="en-US" sz="1200" smtClean="0"/>
              <a:t>재계약 진행시 알터 프로그램을 최대한 활용할 수 있도록 안내</a:t>
            </a:r>
            <a:endParaRPr lang="en-US" altLang="en-US" sz="1200" dirty="0" smtClean="0"/>
          </a:p>
          <a:p>
            <a:pPr>
              <a:buNone/>
            </a:pPr>
            <a:r>
              <a:rPr altLang="en-US" sz="1200" smtClean="0"/>
              <a:t>천안 이외 충청도 지역의 이탈을 방지하기 위한  집중영업 </a:t>
            </a:r>
            <a:endParaRPr lang="en-US" altLang="en-US" sz="1200" dirty="0" smtClean="0"/>
          </a:p>
          <a:p>
            <a:pPr>
              <a:buNone/>
            </a:pPr>
            <a:r>
              <a:rPr altLang="en-US" sz="1200" smtClean="0"/>
              <a:t>서비스 가입 업소의 꾸준한 관리를 통한 계약유치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024562" y="365125"/>
            <a:ext cx="4859360" cy="1600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altLang="en-US" sz="1400" smtClean="0"/>
              <a:t>    </a:t>
            </a:r>
            <a:r>
              <a:rPr lang="en-US" altLang="en-US" sz="1400" dirty="0" smtClean="0"/>
              <a:t>*</a:t>
            </a:r>
            <a:r>
              <a:rPr altLang="en-US" sz="1400" smtClean="0"/>
              <a:t> </a:t>
            </a:r>
            <a:r>
              <a:rPr altLang="en-US" sz="1400" b="1" smtClean="0"/>
              <a:t>공통 영업 방안 </a:t>
            </a:r>
            <a:r>
              <a:rPr lang="en-US" altLang="en-US" sz="1400" dirty="0" smtClean="0"/>
              <a:t>*</a:t>
            </a:r>
          </a:p>
          <a:p>
            <a:r>
              <a:rPr lang="en-US" altLang="en-US" sz="1400" dirty="0" smtClean="0"/>
              <a:t>01.</a:t>
            </a:r>
            <a:r>
              <a:rPr altLang="en-US" sz="1400" smtClean="0"/>
              <a:t>기존 사용업소들의 지속적인 관리 및 </a:t>
            </a:r>
            <a:endParaRPr lang="en-US" altLang="en-US" sz="1400" dirty="0" smtClean="0"/>
          </a:p>
          <a:p>
            <a:r>
              <a:rPr altLang="en-US" sz="1400" smtClean="0"/>
              <a:t>  친밀감 형성을 통한 이탈 방지</a:t>
            </a:r>
            <a:endParaRPr lang="en-US" altLang="en-US" sz="1400" dirty="0" smtClean="0"/>
          </a:p>
          <a:p>
            <a:r>
              <a:rPr lang="en-US" altLang="en-US" sz="1400" dirty="0" smtClean="0"/>
              <a:t>02.</a:t>
            </a:r>
            <a:r>
              <a:rPr altLang="en-US" sz="1400" smtClean="0"/>
              <a:t>신규 창출을 위한 가망업소 관리와 </a:t>
            </a:r>
            <a:endParaRPr lang="en-US" altLang="en-US" sz="1400" dirty="0" smtClean="0"/>
          </a:p>
          <a:p>
            <a:r>
              <a:rPr altLang="en-US" sz="1400" smtClean="0"/>
              <a:t>  담당영업 지역에 대한 집중도 높은 영업</a:t>
            </a:r>
            <a:endParaRPr lang="en-US" altLang="en-US" sz="1400" dirty="0" smtClean="0"/>
          </a:p>
          <a:p>
            <a:r>
              <a:rPr altLang="en-US" sz="1400" smtClean="0"/>
              <a:t> </a:t>
            </a:r>
            <a:r>
              <a:rPr lang="en-US" altLang="en-US" sz="1400" dirty="0" smtClean="0"/>
              <a:t>03.</a:t>
            </a:r>
            <a:r>
              <a:rPr altLang="en-US" sz="1400" smtClean="0"/>
              <a:t>홍희마케팅 모든 상품에 대한 정확한 이해를 바탕으로                                    여러가지 상품을 연계하여 영업 </a:t>
            </a:r>
            <a:endParaRPr lang="ko-KR" alt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81748" y="1134566"/>
            <a:ext cx="3143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매경부동산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가입업소가 가장 많은 상품으로  미재계약 방지를 위한 지속적인 관리 필요</a:t>
            </a:r>
            <a:endParaRPr lang="en-US" altLang="en-US" sz="1200" dirty="0" smtClean="0"/>
          </a:p>
          <a:p>
            <a:r>
              <a:rPr altLang="en-US" sz="1200" smtClean="0"/>
              <a:t>매월 프로모션을 활용한  적극적인 영업 </a:t>
            </a:r>
            <a:r>
              <a:rPr lang="en-US" altLang="en-US" sz="1200" dirty="0" smtClean="0"/>
              <a:t> </a:t>
            </a:r>
            <a:endParaRPr lang="ko-KR" alt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81748" y="2266083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부동산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114*</a:t>
            </a:r>
          </a:p>
          <a:p>
            <a:r>
              <a:rPr altLang="en-US" sz="1200" smtClean="0"/>
              <a:t>비싼 매체비에 대한 부담을 덜어낼 수 있도록 프로모션을 적극 강조하여 공격적인 영업진행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748" y="4328538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다방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직방에 비해 저렴한 가격</a:t>
            </a:r>
            <a:r>
              <a:rPr lang="en-US" altLang="en-US" sz="1200" dirty="0" smtClean="0"/>
              <a:t>, </a:t>
            </a:r>
            <a:r>
              <a:rPr altLang="en-US" sz="1200" smtClean="0"/>
              <a:t>점차 높아지고 있는 인지도 강조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380172" y="3312875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방콜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출시한지 얼마 안된 상품으로 저렴한 가격에 광고진행이 가능함을 강조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213068" y="2266083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2">
                    <a:lumMod val="75000"/>
                  </a:schemeClr>
                </a:solidFill>
              </a:rPr>
              <a:t>*DID*</a:t>
            </a:r>
          </a:p>
          <a:p>
            <a:r>
              <a:rPr altLang="en-US" sz="1200" smtClean="0"/>
              <a:t>차별화된 광고를 원하는 광고주에게 어필 </a:t>
            </a:r>
            <a:r>
              <a:rPr lang="en-US" altLang="en-US" sz="1200" dirty="0" smtClean="0"/>
              <a:t>, </a:t>
            </a:r>
            <a:r>
              <a:rPr altLang="en-US" sz="1200" smtClean="0"/>
              <a:t>탁월한 디스플레이 효과 강조 </a:t>
            </a:r>
            <a:endParaRPr lang="en-US" altLang="ko-KR" sz="1200" dirty="0" smtClean="0"/>
          </a:p>
        </p:txBody>
      </p:sp>
      <p:sp>
        <p:nvSpPr>
          <p:cNvPr id="15" name="TextBox 14"/>
          <p:cNvSpPr txBox="1"/>
          <p:nvPr/>
        </p:nvSpPr>
        <p:spPr>
          <a:xfrm>
            <a:off x="3738546" y="5180924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accent2">
                    <a:lumMod val="75000"/>
                  </a:schemeClr>
                </a:solidFill>
              </a:rPr>
              <a:t>*E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분양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상가 분양이 끝날 때까지 광고가 노출됨을 강조</a:t>
            </a:r>
            <a:endParaRPr lang="en-US" altLang="en-US" sz="1200" dirty="0" smtClean="0"/>
          </a:p>
          <a:p>
            <a:r>
              <a:rPr altLang="en-US" sz="1200" smtClean="0"/>
              <a:t>분양사무실 위주로 영업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738546" y="4143872"/>
            <a:ext cx="3301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입주탐방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네이버베타버전 출시 후 크게 주목받게 될 광고임을 인지</a:t>
            </a:r>
            <a:r>
              <a:rPr lang="en-US" altLang="en-US" sz="1200" dirty="0" smtClean="0"/>
              <a:t>, </a:t>
            </a:r>
            <a:r>
              <a:rPr altLang="en-US" sz="1200" smtClean="0"/>
              <a:t>단지내 부동산 위주로 영업함이 효과적</a:t>
            </a:r>
            <a:endParaRPr lang="ko-KR" alt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8213068" y="3312875"/>
            <a:ext cx="283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블로그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블로그관리가 어려운 점을 어필하여 저렴한 가격으로 진행가능함을 강조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380172" y="5180924"/>
            <a:ext cx="2713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아실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요즘 핫한 어플광고임을 강조</a:t>
            </a:r>
            <a:r>
              <a:rPr lang="en-US" altLang="en-US" sz="1200" dirty="0" smtClean="0"/>
              <a:t>, </a:t>
            </a:r>
            <a:r>
              <a:rPr altLang="en-US" sz="1200" smtClean="0"/>
              <a:t>별다른 관리없이 광고가 진행됨을 안내</a:t>
            </a:r>
            <a:endParaRPr lang="ko-KR" alt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8213068" y="4467037"/>
            <a:ext cx="3071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  <a:r>
              <a:rPr altLang="en-US" sz="1200" b="1" smtClean="0">
                <a:solidFill>
                  <a:schemeClr val="accent2">
                    <a:lumMod val="75000"/>
                  </a:schemeClr>
                </a:solidFill>
              </a:rPr>
              <a:t>임대관리 솔루션</a:t>
            </a:r>
            <a:r>
              <a:rPr lang="en-US" altLang="en-US" sz="1200" b="1" dirty="0" smtClean="0">
                <a:solidFill>
                  <a:schemeClr val="accent2">
                    <a:lumMod val="75000"/>
                  </a:schemeClr>
                </a:solidFill>
              </a:rPr>
              <a:t>*</a:t>
            </a:r>
          </a:p>
          <a:p>
            <a:r>
              <a:rPr altLang="en-US" sz="1200" smtClean="0"/>
              <a:t>다가구 전문 부동산 대상으로  많은 매물을 순쉽게 관리할 수 있는 상품임을 안내</a:t>
            </a:r>
            <a:endParaRPr lang="ko-KR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1381761"/>
            <a:ext cx="10363835" cy="1261422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  THE END  --</a:t>
            </a:r>
            <a:endParaRPr lang="ko-KR" altLang="en-US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38150" y="4286256"/>
            <a:ext cx="9144635" cy="1656080"/>
          </a:xfrm>
        </p:spPr>
        <p:txBody>
          <a:bodyPr/>
          <a:lstStyle/>
          <a:p>
            <a:pPr algn="r">
              <a:buNone/>
            </a:pPr>
            <a:r>
              <a:rPr altLang="en-US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감사합니</a:t>
            </a:r>
            <a:r>
              <a:rPr altLang="en-US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</a:t>
            </a:r>
            <a:endParaRPr lang="ko-KR" alt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heme pattern hexagon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heme pattern hexagon" id="{5B55B2F0-0DCA-43D1-8D46-009499693662}" vid="{5B881865-B04A-4AAA-9111-1A9CE5833C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17</Pages>
  <Paragraphs>353</Paragraphs>
  <Words>1534</Words>
  <TotalTime>0</TotalTime>
  <MMClips>0</MMClips>
  <ScaleCrop>false</ScaleCrop>
  <HeadingPairs>
    <vt:vector size="2" baseType="variant">
      <vt:variant>
        <vt:lpstr>제목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성수미</dc:creator>
  <cp:lastModifiedBy>성수미</cp:lastModifiedBy>
  <dc:title>홍희마케팅 PT 자료</dc:title>
  <dcterms:modified xsi:type="dcterms:W3CDTF">2018-11-11T15:26:58Z</dcterms:modified>
</cp:coreProperties>
</file>