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91" r:id="rId2"/>
    <p:sldId id="292" r:id="rId3"/>
    <p:sldId id="259" r:id="rId4"/>
    <p:sldId id="278" r:id="rId5"/>
    <p:sldId id="279" r:id="rId6"/>
    <p:sldId id="280" r:id="rId7"/>
    <p:sldId id="281" r:id="rId8"/>
    <p:sldId id="261" r:id="rId9"/>
    <p:sldId id="282" r:id="rId10"/>
    <p:sldId id="275" r:id="rId11"/>
    <p:sldId id="283" r:id="rId12"/>
    <p:sldId id="262" r:id="rId13"/>
    <p:sldId id="284" r:id="rId14"/>
    <p:sldId id="285" r:id="rId15"/>
    <p:sldId id="286" r:id="rId16"/>
    <p:sldId id="288" r:id="rId17"/>
    <p:sldId id="289" r:id="rId18"/>
    <p:sldId id="290" r:id="rId1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7CEE0"/>
    <a:srgbClr val="2BF010"/>
    <a:srgbClr val="CCD9EC"/>
    <a:srgbClr val="B7C9E3"/>
    <a:srgbClr val="FEB0C6"/>
    <a:srgbClr val="FB4185"/>
    <a:srgbClr val="A3BADC"/>
    <a:srgbClr val="A1B8DA"/>
    <a:srgbClr val="FD7CA0"/>
    <a:srgbClr val="FEA5BB"/>
  </p:clrMru>
  <p:extLst>
    <p:ext uri="{E76CE94A-603C-4142-B9EB-6D1370010A27}">
      <p14:discardImageEditData xmlns:p14="http://schemas.microsoft.com/office/powerpoint/2010/main" xmlns="" val="1"/>
    </p:ext>
    <p:ext uri="{D31A062A-798A-4329-ABDD-BBA856620510}">
      <p14:defaultImageDpi xmlns:p14="http://schemas.microsoft.com/office/powerpoint/2010/main" xmlns="" val="15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-150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9B71A-C1EC-4D00-A525-986501DCA177}" type="datetimeFigureOut">
              <a:rPr kumimoji="1" lang="ja-JP" altLang="en-US" smtClean="0"/>
              <a:pPr/>
              <a:t>2019/4/1</a:t>
            </a:fld>
            <a:endParaRPr kumimoji="1" lang="ja-JP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B3D28-94AF-4E88-AAF9-B84311890DE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9B71A-C1EC-4D00-A525-986501DCA177}" type="datetimeFigureOut">
              <a:rPr kumimoji="1" lang="ja-JP" altLang="en-US" smtClean="0"/>
              <a:pPr/>
              <a:t>2019/4/1</a:t>
            </a:fld>
            <a:endParaRPr kumimoji="1" lang="ja-JP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B3D28-94AF-4E88-AAF9-B84311890DE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9B71A-C1EC-4D00-A525-986501DCA177}" type="datetimeFigureOut">
              <a:rPr kumimoji="1" lang="ja-JP" altLang="en-US" smtClean="0"/>
              <a:pPr/>
              <a:t>2019/4/1</a:t>
            </a:fld>
            <a:endParaRPr kumimoji="1" lang="ja-JP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B3D28-94AF-4E88-AAF9-B84311890DE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9B71A-C1EC-4D00-A525-986501DCA177}" type="datetimeFigureOut">
              <a:rPr kumimoji="1" lang="ja-JP" altLang="en-US" smtClean="0"/>
              <a:pPr/>
              <a:t>2019/4/1</a:t>
            </a:fld>
            <a:endParaRPr kumimoji="1" lang="ja-JP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B3D28-94AF-4E88-AAF9-B84311890DE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9B71A-C1EC-4D00-A525-986501DCA177}" type="datetimeFigureOut">
              <a:rPr kumimoji="1" lang="ja-JP" altLang="en-US" smtClean="0"/>
              <a:pPr/>
              <a:t>2019/4/1</a:t>
            </a:fld>
            <a:endParaRPr kumimoji="1" lang="ja-JP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B3D28-94AF-4E88-AAF9-B84311890DE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9B71A-C1EC-4D00-A525-986501DCA177}" type="datetimeFigureOut">
              <a:rPr kumimoji="1" lang="ja-JP" altLang="en-US" smtClean="0"/>
              <a:pPr/>
              <a:t>2019/4/1</a:t>
            </a:fld>
            <a:endParaRPr kumimoji="1" lang="ja-JP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B3D28-94AF-4E88-AAF9-B84311890DE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9B71A-C1EC-4D00-A525-986501DCA177}" type="datetimeFigureOut">
              <a:rPr kumimoji="1" lang="ja-JP" altLang="en-US" smtClean="0"/>
              <a:pPr/>
              <a:t>2019/4/1</a:t>
            </a:fld>
            <a:endParaRPr kumimoji="1" lang="ja-JP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B3D28-94AF-4E88-AAF9-B84311890DE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9B71A-C1EC-4D00-A525-986501DCA177}" type="datetimeFigureOut">
              <a:rPr kumimoji="1" lang="ja-JP" altLang="en-US" smtClean="0"/>
              <a:pPr/>
              <a:t>2019/4/1</a:t>
            </a:fld>
            <a:endParaRPr kumimoji="1" lang="ja-JP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B3D28-94AF-4E88-AAF9-B84311890DE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9B71A-C1EC-4D00-A525-986501DCA177}" type="datetimeFigureOut">
              <a:rPr kumimoji="1" lang="ja-JP" altLang="en-US" smtClean="0"/>
              <a:pPr/>
              <a:t>2019/4/1</a:t>
            </a:fld>
            <a:endParaRPr kumimoji="1" lang="ja-JP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B3D28-94AF-4E88-AAF9-B84311890DE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9B71A-C1EC-4D00-A525-986501DCA177}" type="datetimeFigureOut">
              <a:rPr kumimoji="1" lang="ja-JP" altLang="en-US" smtClean="0"/>
              <a:pPr/>
              <a:t>2019/4/1</a:t>
            </a:fld>
            <a:endParaRPr kumimoji="1" lang="ja-JP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B3D28-94AF-4E88-AAF9-B84311890DE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9B71A-C1EC-4D00-A525-986501DCA177}" type="datetimeFigureOut">
              <a:rPr kumimoji="1" lang="ja-JP" altLang="en-US" smtClean="0"/>
              <a:pPr/>
              <a:t>2019/4/1</a:t>
            </a:fld>
            <a:endParaRPr kumimoji="1" lang="ja-JP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B3D28-94AF-4E88-AAF9-B84311890DE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D9B71A-C1EC-4D00-A525-986501DCA177}" type="datetimeFigureOut">
              <a:rPr kumimoji="1" lang="ja-JP" altLang="en-US" smtClean="0"/>
              <a:pPr/>
              <a:t>2019/4/1</a:t>
            </a:fld>
            <a:endParaRPr kumimoji="1" lang="ja-JP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8B3D28-94AF-4E88-AAF9-B84311890DE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EB77810-2CFB-4CE5-8744-46CB7B7EF9BD}"/>
              </a:ext>
            </a:extLst>
          </p:cNvPr>
          <p:cNvSpPr txBox="1"/>
          <p:nvPr userDrawn="1"/>
        </p:nvSpPr>
        <p:spPr>
          <a:xfrm>
            <a:off x="9797653" y="6581596"/>
            <a:ext cx="232948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8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Copyrightⓒ. Saebyeol Yu. All Rights Reserved.</a:t>
            </a:r>
            <a:endParaRPr lang="ko-KR" altLang="en-US" sz="80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naver.com/prologue/PrologueList.nhn?blogId=ghdgml5537&amp;&amp;directAccess=true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5313814" y="5479824"/>
            <a:ext cx="179889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kumimoji="1" lang="en-US" altLang="ko-KR" sz="2400" b="1" dirty="0" smtClean="0">
              <a:solidFill>
                <a:schemeClr val="bg1"/>
              </a:solidFill>
              <a:latin typeface="궁서체" pitchFamily="17" charset="-127"/>
              <a:ea typeface="궁서체" pitchFamily="17" charset="-127"/>
            </a:endParaRPr>
          </a:p>
          <a:p>
            <a:pPr algn="ctr"/>
            <a:r>
              <a:rPr kumimoji="1" lang="ko-KR" altLang="en-US" sz="2400" b="1" dirty="0" err="1" smtClean="0">
                <a:solidFill>
                  <a:srgbClr val="006600"/>
                </a:solidFill>
                <a:latin typeface="HY울릉도M" pitchFamily="18" charset="-127"/>
                <a:ea typeface="HY울릉도M" pitchFamily="18" charset="-127"/>
              </a:rPr>
              <a:t>내부지원팀</a:t>
            </a:r>
            <a:endParaRPr kumimoji="1" lang="en-US" altLang="ko-KR" sz="2400" b="1" dirty="0" smtClean="0">
              <a:solidFill>
                <a:srgbClr val="006600"/>
              </a:solidFill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kumimoji="1" lang="ko-KR" altLang="en-US" sz="2400" b="1" dirty="0" smtClean="0">
                <a:solidFill>
                  <a:srgbClr val="006600"/>
                </a:solidFill>
                <a:latin typeface="HY울릉도M" pitchFamily="18" charset="-127"/>
                <a:ea typeface="HY울릉도M" pitchFamily="18" charset="-127"/>
              </a:rPr>
              <a:t>심재환</a:t>
            </a:r>
            <a:endParaRPr kumimoji="1" lang="en-US" altLang="ko-KR" sz="2400" b="1" dirty="0" smtClean="0">
              <a:solidFill>
                <a:srgbClr val="006600"/>
              </a:solidFill>
              <a:latin typeface="HY울릉도M" pitchFamily="18" charset="-127"/>
              <a:ea typeface="HY울릉도M" pitchFamily="18" charset="-127"/>
            </a:endParaRPr>
          </a:p>
          <a:p>
            <a:endParaRPr kumimoji="1" lang="en-US" altLang="ko-KR" sz="2400" b="1" dirty="0">
              <a:solidFill>
                <a:schemeClr val="bg1"/>
              </a:solidFill>
              <a:latin typeface="나눔명조" panose="02020603020101020101" pitchFamily="18" charset="-127"/>
              <a:ea typeface="나눔명조" panose="02020603020101020101" pitchFamily="18" charset="-127"/>
            </a:endParaRPr>
          </a:p>
        </p:txBody>
      </p:sp>
      <p:pic>
        <p:nvPicPr>
          <p:cNvPr id="6" name="그림 5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87686" y="4923920"/>
            <a:ext cx="2526488" cy="819251"/>
          </a:xfrm>
          <a:prstGeom prst="rect">
            <a:avLst/>
          </a:prstGeom>
        </p:spPr>
      </p:pic>
      <p:pic>
        <p:nvPicPr>
          <p:cNvPr id="1026" name="Picture 2" descr="C:\Users\Owner\Desktop\캡처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12192000" cy="4860099"/>
          </a:xfrm>
          <a:prstGeom prst="rect">
            <a:avLst/>
          </a:prstGeom>
          <a:noFill/>
        </p:spPr>
      </p:pic>
      <p:grpSp>
        <p:nvGrpSpPr>
          <p:cNvPr id="5" name="그룹 11"/>
          <p:cNvGrpSpPr/>
          <p:nvPr/>
        </p:nvGrpSpPr>
        <p:grpSpPr>
          <a:xfrm>
            <a:off x="551935" y="4852086"/>
            <a:ext cx="11640065" cy="255372"/>
            <a:chOff x="292100" y="279400"/>
            <a:chExt cx="12269788" cy="255372"/>
          </a:xfrm>
        </p:grpSpPr>
        <p:sp>
          <p:nvSpPr>
            <p:cNvPr id="7" name="직사각형 6"/>
            <p:cNvSpPr/>
            <p:nvPr/>
          </p:nvSpPr>
          <p:spPr>
            <a:xfrm>
              <a:off x="292100" y="281939"/>
              <a:ext cx="12269788" cy="252833"/>
            </a:xfrm>
            <a:prstGeom prst="rect">
              <a:avLst/>
            </a:prstGeom>
            <a:gradFill flip="none" rotWithShape="1">
              <a:gsLst>
                <a:gs pos="0">
                  <a:srgbClr val="FB4185">
                    <a:alpha val="0"/>
                  </a:srgbClr>
                </a:gs>
                <a:gs pos="50000">
                  <a:srgbClr val="FEB0C6">
                    <a:alpha val="43000"/>
                  </a:srgbClr>
                </a:gs>
                <a:gs pos="100000">
                  <a:srgbClr val="FEB0C6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altLang="ko-KR" sz="1200" dirty="0" smtClean="0">
                  <a:solidFill>
                    <a:schemeClr val="bg1"/>
                  </a:solidFill>
                  <a:latin typeface="HY울릉도E" pitchFamily="18" charset="-127"/>
                  <a:ea typeface="HY울릉도E" pitchFamily="18" charset="-127"/>
                </a:rPr>
                <a:t>HONGHEE</a:t>
              </a:r>
              <a:endParaRPr lang="ko-KR" altLang="en-US" sz="1200" dirty="0">
                <a:solidFill>
                  <a:schemeClr val="bg1"/>
                </a:solidFill>
                <a:latin typeface="HY울릉도E" pitchFamily="18" charset="-127"/>
                <a:ea typeface="HY울릉도E" pitchFamily="18" charset="-127"/>
              </a:endParaRPr>
            </a:p>
          </p:txBody>
        </p:sp>
        <p:cxnSp>
          <p:nvCxnSpPr>
            <p:cNvPr id="8" name="직선 연결선 7"/>
            <p:cNvCxnSpPr/>
            <p:nvPr/>
          </p:nvCxnSpPr>
          <p:spPr>
            <a:xfrm>
              <a:off x="292100" y="508000"/>
              <a:ext cx="12269788" cy="0"/>
            </a:xfrm>
            <a:prstGeom prst="line">
              <a:avLst/>
            </a:prstGeom>
            <a:ln w="25400">
              <a:gradFill flip="none" rotWithShape="1">
                <a:gsLst>
                  <a:gs pos="0">
                    <a:schemeClr val="bg1">
                      <a:lumMod val="65000"/>
                      <a:alpha val="90000"/>
                    </a:schemeClr>
                  </a:gs>
                  <a:gs pos="50000">
                    <a:schemeClr val="bg1">
                      <a:lumMod val="65000"/>
                      <a:alpha val="50000"/>
                    </a:schemeClr>
                  </a:gs>
                  <a:gs pos="100000">
                    <a:schemeClr val="bg1">
                      <a:lumMod val="65000"/>
                      <a:alpha val="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/>
            <p:cNvCxnSpPr/>
            <p:nvPr/>
          </p:nvCxnSpPr>
          <p:spPr>
            <a:xfrm flipV="1">
              <a:off x="12561888" y="279400"/>
              <a:ext cx="0" cy="22860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82944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図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638827" y="1903955"/>
            <a:ext cx="7027101" cy="428390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E7EB290-550A-4B60-BFF1-2406692A8C49}"/>
              </a:ext>
            </a:extLst>
          </p:cNvPr>
          <p:cNvSpPr txBox="1"/>
          <p:nvPr/>
        </p:nvSpPr>
        <p:spPr>
          <a:xfrm>
            <a:off x="631825" y="1065529"/>
            <a:ext cx="22199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b="1" dirty="0" smtClean="0">
                <a:solidFill>
                  <a:schemeClr val="bg1"/>
                </a:solidFill>
              </a:rPr>
              <a:t>목차 </a:t>
            </a:r>
            <a:r>
              <a:rPr lang="en-US" altLang="ko-KR" sz="2000" dirty="0" err="1" smtClean="0">
                <a:solidFill>
                  <a:schemeClr val="bg1"/>
                </a:solidFill>
              </a:rPr>
              <a:t>Contens</a:t>
            </a:r>
            <a:endParaRPr lang="en-US" altLang="ko-KR" sz="2000" dirty="0" smtClean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64296" y="2778950"/>
            <a:ext cx="31197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b="1" dirty="0" smtClean="0">
                <a:solidFill>
                  <a:schemeClr val="bg1"/>
                </a:solidFill>
              </a:rPr>
              <a:t>01 </a:t>
            </a:r>
            <a:r>
              <a:rPr lang="en-US" altLang="ko-KR" b="1" dirty="0" smtClean="0">
                <a:solidFill>
                  <a:schemeClr val="bg1"/>
                </a:solidFill>
              </a:rPr>
              <a:t> </a:t>
            </a:r>
            <a:r>
              <a:rPr lang="ko-KR" altLang="en-US" sz="2800" b="1" dirty="0" smtClean="0">
                <a:solidFill>
                  <a:schemeClr val="bg1"/>
                </a:solidFill>
              </a:rPr>
              <a:t>부동산 광고</a:t>
            </a:r>
            <a:endParaRPr lang="en-US" altLang="ko-KR" sz="2800" b="1" dirty="0" smtClean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64296" y="4268764"/>
            <a:ext cx="3478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b="1" dirty="0" smtClean="0">
                <a:solidFill>
                  <a:schemeClr val="bg1"/>
                </a:solidFill>
              </a:rPr>
              <a:t>02 </a:t>
            </a:r>
            <a:r>
              <a:rPr lang="en-US" altLang="ko-KR" b="1" dirty="0" smtClean="0">
                <a:solidFill>
                  <a:schemeClr val="bg1"/>
                </a:solidFill>
              </a:rPr>
              <a:t> </a:t>
            </a:r>
            <a:r>
              <a:rPr lang="ko-KR" altLang="en-US" sz="2800" b="1" dirty="0" err="1" smtClean="0">
                <a:solidFill>
                  <a:schemeClr val="bg1"/>
                </a:solidFill>
              </a:rPr>
              <a:t>부동산외</a:t>
            </a:r>
            <a:r>
              <a:rPr lang="ko-KR" altLang="en-US" sz="2800" b="1" dirty="0" smtClean="0">
                <a:solidFill>
                  <a:schemeClr val="bg1"/>
                </a:solidFill>
              </a:rPr>
              <a:t> 광고</a:t>
            </a:r>
            <a:endParaRPr lang="en-US" altLang="ko-KR" sz="2800" b="1" dirty="0" smtClean="0">
              <a:solidFill>
                <a:schemeClr val="bg1"/>
              </a:solidFill>
            </a:endParaRPr>
          </a:p>
        </p:txBody>
      </p:sp>
      <p:grpSp>
        <p:nvGrpSpPr>
          <p:cNvPr id="11" name="그룹 11"/>
          <p:cNvGrpSpPr/>
          <p:nvPr/>
        </p:nvGrpSpPr>
        <p:grpSpPr>
          <a:xfrm>
            <a:off x="1405466" y="728133"/>
            <a:ext cx="9684699" cy="228600"/>
            <a:chOff x="292100" y="279400"/>
            <a:chExt cx="12269788" cy="228600"/>
          </a:xfrm>
        </p:grpSpPr>
        <p:sp>
          <p:nvSpPr>
            <p:cNvPr id="12" name="직사각형 11"/>
            <p:cNvSpPr/>
            <p:nvPr/>
          </p:nvSpPr>
          <p:spPr>
            <a:xfrm>
              <a:off x="292100" y="281940"/>
              <a:ext cx="12269788" cy="220980"/>
            </a:xfrm>
            <a:prstGeom prst="rect">
              <a:avLst/>
            </a:prstGeom>
            <a:gradFill flip="none" rotWithShape="1">
              <a:gsLst>
                <a:gs pos="0">
                  <a:srgbClr val="FB4185">
                    <a:alpha val="0"/>
                  </a:srgbClr>
                </a:gs>
                <a:gs pos="50000">
                  <a:srgbClr val="FEB0C6">
                    <a:alpha val="43000"/>
                  </a:srgbClr>
                </a:gs>
                <a:gs pos="100000">
                  <a:srgbClr val="FEB0C6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altLang="ko-KR" sz="1200" dirty="0" smtClean="0">
                  <a:solidFill>
                    <a:schemeClr val="bg1"/>
                  </a:solidFill>
                  <a:latin typeface="HY울릉도E" pitchFamily="18" charset="-127"/>
                  <a:ea typeface="HY울릉도E" pitchFamily="18" charset="-127"/>
                </a:rPr>
                <a:t>HONGHEE</a:t>
              </a:r>
              <a:endParaRPr lang="ko-KR" altLang="en-US" sz="1200" dirty="0">
                <a:solidFill>
                  <a:schemeClr val="bg1"/>
                </a:solidFill>
                <a:latin typeface="HY울릉도E" pitchFamily="18" charset="-127"/>
                <a:ea typeface="HY울릉도E" pitchFamily="18" charset="-127"/>
              </a:endParaRPr>
            </a:p>
          </p:txBody>
        </p:sp>
        <p:cxnSp>
          <p:nvCxnSpPr>
            <p:cNvPr id="13" name="직선 연결선 12"/>
            <p:cNvCxnSpPr/>
            <p:nvPr/>
          </p:nvCxnSpPr>
          <p:spPr>
            <a:xfrm>
              <a:off x="292100" y="508000"/>
              <a:ext cx="12269788" cy="0"/>
            </a:xfrm>
            <a:prstGeom prst="line">
              <a:avLst/>
            </a:prstGeom>
            <a:ln w="25400">
              <a:gradFill flip="none" rotWithShape="1">
                <a:gsLst>
                  <a:gs pos="0">
                    <a:schemeClr val="bg1">
                      <a:lumMod val="65000"/>
                      <a:alpha val="90000"/>
                    </a:schemeClr>
                  </a:gs>
                  <a:gs pos="50000">
                    <a:schemeClr val="bg1">
                      <a:lumMod val="65000"/>
                      <a:alpha val="50000"/>
                    </a:schemeClr>
                  </a:gs>
                  <a:gs pos="100000">
                    <a:schemeClr val="bg1">
                      <a:lumMod val="65000"/>
                      <a:alpha val="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 flipV="1">
              <a:off x="12561888" y="279400"/>
              <a:ext cx="0" cy="22860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122316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2A9E472E-7E25-46EC-B891-F53A8A3A38F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rgbClr val="FB4185"/>
              </a:gs>
              <a:gs pos="0">
                <a:srgbClr val="F7CEE0">
                  <a:alpha val="60000"/>
                </a:srgbClr>
              </a:gs>
              <a:gs pos="36000">
                <a:srgbClr val="FEA5BB">
                  <a:alpha val="70000"/>
                </a:srgbClr>
              </a:gs>
              <a:gs pos="73000">
                <a:srgbClr val="FD7CA0">
                  <a:alpha val="50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xmlns="" id="{A579032F-3C03-426A-9CA3-FC478779E911}"/>
              </a:ext>
            </a:extLst>
          </p:cNvPr>
          <p:cNvSpPr txBox="1"/>
          <p:nvPr/>
        </p:nvSpPr>
        <p:spPr>
          <a:xfrm>
            <a:off x="566898" y="219397"/>
            <a:ext cx="2331087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44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Part </a:t>
            </a:r>
            <a:r>
              <a:rPr kumimoji="1" lang="en-US" altLang="ko-KR" sz="4400" b="1" dirty="0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1</a:t>
            </a:r>
            <a:r>
              <a:rPr kumimoji="1" lang="en-US" altLang="ko-KR" sz="3200" b="1" dirty="0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,</a:t>
            </a:r>
            <a:endParaRPr kumimoji="1" lang="en-US" altLang="ko-KR" sz="3200" b="1" dirty="0">
              <a:solidFill>
                <a:schemeClr val="bg1"/>
              </a:solidFill>
              <a:latin typeface="나눔명조" panose="02020603020101020101" pitchFamily="18" charset="-127"/>
              <a:ea typeface="나눔명조" panose="02020603020101020101" pitchFamily="18" charset="-127"/>
            </a:endParaRPr>
          </a:p>
          <a:p>
            <a:r>
              <a:rPr kumimoji="1" lang="ko-KR" altLang="en-US" sz="3200" b="1" dirty="0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부동산 광고</a:t>
            </a:r>
            <a:endParaRPr kumimoji="1" lang="en-US" altLang="ko-KR" sz="3200" b="1" dirty="0" smtClean="0">
              <a:solidFill>
                <a:schemeClr val="bg1"/>
              </a:solidFill>
              <a:latin typeface="나눔명조" panose="02020603020101020101" pitchFamily="18" charset="-127"/>
              <a:ea typeface="나눔명조" panose="02020603020101020101" pitchFamily="18" charset="-127"/>
            </a:endParaRPr>
          </a:p>
        </p:txBody>
      </p:sp>
      <p:sp>
        <p:nvSpPr>
          <p:cNvPr id="5" name="テキスト ボックス 3">
            <a:extLst>
              <a:ext uri="{FF2B5EF4-FFF2-40B4-BE49-F238E27FC236}">
                <a16:creationId xmlns:a16="http://schemas.microsoft.com/office/drawing/2014/main" xmlns="" id="{A579032F-3C03-426A-9CA3-FC478779E911}"/>
              </a:ext>
            </a:extLst>
          </p:cNvPr>
          <p:cNvSpPr txBox="1"/>
          <p:nvPr/>
        </p:nvSpPr>
        <p:spPr>
          <a:xfrm>
            <a:off x="628988" y="1692595"/>
            <a:ext cx="109195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kumimoji="1" lang="ko-KR" altLang="en-US" sz="2400" b="1" dirty="0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네이버 협력사 는 </a:t>
            </a:r>
            <a:r>
              <a:rPr kumimoji="1" lang="en-US" altLang="ko-KR" sz="2400" b="1" dirty="0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16</a:t>
            </a:r>
            <a:r>
              <a:rPr kumimoji="1" lang="ko-KR" altLang="en-US" sz="2400" b="1" dirty="0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개의 협력사외</a:t>
            </a:r>
            <a:r>
              <a:rPr kumimoji="1" lang="en-US" altLang="ko-KR" sz="2400" b="1" dirty="0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 2</a:t>
            </a:r>
            <a:r>
              <a:rPr kumimoji="1" lang="ko-KR" altLang="en-US" sz="2400" b="1" dirty="0" err="1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개협회</a:t>
            </a:r>
            <a:r>
              <a:rPr kumimoji="1" lang="ko-KR" altLang="en-US" sz="2400" b="1" dirty="0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 총 </a:t>
            </a:r>
            <a:r>
              <a:rPr kumimoji="1" lang="en-US" altLang="ko-KR" sz="2400" b="1" dirty="0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18</a:t>
            </a:r>
            <a:r>
              <a:rPr kumimoji="1" lang="ko-KR" altLang="en-US" sz="2400" b="1" dirty="0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개로 이루어져 있으며 </a:t>
            </a:r>
            <a:r>
              <a:rPr kumimoji="1" lang="en-US" altLang="ko-KR" sz="2400" b="1" dirty="0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 </a:t>
            </a:r>
          </a:p>
          <a:p>
            <a:pPr marL="228600" indent="-228600"/>
            <a:r>
              <a:rPr kumimoji="1" lang="ko-KR" altLang="en-US" sz="2400" b="1" dirty="0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홍희 마케팅에서는 매경 </a:t>
            </a:r>
            <a:r>
              <a:rPr kumimoji="1" lang="en-US" altLang="ko-KR" sz="2400" b="1" dirty="0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, </a:t>
            </a:r>
            <a:r>
              <a:rPr kumimoji="1" lang="ko-KR" altLang="en-US" sz="2400" b="1" dirty="0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부동산</a:t>
            </a:r>
            <a:r>
              <a:rPr kumimoji="1" lang="en-US" altLang="ko-KR" sz="2400" b="1" dirty="0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114 , </a:t>
            </a:r>
            <a:r>
              <a:rPr kumimoji="1" lang="ko-KR" altLang="en-US" sz="2400" b="1" dirty="0" err="1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부동산써브</a:t>
            </a:r>
            <a:r>
              <a:rPr kumimoji="1" lang="ko-KR" altLang="en-US" sz="2400" b="1" dirty="0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 </a:t>
            </a:r>
            <a:r>
              <a:rPr kumimoji="1" lang="en-US" altLang="ko-KR" sz="2400" b="1" dirty="0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, </a:t>
            </a:r>
            <a:r>
              <a:rPr kumimoji="1" lang="ko-KR" altLang="en-US" sz="2400" b="1" dirty="0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한경</a:t>
            </a:r>
            <a:r>
              <a:rPr kumimoji="1" lang="en-US" altLang="ko-KR" sz="2400" b="1" dirty="0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, </a:t>
            </a:r>
            <a:r>
              <a:rPr kumimoji="1" lang="ko-KR" altLang="en-US" sz="2400" b="1" dirty="0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부동산 </a:t>
            </a:r>
            <a:r>
              <a:rPr kumimoji="1" lang="ko-KR" altLang="en-US" sz="2400" b="1" dirty="0" err="1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알터</a:t>
            </a:r>
            <a:r>
              <a:rPr kumimoji="1" lang="en-US" altLang="ko-KR" sz="2400" b="1" dirty="0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,</a:t>
            </a:r>
            <a:r>
              <a:rPr kumimoji="1" lang="ko-KR" altLang="en-US" sz="2400" b="1" dirty="0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선방</a:t>
            </a:r>
            <a:r>
              <a:rPr kumimoji="1" lang="en-US" altLang="ko-KR" sz="2400" b="1" dirty="0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,</a:t>
            </a:r>
          </a:p>
          <a:p>
            <a:pPr marL="228600" indent="-228600"/>
            <a:r>
              <a:rPr kumimoji="1" lang="ko-KR" altLang="en-US" sz="2400" b="1" dirty="0" err="1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조이스랜드</a:t>
            </a:r>
            <a:r>
              <a:rPr kumimoji="1" lang="ko-KR" altLang="en-US" sz="2400" b="1" dirty="0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 판매</a:t>
            </a:r>
            <a:endParaRPr kumimoji="1" lang="en-US" altLang="ko-KR" sz="2400" b="1" dirty="0" smtClean="0">
              <a:solidFill>
                <a:schemeClr val="bg1"/>
              </a:solidFill>
              <a:latin typeface="나눔명조" panose="02020603020101020101" pitchFamily="18" charset="-127"/>
              <a:ea typeface="나눔명조" panose="02020603020101020101" pitchFamily="18" charset="-127"/>
            </a:endParaRPr>
          </a:p>
        </p:txBody>
      </p:sp>
      <p:sp>
        <p:nvSpPr>
          <p:cNvPr id="6" name="テキスト ボックス 3">
            <a:extLst>
              <a:ext uri="{FF2B5EF4-FFF2-40B4-BE49-F238E27FC236}">
                <a16:creationId xmlns:a16="http://schemas.microsoft.com/office/drawing/2014/main" xmlns="" id="{A579032F-3C03-426A-9CA3-FC478779E911}"/>
              </a:ext>
            </a:extLst>
          </p:cNvPr>
          <p:cNvSpPr txBox="1"/>
          <p:nvPr/>
        </p:nvSpPr>
        <p:spPr>
          <a:xfrm>
            <a:off x="549964" y="3622996"/>
            <a:ext cx="45187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2800" b="1" dirty="0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2.</a:t>
            </a:r>
            <a:r>
              <a:rPr kumimoji="1" lang="ko-KR" altLang="en-US" sz="2800" b="1" dirty="0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부동산</a:t>
            </a:r>
            <a:r>
              <a:rPr kumimoji="1" lang="en-US" altLang="ko-KR" sz="2800" b="1" dirty="0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114</a:t>
            </a:r>
          </a:p>
        </p:txBody>
      </p:sp>
      <p:sp>
        <p:nvSpPr>
          <p:cNvPr id="7" name="テキスト ボックス 3">
            <a:extLst>
              <a:ext uri="{FF2B5EF4-FFF2-40B4-BE49-F238E27FC236}">
                <a16:creationId xmlns:a16="http://schemas.microsoft.com/office/drawing/2014/main" xmlns="" id="{A579032F-3C03-426A-9CA3-FC478779E911}"/>
              </a:ext>
            </a:extLst>
          </p:cNvPr>
          <p:cNvSpPr txBox="1"/>
          <p:nvPr/>
        </p:nvSpPr>
        <p:spPr>
          <a:xfrm>
            <a:off x="566899" y="4407574"/>
            <a:ext cx="22605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2800" b="1" dirty="0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3.</a:t>
            </a:r>
            <a:r>
              <a:rPr kumimoji="1" lang="ko-KR" altLang="en-US" sz="2800" b="1" dirty="0" err="1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부동산써브</a:t>
            </a:r>
            <a:endParaRPr kumimoji="1" lang="en-US" altLang="ko-KR" sz="2800" b="1" dirty="0" smtClean="0">
              <a:solidFill>
                <a:schemeClr val="bg1"/>
              </a:solidFill>
              <a:latin typeface="나눔명조" panose="02020603020101020101" pitchFamily="18" charset="-127"/>
              <a:ea typeface="나눔명조" panose="02020603020101020101" pitchFamily="18" charset="-127"/>
            </a:endParaRPr>
          </a:p>
        </p:txBody>
      </p:sp>
      <p:sp>
        <p:nvSpPr>
          <p:cNvPr id="8" name="テキスト ボックス 3">
            <a:extLst>
              <a:ext uri="{FF2B5EF4-FFF2-40B4-BE49-F238E27FC236}">
                <a16:creationId xmlns:a16="http://schemas.microsoft.com/office/drawing/2014/main" xmlns="" id="{A579032F-3C03-426A-9CA3-FC478779E911}"/>
              </a:ext>
            </a:extLst>
          </p:cNvPr>
          <p:cNvSpPr txBox="1"/>
          <p:nvPr/>
        </p:nvSpPr>
        <p:spPr>
          <a:xfrm>
            <a:off x="595121" y="5169574"/>
            <a:ext cx="19078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2800" b="1" dirty="0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4.</a:t>
            </a:r>
            <a:r>
              <a:rPr kumimoji="1" lang="ko-KR" altLang="en-US" sz="2800" b="1" dirty="0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한국경제</a:t>
            </a:r>
            <a:endParaRPr kumimoji="1" lang="en-US" altLang="ko-KR" sz="2800" b="1" dirty="0" smtClean="0">
              <a:solidFill>
                <a:schemeClr val="bg1"/>
              </a:solidFill>
              <a:latin typeface="나눔명조" panose="02020603020101020101" pitchFamily="18" charset="-127"/>
              <a:ea typeface="나눔명조" panose="02020603020101020101" pitchFamily="18" charset="-127"/>
            </a:endParaRPr>
          </a:p>
        </p:txBody>
      </p:sp>
      <p:sp>
        <p:nvSpPr>
          <p:cNvPr id="9" name="テキスト ボックス 3">
            <a:extLst>
              <a:ext uri="{FF2B5EF4-FFF2-40B4-BE49-F238E27FC236}">
                <a16:creationId xmlns:a16="http://schemas.microsoft.com/office/drawing/2014/main" xmlns="" id="{A579032F-3C03-426A-9CA3-FC478779E911}"/>
              </a:ext>
            </a:extLst>
          </p:cNvPr>
          <p:cNvSpPr txBox="1"/>
          <p:nvPr/>
        </p:nvSpPr>
        <p:spPr>
          <a:xfrm>
            <a:off x="566899" y="2917441"/>
            <a:ext cx="94463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2800" b="1" dirty="0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1.</a:t>
            </a:r>
            <a:r>
              <a:rPr kumimoji="1" lang="ko-KR" altLang="en-US" sz="2800" b="1" dirty="0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매경 </a:t>
            </a:r>
            <a:endParaRPr kumimoji="1" lang="en-US" altLang="ko-KR" sz="2800" b="1" dirty="0" smtClean="0">
              <a:solidFill>
                <a:schemeClr val="bg1"/>
              </a:solidFill>
              <a:latin typeface="나눔명조" panose="02020603020101020101" pitchFamily="18" charset="-127"/>
              <a:ea typeface="나눔명조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301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3">
            <a:extLst>
              <a:ext uri="{FF2B5EF4-FFF2-40B4-BE49-F238E27FC236}">
                <a16:creationId xmlns:a16="http://schemas.microsoft.com/office/drawing/2014/main" xmlns="" id="{A579032F-3C03-426A-9CA3-FC478779E911}"/>
              </a:ext>
            </a:extLst>
          </p:cNvPr>
          <p:cNvSpPr txBox="1"/>
          <p:nvPr/>
        </p:nvSpPr>
        <p:spPr>
          <a:xfrm>
            <a:off x="866054" y="3803619"/>
            <a:ext cx="2331087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44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Part </a:t>
            </a:r>
            <a:r>
              <a:rPr kumimoji="1" lang="en-US" altLang="ko-KR" sz="4400" b="1" dirty="0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1</a:t>
            </a:r>
            <a:r>
              <a:rPr kumimoji="1" lang="en-US" altLang="ko-KR" sz="3200" b="1" dirty="0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,</a:t>
            </a:r>
            <a:endParaRPr kumimoji="1" lang="en-US" altLang="ko-KR" sz="3200" b="1" dirty="0">
              <a:solidFill>
                <a:schemeClr val="bg1"/>
              </a:solidFill>
              <a:latin typeface="나눔명조" panose="02020603020101020101" pitchFamily="18" charset="-127"/>
              <a:ea typeface="나눔명조" panose="02020603020101020101" pitchFamily="18" charset="-127"/>
            </a:endParaRPr>
          </a:p>
          <a:p>
            <a:r>
              <a:rPr kumimoji="1" lang="ko-KR" altLang="en-US" sz="3200" b="1" dirty="0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부동산 광고</a:t>
            </a:r>
            <a:endParaRPr kumimoji="1" lang="en-US" altLang="ko-KR" sz="3200" b="1" dirty="0" smtClean="0">
              <a:solidFill>
                <a:schemeClr val="bg1"/>
              </a:solidFill>
              <a:latin typeface="나눔명조" panose="02020603020101020101" pitchFamily="18" charset="-127"/>
              <a:ea typeface="나눔명조" panose="02020603020101020101" pitchFamily="18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1D1031D0-2489-47C6-9020-0AFE79ACD37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rgbClr val="FB4185"/>
              </a:gs>
              <a:gs pos="0">
                <a:srgbClr val="F7CEE0">
                  <a:alpha val="60000"/>
                </a:srgbClr>
              </a:gs>
              <a:gs pos="36000">
                <a:srgbClr val="FEA5BB">
                  <a:alpha val="70000"/>
                </a:srgbClr>
              </a:gs>
              <a:gs pos="73000">
                <a:srgbClr val="FD7CA0">
                  <a:alpha val="50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2A9E472E-7E25-46EC-B891-F53A8A3A38F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rgbClr val="FB4185"/>
              </a:gs>
              <a:gs pos="0">
                <a:srgbClr val="F7CEE0">
                  <a:alpha val="60000"/>
                </a:srgbClr>
              </a:gs>
              <a:gs pos="36000">
                <a:srgbClr val="FEA5BB">
                  <a:alpha val="70000"/>
                </a:srgbClr>
              </a:gs>
              <a:gs pos="73000">
                <a:srgbClr val="FD7CA0">
                  <a:alpha val="50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9" name="図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CA4104CD-18B9-4638-99A6-78D0EDCF2C4D}"/>
              </a:ext>
            </a:extLst>
          </p:cNvPr>
          <p:cNvSpPr/>
          <p:nvPr/>
        </p:nvSpPr>
        <p:spPr>
          <a:xfrm>
            <a:off x="182880" y="159841"/>
            <a:ext cx="1362988" cy="108053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1C3DF2F-5C4F-4CC1-B132-43C75A8D9F55}"/>
              </a:ext>
            </a:extLst>
          </p:cNvPr>
          <p:cNvSpPr txBox="1"/>
          <p:nvPr/>
        </p:nvSpPr>
        <p:spPr>
          <a:xfrm>
            <a:off x="538483" y="159841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5400" b="1" dirty="0" smtClean="0">
                <a:solidFill>
                  <a:schemeClr val="bg1"/>
                </a:solidFill>
              </a:rPr>
              <a:t>01</a:t>
            </a:r>
            <a:endParaRPr lang="ko-KR" altLang="en-US" sz="54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8EFA15F-F472-4D9E-9AE9-B00F69BF6CAD}"/>
              </a:ext>
            </a:extLst>
          </p:cNvPr>
          <p:cNvSpPr txBox="1"/>
          <p:nvPr/>
        </p:nvSpPr>
        <p:spPr>
          <a:xfrm>
            <a:off x="1749616" y="229058"/>
            <a:ext cx="9720000" cy="72000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b="1" spc="600" dirty="0" err="1" smtClean="0">
                <a:solidFill>
                  <a:schemeClr val="bg1"/>
                </a:solidFill>
              </a:rPr>
              <a:t>매경</a:t>
            </a:r>
            <a:endParaRPr lang="en-US" altLang="ko-KR" sz="4000" b="1" spc="600" dirty="0" smtClean="0">
              <a:solidFill>
                <a:schemeClr val="bg1"/>
              </a:solidFill>
            </a:endParaRPr>
          </a:p>
        </p:txBody>
      </p:sp>
      <p:sp>
        <p:nvSpPr>
          <p:cNvPr id="13" name="テキスト ボックス 3">
            <a:extLst>
              <a:ext uri="{FF2B5EF4-FFF2-40B4-BE49-F238E27FC236}">
                <a16:creationId xmlns:a16="http://schemas.microsoft.com/office/drawing/2014/main" xmlns="" id="{A579032F-3C03-426A-9CA3-FC478779E911}"/>
              </a:ext>
            </a:extLst>
          </p:cNvPr>
          <p:cNvSpPr txBox="1"/>
          <p:nvPr/>
        </p:nvSpPr>
        <p:spPr>
          <a:xfrm>
            <a:off x="1712722" y="1670018"/>
            <a:ext cx="9406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kumimoji="1" lang="ko-KR" altLang="en-US" sz="2400" b="1" dirty="0" smtClean="0">
                <a:solidFill>
                  <a:srgbClr val="00B0F0"/>
                </a:solidFill>
                <a:latin typeface="+mn-ea"/>
              </a:rPr>
              <a:t> </a:t>
            </a:r>
            <a:r>
              <a:rPr kumimoji="1" lang="ko-KR" altLang="en-US" sz="2400" dirty="0" err="1" smtClean="0">
                <a:solidFill>
                  <a:srgbClr val="00B0F0"/>
                </a:solidFill>
                <a:latin typeface="+mn-ea"/>
              </a:rPr>
              <a:t>네이버</a:t>
            </a:r>
            <a:r>
              <a:rPr kumimoji="1" lang="ko-KR" altLang="en-US" sz="2400" dirty="0" smtClean="0">
                <a:solidFill>
                  <a:srgbClr val="00B0F0"/>
                </a:solidFill>
                <a:latin typeface="+mn-ea"/>
              </a:rPr>
              <a:t> </a:t>
            </a:r>
            <a:r>
              <a:rPr kumimoji="1" lang="ko-KR" altLang="en-US" sz="2400" dirty="0" err="1" smtClean="0">
                <a:solidFill>
                  <a:srgbClr val="00B0F0"/>
                </a:solidFill>
                <a:latin typeface="+mn-ea"/>
              </a:rPr>
              <a:t>협력사</a:t>
            </a:r>
            <a:r>
              <a:rPr kumimoji="1" lang="ko-KR" altLang="en-US" sz="2400" dirty="0" smtClean="0">
                <a:solidFill>
                  <a:srgbClr val="00B0F0"/>
                </a:solidFill>
                <a:latin typeface="+mn-ea"/>
              </a:rPr>
              <a:t> 상품으로 현재 부동산 점유율 </a:t>
            </a:r>
            <a:r>
              <a:rPr kumimoji="1" lang="en-US" altLang="ko-KR" sz="2400" dirty="0" smtClean="0">
                <a:solidFill>
                  <a:srgbClr val="00B0F0"/>
                </a:solidFill>
                <a:latin typeface="+mn-ea"/>
              </a:rPr>
              <a:t>1</a:t>
            </a:r>
            <a:r>
              <a:rPr kumimoji="1" lang="ko-KR" altLang="en-US" sz="2400" dirty="0" smtClean="0">
                <a:solidFill>
                  <a:srgbClr val="00B0F0"/>
                </a:solidFill>
                <a:latin typeface="+mn-ea"/>
              </a:rPr>
              <a:t>위 상품  </a:t>
            </a:r>
            <a:endParaRPr kumimoji="1" lang="en-US" altLang="ko-KR" sz="2400" dirty="0" smtClean="0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4" name="テキスト ボックス 3">
            <a:extLst>
              <a:ext uri="{FF2B5EF4-FFF2-40B4-BE49-F238E27FC236}">
                <a16:creationId xmlns:a16="http://schemas.microsoft.com/office/drawing/2014/main" xmlns="" id="{A579032F-3C03-426A-9CA3-FC478779E911}"/>
              </a:ext>
            </a:extLst>
          </p:cNvPr>
          <p:cNvSpPr txBox="1"/>
          <p:nvPr/>
        </p:nvSpPr>
        <p:spPr>
          <a:xfrm>
            <a:off x="1831254" y="2567483"/>
            <a:ext cx="101465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rgbClr val="00B0F0"/>
                </a:solidFill>
              </a:rPr>
              <a:t>특징</a:t>
            </a:r>
            <a:r>
              <a:rPr lang="en-US" altLang="ko-KR" sz="2400" dirty="0" smtClean="0">
                <a:solidFill>
                  <a:srgbClr val="00B0F0"/>
                </a:solidFill>
              </a:rPr>
              <a:t>: </a:t>
            </a:r>
            <a:r>
              <a:rPr lang="ko-KR" altLang="en-US" sz="2400" dirty="0" err="1" smtClean="0">
                <a:solidFill>
                  <a:srgbClr val="00B0F0"/>
                </a:solidFill>
              </a:rPr>
              <a:t>엔플</a:t>
            </a:r>
            <a:r>
              <a:rPr lang="en-US" altLang="ko-KR" sz="2400" dirty="0" smtClean="0">
                <a:solidFill>
                  <a:srgbClr val="00B0F0"/>
                </a:solidFill>
              </a:rPr>
              <a:t>,</a:t>
            </a:r>
            <a:r>
              <a:rPr lang="ko-KR" altLang="en-US" sz="2400" dirty="0" smtClean="0">
                <a:solidFill>
                  <a:srgbClr val="00B0F0"/>
                </a:solidFill>
              </a:rPr>
              <a:t>홈페이지 생성</a:t>
            </a:r>
            <a:r>
              <a:rPr lang="en-US" altLang="ko-KR" sz="2400" dirty="0" smtClean="0">
                <a:solidFill>
                  <a:srgbClr val="00B0F0"/>
                </a:solidFill>
              </a:rPr>
              <a:t>/</a:t>
            </a:r>
            <a:r>
              <a:rPr lang="ko-KR" altLang="en-US" sz="2400" dirty="0" smtClean="0">
                <a:solidFill>
                  <a:srgbClr val="00B0F0"/>
                </a:solidFill>
              </a:rPr>
              <a:t>금액대비 효율적</a:t>
            </a:r>
            <a:r>
              <a:rPr lang="en-US" altLang="ko-KR" sz="2400" dirty="0" smtClean="0">
                <a:solidFill>
                  <a:srgbClr val="00B0F0"/>
                </a:solidFill>
              </a:rPr>
              <a:t>(</a:t>
            </a:r>
            <a:r>
              <a:rPr lang="ko-KR" altLang="en-US" sz="2400" dirty="0" err="1" smtClean="0">
                <a:solidFill>
                  <a:srgbClr val="00B0F0"/>
                </a:solidFill>
              </a:rPr>
              <a:t>네이버</a:t>
            </a:r>
            <a:r>
              <a:rPr lang="en-US" altLang="ko-KR" sz="2400" dirty="0" smtClean="0">
                <a:solidFill>
                  <a:srgbClr val="00B0F0"/>
                </a:solidFill>
              </a:rPr>
              <a:t>/</a:t>
            </a:r>
            <a:r>
              <a:rPr lang="ko-KR" altLang="en-US" sz="2400" dirty="0" err="1" smtClean="0">
                <a:solidFill>
                  <a:srgbClr val="00B0F0"/>
                </a:solidFill>
              </a:rPr>
              <a:t>매경</a:t>
            </a:r>
            <a:r>
              <a:rPr lang="en-US" altLang="ko-KR" sz="2400" dirty="0" smtClean="0">
                <a:solidFill>
                  <a:srgbClr val="00B0F0"/>
                </a:solidFill>
              </a:rPr>
              <a:t>/</a:t>
            </a:r>
            <a:r>
              <a:rPr lang="ko-KR" altLang="en-US" sz="2400" dirty="0" err="1" smtClean="0">
                <a:solidFill>
                  <a:srgbClr val="00B0F0"/>
                </a:solidFill>
              </a:rPr>
              <a:t>리브온</a:t>
            </a:r>
            <a:r>
              <a:rPr lang="ko-KR" altLang="en-US" sz="2400" dirty="0" smtClean="0">
                <a:solidFill>
                  <a:srgbClr val="00B0F0"/>
                </a:solidFill>
              </a:rPr>
              <a:t> 동시노출</a:t>
            </a:r>
            <a:r>
              <a:rPr lang="en-US" altLang="ko-KR" sz="2400" dirty="0" smtClean="0">
                <a:solidFill>
                  <a:srgbClr val="00B0F0"/>
                </a:solidFill>
              </a:rPr>
              <a:t>)</a:t>
            </a:r>
            <a:r>
              <a:rPr lang="en-US" altLang="ko-KR" sz="2400" dirty="0" smtClean="0"/>
              <a:t>)</a:t>
            </a:r>
            <a:endParaRPr lang="en-US" altLang="ko-KR" sz="2400" dirty="0"/>
          </a:p>
        </p:txBody>
      </p:sp>
      <p:sp>
        <p:nvSpPr>
          <p:cNvPr id="15" name="テキスト ボックス 3">
            <a:extLst>
              <a:ext uri="{FF2B5EF4-FFF2-40B4-BE49-F238E27FC236}">
                <a16:creationId xmlns:a16="http://schemas.microsoft.com/office/drawing/2014/main" xmlns="" id="{A579032F-3C03-426A-9CA3-FC478779E911}"/>
              </a:ext>
            </a:extLst>
          </p:cNvPr>
          <p:cNvSpPr txBox="1"/>
          <p:nvPr/>
        </p:nvSpPr>
        <p:spPr>
          <a:xfrm>
            <a:off x="1859476" y="3555262"/>
            <a:ext cx="100164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kumimoji="1" lang="ko-KR" altLang="en-US" sz="2400" dirty="0" smtClean="0">
                <a:solidFill>
                  <a:srgbClr val="00B0F0"/>
                </a:solidFill>
                <a:latin typeface="+mn-ea"/>
              </a:rPr>
              <a:t>계약기간은 </a:t>
            </a:r>
            <a:r>
              <a:rPr kumimoji="1" lang="en-US" altLang="ko-KR" sz="2400" dirty="0" smtClean="0">
                <a:solidFill>
                  <a:srgbClr val="00B0F0"/>
                </a:solidFill>
                <a:latin typeface="+mn-ea"/>
              </a:rPr>
              <a:t>6</a:t>
            </a:r>
            <a:r>
              <a:rPr kumimoji="1" lang="ko-KR" altLang="en-US" sz="2400" dirty="0" smtClean="0">
                <a:solidFill>
                  <a:srgbClr val="00B0F0"/>
                </a:solidFill>
                <a:latin typeface="+mn-ea"/>
              </a:rPr>
              <a:t>개월 </a:t>
            </a:r>
            <a:r>
              <a:rPr kumimoji="1" lang="en-US" altLang="ko-KR" sz="2400" dirty="0" smtClean="0">
                <a:solidFill>
                  <a:srgbClr val="00B0F0"/>
                </a:solidFill>
                <a:latin typeface="+mn-ea"/>
              </a:rPr>
              <a:t>60</a:t>
            </a:r>
            <a:r>
              <a:rPr kumimoji="1" lang="ko-KR" altLang="en-US" sz="2400" dirty="0" smtClean="0">
                <a:solidFill>
                  <a:srgbClr val="00B0F0"/>
                </a:solidFill>
                <a:latin typeface="+mn-ea"/>
              </a:rPr>
              <a:t>건에 </a:t>
            </a:r>
            <a:r>
              <a:rPr kumimoji="1" lang="en-US" altLang="ko-KR" sz="2400" dirty="0" smtClean="0">
                <a:solidFill>
                  <a:srgbClr val="00B0F0"/>
                </a:solidFill>
                <a:latin typeface="+mn-ea"/>
              </a:rPr>
              <a:t>231.000</a:t>
            </a:r>
            <a:r>
              <a:rPr kumimoji="1" lang="ko-KR" altLang="en-US" sz="2400" dirty="0" smtClean="0">
                <a:solidFill>
                  <a:srgbClr val="00B0F0"/>
                </a:solidFill>
                <a:latin typeface="+mn-ea"/>
              </a:rPr>
              <a:t>원 이며 </a:t>
            </a:r>
            <a:r>
              <a:rPr kumimoji="1" lang="en-US" altLang="ko-KR" sz="2400" dirty="0" smtClean="0">
                <a:solidFill>
                  <a:srgbClr val="00B0F0"/>
                </a:solidFill>
                <a:latin typeface="+mn-ea"/>
              </a:rPr>
              <a:t>120</a:t>
            </a:r>
            <a:r>
              <a:rPr kumimoji="1" lang="ko-KR" altLang="en-US" sz="2400" dirty="0" smtClean="0">
                <a:solidFill>
                  <a:srgbClr val="00B0F0"/>
                </a:solidFill>
                <a:latin typeface="+mn-ea"/>
              </a:rPr>
              <a:t>건에 </a:t>
            </a:r>
            <a:r>
              <a:rPr kumimoji="1" lang="en-US" altLang="ko-KR" sz="2400" dirty="0" smtClean="0">
                <a:solidFill>
                  <a:srgbClr val="00B0F0"/>
                </a:solidFill>
                <a:latin typeface="+mn-ea"/>
              </a:rPr>
              <a:t>352.000</a:t>
            </a:r>
            <a:r>
              <a:rPr kumimoji="1" lang="ko-KR" altLang="en-US" sz="2400" dirty="0" smtClean="0">
                <a:solidFill>
                  <a:srgbClr val="00B0F0"/>
                </a:solidFill>
                <a:latin typeface="+mn-ea"/>
              </a:rPr>
              <a:t>원</a:t>
            </a:r>
            <a:endParaRPr kumimoji="1" lang="en-US" altLang="ko-KR" sz="2400" dirty="0" smtClean="0">
              <a:solidFill>
                <a:srgbClr val="00B0F0"/>
              </a:solidFill>
              <a:latin typeface="+mn-ea"/>
            </a:endParaRPr>
          </a:p>
          <a:p>
            <a:pPr marL="228600" indent="-228600"/>
            <a:r>
              <a:rPr kumimoji="1" lang="en-US" altLang="ko-KR" sz="2400" dirty="0" smtClean="0">
                <a:solidFill>
                  <a:srgbClr val="00B0F0"/>
                </a:solidFill>
                <a:latin typeface="+mn-ea"/>
              </a:rPr>
              <a:t>180</a:t>
            </a:r>
            <a:r>
              <a:rPr kumimoji="1" lang="ko-KR" altLang="en-US" sz="2400" dirty="0" smtClean="0">
                <a:solidFill>
                  <a:srgbClr val="00B0F0"/>
                </a:solidFill>
                <a:latin typeface="+mn-ea"/>
              </a:rPr>
              <a:t>건에 </a:t>
            </a:r>
            <a:r>
              <a:rPr kumimoji="1" lang="en-US" altLang="ko-KR" sz="2400" dirty="0" smtClean="0">
                <a:solidFill>
                  <a:srgbClr val="00B0F0"/>
                </a:solidFill>
                <a:latin typeface="+mn-ea"/>
              </a:rPr>
              <a:t>473.000</a:t>
            </a:r>
            <a:r>
              <a:rPr kumimoji="1" lang="ko-KR" altLang="en-US" sz="2400" dirty="0" smtClean="0">
                <a:solidFill>
                  <a:srgbClr val="00B0F0"/>
                </a:solidFill>
                <a:latin typeface="+mn-ea"/>
              </a:rPr>
              <a:t>원  </a:t>
            </a:r>
            <a:r>
              <a:rPr kumimoji="1" lang="en-US" altLang="ko-KR" sz="2400" dirty="0" smtClean="0">
                <a:solidFill>
                  <a:srgbClr val="00B0F0"/>
                </a:solidFill>
                <a:latin typeface="+mn-ea"/>
              </a:rPr>
              <a:t>240</a:t>
            </a:r>
            <a:r>
              <a:rPr kumimoji="1" lang="ko-KR" altLang="en-US" sz="2400" dirty="0" smtClean="0">
                <a:solidFill>
                  <a:srgbClr val="00B0F0"/>
                </a:solidFill>
                <a:latin typeface="+mn-ea"/>
              </a:rPr>
              <a:t>건에 </a:t>
            </a:r>
            <a:r>
              <a:rPr kumimoji="1" lang="en-US" altLang="ko-KR" sz="2400" dirty="0" smtClean="0">
                <a:solidFill>
                  <a:srgbClr val="00B0F0"/>
                </a:solidFill>
                <a:latin typeface="+mn-ea"/>
              </a:rPr>
              <a:t>605.000</a:t>
            </a:r>
            <a:r>
              <a:rPr kumimoji="1" lang="ko-KR" altLang="en-US" sz="2400" dirty="0" smtClean="0">
                <a:solidFill>
                  <a:srgbClr val="00B0F0"/>
                </a:solidFill>
                <a:latin typeface="+mn-ea"/>
              </a:rPr>
              <a:t>원  </a:t>
            </a:r>
            <a:r>
              <a:rPr kumimoji="1" lang="en-US" altLang="ko-KR" sz="2400" dirty="0" smtClean="0">
                <a:solidFill>
                  <a:srgbClr val="00B0F0"/>
                </a:solidFill>
                <a:latin typeface="+mn-ea"/>
              </a:rPr>
              <a:t>300</a:t>
            </a:r>
            <a:r>
              <a:rPr kumimoji="1" lang="ko-KR" altLang="en-US" sz="2400" dirty="0" smtClean="0">
                <a:solidFill>
                  <a:srgbClr val="00B0F0"/>
                </a:solidFill>
                <a:latin typeface="+mn-ea"/>
              </a:rPr>
              <a:t>건에 </a:t>
            </a:r>
            <a:r>
              <a:rPr kumimoji="1" lang="en-US" altLang="ko-KR" sz="2400" dirty="0" smtClean="0">
                <a:solidFill>
                  <a:srgbClr val="00B0F0"/>
                </a:solidFill>
                <a:latin typeface="+mn-ea"/>
              </a:rPr>
              <a:t>726.000</a:t>
            </a:r>
            <a:r>
              <a:rPr kumimoji="1" lang="ko-KR" altLang="en-US" sz="2400" dirty="0" smtClean="0">
                <a:solidFill>
                  <a:srgbClr val="00B0F0"/>
                </a:solidFill>
                <a:latin typeface="+mn-ea"/>
              </a:rPr>
              <a:t>원  </a:t>
            </a:r>
            <a:endParaRPr kumimoji="1" lang="en-US" altLang="ko-KR" sz="2400" dirty="0" smtClean="0">
              <a:solidFill>
                <a:srgbClr val="00B0F0"/>
              </a:solidFill>
              <a:latin typeface="+mn-ea"/>
            </a:endParaRPr>
          </a:p>
          <a:p>
            <a:pPr marL="228600" indent="-228600"/>
            <a:r>
              <a:rPr kumimoji="1" lang="en-US" altLang="ko-KR" sz="2400" dirty="0" smtClean="0">
                <a:solidFill>
                  <a:srgbClr val="00B0F0"/>
                </a:solidFill>
                <a:latin typeface="+mn-ea"/>
              </a:rPr>
              <a:t>300</a:t>
            </a:r>
            <a:r>
              <a:rPr kumimoji="1" lang="ko-KR" altLang="en-US" sz="2400" dirty="0" smtClean="0">
                <a:solidFill>
                  <a:srgbClr val="00B0F0"/>
                </a:solidFill>
                <a:latin typeface="+mn-ea"/>
              </a:rPr>
              <a:t>건까지 다양하며 쿠폰 소진 시 </a:t>
            </a:r>
            <a:r>
              <a:rPr kumimoji="1" lang="ko-KR" altLang="en-US" sz="2400" dirty="0" err="1" smtClean="0">
                <a:solidFill>
                  <a:srgbClr val="00B0F0"/>
                </a:solidFill>
                <a:latin typeface="+mn-ea"/>
              </a:rPr>
              <a:t>충전금</a:t>
            </a:r>
            <a:r>
              <a:rPr kumimoji="1" lang="ko-KR" altLang="en-US" sz="2400" dirty="0" smtClean="0">
                <a:solidFill>
                  <a:srgbClr val="00B0F0"/>
                </a:solidFill>
                <a:latin typeface="+mn-ea"/>
              </a:rPr>
              <a:t> </a:t>
            </a:r>
            <a:r>
              <a:rPr kumimoji="1" lang="ko-KR" altLang="en-US" sz="2400" dirty="0" err="1" smtClean="0">
                <a:solidFill>
                  <a:srgbClr val="00B0F0"/>
                </a:solidFill>
                <a:latin typeface="+mn-ea"/>
              </a:rPr>
              <a:t>으로</a:t>
            </a:r>
            <a:r>
              <a:rPr kumimoji="1" lang="ko-KR" altLang="en-US" sz="2400" dirty="0" smtClean="0">
                <a:solidFill>
                  <a:srgbClr val="00B0F0"/>
                </a:solidFill>
                <a:latin typeface="+mn-ea"/>
              </a:rPr>
              <a:t> </a:t>
            </a:r>
            <a:endParaRPr kumimoji="1" lang="en-US" altLang="ko-KR" sz="2400" dirty="0" smtClean="0">
              <a:solidFill>
                <a:srgbClr val="00B0F0"/>
              </a:solidFill>
              <a:latin typeface="+mn-ea"/>
            </a:endParaRPr>
          </a:p>
          <a:p>
            <a:pPr marL="228600" indent="-228600"/>
            <a:r>
              <a:rPr kumimoji="1" lang="ko-KR" altLang="en-US" sz="2400" dirty="0" smtClean="0">
                <a:solidFill>
                  <a:srgbClr val="00B0F0"/>
                </a:solidFill>
                <a:latin typeface="+mn-ea"/>
              </a:rPr>
              <a:t>결제 한</a:t>
            </a:r>
            <a:r>
              <a:rPr kumimoji="1" lang="en-US" altLang="ko-KR" sz="2400" dirty="0" smtClean="0">
                <a:solidFill>
                  <a:srgbClr val="00B0F0"/>
                </a:solidFill>
                <a:latin typeface="+mn-ea"/>
              </a:rPr>
              <a:t> </a:t>
            </a:r>
            <a:r>
              <a:rPr kumimoji="1" lang="ko-KR" altLang="en-US" sz="2400" dirty="0" smtClean="0">
                <a:solidFill>
                  <a:srgbClr val="00B0F0"/>
                </a:solidFill>
                <a:latin typeface="+mn-ea"/>
              </a:rPr>
              <a:t>개수만큼 추가 등록이 가능한 상품입니다 </a:t>
            </a:r>
            <a:endParaRPr kumimoji="1" lang="en-US" altLang="ko-KR" sz="2400" dirty="0" smtClean="0">
              <a:solidFill>
                <a:srgbClr val="00B0F0"/>
              </a:solidFill>
              <a:latin typeface="+mn-ea"/>
            </a:endParaRPr>
          </a:p>
        </p:txBody>
      </p:sp>
      <p:sp>
        <p:nvSpPr>
          <p:cNvPr id="16" name="テキスト ボックス 3">
            <a:extLst>
              <a:ext uri="{FF2B5EF4-FFF2-40B4-BE49-F238E27FC236}">
                <a16:creationId xmlns:a16="http://schemas.microsoft.com/office/drawing/2014/main" xmlns="" id="{A579032F-3C03-426A-9CA3-FC478779E911}"/>
              </a:ext>
            </a:extLst>
          </p:cNvPr>
          <p:cNvSpPr txBox="1"/>
          <p:nvPr/>
        </p:nvSpPr>
        <p:spPr>
          <a:xfrm>
            <a:off x="1865121" y="5333261"/>
            <a:ext cx="81932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rgbClr val="00B0F0"/>
                </a:solidFill>
              </a:rPr>
              <a:t>3</a:t>
            </a:r>
            <a:r>
              <a:rPr lang="ko-KR" altLang="en-US" sz="2400" dirty="0" smtClean="0">
                <a:solidFill>
                  <a:srgbClr val="00B0F0"/>
                </a:solidFill>
              </a:rPr>
              <a:t>월 프로모션으로는 </a:t>
            </a:r>
            <a:r>
              <a:rPr lang="ko-KR" altLang="en-US" sz="2400" dirty="0" err="1" smtClean="0">
                <a:solidFill>
                  <a:srgbClr val="00B0F0"/>
                </a:solidFill>
              </a:rPr>
              <a:t>모바일</a:t>
            </a:r>
            <a:r>
              <a:rPr lang="ko-KR" altLang="en-US" sz="2400" dirty="0" smtClean="0">
                <a:solidFill>
                  <a:srgbClr val="00B0F0"/>
                </a:solidFill>
              </a:rPr>
              <a:t> </a:t>
            </a:r>
            <a:r>
              <a:rPr lang="en-US" altLang="ko-KR" sz="2400" dirty="0" smtClean="0">
                <a:solidFill>
                  <a:srgbClr val="00B0F0"/>
                </a:solidFill>
              </a:rPr>
              <a:t>1,2 </a:t>
            </a:r>
            <a:r>
              <a:rPr lang="ko-KR" altLang="en-US" sz="2400" dirty="0" smtClean="0">
                <a:solidFill>
                  <a:srgbClr val="00B0F0"/>
                </a:solidFill>
              </a:rPr>
              <a:t>무제한 무료 등록가능</a:t>
            </a:r>
          </a:p>
          <a:p>
            <a:r>
              <a:rPr lang="ko-KR" altLang="en-US" sz="2400" dirty="0" smtClean="0">
                <a:solidFill>
                  <a:srgbClr val="00B0F0"/>
                </a:solidFill>
              </a:rPr>
              <a:t>                          타사 사용업소 일반쿠폰 </a:t>
            </a:r>
            <a:r>
              <a:rPr lang="en-US" altLang="ko-KR" sz="2400" dirty="0" smtClean="0">
                <a:solidFill>
                  <a:srgbClr val="00B0F0"/>
                </a:solidFill>
              </a:rPr>
              <a:t>20</a:t>
            </a:r>
            <a:r>
              <a:rPr lang="ko-KR" altLang="en-US" sz="2400" dirty="0" smtClean="0">
                <a:solidFill>
                  <a:srgbClr val="00B0F0"/>
                </a:solidFill>
              </a:rPr>
              <a:t>장 지급</a:t>
            </a:r>
            <a:endParaRPr lang="ko-KR" altLang="en-US" sz="2400" dirty="0">
              <a:solidFill>
                <a:srgbClr val="00B0F0"/>
              </a:solidFill>
            </a:endParaRPr>
          </a:p>
        </p:txBody>
      </p:sp>
      <p:grpSp>
        <p:nvGrpSpPr>
          <p:cNvPr id="19" name="그룹 11"/>
          <p:cNvGrpSpPr/>
          <p:nvPr/>
        </p:nvGrpSpPr>
        <p:grpSpPr>
          <a:xfrm>
            <a:off x="-152033" y="0"/>
            <a:ext cx="11610866" cy="228600"/>
            <a:chOff x="292100" y="279400"/>
            <a:chExt cx="12269788" cy="228600"/>
          </a:xfrm>
        </p:grpSpPr>
        <p:sp>
          <p:nvSpPr>
            <p:cNvPr id="20" name="직사각형 19"/>
            <p:cNvSpPr/>
            <p:nvPr/>
          </p:nvSpPr>
          <p:spPr>
            <a:xfrm>
              <a:off x="292100" y="281940"/>
              <a:ext cx="12269788" cy="220980"/>
            </a:xfrm>
            <a:prstGeom prst="rect">
              <a:avLst/>
            </a:prstGeom>
            <a:gradFill flip="none" rotWithShape="1">
              <a:gsLst>
                <a:gs pos="0">
                  <a:srgbClr val="FB4185">
                    <a:alpha val="0"/>
                  </a:srgbClr>
                </a:gs>
                <a:gs pos="50000">
                  <a:srgbClr val="FEB0C6">
                    <a:alpha val="43000"/>
                  </a:srgbClr>
                </a:gs>
                <a:gs pos="100000">
                  <a:srgbClr val="FEB0C6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altLang="ko-KR" sz="1200" dirty="0" smtClean="0">
                  <a:solidFill>
                    <a:schemeClr val="bg1"/>
                  </a:solidFill>
                  <a:latin typeface="HY울릉도E" pitchFamily="18" charset="-127"/>
                  <a:ea typeface="HY울릉도E" pitchFamily="18" charset="-127"/>
                </a:rPr>
                <a:t>HONGHEE</a:t>
              </a:r>
              <a:endParaRPr lang="ko-KR" altLang="en-US" sz="1200" dirty="0">
                <a:solidFill>
                  <a:schemeClr val="bg1"/>
                </a:solidFill>
                <a:latin typeface="HY울릉도E" pitchFamily="18" charset="-127"/>
                <a:ea typeface="HY울릉도E" pitchFamily="18" charset="-127"/>
              </a:endParaRPr>
            </a:p>
          </p:txBody>
        </p:sp>
        <p:cxnSp>
          <p:nvCxnSpPr>
            <p:cNvPr id="21" name="직선 연결선 20"/>
            <p:cNvCxnSpPr/>
            <p:nvPr/>
          </p:nvCxnSpPr>
          <p:spPr>
            <a:xfrm>
              <a:off x="292100" y="508000"/>
              <a:ext cx="12269788" cy="0"/>
            </a:xfrm>
            <a:prstGeom prst="line">
              <a:avLst/>
            </a:prstGeom>
            <a:ln w="25400">
              <a:gradFill flip="none" rotWithShape="1">
                <a:gsLst>
                  <a:gs pos="0">
                    <a:schemeClr val="bg1">
                      <a:lumMod val="65000"/>
                      <a:alpha val="90000"/>
                    </a:schemeClr>
                  </a:gs>
                  <a:gs pos="50000">
                    <a:schemeClr val="bg1">
                      <a:lumMod val="65000"/>
                      <a:alpha val="50000"/>
                    </a:schemeClr>
                  </a:gs>
                  <a:gs pos="100000">
                    <a:schemeClr val="bg1">
                      <a:lumMod val="65000"/>
                      <a:alpha val="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 flipV="1">
              <a:off x="12561888" y="279400"/>
              <a:ext cx="0" cy="22860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xmlns="" id="{1D1031D0-2489-47C6-9020-0AFE79ACD37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rgbClr val="FB4185"/>
              </a:gs>
              <a:gs pos="0">
                <a:srgbClr val="F7CEE0">
                  <a:alpha val="60000"/>
                </a:srgbClr>
              </a:gs>
              <a:gs pos="36000">
                <a:srgbClr val="FEA5BB">
                  <a:alpha val="70000"/>
                </a:srgbClr>
              </a:gs>
              <a:gs pos="73000">
                <a:srgbClr val="FD7CA0">
                  <a:alpha val="50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3" name="図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2A9E472E-7E25-46EC-B891-F53A8A3A38F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rgbClr val="FB4185"/>
              </a:gs>
              <a:gs pos="0">
                <a:srgbClr val="F7CEE0">
                  <a:alpha val="60000"/>
                </a:srgbClr>
              </a:gs>
              <a:gs pos="36000">
                <a:srgbClr val="FEA5BB">
                  <a:alpha val="70000"/>
                </a:srgbClr>
              </a:gs>
              <a:gs pos="73000">
                <a:srgbClr val="FD7CA0">
                  <a:alpha val="50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5" name="図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CA4104CD-18B9-4638-99A6-78D0EDCF2C4D}"/>
              </a:ext>
            </a:extLst>
          </p:cNvPr>
          <p:cNvSpPr/>
          <p:nvPr/>
        </p:nvSpPr>
        <p:spPr>
          <a:xfrm>
            <a:off x="182880" y="159841"/>
            <a:ext cx="1362988" cy="108053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1C3DF2F-5C4F-4CC1-B132-43C75A8D9F55}"/>
              </a:ext>
            </a:extLst>
          </p:cNvPr>
          <p:cNvSpPr txBox="1"/>
          <p:nvPr/>
        </p:nvSpPr>
        <p:spPr>
          <a:xfrm>
            <a:off x="538484" y="159841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5400" b="1" dirty="0" smtClean="0">
                <a:solidFill>
                  <a:schemeClr val="bg1"/>
                </a:solidFill>
              </a:rPr>
              <a:t>02</a:t>
            </a:r>
            <a:endParaRPr lang="ko-KR" altLang="en-US" sz="5400" b="1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8EFA15F-F472-4D9E-9AE9-B00F69BF6CAD}"/>
              </a:ext>
            </a:extLst>
          </p:cNvPr>
          <p:cNvSpPr txBox="1"/>
          <p:nvPr/>
        </p:nvSpPr>
        <p:spPr>
          <a:xfrm>
            <a:off x="1741376" y="253771"/>
            <a:ext cx="9709219" cy="72000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b="1" spc="600" dirty="0" smtClean="0">
                <a:solidFill>
                  <a:schemeClr val="bg1"/>
                </a:solidFill>
              </a:rPr>
              <a:t>부동산 </a:t>
            </a:r>
            <a:r>
              <a:rPr lang="en-US" altLang="ko-KR" sz="4000" b="1" spc="600" dirty="0" smtClean="0">
                <a:solidFill>
                  <a:schemeClr val="bg1"/>
                </a:solidFill>
              </a:rPr>
              <a:t>114</a:t>
            </a:r>
          </a:p>
        </p:txBody>
      </p:sp>
      <p:sp>
        <p:nvSpPr>
          <p:cNvPr id="9" name="テキスト ボックス 3">
            <a:extLst>
              <a:ext uri="{FF2B5EF4-FFF2-40B4-BE49-F238E27FC236}">
                <a16:creationId xmlns:a16="http://schemas.microsoft.com/office/drawing/2014/main" xmlns="" id="{A579032F-3C03-426A-9CA3-FC478779E911}"/>
              </a:ext>
            </a:extLst>
          </p:cNvPr>
          <p:cNvSpPr txBox="1"/>
          <p:nvPr/>
        </p:nvSpPr>
        <p:spPr>
          <a:xfrm>
            <a:off x="1678855" y="1681306"/>
            <a:ext cx="9824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kumimoji="1" lang="ko-KR" altLang="en-US" sz="2400" dirty="0" err="1" smtClean="0">
                <a:solidFill>
                  <a:srgbClr val="FFFF00"/>
                </a:solidFill>
                <a:latin typeface="+mn-ea"/>
              </a:rPr>
              <a:t>네이버</a:t>
            </a:r>
            <a:r>
              <a:rPr kumimoji="1" lang="ko-KR" altLang="en-US" sz="2400" dirty="0" smtClean="0">
                <a:solidFill>
                  <a:srgbClr val="FFFF00"/>
                </a:solidFill>
                <a:latin typeface="+mn-ea"/>
              </a:rPr>
              <a:t> </a:t>
            </a:r>
            <a:r>
              <a:rPr kumimoji="1" lang="ko-KR" altLang="en-US" sz="2400" dirty="0" err="1" smtClean="0">
                <a:solidFill>
                  <a:srgbClr val="FFFF00"/>
                </a:solidFill>
                <a:latin typeface="+mn-ea"/>
              </a:rPr>
              <a:t>협력사</a:t>
            </a:r>
            <a:r>
              <a:rPr kumimoji="1" lang="ko-KR" altLang="en-US" sz="2400" dirty="0" smtClean="0">
                <a:solidFill>
                  <a:srgbClr val="FFFF00"/>
                </a:solidFill>
                <a:latin typeface="+mn-ea"/>
              </a:rPr>
              <a:t> 상품으로 현재 부동산 점유율 </a:t>
            </a:r>
            <a:r>
              <a:rPr kumimoji="1" lang="en-US" altLang="ko-KR" sz="2400" dirty="0" smtClean="0">
                <a:solidFill>
                  <a:srgbClr val="FFFF00"/>
                </a:solidFill>
                <a:latin typeface="+mn-ea"/>
              </a:rPr>
              <a:t>4</a:t>
            </a:r>
            <a:r>
              <a:rPr kumimoji="1" lang="ko-KR" altLang="en-US" sz="2400" dirty="0" smtClean="0">
                <a:solidFill>
                  <a:srgbClr val="FFFF00"/>
                </a:solidFill>
                <a:latin typeface="+mn-ea"/>
              </a:rPr>
              <a:t>위 상품  </a:t>
            </a:r>
            <a:endParaRPr kumimoji="1" lang="en-US" altLang="ko-KR" sz="2400" dirty="0" smtClean="0">
              <a:solidFill>
                <a:srgbClr val="FFFF00"/>
              </a:solidFill>
              <a:latin typeface="+mn-ea"/>
            </a:endParaRPr>
          </a:p>
        </p:txBody>
      </p:sp>
      <p:sp>
        <p:nvSpPr>
          <p:cNvPr id="10" name="テキスト ボックス 3">
            <a:extLst>
              <a:ext uri="{FF2B5EF4-FFF2-40B4-BE49-F238E27FC236}">
                <a16:creationId xmlns:a16="http://schemas.microsoft.com/office/drawing/2014/main" xmlns="" id="{A579032F-3C03-426A-9CA3-FC478779E911}"/>
              </a:ext>
            </a:extLst>
          </p:cNvPr>
          <p:cNvSpPr txBox="1"/>
          <p:nvPr/>
        </p:nvSpPr>
        <p:spPr>
          <a:xfrm>
            <a:off x="1729655" y="5649350"/>
            <a:ext cx="77417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rgbClr val="FFFF00"/>
                </a:solidFill>
                <a:latin typeface="+mn-ea"/>
              </a:rPr>
              <a:t>3</a:t>
            </a:r>
            <a:r>
              <a:rPr lang="ko-KR" altLang="en-US" sz="2400" dirty="0" smtClean="0">
                <a:solidFill>
                  <a:srgbClr val="FFFF00"/>
                </a:solidFill>
                <a:latin typeface="+mn-ea"/>
              </a:rPr>
              <a:t>월 프로모션으로는 가입 시 쿠폰 </a:t>
            </a:r>
            <a:r>
              <a:rPr lang="en-US" altLang="ko-KR" sz="2400" dirty="0" smtClean="0">
                <a:solidFill>
                  <a:srgbClr val="FFFF00"/>
                </a:solidFill>
                <a:latin typeface="+mn-ea"/>
              </a:rPr>
              <a:t>30</a:t>
            </a:r>
            <a:r>
              <a:rPr lang="ko-KR" altLang="en-US" sz="2400" dirty="0" smtClean="0">
                <a:solidFill>
                  <a:srgbClr val="FFFF00"/>
                </a:solidFill>
                <a:latin typeface="+mn-ea"/>
              </a:rPr>
              <a:t>장 지급</a:t>
            </a:r>
            <a:endParaRPr lang="ko-KR" altLang="en-US" sz="2400" dirty="0">
              <a:solidFill>
                <a:srgbClr val="FFFF00"/>
              </a:solidFill>
              <a:latin typeface="+mn-ea"/>
            </a:endParaRPr>
          </a:p>
        </p:txBody>
      </p:sp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xmlns="" id="{A579032F-3C03-426A-9CA3-FC478779E911}"/>
              </a:ext>
            </a:extLst>
          </p:cNvPr>
          <p:cNvSpPr txBox="1"/>
          <p:nvPr/>
        </p:nvSpPr>
        <p:spPr>
          <a:xfrm>
            <a:off x="1667567" y="2697307"/>
            <a:ext cx="93729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rgbClr val="FFFF00"/>
                </a:solidFill>
                <a:latin typeface="+mn-ea"/>
              </a:rPr>
              <a:t>유일하게 </a:t>
            </a:r>
            <a:r>
              <a:rPr lang="ko-KR" altLang="en-US" sz="2400" dirty="0" err="1" smtClean="0">
                <a:solidFill>
                  <a:srgbClr val="FFFF00"/>
                </a:solidFill>
                <a:latin typeface="+mn-ea"/>
              </a:rPr>
              <a:t>네이버에서</a:t>
            </a:r>
            <a:r>
              <a:rPr lang="ko-KR" altLang="en-US" sz="2400" dirty="0" smtClean="0">
                <a:solidFill>
                  <a:srgbClr val="FFFF00"/>
                </a:solidFill>
                <a:latin typeface="+mn-ea"/>
              </a:rPr>
              <a:t> 매물 </a:t>
            </a:r>
            <a:r>
              <a:rPr lang="ko-KR" altLang="en-US" sz="2400" dirty="0" err="1" smtClean="0">
                <a:solidFill>
                  <a:srgbClr val="FFFF00"/>
                </a:solidFill>
                <a:latin typeface="+mn-ea"/>
              </a:rPr>
              <a:t>클릭했을때</a:t>
            </a:r>
            <a:r>
              <a:rPr lang="ko-KR" altLang="en-US" sz="2400" dirty="0" smtClean="0">
                <a:solidFill>
                  <a:srgbClr val="FFFF00"/>
                </a:solidFill>
                <a:latin typeface="+mn-ea"/>
              </a:rPr>
              <a:t> </a:t>
            </a:r>
            <a:r>
              <a:rPr lang="ko-KR" altLang="en-US" sz="2400" dirty="0" err="1" smtClean="0">
                <a:solidFill>
                  <a:srgbClr val="FFFF00"/>
                </a:solidFill>
                <a:latin typeface="+mn-ea"/>
              </a:rPr>
              <a:t>아웃링크되어</a:t>
            </a:r>
            <a:r>
              <a:rPr lang="ko-KR" altLang="en-US" sz="2400" dirty="0" smtClean="0">
                <a:solidFill>
                  <a:srgbClr val="FFFF00"/>
                </a:solidFill>
                <a:latin typeface="+mn-ea"/>
              </a:rPr>
              <a:t> 업소 정보 </a:t>
            </a:r>
            <a:endParaRPr lang="en-US" altLang="ko-KR" sz="2400" dirty="0" smtClean="0">
              <a:solidFill>
                <a:srgbClr val="FFFF00"/>
              </a:solidFill>
              <a:latin typeface="+mn-ea"/>
            </a:endParaRPr>
          </a:p>
          <a:p>
            <a:r>
              <a:rPr lang="ko-KR" altLang="en-US" sz="2400" dirty="0" smtClean="0">
                <a:solidFill>
                  <a:srgbClr val="FFFF00"/>
                </a:solidFill>
                <a:latin typeface="+mn-ea"/>
              </a:rPr>
              <a:t>광고효과 극대화</a:t>
            </a:r>
            <a:r>
              <a:rPr lang="en-US" altLang="ko-KR" sz="2400" dirty="0" smtClean="0">
                <a:solidFill>
                  <a:srgbClr val="FFFF00"/>
                </a:solidFill>
                <a:latin typeface="+mn-ea"/>
              </a:rPr>
              <a:t>(</a:t>
            </a:r>
            <a:r>
              <a:rPr lang="ko-KR" altLang="en-US" sz="2400" dirty="0" err="1" smtClean="0">
                <a:solidFill>
                  <a:srgbClr val="FFFF00"/>
                </a:solidFill>
                <a:latin typeface="+mn-ea"/>
              </a:rPr>
              <a:t>네이버</a:t>
            </a:r>
            <a:r>
              <a:rPr lang="en-US" altLang="ko-KR" sz="2400" dirty="0" smtClean="0">
                <a:solidFill>
                  <a:srgbClr val="FFFF00"/>
                </a:solidFill>
                <a:latin typeface="+mn-ea"/>
              </a:rPr>
              <a:t>/</a:t>
            </a:r>
            <a:r>
              <a:rPr lang="ko-KR" altLang="en-US" sz="2400" dirty="0" smtClean="0">
                <a:solidFill>
                  <a:srgbClr val="FFFF00"/>
                </a:solidFill>
                <a:latin typeface="+mn-ea"/>
              </a:rPr>
              <a:t>부동산</a:t>
            </a:r>
            <a:r>
              <a:rPr lang="en-US" altLang="ko-KR" sz="2400" dirty="0" smtClean="0">
                <a:solidFill>
                  <a:srgbClr val="FFFF00"/>
                </a:solidFill>
                <a:latin typeface="+mn-ea"/>
              </a:rPr>
              <a:t>114/</a:t>
            </a:r>
            <a:r>
              <a:rPr lang="ko-KR" altLang="en-US" sz="2400" dirty="0" err="1" smtClean="0">
                <a:solidFill>
                  <a:srgbClr val="FFFF00"/>
                </a:solidFill>
                <a:latin typeface="+mn-ea"/>
              </a:rPr>
              <a:t>네이트</a:t>
            </a:r>
            <a:r>
              <a:rPr lang="en-US" altLang="ko-KR" sz="2400" dirty="0" smtClean="0">
                <a:solidFill>
                  <a:srgbClr val="FFFF00"/>
                </a:solidFill>
                <a:latin typeface="+mn-ea"/>
              </a:rPr>
              <a:t>/</a:t>
            </a:r>
            <a:r>
              <a:rPr lang="ko-KR" altLang="en-US" sz="2400" dirty="0" err="1" smtClean="0">
                <a:solidFill>
                  <a:srgbClr val="FFFF00"/>
                </a:solidFill>
                <a:latin typeface="+mn-ea"/>
              </a:rPr>
              <a:t>리브온</a:t>
            </a:r>
            <a:r>
              <a:rPr lang="ko-KR" altLang="en-US" sz="2400" dirty="0" smtClean="0">
                <a:solidFill>
                  <a:srgbClr val="FFFF00"/>
                </a:solidFill>
                <a:latin typeface="+mn-ea"/>
              </a:rPr>
              <a:t> 동시노출</a:t>
            </a:r>
            <a:r>
              <a:rPr lang="en-US" altLang="ko-KR" sz="2400" dirty="0" smtClean="0">
                <a:solidFill>
                  <a:srgbClr val="FFFF00"/>
                </a:solidFill>
                <a:latin typeface="+mn-ea"/>
              </a:rPr>
              <a:t>)</a:t>
            </a:r>
            <a:endParaRPr lang="en-US" altLang="ko-KR" sz="2400" dirty="0">
              <a:solidFill>
                <a:srgbClr val="FFFF00"/>
              </a:solidFill>
              <a:latin typeface="+mn-ea"/>
            </a:endParaRPr>
          </a:p>
        </p:txBody>
      </p:sp>
      <p:sp>
        <p:nvSpPr>
          <p:cNvPr id="12" name="テキスト ボックス 3">
            <a:extLst>
              <a:ext uri="{FF2B5EF4-FFF2-40B4-BE49-F238E27FC236}">
                <a16:creationId xmlns:a16="http://schemas.microsoft.com/office/drawing/2014/main" xmlns="" id="{A579032F-3C03-426A-9CA3-FC478779E911}"/>
              </a:ext>
            </a:extLst>
          </p:cNvPr>
          <p:cNvSpPr txBox="1"/>
          <p:nvPr/>
        </p:nvSpPr>
        <p:spPr>
          <a:xfrm>
            <a:off x="1673210" y="4001172"/>
            <a:ext cx="91867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kumimoji="1" lang="ko-KR" altLang="en-US" sz="2400" b="1" dirty="0" smtClean="0">
                <a:solidFill>
                  <a:srgbClr val="FFFF00"/>
                </a:solidFill>
                <a:latin typeface="+mn-ea"/>
              </a:rPr>
              <a:t>계약기간 </a:t>
            </a:r>
            <a:r>
              <a:rPr kumimoji="1" lang="en-US" altLang="ko-KR" sz="2400" b="1" dirty="0" smtClean="0">
                <a:solidFill>
                  <a:srgbClr val="FFFF00"/>
                </a:solidFill>
                <a:latin typeface="+mn-ea"/>
              </a:rPr>
              <a:t>1</a:t>
            </a:r>
            <a:r>
              <a:rPr kumimoji="1" lang="ko-KR" altLang="en-US" sz="2400" b="1" dirty="0" smtClean="0">
                <a:solidFill>
                  <a:srgbClr val="FFFF00"/>
                </a:solidFill>
                <a:latin typeface="+mn-ea"/>
              </a:rPr>
              <a:t>년 </a:t>
            </a:r>
            <a:r>
              <a:rPr kumimoji="1" lang="ko-KR" altLang="en-US" sz="2400" b="1" dirty="0" smtClean="0">
                <a:solidFill>
                  <a:srgbClr val="FFFF00"/>
                </a:solidFill>
                <a:latin typeface="+mn-ea"/>
              </a:rPr>
              <a:t>인근 아파트 시세 제공하면 </a:t>
            </a:r>
            <a:r>
              <a:rPr kumimoji="1" lang="en-US" altLang="ko-KR" sz="2400" b="1" dirty="0" smtClean="0">
                <a:solidFill>
                  <a:srgbClr val="FFFF00"/>
                </a:solidFill>
                <a:latin typeface="+mn-ea"/>
              </a:rPr>
              <a:t>11</a:t>
            </a:r>
            <a:r>
              <a:rPr kumimoji="1" lang="ko-KR" altLang="en-US" sz="2400" b="1" dirty="0" smtClean="0">
                <a:solidFill>
                  <a:srgbClr val="FFFF00"/>
                </a:solidFill>
                <a:latin typeface="+mn-ea"/>
              </a:rPr>
              <a:t>만원 </a:t>
            </a:r>
            <a:r>
              <a:rPr kumimoji="1" lang="en-US" altLang="ko-KR" sz="2400" b="1" dirty="0" smtClean="0">
                <a:solidFill>
                  <a:srgbClr val="FFFF00"/>
                </a:solidFill>
                <a:latin typeface="+mn-ea"/>
              </a:rPr>
              <a:t>DC </a:t>
            </a:r>
            <a:r>
              <a:rPr kumimoji="1" lang="ko-KR" altLang="en-US" sz="2400" b="1" dirty="0" smtClean="0">
                <a:solidFill>
                  <a:srgbClr val="FFFF00"/>
                </a:solidFill>
                <a:latin typeface="+mn-ea"/>
              </a:rPr>
              <a:t>가능 </a:t>
            </a:r>
            <a:endParaRPr kumimoji="1" lang="en-US" altLang="ko-KR" sz="2400" b="1" dirty="0" smtClean="0">
              <a:solidFill>
                <a:srgbClr val="FFFF00"/>
              </a:solidFill>
              <a:latin typeface="+mn-ea"/>
            </a:endParaRPr>
          </a:p>
          <a:p>
            <a:pPr marL="228600" indent="-228600"/>
            <a:r>
              <a:rPr kumimoji="1" lang="ko-KR" altLang="en-US" sz="2400" b="1" dirty="0" smtClean="0">
                <a:solidFill>
                  <a:srgbClr val="FFFF00"/>
                </a:solidFill>
                <a:latin typeface="+mn-ea"/>
              </a:rPr>
              <a:t>클래식 기준으로 </a:t>
            </a:r>
            <a:r>
              <a:rPr kumimoji="1" lang="en-US" altLang="ko-KR" sz="2400" b="1" dirty="0" smtClean="0">
                <a:solidFill>
                  <a:srgbClr val="FFFF00"/>
                </a:solidFill>
                <a:latin typeface="+mn-ea"/>
              </a:rPr>
              <a:t>550,000</a:t>
            </a:r>
            <a:r>
              <a:rPr kumimoji="1" lang="ko-KR" altLang="en-US" sz="2400" b="1" dirty="0" smtClean="0">
                <a:solidFill>
                  <a:srgbClr val="FFFF00"/>
                </a:solidFill>
                <a:latin typeface="+mn-ea"/>
              </a:rPr>
              <a:t>원 </a:t>
            </a:r>
            <a:r>
              <a:rPr kumimoji="1" lang="ko-KR" altLang="en-US" sz="2400" b="1" dirty="0" err="1" smtClean="0">
                <a:solidFill>
                  <a:srgbClr val="FFFF00"/>
                </a:solidFill>
                <a:latin typeface="+mn-ea"/>
              </a:rPr>
              <a:t>로얄</a:t>
            </a:r>
            <a:r>
              <a:rPr kumimoji="1" lang="ko-KR" altLang="en-US" sz="2400" b="1" dirty="0" smtClean="0">
                <a:solidFill>
                  <a:srgbClr val="FFFF00"/>
                </a:solidFill>
                <a:latin typeface="+mn-ea"/>
              </a:rPr>
              <a:t> </a:t>
            </a:r>
            <a:r>
              <a:rPr kumimoji="1" lang="en-US" altLang="ko-KR" sz="2400" b="1" dirty="0" smtClean="0">
                <a:solidFill>
                  <a:srgbClr val="FFFF00"/>
                </a:solidFill>
                <a:latin typeface="+mn-ea"/>
              </a:rPr>
              <a:t>880.000</a:t>
            </a:r>
            <a:r>
              <a:rPr kumimoji="1" lang="ko-KR" altLang="en-US" sz="2400" b="1" dirty="0" smtClean="0">
                <a:solidFill>
                  <a:srgbClr val="FFFF00"/>
                </a:solidFill>
                <a:latin typeface="+mn-ea"/>
              </a:rPr>
              <a:t>원 프리미엄 </a:t>
            </a:r>
            <a:r>
              <a:rPr kumimoji="1" lang="en-US" altLang="ko-KR" sz="2400" b="1" dirty="0" smtClean="0">
                <a:solidFill>
                  <a:srgbClr val="FFFF00"/>
                </a:solidFill>
                <a:latin typeface="+mn-ea"/>
              </a:rPr>
              <a:t>1.650.000</a:t>
            </a:r>
          </a:p>
          <a:p>
            <a:pPr marL="228600" indent="-228600"/>
            <a:r>
              <a:rPr kumimoji="1" lang="ko-KR" altLang="en-US" sz="2400" b="1" dirty="0" err="1" smtClean="0">
                <a:solidFill>
                  <a:srgbClr val="FFFF00"/>
                </a:solidFill>
                <a:latin typeface="+mn-ea"/>
              </a:rPr>
              <a:t>네이버</a:t>
            </a:r>
            <a:r>
              <a:rPr kumimoji="1" lang="ko-KR" altLang="en-US" sz="2400" b="1" dirty="0" smtClean="0">
                <a:solidFill>
                  <a:srgbClr val="FFFF00"/>
                </a:solidFill>
                <a:latin typeface="+mn-ea"/>
              </a:rPr>
              <a:t> </a:t>
            </a:r>
            <a:r>
              <a:rPr kumimoji="1" lang="ko-KR" altLang="en-US" sz="2400" b="1" dirty="0" smtClean="0">
                <a:solidFill>
                  <a:srgbClr val="FFFF00"/>
                </a:solidFill>
                <a:latin typeface="+mn-ea"/>
              </a:rPr>
              <a:t>전송 비용은 </a:t>
            </a:r>
            <a:r>
              <a:rPr kumimoji="1" lang="ko-KR" altLang="en-US" sz="2400" b="1" dirty="0" smtClean="0">
                <a:solidFill>
                  <a:srgbClr val="FFFF00"/>
                </a:solidFill>
                <a:latin typeface="+mn-ea"/>
              </a:rPr>
              <a:t>건당 </a:t>
            </a:r>
            <a:r>
              <a:rPr kumimoji="1" lang="en-US" altLang="ko-KR" sz="2400" b="1" dirty="0" smtClean="0">
                <a:solidFill>
                  <a:srgbClr val="FFFF00"/>
                </a:solidFill>
                <a:latin typeface="+mn-ea"/>
              </a:rPr>
              <a:t>1,700</a:t>
            </a:r>
            <a:r>
              <a:rPr kumimoji="1" lang="ko-KR" altLang="en-US" sz="2400" b="1" dirty="0" smtClean="0">
                <a:solidFill>
                  <a:srgbClr val="FFFF00"/>
                </a:solidFill>
                <a:latin typeface="+mn-ea"/>
              </a:rPr>
              <a:t>원 </a:t>
            </a:r>
            <a:r>
              <a:rPr kumimoji="1" lang="ko-KR" altLang="en-US" sz="2400" b="1" dirty="0" err="1" smtClean="0">
                <a:solidFill>
                  <a:srgbClr val="FFFF00"/>
                </a:solidFill>
                <a:latin typeface="+mn-ea"/>
              </a:rPr>
              <a:t>으로</a:t>
            </a:r>
            <a:r>
              <a:rPr kumimoji="1" lang="ko-KR" altLang="en-US" sz="2400" b="1" dirty="0" smtClean="0">
                <a:solidFill>
                  <a:srgbClr val="FFFF00"/>
                </a:solidFill>
                <a:latin typeface="+mn-ea"/>
              </a:rPr>
              <a:t> 전송 가능한 상품입니다</a:t>
            </a:r>
            <a:endParaRPr kumimoji="1" lang="en-US" altLang="ko-KR" sz="2400" b="1" dirty="0" smtClean="0">
              <a:solidFill>
                <a:srgbClr val="FFFF00"/>
              </a:solidFill>
              <a:latin typeface="+mn-ea"/>
            </a:endParaRPr>
          </a:p>
          <a:p>
            <a:pPr marL="228600" indent="-228600"/>
            <a:endParaRPr kumimoji="1" lang="en-US" altLang="ko-KR" sz="2400" b="1" dirty="0" smtClean="0">
              <a:solidFill>
                <a:srgbClr val="FFFF00"/>
              </a:solidFill>
              <a:latin typeface="나눔명조" panose="02020603020101020101" pitchFamily="18" charset="-127"/>
              <a:ea typeface="나눔명조" panose="02020603020101020101" pitchFamily="18" charset="-127"/>
            </a:endParaRPr>
          </a:p>
        </p:txBody>
      </p:sp>
      <p:grpSp>
        <p:nvGrpSpPr>
          <p:cNvPr id="13" name="그룹 11"/>
          <p:cNvGrpSpPr/>
          <p:nvPr/>
        </p:nvGrpSpPr>
        <p:grpSpPr>
          <a:xfrm>
            <a:off x="-169219" y="-1"/>
            <a:ext cx="11610866" cy="255373"/>
            <a:chOff x="292100" y="279400"/>
            <a:chExt cx="12269788" cy="228600"/>
          </a:xfrm>
        </p:grpSpPr>
        <p:sp>
          <p:nvSpPr>
            <p:cNvPr id="14" name="직사각형 13"/>
            <p:cNvSpPr/>
            <p:nvPr/>
          </p:nvSpPr>
          <p:spPr>
            <a:xfrm>
              <a:off x="292100" y="281940"/>
              <a:ext cx="12269788" cy="220980"/>
            </a:xfrm>
            <a:prstGeom prst="rect">
              <a:avLst/>
            </a:prstGeom>
            <a:gradFill flip="none" rotWithShape="1">
              <a:gsLst>
                <a:gs pos="0">
                  <a:srgbClr val="FB4185">
                    <a:alpha val="0"/>
                  </a:srgbClr>
                </a:gs>
                <a:gs pos="50000">
                  <a:srgbClr val="FEB0C6">
                    <a:alpha val="43000"/>
                  </a:srgbClr>
                </a:gs>
                <a:gs pos="100000">
                  <a:srgbClr val="FEB0C6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altLang="ko-KR" sz="1200" dirty="0" smtClean="0">
                  <a:solidFill>
                    <a:schemeClr val="bg1"/>
                  </a:solidFill>
                  <a:latin typeface="HY울릉도E" pitchFamily="18" charset="-127"/>
                  <a:ea typeface="HY울릉도E" pitchFamily="18" charset="-127"/>
                </a:rPr>
                <a:t>HONGHEE</a:t>
              </a:r>
              <a:endParaRPr lang="ko-KR" altLang="en-US" sz="1200" dirty="0">
                <a:solidFill>
                  <a:schemeClr val="bg1"/>
                </a:solidFill>
                <a:latin typeface="HY울릉도E" pitchFamily="18" charset="-127"/>
                <a:ea typeface="HY울릉도E" pitchFamily="18" charset="-127"/>
              </a:endParaRPr>
            </a:p>
          </p:txBody>
        </p:sp>
        <p:cxnSp>
          <p:nvCxnSpPr>
            <p:cNvPr id="15" name="직선 연결선 14"/>
            <p:cNvCxnSpPr/>
            <p:nvPr/>
          </p:nvCxnSpPr>
          <p:spPr>
            <a:xfrm>
              <a:off x="292100" y="508000"/>
              <a:ext cx="12269788" cy="0"/>
            </a:xfrm>
            <a:prstGeom prst="line">
              <a:avLst/>
            </a:prstGeom>
            <a:ln w="25400">
              <a:gradFill flip="none" rotWithShape="1">
                <a:gsLst>
                  <a:gs pos="0">
                    <a:schemeClr val="bg1">
                      <a:lumMod val="65000"/>
                      <a:alpha val="90000"/>
                    </a:schemeClr>
                  </a:gs>
                  <a:gs pos="50000">
                    <a:schemeClr val="bg1">
                      <a:lumMod val="65000"/>
                      <a:alpha val="50000"/>
                    </a:schemeClr>
                  </a:gs>
                  <a:gs pos="100000">
                    <a:schemeClr val="bg1">
                      <a:lumMod val="65000"/>
                      <a:alpha val="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 flipV="1">
              <a:off x="12561888" y="279400"/>
              <a:ext cx="0" cy="22860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xmlns="" id="{1D1031D0-2489-47C6-9020-0AFE79ACD37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rgbClr val="FB4185"/>
              </a:gs>
              <a:gs pos="0">
                <a:srgbClr val="F7CEE0">
                  <a:alpha val="60000"/>
                </a:srgbClr>
              </a:gs>
              <a:gs pos="36000">
                <a:srgbClr val="FEA5BB">
                  <a:alpha val="70000"/>
                </a:srgbClr>
              </a:gs>
              <a:gs pos="73000">
                <a:srgbClr val="FD7CA0">
                  <a:alpha val="50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3" name="図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2A9E472E-7E25-46EC-B891-F53A8A3A38F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rgbClr val="FB4185"/>
              </a:gs>
              <a:gs pos="0">
                <a:srgbClr val="F7CEE0">
                  <a:alpha val="60000"/>
                </a:srgbClr>
              </a:gs>
              <a:gs pos="36000">
                <a:srgbClr val="FEA5BB">
                  <a:alpha val="70000"/>
                </a:srgbClr>
              </a:gs>
              <a:gs pos="73000">
                <a:srgbClr val="FD7CA0">
                  <a:alpha val="50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5" name="図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CA4104CD-18B9-4638-99A6-78D0EDCF2C4D}"/>
              </a:ext>
            </a:extLst>
          </p:cNvPr>
          <p:cNvSpPr/>
          <p:nvPr/>
        </p:nvSpPr>
        <p:spPr>
          <a:xfrm>
            <a:off x="182880" y="159841"/>
            <a:ext cx="1362988" cy="108053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C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1C3DF2F-5C4F-4CC1-B132-43C75A8D9F55}"/>
              </a:ext>
            </a:extLst>
          </p:cNvPr>
          <p:cNvSpPr txBox="1"/>
          <p:nvPr/>
        </p:nvSpPr>
        <p:spPr>
          <a:xfrm>
            <a:off x="538484" y="159841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5400" b="1" dirty="0" smtClean="0">
                <a:solidFill>
                  <a:schemeClr val="bg1"/>
                </a:solidFill>
              </a:rPr>
              <a:t>03</a:t>
            </a:r>
            <a:endParaRPr lang="ko-KR" altLang="en-US" sz="5400" b="1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8EFA15F-F472-4D9E-9AE9-B00F69BF6CAD}"/>
              </a:ext>
            </a:extLst>
          </p:cNvPr>
          <p:cNvSpPr txBox="1"/>
          <p:nvPr/>
        </p:nvSpPr>
        <p:spPr>
          <a:xfrm>
            <a:off x="1700187" y="253771"/>
            <a:ext cx="9733932" cy="72000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b="1" spc="600" dirty="0" smtClean="0">
                <a:solidFill>
                  <a:schemeClr val="bg1"/>
                </a:solidFill>
              </a:rPr>
              <a:t>부동산 </a:t>
            </a:r>
            <a:r>
              <a:rPr lang="ko-KR" altLang="en-US" sz="4000" b="1" spc="600" dirty="0" err="1" smtClean="0">
                <a:solidFill>
                  <a:schemeClr val="bg1"/>
                </a:solidFill>
              </a:rPr>
              <a:t>써브</a:t>
            </a:r>
            <a:endParaRPr lang="en-US" altLang="ko-KR" sz="4000" b="1" spc="600" dirty="0" smtClean="0">
              <a:solidFill>
                <a:schemeClr val="bg1"/>
              </a:solidFill>
            </a:endParaRPr>
          </a:p>
        </p:txBody>
      </p:sp>
      <p:sp>
        <p:nvSpPr>
          <p:cNvPr id="10" name="テキスト ボックス 3">
            <a:extLst>
              <a:ext uri="{FF2B5EF4-FFF2-40B4-BE49-F238E27FC236}">
                <a16:creationId xmlns:a16="http://schemas.microsoft.com/office/drawing/2014/main" xmlns="" id="{A579032F-3C03-426A-9CA3-FC478779E911}"/>
              </a:ext>
            </a:extLst>
          </p:cNvPr>
          <p:cNvSpPr txBox="1"/>
          <p:nvPr/>
        </p:nvSpPr>
        <p:spPr>
          <a:xfrm>
            <a:off x="1622411" y="1873218"/>
            <a:ext cx="98696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kumimoji="1" lang="ko-KR" altLang="en-US" sz="2400" dirty="0" err="1" smtClean="0">
                <a:solidFill>
                  <a:srgbClr val="FFC000"/>
                </a:solidFill>
                <a:latin typeface="+mn-ea"/>
              </a:rPr>
              <a:t>네이버</a:t>
            </a:r>
            <a:r>
              <a:rPr kumimoji="1" lang="ko-KR" altLang="en-US" sz="2400" dirty="0" smtClean="0">
                <a:solidFill>
                  <a:srgbClr val="FFC000"/>
                </a:solidFill>
                <a:latin typeface="+mn-ea"/>
              </a:rPr>
              <a:t> </a:t>
            </a:r>
            <a:r>
              <a:rPr kumimoji="1" lang="ko-KR" altLang="en-US" sz="2400" dirty="0" err="1" smtClean="0">
                <a:solidFill>
                  <a:srgbClr val="FFC000"/>
                </a:solidFill>
                <a:latin typeface="+mn-ea"/>
              </a:rPr>
              <a:t>협력사</a:t>
            </a:r>
            <a:r>
              <a:rPr kumimoji="1" lang="ko-KR" altLang="en-US" sz="2400" dirty="0" smtClean="0">
                <a:solidFill>
                  <a:srgbClr val="FFC000"/>
                </a:solidFill>
                <a:latin typeface="+mn-ea"/>
              </a:rPr>
              <a:t> 상품으로 현재 부동산 점유율 </a:t>
            </a:r>
            <a:r>
              <a:rPr kumimoji="1" lang="en-US" altLang="ko-KR" sz="2400" dirty="0" smtClean="0">
                <a:solidFill>
                  <a:srgbClr val="FFC000"/>
                </a:solidFill>
                <a:latin typeface="+mn-ea"/>
              </a:rPr>
              <a:t>2</a:t>
            </a:r>
            <a:r>
              <a:rPr kumimoji="1" lang="ko-KR" altLang="en-US" sz="2400" dirty="0" smtClean="0">
                <a:solidFill>
                  <a:srgbClr val="FFC000"/>
                </a:solidFill>
                <a:latin typeface="+mn-ea"/>
              </a:rPr>
              <a:t>위 상품  </a:t>
            </a:r>
            <a:endParaRPr kumimoji="1" lang="en-US" altLang="ko-KR" sz="2400" dirty="0" smtClean="0">
              <a:solidFill>
                <a:srgbClr val="FFC000"/>
              </a:solidFill>
              <a:latin typeface="+mn-ea"/>
            </a:endParaRPr>
          </a:p>
        </p:txBody>
      </p:sp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xmlns="" id="{A579032F-3C03-426A-9CA3-FC478779E911}"/>
              </a:ext>
            </a:extLst>
          </p:cNvPr>
          <p:cNvSpPr txBox="1"/>
          <p:nvPr/>
        </p:nvSpPr>
        <p:spPr>
          <a:xfrm>
            <a:off x="1605478" y="2815839"/>
            <a:ext cx="9118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rgbClr val="FFC000"/>
                </a:solidFill>
              </a:rPr>
              <a:t>특징 </a:t>
            </a:r>
            <a:r>
              <a:rPr lang="en-US" altLang="ko-KR" sz="2400" dirty="0" smtClean="0">
                <a:solidFill>
                  <a:srgbClr val="FFC000"/>
                </a:solidFill>
              </a:rPr>
              <a:t>: </a:t>
            </a:r>
            <a:r>
              <a:rPr lang="ko-KR" altLang="en-US" sz="2400" dirty="0" err="1" smtClean="0">
                <a:solidFill>
                  <a:srgbClr val="FFC000"/>
                </a:solidFill>
              </a:rPr>
              <a:t>네이버</a:t>
            </a:r>
            <a:r>
              <a:rPr lang="en-US" altLang="ko-KR" sz="2400" dirty="0" smtClean="0">
                <a:solidFill>
                  <a:srgbClr val="FFC000"/>
                </a:solidFill>
              </a:rPr>
              <a:t>/</a:t>
            </a:r>
            <a:r>
              <a:rPr lang="ko-KR" altLang="en-US" sz="2400" dirty="0" smtClean="0">
                <a:solidFill>
                  <a:srgbClr val="FFC000"/>
                </a:solidFill>
              </a:rPr>
              <a:t>다방</a:t>
            </a:r>
            <a:r>
              <a:rPr lang="en-US" altLang="ko-KR" sz="2400" dirty="0" smtClean="0">
                <a:solidFill>
                  <a:srgbClr val="FFC000"/>
                </a:solidFill>
              </a:rPr>
              <a:t>/</a:t>
            </a:r>
            <a:r>
              <a:rPr lang="ko-KR" altLang="en-US" sz="2400" dirty="0" smtClean="0">
                <a:solidFill>
                  <a:srgbClr val="FFC000"/>
                </a:solidFill>
              </a:rPr>
              <a:t>벼룩시장 동시 노출</a:t>
            </a:r>
            <a:endParaRPr lang="ko-KR" altLang="en-US" sz="2400" dirty="0">
              <a:solidFill>
                <a:srgbClr val="FFC000"/>
              </a:solidFill>
            </a:endParaRPr>
          </a:p>
        </p:txBody>
      </p:sp>
      <p:sp>
        <p:nvSpPr>
          <p:cNvPr id="12" name="テキスト ボックス 3">
            <a:extLst>
              <a:ext uri="{FF2B5EF4-FFF2-40B4-BE49-F238E27FC236}">
                <a16:creationId xmlns:a16="http://schemas.microsoft.com/office/drawing/2014/main" xmlns="" id="{A579032F-3C03-426A-9CA3-FC478779E911}"/>
              </a:ext>
            </a:extLst>
          </p:cNvPr>
          <p:cNvSpPr txBox="1"/>
          <p:nvPr/>
        </p:nvSpPr>
        <p:spPr>
          <a:xfrm>
            <a:off x="1577257" y="3758463"/>
            <a:ext cx="94519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kumimoji="1" lang="ko-KR" altLang="en-US" sz="2400" b="1" dirty="0" smtClean="0">
                <a:solidFill>
                  <a:srgbClr val="FFC00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   계약기간은 </a:t>
            </a:r>
            <a:r>
              <a:rPr kumimoji="1" lang="en-US" altLang="ko-KR" sz="2400" b="1" dirty="0" smtClean="0">
                <a:solidFill>
                  <a:srgbClr val="FFC00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6</a:t>
            </a:r>
            <a:r>
              <a:rPr kumimoji="1" lang="ko-KR" altLang="en-US" sz="2400" b="1" dirty="0" smtClean="0">
                <a:solidFill>
                  <a:srgbClr val="FFC00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개월   </a:t>
            </a:r>
            <a:r>
              <a:rPr kumimoji="1" lang="en-US" altLang="ko-KR" sz="2400" b="1" dirty="0" smtClean="0">
                <a:solidFill>
                  <a:srgbClr val="FFC00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7</a:t>
            </a:r>
            <a:r>
              <a:rPr kumimoji="1" lang="en-US" altLang="ko-KR" sz="2400" b="1" dirty="0" smtClean="0">
                <a:solidFill>
                  <a:srgbClr val="FFC00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0</a:t>
            </a:r>
            <a:r>
              <a:rPr kumimoji="1" lang="ko-KR" altLang="en-US" sz="2400" b="1" dirty="0" smtClean="0">
                <a:solidFill>
                  <a:srgbClr val="FFC00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건에 </a:t>
            </a:r>
            <a:r>
              <a:rPr kumimoji="1" lang="en-US" altLang="ko-KR" sz="2400" b="1" dirty="0" smtClean="0">
                <a:solidFill>
                  <a:srgbClr val="FFC00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210,000</a:t>
            </a:r>
            <a:r>
              <a:rPr kumimoji="1" lang="ko-KR" altLang="en-US" sz="2400" b="1" dirty="0" smtClean="0">
                <a:solidFill>
                  <a:srgbClr val="FFC00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원 </a:t>
            </a:r>
            <a:r>
              <a:rPr kumimoji="1" lang="en-US" altLang="ko-KR" sz="2400" b="1" dirty="0" smtClean="0">
                <a:solidFill>
                  <a:srgbClr val="FFC00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90</a:t>
            </a:r>
            <a:r>
              <a:rPr kumimoji="1" lang="ko-KR" altLang="en-US" sz="2400" b="1" dirty="0" smtClean="0">
                <a:solidFill>
                  <a:srgbClr val="FFC00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건에 </a:t>
            </a:r>
            <a:r>
              <a:rPr kumimoji="1" lang="en-US" altLang="ko-KR" sz="2400" b="1" dirty="0" smtClean="0">
                <a:solidFill>
                  <a:srgbClr val="FFC00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252.000</a:t>
            </a:r>
            <a:r>
              <a:rPr kumimoji="1" lang="ko-KR" altLang="en-US" sz="2400" b="1" dirty="0" smtClean="0">
                <a:solidFill>
                  <a:srgbClr val="FFC00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원</a:t>
            </a:r>
            <a:endParaRPr kumimoji="1" lang="en-US" altLang="ko-KR" sz="2400" b="1" dirty="0" smtClean="0">
              <a:solidFill>
                <a:srgbClr val="FFC000"/>
              </a:solidFill>
              <a:latin typeface="나눔명조" panose="02020603020101020101" pitchFamily="18" charset="-127"/>
              <a:ea typeface="나눔명조" panose="02020603020101020101" pitchFamily="18" charset="-127"/>
            </a:endParaRPr>
          </a:p>
          <a:p>
            <a:pPr marL="228600" indent="-228600"/>
            <a:r>
              <a:rPr kumimoji="1" lang="en-US" altLang="ko-KR" sz="2400" b="1" dirty="0" smtClean="0">
                <a:solidFill>
                  <a:srgbClr val="FFC00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120</a:t>
            </a:r>
            <a:r>
              <a:rPr kumimoji="1" lang="ko-KR" altLang="en-US" sz="2400" b="1" dirty="0" smtClean="0">
                <a:solidFill>
                  <a:srgbClr val="FFC00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건에 </a:t>
            </a:r>
            <a:r>
              <a:rPr kumimoji="1" lang="en-US" altLang="ko-KR" sz="2400" b="1" dirty="0" smtClean="0">
                <a:solidFill>
                  <a:srgbClr val="FFC00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319.000</a:t>
            </a:r>
            <a:r>
              <a:rPr kumimoji="1" lang="ko-KR" altLang="en-US" sz="2400" b="1" dirty="0" smtClean="0">
                <a:solidFill>
                  <a:srgbClr val="FFC00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원 </a:t>
            </a:r>
            <a:r>
              <a:rPr kumimoji="1" lang="en-US" altLang="ko-KR" sz="2400" b="1" dirty="0" smtClean="0">
                <a:solidFill>
                  <a:srgbClr val="FFC00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180</a:t>
            </a:r>
            <a:r>
              <a:rPr kumimoji="1" lang="ko-KR" altLang="en-US" sz="2400" b="1" dirty="0" smtClean="0">
                <a:solidFill>
                  <a:srgbClr val="FFC00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건에 </a:t>
            </a:r>
            <a:r>
              <a:rPr kumimoji="1" lang="en-US" altLang="ko-KR" sz="2400" b="1" dirty="0" smtClean="0">
                <a:solidFill>
                  <a:srgbClr val="FFC00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451.000</a:t>
            </a:r>
            <a:r>
              <a:rPr kumimoji="1" lang="ko-KR" altLang="en-US" sz="2400" b="1" dirty="0" smtClean="0">
                <a:solidFill>
                  <a:srgbClr val="FFC00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원 </a:t>
            </a:r>
            <a:r>
              <a:rPr kumimoji="1" lang="en-US" altLang="ko-KR" sz="2400" b="1" dirty="0" smtClean="0">
                <a:solidFill>
                  <a:srgbClr val="FFC00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240</a:t>
            </a:r>
            <a:r>
              <a:rPr kumimoji="1" lang="ko-KR" altLang="en-US" sz="2400" b="1" dirty="0" smtClean="0">
                <a:solidFill>
                  <a:srgbClr val="FFC00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건에 </a:t>
            </a:r>
            <a:r>
              <a:rPr kumimoji="1" lang="en-US" altLang="ko-KR" sz="2400" b="1" dirty="0" smtClean="0">
                <a:solidFill>
                  <a:srgbClr val="FFC00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600.000</a:t>
            </a:r>
            <a:r>
              <a:rPr kumimoji="1" lang="ko-KR" altLang="en-US" sz="2400" b="1" dirty="0" smtClean="0">
                <a:solidFill>
                  <a:srgbClr val="FFC00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원</a:t>
            </a:r>
            <a:endParaRPr kumimoji="1" lang="en-US" altLang="ko-KR" sz="2400" b="1" dirty="0" smtClean="0">
              <a:solidFill>
                <a:srgbClr val="FFC000"/>
              </a:solidFill>
              <a:latin typeface="나눔명조" panose="02020603020101020101" pitchFamily="18" charset="-127"/>
              <a:ea typeface="나눔명조" panose="02020603020101020101" pitchFamily="18" charset="-127"/>
            </a:endParaRPr>
          </a:p>
          <a:p>
            <a:pPr marL="228600" indent="-228600"/>
            <a:r>
              <a:rPr kumimoji="1" lang="en-US" altLang="ko-KR" sz="2400" b="1" dirty="0" smtClean="0">
                <a:solidFill>
                  <a:srgbClr val="FFC00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300</a:t>
            </a:r>
            <a:r>
              <a:rPr kumimoji="1" lang="ko-KR" altLang="en-US" sz="2400" b="1" dirty="0" smtClean="0">
                <a:solidFill>
                  <a:srgbClr val="FFC00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건에 </a:t>
            </a:r>
            <a:r>
              <a:rPr kumimoji="1" lang="en-US" altLang="ko-KR" sz="2400" b="1" dirty="0" smtClean="0">
                <a:solidFill>
                  <a:srgbClr val="FFC00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750.000</a:t>
            </a:r>
            <a:r>
              <a:rPr kumimoji="1" lang="ko-KR" altLang="en-US" sz="2400" b="1" dirty="0" smtClean="0">
                <a:solidFill>
                  <a:srgbClr val="FFC00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원 </a:t>
            </a:r>
            <a:endParaRPr kumimoji="1" lang="en-US" altLang="ko-KR" sz="2400" b="1" dirty="0" smtClean="0">
              <a:solidFill>
                <a:srgbClr val="FFC000"/>
              </a:solidFill>
              <a:latin typeface="나눔명조" panose="02020603020101020101" pitchFamily="18" charset="-127"/>
              <a:ea typeface="나눔명조" panose="02020603020101020101" pitchFamily="18" charset="-127"/>
            </a:endParaRPr>
          </a:p>
          <a:p>
            <a:pPr marL="228600" indent="-228600"/>
            <a:r>
              <a:rPr kumimoji="1" lang="en-US" altLang="ko-KR" sz="2400" b="1" dirty="0" smtClean="0">
                <a:solidFill>
                  <a:srgbClr val="FFC00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300</a:t>
            </a:r>
            <a:r>
              <a:rPr kumimoji="1" lang="ko-KR" altLang="en-US" sz="2400" b="1" dirty="0" smtClean="0">
                <a:solidFill>
                  <a:srgbClr val="FFC00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건까지 다양하며 쿠폰 소진 시 </a:t>
            </a:r>
            <a:r>
              <a:rPr kumimoji="1" lang="ko-KR" altLang="en-US" sz="2400" b="1" dirty="0" err="1" smtClean="0">
                <a:solidFill>
                  <a:srgbClr val="FFC00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충전금으로</a:t>
            </a:r>
            <a:r>
              <a:rPr kumimoji="1" lang="ko-KR" altLang="en-US" sz="2400" b="1" dirty="0" smtClean="0">
                <a:solidFill>
                  <a:srgbClr val="FFC00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 결제 한</a:t>
            </a:r>
            <a:endParaRPr kumimoji="1" lang="en-US" altLang="ko-KR" sz="2400" b="1" dirty="0" smtClean="0">
              <a:solidFill>
                <a:srgbClr val="FFC000"/>
              </a:solidFill>
              <a:latin typeface="나눔명조" panose="02020603020101020101" pitchFamily="18" charset="-127"/>
              <a:ea typeface="나눔명조" panose="02020603020101020101" pitchFamily="18" charset="-127"/>
            </a:endParaRPr>
          </a:p>
          <a:p>
            <a:pPr marL="228600" indent="-228600"/>
            <a:r>
              <a:rPr kumimoji="1" lang="ko-KR" altLang="en-US" sz="2400" b="1" dirty="0" smtClean="0">
                <a:solidFill>
                  <a:srgbClr val="FFC000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개수만큼 추가 등록이 가능한 상품입니다 </a:t>
            </a:r>
            <a:endParaRPr kumimoji="1" lang="en-US" altLang="ko-KR" sz="2400" b="1" dirty="0" smtClean="0">
              <a:solidFill>
                <a:srgbClr val="FFC000"/>
              </a:solidFill>
              <a:latin typeface="나눔명조" panose="02020603020101020101" pitchFamily="18" charset="-127"/>
              <a:ea typeface="나눔명조" panose="02020603020101020101" pitchFamily="18" charset="-127"/>
            </a:endParaRPr>
          </a:p>
        </p:txBody>
      </p:sp>
      <p:sp>
        <p:nvSpPr>
          <p:cNvPr id="13" name="テキスト ボックス 3">
            <a:extLst>
              <a:ext uri="{FF2B5EF4-FFF2-40B4-BE49-F238E27FC236}">
                <a16:creationId xmlns:a16="http://schemas.microsoft.com/office/drawing/2014/main" xmlns="" id="{A579032F-3C03-426A-9CA3-FC478779E911}"/>
              </a:ext>
            </a:extLst>
          </p:cNvPr>
          <p:cNvSpPr txBox="1"/>
          <p:nvPr/>
        </p:nvSpPr>
        <p:spPr>
          <a:xfrm>
            <a:off x="1642652" y="6116088"/>
            <a:ext cx="9993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rgbClr val="FFC000"/>
                </a:solidFill>
              </a:rPr>
              <a:t>3</a:t>
            </a:r>
            <a:r>
              <a:rPr lang="ko-KR" altLang="en-US" sz="2400" dirty="0" smtClean="0">
                <a:solidFill>
                  <a:srgbClr val="FFC000"/>
                </a:solidFill>
              </a:rPr>
              <a:t>월 프로모션으로는 </a:t>
            </a:r>
            <a:r>
              <a:rPr lang="ko-KR" altLang="en-US" sz="2400" dirty="0" err="1" smtClean="0">
                <a:solidFill>
                  <a:srgbClr val="FFC000"/>
                </a:solidFill>
              </a:rPr>
              <a:t>모바일</a:t>
            </a:r>
            <a:r>
              <a:rPr lang="ko-KR" altLang="en-US" sz="2400" dirty="0" smtClean="0">
                <a:solidFill>
                  <a:srgbClr val="FFC000"/>
                </a:solidFill>
              </a:rPr>
              <a:t> </a:t>
            </a:r>
            <a:r>
              <a:rPr lang="en-US" altLang="ko-KR" sz="2400" dirty="0" smtClean="0">
                <a:solidFill>
                  <a:srgbClr val="FFC000"/>
                </a:solidFill>
              </a:rPr>
              <a:t>1,2 50</a:t>
            </a:r>
            <a:r>
              <a:rPr lang="ko-KR" altLang="en-US" sz="2400" dirty="0" smtClean="0">
                <a:solidFill>
                  <a:srgbClr val="FFC000"/>
                </a:solidFill>
              </a:rPr>
              <a:t>건 지급 </a:t>
            </a:r>
            <a:r>
              <a:rPr lang="en-US" altLang="ko-KR" sz="2400" dirty="0" smtClean="0">
                <a:solidFill>
                  <a:srgbClr val="FFC000"/>
                </a:solidFill>
              </a:rPr>
              <a:t>, </a:t>
            </a:r>
            <a:r>
              <a:rPr lang="ko-KR" altLang="en-US" sz="2400" dirty="0" smtClean="0">
                <a:solidFill>
                  <a:srgbClr val="FFC000"/>
                </a:solidFill>
              </a:rPr>
              <a:t>현장확인 쿠폰 </a:t>
            </a:r>
            <a:r>
              <a:rPr lang="en-US" altLang="ko-KR" sz="2400" dirty="0" smtClean="0">
                <a:solidFill>
                  <a:srgbClr val="FFC000"/>
                </a:solidFill>
              </a:rPr>
              <a:t>10</a:t>
            </a:r>
            <a:r>
              <a:rPr lang="ko-KR" altLang="en-US" sz="2400" dirty="0" smtClean="0">
                <a:solidFill>
                  <a:srgbClr val="FFC000"/>
                </a:solidFill>
              </a:rPr>
              <a:t>장 지급</a:t>
            </a:r>
            <a:endParaRPr lang="ko-KR" altLang="en-US" sz="2400" dirty="0">
              <a:solidFill>
                <a:srgbClr val="FFC000"/>
              </a:solidFill>
            </a:endParaRPr>
          </a:p>
        </p:txBody>
      </p:sp>
      <p:grpSp>
        <p:nvGrpSpPr>
          <p:cNvPr id="14" name="그룹 11"/>
          <p:cNvGrpSpPr/>
          <p:nvPr/>
        </p:nvGrpSpPr>
        <p:grpSpPr>
          <a:xfrm>
            <a:off x="-193933" y="0"/>
            <a:ext cx="11619813" cy="263610"/>
            <a:chOff x="292100" y="279400"/>
            <a:chExt cx="12269788" cy="263610"/>
          </a:xfrm>
        </p:grpSpPr>
        <p:sp>
          <p:nvSpPr>
            <p:cNvPr id="15" name="직사각형 14"/>
            <p:cNvSpPr/>
            <p:nvPr/>
          </p:nvSpPr>
          <p:spPr>
            <a:xfrm>
              <a:off x="292100" y="281939"/>
              <a:ext cx="12269788" cy="261071"/>
            </a:xfrm>
            <a:prstGeom prst="rect">
              <a:avLst/>
            </a:prstGeom>
            <a:gradFill flip="none" rotWithShape="1">
              <a:gsLst>
                <a:gs pos="0">
                  <a:srgbClr val="FB4185">
                    <a:alpha val="0"/>
                  </a:srgbClr>
                </a:gs>
                <a:gs pos="50000">
                  <a:srgbClr val="FEB0C6">
                    <a:alpha val="43000"/>
                  </a:srgbClr>
                </a:gs>
                <a:gs pos="100000">
                  <a:srgbClr val="FEB0C6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altLang="ko-KR" sz="1200" dirty="0" smtClean="0">
                  <a:solidFill>
                    <a:schemeClr val="bg1"/>
                  </a:solidFill>
                  <a:latin typeface="HY울릉도E" pitchFamily="18" charset="-127"/>
                  <a:ea typeface="HY울릉도E" pitchFamily="18" charset="-127"/>
                </a:rPr>
                <a:t>HONGHEE</a:t>
              </a:r>
              <a:endParaRPr lang="ko-KR" altLang="en-US" sz="1200" dirty="0">
                <a:solidFill>
                  <a:schemeClr val="bg1"/>
                </a:solidFill>
                <a:latin typeface="HY울릉도E" pitchFamily="18" charset="-127"/>
                <a:ea typeface="HY울릉도E" pitchFamily="18" charset="-127"/>
              </a:endParaRPr>
            </a:p>
          </p:txBody>
        </p:sp>
        <p:cxnSp>
          <p:nvCxnSpPr>
            <p:cNvPr id="16" name="직선 연결선 15"/>
            <p:cNvCxnSpPr/>
            <p:nvPr/>
          </p:nvCxnSpPr>
          <p:spPr>
            <a:xfrm>
              <a:off x="292100" y="508000"/>
              <a:ext cx="12269788" cy="0"/>
            </a:xfrm>
            <a:prstGeom prst="line">
              <a:avLst/>
            </a:prstGeom>
            <a:ln w="25400">
              <a:gradFill flip="none" rotWithShape="1">
                <a:gsLst>
                  <a:gs pos="0">
                    <a:schemeClr val="bg1">
                      <a:lumMod val="65000"/>
                      <a:alpha val="90000"/>
                    </a:schemeClr>
                  </a:gs>
                  <a:gs pos="50000">
                    <a:schemeClr val="bg1">
                      <a:lumMod val="65000"/>
                      <a:alpha val="50000"/>
                    </a:schemeClr>
                  </a:gs>
                  <a:gs pos="100000">
                    <a:schemeClr val="bg1">
                      <a:lumMod val="65000"/>
                      <a:alpha val="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 flipV="1">
              <a:off x="12561888" y="279400"/>
              <a:ext cx="0" cy="22860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2A9E472E-7E25-46EC-B891-F53A8A3A38F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rgbClr val="FB4185"/>
              </a:gs>
              <a:gs pos="0">
                <a:srgbClr val="F7CEE0">
                  <a:alpha val="60000"/>
                </a:srgbClr>
              </a:gs>
              <a:gs pos="36000">
                <a:srgbClr val="FEA5BB">
                  <a:alpha val="70000"/>
                </a:srgbClr>
              </a:gs>
              <a:gs pos="73000">
                <a:srgbClr val="FD7CA0">
                  <a:alpha val="50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5" name="図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CA4104CD-18B9-4638-99A6-78D0EDCF2C4D}"/>
              </a:ext>
            </a:extLst>
          </p:cNvPr>
          <p:cNvSpPr/>
          <p:nvPr/>
        </p:nvSpPr>
        <p:spPr>
          <a:xfrm>
            <a:off x="182880" y="159841"/>
            <a:ext cx="1362988" cy="108053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1C3DF2F-5C4F-4CC1-B132-43C75A8D9F55}"/>
              </a:ext>
            </a:extLst>
          </p:cNvPr>
          <p:cNvSpPr txBox="1"/>
          <p:nvPr/>
        </p:nvSpPr>
        <p:spPr>
          <a:xfrm>
            <a:off x="538484" y="159841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5400" b="1" dirty="0" smtClean="0">
                <a:solidFill>
                  <a:schemeClr val="bg1"/>
                </a:solidFill>
              </a:rPr>
              <a:t>04</a:t>
            </a:r>
            <a:endParaRPr lang="ko-KR" altLang="en-US" sz="5400" b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8EFA15F-F472-4D9E-9AE9-B00F69BF6CAD}"/>
              </a:ext>
            </a:extLst>
          </p:cNvPr>
          <p:cNvSpPr txBox="1"/>
          <p:nvPr/>
        </p:nvSpPr>
        <p:spPr>
          <a:xfrm>
            <a:off x="1724902" y="214184"/>
            <a:ext cx="9720000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b="1" spc="600" dirty="0" smtClean="0">
                <a:solidFill>
                  <a:schemeClr val="bg1"/>
                </a:solidFill>
              </a:rPr>
              <a:t>한경</a:t>
            </a:r>
            <a:endParaRPr lang="en-US" altLang="ko-KR" sz="4000" b="1" spc="600" dirty="0" smtClean="0">
              <a:solidFill>
                <a:schemeClr val="bg1"/>
              </a:solidFill>
            </a:endParaRPr>
          </a:p>
        </p:txBody>
      </p:sp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xmlns="" id="{A579032F-3C03-426A-9CA3-FC478779E911}"/>
              </a:ext>
            </a:extLst>
          </p:cNvPr>
          <p:cNvSpPr txBox="1"/>
          <p:nvPr/>
        </p:nvSpPr>
        <p:spPr>
          <a:xfrm>
            <a:off x="1779065" y="1839351"/>
            <a:ext cx="98696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kumimoji="1" lang="ko-KR" altLang="en-US" sz="2400" b="1" dirty="0" err="1" smtClean="0">
                <a:solidFill>
                  <a:srgbClr val="F7CEE0"/>
                </a:solidFill>
                <a:latin typeface="+mn-ea"/>
              </a:rPr>
              <a:t>네이버</a:t>
            </a:r>
            <a:r>
              <a:rPr kumimoji="1" lang="ko-KR" altLang="en-US" sz="2400" b="1" dirty="0" smtClean="0">
                <a:solidFill>
                  <a:srgbClr val="F7CEE0"/>
                </a:solidFill>
                <a:latin typeface="+mn-ea"/>
              </a:rPr>
              <a:t> </a:t>
            </a:r>
            <a:r>
              <a:rPr kumimoji="1" lang="ko-KR" altLang="en-US" sz="2400" b="1" dirty="0" err="1" smtClean="0">
                <a:solidFill>
                  <a:srgbClr val="F7CEE0"/>
                </a:solidFill>
                <a:latin typeface="+mn-ea"/>
              </a:rPr>
              <a:t>협력사</a:t>
            </a:r>
            <a:r>
              <a:rPr kumimoji="1" lang="ko-KR" altLang="en-US" sz="2400" b="1" dirty="0" smtClean="0">
                <a:solidFill>
                  <a:srgbClr val="F7CEE0"/>
                </a:solidFill>
                <a:latin typeface="+mn-ea"/>
              </a:rPr>
              <a:t> 상품으로 현재 부동산 점유율 </a:t>
            </a:r>
            <a:r>
              <a:rPr kumimoji="1" lang="en-US" altLang="ko-KR" sz="2400" b="1" dirty="0" smtClean="0">
                <a:solidFill>
                  <a:srgbClr val="F7CEE0"/>
                </a:solidFill>
                <a:latin typeface="+mn-ea"/>
              </a:rPr>
              <a:t>5</a:t>
            </a:r>
            <a:r>
              <a:rPr kumimoji="1" lang="ko-KR" altLang="en-US" sz="2400" b="1" dirty="0" smtClean="0">
                <a:solidFill>
                  <a:srgbClr val="F7CEE0"/>
                </a:solidFill>
                <a:latin typeface="+mn-ea"/>
              </a:rPr>
              <a:t>위 상품  </a:t>
            </a:r>
            <a:endParaRPr kumimoji="1" lang="en-US" altLang="ko-KR" sz="2400" b="1" dirty="0" smtClean="0">
              <a:solidFill>
                <a:srgbClr val="F7CEE0"/>
              </a:solidFill>
              <a:latin typeface="+mn-ea"/>
            </a:endParaRPr>
          </a:p>
        </p:txBody>
      </p:sp>
      <p:sp>
        <p:nvSpPr>
          <p:cNvPr id="12" name="テキスト ボックス 3">
            <a:extLst>
              <a:ext uri="{FF2B5EF4-FFF2-40B4-BE49-F238E27FC236}">
                <a16:creationId xmlns:a16="http://schemas.microsoft.com/office/drawing/2014/main" xmlns="" id="{A579032F-3C03-426A-9CA3-FC478779E911}"/>
              </a:ext>
            </a:extLst>
          </p:cNvPr>
          <p:cNvSpPr txBox="1"/>
          <p:nvPr/>
        </p:nvSpPr>
        <p:spPr>
          <a:xfrm>
            <a:off x="1774811" y="2962596"/>
            <a:ext cx="8622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solidFill>
                  <a:srgbClr val="F7CEE0"/>
                </a:solidFill>
              </a:rPr>
              <a:t>특징 </a:t>
            </a:r>
            <a:r>
              <a:rPr lang="en-US" altLang="ko-KR" sz="2400" dirty="0" smtClean="0">
                <a:solidFill>
                  <a:srgbClr val="F7CEE0"/>
                </a:solidFill>
              </a:rPr>
              <a:t>: </a:t>
            </a:r>
            <a:r>
              <a:rPr lang="ko-KR" altLang="en-US" sz="2400" dirty="0" err="1" smtClean="0">
                <a:solidFill>
                  <a:srgbClr val="F7CEE0"/>
                </a:solidFill>
              </a:rPr>
              <a:t>네이버</a:t>
            </a:r>
            <a:r>
              <a:rPr lang="ko-KR" altLang="en-US" sz="2400" dirty="0" smtClean="0">
                <a:solidFill>
                  <a:srgbClr val="F7CEE0"/>
                </a:solidFill>
              </a:rPr>
              <a:t> </a:t>
            </a:r>
            <a:r>
              <a:rPr lang="en-US" altLang="ko-KR" sz="2400" dirty="0" smtClean="0">
                <a:solidFill>
                  <a:srgbClr val="F7CEE0"/>
                </a:solidFill>
              </a:rPr>
              <a:t>, </a:t>
            </a:r>
            <a:r>
              <a:rPr lang="ko-KR" altLang="en-US" sz="2400" dirty="0" smtClean="0">
                <a:solidFill>
                  <a:srgbClr val="F7CEE0"/>
                </a:solidFill>
              </a:rPr>
              <a:t>한경</a:t>
            </a:r>
            <a:endParaRPr lang="ko-KR" altLang="en-US" sz="2400" dirty="0">
              <a:solidFill>
                <a:srgbClr val="F7CEE0"/>
              </a:solidFill>
            </a:endParaRPr>
          </a:p>
        </p:txBody>
      </p:sp>
      <p:sp>
        <p:nvSpPr>
          <p:cNvPr id="13" name="テキスト ボックス 3">
            <a:extLst>
              <a:ext uri="{FF2B5EF4-FFF2-40B4-BE49-F238E27FC236}">
                <a16:creationId xmlns:a16="http://schemas.microsoft.com/office/drawing/2014/main" xmlns="" id="{A579032F-3C03-426A-9CA3-FC478779E911}"/>
              </a:ext>
            </a:extLst>
          </p:cNvPr>
          <p:cNvSpPr txBox="1"/>
          <p:nvPr/>
        </p:nvSpPr>
        <p:spPr>
          <a:xfrm>
            <a:off x="1757878" y="4119706"/>
            <a:ext cx="9135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kumimoji="1" lang="ko-KR" altLang="en-US" sz="2400" dirty="0" smtClean="0">
                <a:solidFill>
                  <a:srgbClr val="F7CEE0"/>
                </a:solidFill>
                <a:latin typeface="+mn-ea"/>
              </a:rPr>
              <a:t>계약기간 </a:t>
            </a:r>
            <a:r>
              <a:rPr kumimoji="1" lang="en-US" altLang="ko-KR" sz="2400" dirty="0" smtClean="0">
                <a:solidFill>
                  <a:srgbClr val="F7CEE0"/>
                </a:solidFill>
                <a:latin typeface="+mn-ea"/>
              </a:rPr>
              <a:t>6</a:t>
            </a:r>
            <a:r>
              <a:rPr kumimoji="1" lang="ko-KR" altLang="en-US" sz="2400" dirty="0" smtClean="0">
                <a:solidFill>
                  <a:srgbClr val="F7CEE0"/>
                </a:solidFill>
                <a:latin typeface="+mn-ea"/>
              </a:rPr>
              <a:t>개월 </a:t>
            </a:r>
            <a:r>
              <a:rPr kumimoji="1" lang="en-US" altLang="ko-KR" sz="2400" dirty="0" smtClean="0">
                <a:solidFill>
                  <a:srgbClr val="F7CEE0"/>
                </a:solidFill>
                <a:latin typeface="+mn-ea"/>
              </a:rPr>
              <a:t>5</a:t>
            </a:r>
            <a:r>
              <a:rPr kumimoji="1" lang="en-US" altLang="ko-KR" sz="2400" dirty="0" smtClean="0">
                <a:solidFill>
                  <a:srgbClr val="F7CEE0"/>
                </a:solidFill>
                <a:latin typeface="+mn-ea"/>
              </a:rPr>
              <a:t>5,000</a:t>
            </a:r>
            <a:r>
              <a:rPr kumimoji="1" lang="ko-KR" altLang="en-US" sz="2400" dirty="0" smtClean="0">
                <a:solidFill>
                  <a:srgbClr val="F7CEE0"/>
                </a:solidFill>
                <a:latin typeface="+mn-ea"/>
              </a:rPr>
              <a:t>원이며</a:t>
            </a:r>
            <a:r>
              <a:rPr kumimoji="1" lang="ko-KR" altLang="en-US" sz="2400" dirty="0" smtClean="0">
                <a:solidFill>
                  <a:srgbClr val="F7CEE0"/>
                </a:solidFill>
                <a:latin typeface="+mn-ea"/>
              </a:rPr>
              <a:t> </a:t>
            </a:r>
            <a:r>
              <a:rPr kumimoji="1" lang="ko-KR" altLang="en-US" sz="2400" dirty="0" err="1" smtClean="0">
                <a:solidFill>
                  <a:srgbClr val="F7CEE0"/>
                </a:solidFill>
                <a:latin typeface="+mn-ea"/>
              </a:rPr>
              <a:t>네이버</a:t>
            </a:r>
            <a:r>
              <a:rPr kumimoji="1" lang="ko-KR" altLang="en-US" sz="2400" dirty="0" smtClean="0">
                <a:solidFill>
                  <a:srgbClr val="F7CEE0"/>
                </a:solidFill>
                <a:latin typeface="+mn-ea"/>
              </a:rPr>
              <a:t> 전송 비용은 </a:t>
            </a:r>
            <a:endParaRPr kumimoji="1" lang="en-US" altLang="ko-KR" sz="2400" dirty="0" smtClean="0">
              <a:solidFill>
                <a:srgbClr val="F7CEE0"/>
              </a:solidFill>
              <a:latin typeface="+mn-ea"/>
            </a:endParaRPr>
          </a:p>
          <a:p>
            <a:pPr marL="228600" indent="-228600"/>
            <a:r>
              <a:rPr kumimoji="1" lang="ko-KR" altLang="en-US" sz="2400" dirty="0" smtClean="0">
                <a:solidFill>
                  <a:srgbClr val="F7CEE0"/>
                </a:solidFill>
                <a:latin typeface="+mn-ea"/>
              </a:rPr>
              <a:t>건당 </a:t>
            </a:r>
            <a:r>
              <a:rPr kumimoji="1" lang="en-US" altLang="ko-KR" sz="2400" dirty="0" smtClean="0">
                <a:solidFill>
                  <a:srgbClr val="F7CEE0"/>
                </a:solidFill>
                <a:latin typeface="+mn-ea"/>
              </a:rPr>
              <a:t>1,700</a:t>
            </a:r>
            <a:r>
              <a:rPr kumimoji="1" lang="ko-KR" altLang="en-US" sz="2400" dirty="0" smtClean="0">
                <a:solidFill>
                  <a:srgbClr val="F7CEE0"/>
                </a:solidFill>
                <a:latin typeface="+mn-ea"/>
              </a:rPr>
              <a:t>원 </a:t>
            </a:r>
            <a:r>
              <a:rPr kumimoji="1" lang="ko-KR" altLang="en-US" sz="2400" dirty="0" err="1" smtClean="0">
                <a:solidFill>
                  <a:srgbClr val="F7CEE0"/>
                </a:solidFill>
                <a:latin typeface="+mn-ea"/>
              </a:rPr>
              <a:t>으로</a:t>
            </a:r>
            <a:r>
              <a:rPr kumimoji="1" lang="ko-KR" altLang="en-US" sz="2400" dirty="0" smtClean="0">
                <a:solidFill>
                  <a:srgbClr val="F7CEE0"/>
                </a:solidFill>
                <a:latin typeface="+mn-ea"/>
              </a:rPr>
              <a:t> 전송 가능한 상품입니다</a:t>
            </a:r>
            <a:endParaRPr kumimoji="1" lang="en-US" altLang="ko-KR" sz="2400" dirty="0" smtClean="0">
              <a:solidFill>
                <a:srgbClr val="F7CEE0"/>
              </a:solidFill>
              <a:latin typeface="+mn-ea"/>
            </a:endParaRPr>
          </a:p>
          <a:p>
            <a:pPr marL="228600" indent="-228600"/>
            <a:endParaRPr kumimoji="1" lang="en-US" altLang="ko-KR" sz="2400" b="1" dirty="0" smtClean="0">
              <a:solidFill>
                <a:srgbClr val="FFC000"/>
              </a:solidFill>
              <a:latin typeface="+mn-ea"/>
            </a:endParaRPr>
          </a:p>
        </p:txBody>
      </p:sp>
      <p:sp>
        <p:nvSpPr>
          <p:cNvPr id="14" name="テキスト ボックス 3">
            <a:extLst>
              <a:ext uri="{FF2B5EF4-FFF2-40B4-BE49-F238E27FC236}">
                <a16:creationId xmlns:a16="http://schemas.microsoft.com/office/drawing/2014/main" xmlns="" id="{A579032F-3C03-426A-9CA3-FC478779E911}"/>
              </a:ext>
            </a:extLst>
          </p:cNvPr>
          <p:cNvSpPr txBox="1"/>
          <p:nvPr/>
        </p:nvSpPr>
        <p:spPr>
          <a:xfrm>
            <a:off x="1814321" y="5609840"/>
            <a:ext cx="81424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solidFill>
                  <a:srgbClr val="F7CEE0"/>
                </a:solidFill>
              </a:rPr>
              <a:t>3</a:t>
            </a:r>
            <a:r>
              <a:rPr lang="ko-KR" altLang="en-US" sz="2400" dirty="0" smtClean="0">
                <a:solidFill>
                  <a:srgbClr val="F7CEE0"/>
                </a:solidFill>
              </a:rPr>
              <a:t>월 프로모션은 없음 </a:t>
            </a:r>
            <a:endParaRPr lang="ko-KR" altLang="en-US" sz="2400" dirty="0">
              <a:solidFill>
                <a:srgbClr val="F7CEE0"/>
              </a:solidFill>
            </a:endParaRPr>
          </a:p>
        </p:txBody>
      </p:sp>
      <p:grpSp>
        <p:nvGrpSpPr>
          <p:cNvPr id="15" name="그룹 11"/>
          <p:cNvGrpSpPr/>
          <p:nvPr/>
        </p:nvGrpSpPr>
        <p:grpSpPr>
          <a:xfrm>
            <a:off x="-177456" y="0"/>
            <a:ext cx="11610866" cy="228600"/>
            <a:chOff x="292100" y="279400"/>
            <a:chExt cx="12269788" cy="228600"/>
          </a:xfrm>
        </p:grpSpPr>
        <p:sp>
          <p:nvSpPr>
            <p:cNvPr id="16" name="직사각형 15"/>
            <p:cNvSpPr/>
            <p:nvPr/>
          </p:nvSpPr>
          <p:spPr>
            <a:xfrm>
              <a:off x="292100" y="281940"/>
              <a:ext cx="12269788" cy="220980"/>
            </a:xfrm>
            <a:prstGeom prst="rect">
              <a:avLst/>
            </a:prstGeom>
            <a:gradFill flip="none" rotWithShape="1">
              <a:gsLst>
                <a:gs pos="0">
                  <a:srgbClr val="FB4185">
                    <a:alpha val="0"/>
                  </a:srgbClr>
                </a:gs>
                <a:gs pos="50000">
                  <a:srgbClr val="FEB0C6">
                    <a:alpha val="43000"/>
                  </a:srgbClr>
                </a:gs>
                <a:gs pos="100000">
                  <a:srgbClr val="FEB0C6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altLang="ko-KR" sz="1200" dirty="0" smtClean="0">
                  <a:solidFill>
                    <a:schemeClr val="bg1"/>
                  </a:solidFill>
                  <a:latin typeface="HY울릉도E" pitchFamily="18" charset="-127"/>
                  <a:ea typeface="HY울릉도E" pitchFamily="18" charset="-127"/>
                </a:rPr>
                <a:t>HONGHEE</a:t>
              </a:r>
              <a:endParaRPr lang="ko-KR" altLang="en-US" sz="1200" dirty="0">
                <a:solidFill>
                  <a:schemeClr val="bg1"/>
                </a:solidFill>
                <a:latin typeface="HY울릉도E" pitchFamily="18" charset="-127"/>
                <a:ea typeface="HY울릉도E" pitchFamily="18" charset="-127"/>
              </a:endParaRPr>
            </a:p>
          </p:txBody>
        </p:sp>
        <p:cxnSp>
          <p:nvCxnSpPr>
            <p:cNvPr id="17" name="직선 연결선 16"/>
            <p:cNvCxnSpPr/>
            <p:nvPr/>
          </p:nvCxnSpPr>
          <p:spPr>
            <a:xfrm>
              <a:off x="292100" y="508000"/>
              <a:ext cx="12269788" cy="0"/>
            </a:xfrm>
            <a:prstGeom prst="line">
              <a:avLst/>
            </a:prstGeom>
            <a:ln w="25400">
              <a:gradFill flip="none" rotWithShape="1">
                <a:gsLst>
                  <a:gs pos="0">
                    <a:schemeClr val="bg1">
                      <a:lumMod val="65000"/>
                      <a:alpha val="90000"/>
                    </a:schemeClr>
                  </a:gs>
                  <a:gs pos="50000">
                    <a:schemeClr val="bg1">
                      <a:lumMod val="65000"/>
                      <a:alpha val="50000"/>
                    </a:schemeClr>
                  </a:gs>
                  <a:gs pos="100000">
                    <a:schemeClr val="bg1">
                      <a:lumMod val="65000"/>
                      <a:alpha val="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/>
            <p:cNvCxnSpPr/>
            <p:nvPr/>
          </p:nvCxnSpPr>
          <p:spPr>
            <a:xfrm flipV="1">
              <a:off x="12561888" y="279400"/>
              <a:ext cx="0" cy="22860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1D1031D0-2489-47C6-9020-0AFE79ACD37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rgbClr val="FB4185"/>
              </a:gs>
              <a:gs pos="0">
                <a:srgbClr val="F7CEE0">
                  <a:alpha val="60000"/>
                </a:srgbClr>
              </a:gs>
              <a:gs pos="36000">
                <a:srgbClr val="FEA5BB">
                  <a:alpha val="70000"/>
                </a:srgbClr>
              </a:gs>
              <a:gs pos="73000">
                <a:srgbClr val="FD7CA0">
                  <a:alpha val="50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テキスト ボックス 3">
            <a:extLst>
              <a:ext uri="{FF2B5EF4-FFF2-40B4-BE49-F238E27FC236}">
                <a16:creationId xmlns:a16="http://schemas.microsoft.com/office/drawing/2014/main" xmlns="" id="{37D54ACA-8391-4523-9BC6-12484CE3A406}"/>
              </a:ext>
            </a:extLst>
          </p:cNvPr>
          <p:cNvSpPr txBox="1"/>
          <p:nvPr/>
        </p:nvSpPr>
        <p:spPr>
          <a:xfrm>
            <a:off x="544320" y="320997"/>
            <a:ext cx="2868093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44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Part </a:t>
            </a:r>
            <a:r>
              <a:rPr kumimoji="1" lang="en-US" altLang="ko-KR" sz="4400" b="1" dirty="0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2,</a:t>
            </a:r>
            <a:endParaRPr kumimoji="1" lang="en-US" altLang="ko-KR" sz="4400" b="1" dirty="0">
              <a:solidFill>
                <a:schemeClr val="bg1"/>
              </a:solidFill>
              <a:latin typeface="나눔명조" panose="02020603020101020101" pitchFamily="18" charset="-127"/>
              <a:ea typeface="나눔명조" panose="02020603020101020101" pitchFamily="18" charset="-127"/>
            </a:endParaRPr>
          </a:p>
          <a:p>
            <a:r>
              <a:rPr kumimoji="1" lang="ko-KR" altLang="en-US" sz="3200" b="1" dirty="0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부동산 외 광고</a:t>
            </a:r>
            <a:endParaRPr kumimoji="1" lang="en-US" altLang="ko-KR" sz="4400" b="1" dirty="0">
              <a:solidFill>
                <a:schemeClr val="bg1"/>
              </a:solidFill>
              <a:latin typeface="나눔명조" panose="02020603020101020101" pitchFamily="18" charset="-127"/>
              <a:ea typeface="나눔명조" panose="02020603020101020101" pitchFamily="18" charset="-127"/>
            </a:endParaRPr>
          </a:p>
        </p:txBody>
      </p:sp>
      <p:sp>
        <p:nvSpPr>
          <p:cNvPr id="7" name="テキスト ボックス 3">
            <a:extLst>
              <a:ext uri="{FF2B5EF4-FFF2-40B4-BE49-F238E27FC236}">
                <a16:creationId xmlns:a16="http://schemas.microsoft.com/office/drawing/2014/main" xmlns="" id="{A579032F-3C03-426A-9CA3-FC478779E911}"/>
              </a:ext>
            </a:extLst>
          </p:cNvPr>
          <p:cNvSpPr txBox="1"/>
          <p:nvPr/>
        </p:nvSpPr>
        <p:spPr>
          <a:xfrm>
            <a:off x="504201" y="2782430"/>
            <a:ext cx="109195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ctr"/>
            <a:r>
              <a:rPr kumimoji="1" lang="ko-KR" altLang="en-US" sz="5400" b="1" dirty="0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홍희 상품</a:t>
            </a:r>
            <a:endParaRPr kumimoji="1" lang="en-US" altLang="ko-KR" sz="5400" b="1" dirty="0" smtClean="0">
              <a:solidFill>
                <a:schemeClr val="bg1"/>
              </a:solidFill>
              <a:latin typeface="나눔명조" panose="02020603020101020101" pitchFamily="18" charset="-127"/>
              <a:ea typeface="나눔명조" panose="02020603020101020101" pitchFamily="18" charset="-127"/>
            </a:endParaRPr>
          </a:p>
        </p:txBody>
      </p:sp>
      <p:sp>
        <p:nvSpPr>
          <p:cNvPr id="8" name="テキスト ボックス 3">
            <a:extLst>
              <a:ext uri="{FF2B5EF4-FFF2-40B4-BE49-F238E27FC236}">
                <a16:creationId xmlns:a16="http://schemas.microsoft.com/office/drawing/2014/main" xmlns="" id="{A579032F-3C03-426A-9CA3-FC478779E911}"/>
              </a:ext>
            </a:extLst>
          </p:cNvPr>
          <p:cNvSpPr txBox="1"/>
          <p:nvPr/>
        </p:nvSpPr>
        <p:spPr>
          <a:xfrm>
            <a:off x="617699" y="3216595"/>
            <a:ext cx="109195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kumimoji="1" lang="ko-KR" altLang="en-US" sz="2400" b="1" dirty="0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  </a:t>
            </a:r>
            <a:endParaRPr kumimoji="1" lang="en-US" altLang="ko-KR" sz="2400" b="1" dirty="0" smtClean="0">
              <a:solidFill>
                <a:schemeClr val="bg1"/>
              </a:solidFill>
              <a:latin typeface="나눔명조" panose="02020603020101020101" pitchFamily="18" charset="-127"/>
              <a:ea typeface="나눔명조" panose="02020603020101020101" pitchFamily="18" charset="-127"/>
            </a:endParaRPr>
          </a:p>
          <a:p>
            <a:pPr marL="228600" indent="-228600"/>
            <a:endParaRPr kumimoji="1" lang="en-US" altLang="ko-KR" sz="2400" b="1" dirty="0" smtClean="0">
              <a:solidFill>
                <a:schemeClr val="bg1"/>
              </a:solidFill>
              <a:latin typeface="나눔명조" panose="02020603020101020101" pitchFamily="18" charset="-127"/>
              <a:ea typeface="나눔명조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602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93B419FC-0195-472D-B984-BC30778CD49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rgbClr val="FB4185"/>
              </a:gs>
              <a:gs pos="0">
                <a:srgbClr val="F7CEE0">
                  <a:alpha val="60000"/>
                </a:srgbClr>
              </a:gs>
              <a:gs pos="36000">
                <a:srgbClr val="FEA5BB">
                  <a:alpha val="70000"/>
                </a:srgbClr>
              </a:gs>
              <a:gs pos="73000">
                <a:srgbClr val="FD7CA0">
                  <a:alpha val="50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図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93B419FC-0195-472D-B984-BC30778CD49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rgbClr val="FB4185"/>
              </a:gs>
              <a:gs pos="0">
                <a:srgbClr val="F7CEE0">
                  <a:alpha val="60000"/>
                </a:srgbClr>
              </a:gs>
              <a:gs pos="36000">
                <a:srgbClr val="FEA5BB">
                  <a:alpha val="70000"/>
                </a:srgbClr>
              </a:gs>
              <a:gs pos="73000">
                <a:srgbClr val="FD7CA0">
                  <a:alpha val="50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xmlns="" id="{C796BDB7-0209-42CF-8CEA-5DC61CF34C96}"/>
              </a:ext>
            </a:extLst>
          </p:cNvPr>
          <p:cNvGrpSpPr/>
          <p:nvPr/>
        </p:nvGrpSpPr>
        <p:grpSpPr>
          <a:xfrm>
            <a:off x="182880" y="159841"/>
            <a:ext cx="1362988" cy="1080532"/>
            <a:chOff x="182880" y="119201"/>
            <a:chExt cx="1362988" cy="1370734"/>
          </a:xfrm>
          <a:solidFill>
            <a:srgbClr val="FFC000"/>
          </a:solidFill>
        </p:grpSpPr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xmlns="" id="{CA4104CD-18B9-4638-99A6-78D0EDCF2C4D}"/>
                </a:ext>
              </a:extLst>
            </p:cNvPr>
            <p:cNvSpPr/>
            <p:nvPr/>
          </p:nvSpPr>
          <p:spPr>
            <a:xfrm>
              <a:off x="182880" y="119201"/>
              <a:ext cx="1362988" cy="137073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91C3DF2F-5C4F-4CC1-B132-43C75A8D9F55}"/>
                </a:ext>
              </a:extLst>
            </p:cNvPr>
            <p:cNvSpPr txBox="1"/>
            <p:nvPr/>
          </p:nvSpPr>
          <p:spPr>
            <a:xfrm>
              <a:off x="538482" y="119201"/>
              <a:ext cx="954107" cy="117131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5400" b="1" dirty="0" smtClean="0">
                  <a:solidFill>
                    <a:schemeClr val="bg1"/>
                  </a:solidFill>
                </a:rPr>
                <a:t>01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8EFA15F-F472-4D9E-9AE9-B00F69BF6CAD}"/>
              </a:ext>
            </a:extLst>
          </p:cNvPr>
          <p:cNvSpPr txBox="1"/>
          <p:nvPr/>
        </p:nvSpPr>
        <p:spPr>
          <a:xfrm>
            <a:off x="1724903" y="237296"/>
            <a:ext cx="9720000" cy="72000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ko-KR" altLang="en-US" sz="4000" b="1" spc="600" dirty="0" err="1" smtClean="0">
                <a:solidFill>
                  <a:schemeClr val="bg1"/>
                </a:solidFill>
              </a:rPr>
              <a:t>오토블로그</a:t>
            </a:r>
            <a:r>
              <a:rPr lang="ko-KR" altLang="en-US" sz="4000" b="1" spc="600" dirty="0" smtClean="0">
                <a:solidFill>
                  <a:schemeClr val="bg1"/>
                </a:solidFill>
              </a:rPr>
              <a:t> </a:t>
            </a:r>
            <a:r>
              <a:rPr lang="en-US" altLang="ko-KR" sz="4000" b="1" spc="600" dirty="0" smtClean="0">
                <a:solidFill>
                  <a:schemeClr val="bg1"/>
                </a:solidFill>
              </a:rPr>
              <a:t>, </a:t>
            </a:r>
            <a:r>
              <a:rPr lang="ko-KR" altLang="en-US" sz="4000" b="1" spc="600" dirty="0" smtClean="0">
                <a:solidFill>
                  <a:schemeClr val="bg1"/>
                </a:solidFill>
              </a:rPr>
              <a:t>상위노출 </a:t>
            </a:r>
            <a:r>
              <a:rPr lang="ko-KR" altLang="en-US" sz="4000" b="1" spc="600" dirty="0" err="1" smtClean="0">
                <a:solidFill>
                  <a:schemeClr val="bg1"/>
                </a:solidFill>
              </a:rPr>
              <a:t>블로그</a:t>
            </a:r>
            <a:endParaRPr lang="en-US" altLang="ko-KR" sz="4000" b="1" spc="600" dirty="0" smtClean="0">
              <a:solidFill>
                <a:schemeClr val="bg1"/>
              </a:solidFill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xmlns="" id="{04CAB050-C21F-482B-8CC4-4F7B2342FA08}"/>
              </a:ext>
            </a:extLst>
          </p:cNvPr>
          <p:cNvSpPr/>
          <p:nvPr/>
        </p:nvSpPr>
        <p:spPr>
          <a:xfrm>
            <a:off x="1715911" y="1411095"/>
            <a:ext cx="9754209" cy="254413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/>
            <a:r>
              <a:rPr lang="ko-KR" altLang="en-US" sz="2400" dirty="0" err="1" smtClean="0">
                <a:solidFill>
                  <a:schemeClr val="accent6"/>
                </a:solidFill>
              </a:rPr>
              <a:t>오토블로그</a:t>
            </a:r>
            <a:r>
              <a:rPr lang="ko-KR" altLang="en-US" sz="2400" dirty="0" smtClean="0">
                <a:solidFill>
                  <a:schemeClr val="tx1"/>
                </a:solidFill>
              </a:rPr>
              <a:t> </a:t>
            </a:r>
            <a:endParaRPr lang="en-US" altLang="ko-KR" sz="2400" dirty="0" smtClean="0">
              <a:solidFill>
                <a:schemeClr val="tx1"/>
              </a:solidFill>
            </a:endParaRPr>
          </a:p>
          <a:p>
            <a:pPr fontAlgn="base"/>
            <a:r>
              <a:rPr lang="ko-KR" altLang="en-US" dirty="0" err="1" smtClean="0">
                <a:solidFill>
                  <a:schemeClr val="tx1"/>
                </a:solidFill>
              </a:rPr>
              <a:t>네이버</a:t>
            </a:r>
            <a:r>
              <a:rPr lang="ko-KR" altLang="en-US" dirty="0" smtClean="0">
                <a:solidFill>
                  <a:schemeClr val="tx1"/>
                </a:solidFill>
              </a:rPr>
              <a:t> 매물광고에 중개물건 등록 시 하루에 무제한으로  </a:t>
            </a:r>
            <a:r>
              <a:rPr lang="ko-KR" altLang="en-US" dirty="0" err="1" smtClean="0">
                <a:solidFill>
                  <a:schemeClr val="tx1"/>
                </a:solidFill>
              </a:rPr>
              <a:t>포스팅해주는</a:t>
            </a:r>
            <a:r>
              <a:rPr lang="ko-KR" altLang="en-US" dirty="0" smtClean="0">
                <a:solidFill>
                  <a:schemeClr val="tx1"/>
                </a:solidFill>
              </a:rPr>
              <a:t> 상품으로써</a:t>
            </a:r>
            <a:r>
              <a:rPr lang="en-US" altLang="ko-KR" dirty="0" smtClean="0">
                <a:solidFill>
                  <a:schemeClr val="tx1"/>
                </a:solidFill>
              </a:rPr>
              <a:t>, </a:t>
            </a:r>
          </a:p>
          <a:p>
            <a:pPr fontAlgn="base"/>
            <a:r>
              <a:rPr lang="ko-KR" altLang="en-US" dirty="0" smtClean="0">
                <a:solidFill>
                  <a:schemeClr val="tx1"/>
                </a:solidFill>
              </a:rPr>
              <a:t>자료는 등록된 중개물건을 기반으로 </a:t>
            </a:r>
            <a:r>
              <a:rPr lang="ko-KR" altLang="en-US" dirty="0" err="1" smtClean="0">
                <a:solidFill>
                  <a:schemeClr val="tx1"/>
                </a:solidFill>
              </a:rPr>
              <a:t>포스팅하여</a:t>
            </a:r>
            <a:r>
              <a:rPr lang="ko-KR" altLang="en-US" dirty="0" smtClean="0">
                <a:solidFill>
                  <a:schemeClr val="tx1"/>
                </a:solidFill>
              </a:rPr>
              <a:t> 편의성과 판매 가격도 낮게 책정되어있어 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fontAlgn="base"/>
            <a:r>
              <a:rPr lang="ko-KR" altLang="en-US" dirty="0" err="1" smtClean="0">
                <a:solidFill>
                  <a:schemeClr val="tx1"/>
                </a:solidFill>
              </a:rPr>
              <a:t>가성비를</a:t>
            </a:r>
            <a:r>
              <a:rPr lang="ko-KR" altLang="en-US" dirty="0" smtClean="0">
                <a:solidFill>
                  <a:schemeClr val="tx1"/>
                </a:solidFill>
              </a:rPr>
              <a:t> 갖춘 상품입니다</a:t>
            </a:r>
            <a:r>
              <a:rPr lang="en-US" altLang="ko-KR" dirty="0" smtClean="0">
                <a:solidFill>
                  <a:schemeClr val="tx1"/>
                </a:solidFill>
              </a:rPr>
              <a:t>.</a:t>
            </a:r>
          </a:p>
          <a:p>
            <a:pPr fontAlgn="base"/>
            <a:r>
              <a:rPr lang="en-US" altLang="ko-KR" dirty="0" smtClean="0">
                <a:solidFill>
                  <a:schemeClr val="tx1"/>
                </a:solidFill>
              </a:rPr>
              <a:t>*</a:t>
            </a:r>
            <a:r>
              <a:rPr lang="ko-KR" altLang="en-US" dirty="0" smtClean="0">
                <a:solidFill>
                  <a:schemeClr val="tx1"/>
                </a:solidFill>
              </a:rPr>
              <a:t>판매정책 *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fontAlgn="base"/>
            <a:r>
              <a:rPr lang="en-US" altLang="ko-KR" dirty="0" smtClean="0">
                <a:solidFill>
                  <a:schemeClr val="tx1"/>
                </a:solidFill>
              </a:rPr>
              <a:t>1</a:t>
            </a:r>
            <a:r>
              <a:rPr lang="ko-KR" altLang="en-US" dirty="0" smtClean="0">
                <a:solidFill>
                  <a:schemeClr val="tx1"/>
                </a:solidFill>
              </a:rPr>
              <a:t>년 </a:t>
            </a:r>
            <a:r>
              <a:rPr lang="en-US" altLang="ko-KR" dirty="0" smtClean="0">
                <a:solidFill>
                  <a:schemeClr val="tx1"/>
                </a:solidFill>
              </a:rPr>
              <a:t>55</a:t>
            </a:r>
            <a:r>
              <a:rPr lang="ko-KR" altLang="en-US" dirty="0" smtClean="0">
                <a:solidFill>
                  <a:schemeClr val="tx1"/>
                </a:solidFill>
              </a:rPr>
              <a:t>만 원이며 </a:t>
            </a:r>
            <a:r>
              <a:rPr lang="en-US" altLang="ko-KR" dirty="0" smtClean="0">
                <a:solidFill>
                  <a:schemeClr val="tx1"/>
                </a:solidFill>
              </a:rPr>
              <a:t>100km </a:t>
            </a:r>
            <a:r>
              <a:rPr lang="ko-KR" altLang="en-US" dirty="0" smtClean="0">
                <a:solidFill>
                  <a:schemeClr val="tx1"/>
                </a:solidFill>
              </a:rPr>
              <a:t>이상이면 </a:t>
            </a:r>
            <a:r>
              <a:rPr lang="en-US" altLang="ko-KR" dirty="0" smtClean="0">
                <a:solidFill>
                  <a:schemeClr val="tx1"/>
                </a:solidFill>
              </a:rPr>
              <a:t>77</a:t>
            </a:r>
            <a:r>
              <a:rPr lang="ko-KR" altLang="en-US" dirty="0" smtClean="0">
                <a:solidFill>
                  <a:schemeClr val="tx1"/>
                </a:solidFill>
              </a:rPr>
              <a:t>만원 </a:t>
            </a:r>
            <a:br>
              <a:rPr lang="ko-KR" altLang="en-US" dirty="0" smtClean="0">
                <a:solidFill>
                  <a:schemeClr val="tx1"/>
                </a:solidFill>
              </a:rPr>
            </a:br>
            <a:r>
              <a:rPr lang="ko-KR" altLang="en-US" dirty="0" smtClean="0">
                <a:solidFill>
                  <a:schemeClr val="tx1"/>
                </a:solidFill>
              </a:rPr>
              <a:t>제한 없이 등록 가능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xmlns="" id="{04CAB050-C21F-482B-8CC4-4F7B2342FA08}"/>
              </a:ext>
            </a:extLst>
          </p:cNvPr>
          <p:cNvSpPr/>
          <p:nvPr/>
        </p:nvSpPr>
        <p:spPr>
          <a:xfrm>
            <a:off x="1693333" y="4584800"/>
            <a:ext cx="9810654" cy="22732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/>
            <a:r>
              <a:rPr lang="ko-KR" altLang="en-US" sz="2400" dirty="0" smtClean="0">
                <a:solidFill>
                  <a:schemeClr val="accent6"/>
                </a:solidFill>
              </a:rPr>
              <a:t>상위노출 </a:t>
            </a:r>
            <a:r>
              <a:rPr lang="ko-KR" altLang="en-US" sz="2400" dirty="0" err="1" smtClean="0">
                <a:solidFill>
                  <a:schemeClr val="accent6"/>
                </a:solidFill>
              </a:rPr>
              <a:t>블로그</a:t>
            </a:r>
            <a:endParaRPr lang="en-US" altLang="ko-KR" sz="2400" dirty="0" smtClean="0">
              <a:solidFill>
                <a:schemeClr val="accent6"/>
              </a:solidFill>
            </a:endParaRPr>
          </a:p>
          <a:p>
            <a:pPr fontAlgn="base"/>
            <a:r>
              <a:rPr lang="ko-KR" altLang="en-US" dirty="0" smtClean="0"/>
              <a:t>고객과 계약된 </a:t>
            </a:r>
            <a:r>
              <a:rPr lang="ko-KR" altLang="en-US" dirty="0" err="1" smtClean="0"/>
              <a:t>검색어를</a:t>
            </a:r>
            <a:r>
              <a:rPr lang="ko-KR" altLang="en-US" dirty="0" smtClean="0"/>
              <a:t> 계약기간 동안 노출하는 상품으로써 </a:t>
            </a:r>
            <a:endParaRPr lang="en-US" altLang="ko-KR" dirty="0" smtClean="0"/>
          </a:p>
          <a:p>
            <a:pPr fontAlgn="base"/>
            <a:r>
              <a:rPr lang="ko-KR" altLang="en-US" dirty="0" smtClean="0"/>
              <a:t>단기간에 집중적인 홍보가 가능한 효율적인 상품입니다</a:t>
            </a:r>
            <a:endParaRPr lang="en-US" altLang="ko-KR" dirty="0" smtClean="0"/>
          </a:p>
          <a:p>
            <a:pPr fontAlgn="base"/>
            <a:r>
              <a:rPr lang="en-US" altLang="ko-KR" dirty="0" smtClean="0"/>
              <a:t>*</a:t>
            </a:r>
            <a:r>
              <a:rPr lang="ko-KR" altLang="en-US" dirty="0" smtClean="0">
                <a:solidFill>
                  <a:schemeClr val="tx1"/>
                </a:solidFill>
              </a:rPr>
              <a:t>판매정책 *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fontAlgn="base"/>
            <a:r>
              <a:rPr lang="ko-KR" altLang="en-US" dirty="0" smtClean="0">
                <a:solidFill>
                  <a:schemeClr val="tx1"/>
                </a:solidFill>
              </a:rPr>
              <a:t>월 단위 계약 </a:t>
            </a:r>
            <a:r>
              <a:rPr lang="en-US" altLang="ko-KR" dirty="0" smtClean="0">
                <a:solidFill>
                  <a:schemeClr val="tx1"/>
                </a:solidFill>
              </a:rPr>
              <a:t>1</a:t>
            </a:r>
            <a:r>
              <a:rPr lang="ko-KR" altLang="en-US" dirty="0" smtClean="0">
                <a:solidFill>
                  <a:schemeClr val="tx1"/>
                </a:solidFill>
              </a:rPr>
              <a:t>개의 키워드 금액이 각각 다르며 </a:t>
            </a:r>
            <a:r>
              <a:rPr lang="en-US" altLang="ko-KR" dirty="0" smtClean="0">
                <a:solidFill>
                  <a:schemeClr val="tx1"/>
                </a:solidFill>
              </a:rPr>
              <a:t>1~5</a:t>
            </a:r>
            <a:r>
              <a:rPr lang="ko-KR" altLang="en-US" dirty="0" smtClean="0">
                <a:solidFill>
                  <a:schemeClr val="tx1"/>
                </a:solidFill>
              </a:rPr>
              <a:t>번까지 등록이 가능합니다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fontAlgn="base"/>
            <a:r>
              <a:rPr lang="en-US" altLang="ko-KR" dirty="0" smtClean="0">
                <a:solidFill>
                  <a:schemeClr val="tx1"/>
                </a:solidFill>
              </a:rPr>
              <a:t>Pc </a:t>
            </a:r>
            <a:r>
              <a:rPr lang="ko-KR" altLang="en-US" dirty="0" smtClean="0">
                <a:solidFill>
                  <a:schemeClr val="tx1"/>
                </a:solidFill>
              </a:rPr>
              <a:t>와 모바일은 각각 금액이 부과되며  정확한 키워드 금액은 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fontAlgn="base"/>
            <a:r>
              <a:rPr lang="ko-KR" altLang="en-US" dirty="0" err="1" smtClean="0">
                <a:solidFill>
                  <a:schemeClr val="tx1"/>
                </a:solidFill>
              </a:rPr>
              <a:t>케이애드</a:t>
            </a:r>
            <a:r>
              <a:rPr lang="ko-KR" altLang="en-US" dirty="0" smtClean="0">
                <a:solidFill>
                  <a:schemeClr val="tx1"/>
                </a:solidFill>
              </a:rPr>
              <a:t> 플러스 </a:t>
            </a:r>
            <a:r>
              <a:rPr lang="ko-KR" altLang="en-US" dirty="0" err="1" smtClean="0">
                <a:solidFill>
                  <a:schemeClr val="tx1"/>
                </a:solidFill>
              </a:rPr>
              <a:t>본사방으로</a:t>
            </a:r>
            <a:r>
              <a:rPr lang="ko-KR" altLang="en-US" dirty="0" smtClean="0">
                <a:solidFill>
                  <a:schemeClr val="tx1"/>
                </a:solidFill>
              </a:rPr>
              <a:t> 요청해야 확인 가능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fontAlgn="base"/>
            <a:endParaRPr lang="ko-KR" altLang="en-US" dirty="0" smtClean="0"/>
          </a:p>
        </p:txBody>
      </p:sp>
      <p:grpSp>
        <p:nvGrpSpPr>
          <p:cNvPr id="11" name="그룹 11"/>
          <p:cNvGrpSpPr/>
          <p:nvPr/>
        </p:nvGrpSpPr>
        <p:grpSpPr>
          <a:xfrm>
            <a:off x="-152743" y="0"/>
            <a:ext cx="11610866" cy="228600"/>
            <a:chOff x="292100" y="279400"/>
            <a:chExt cx="12269788" cy="228600"/>
          </a:xfrm>
        </p:grpSpPr>
        <p:sp>
          <p:nvSpPr>
            <p:cNvPr id="15" name="직사각형 14"/>
            <p:cNvSpPr/>
            <p:nvPr/>
          </p:nvSpPr>
          <p:spPr>
            <a:xfrm>
              <a:off x="292100" y="281940"/>
              <a:ext cx="12269788" cy="220980"/>
            </a:xfrm>
            <a:prstGeom prst="rect">
              <a:avLst/>
            </a:prstGeom>
            <a:gradFill flip="none" rotWithShape="1">
              <a:gsLst>
                <a:gs pos="0">
                  <a:srgbClr val="FB4185">
                    <a:alpha val="0"/>
                  </a:srgbClr>
                </a:gs>
                <a:gs pos="50000">
                  <a:srgbClr val="FEB0C6">
                    <a:alpha val="43000"/>
                  </a:srgbClr>
                </a:gs>
                <a:gs pos="100000">
                  <a:srgbClr val="FEB0C6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altLang="ko-KR" sz="1200" dirty="0" smtClean="0">
                  <a:solidFill>
                    <a:schemeClr val="bg1"/>
                  </a:solidFill>
                  <a:latin typeface="HY울릉도E" pitchFamily="18" charset="-127"/>
                  <a:ea typeface="HY울릉도E" pitchFamily="18" charset="-127"/>
                </a:rPr>
                <a:t>HONGHEE</a:t>
              </a:r>
              <a:endParaRPr lang="ko-KR" altLang="en-US" sz="1200" dirty="0">
                <a:solidFill>
                  <a:schemeClr val="bg1"/>
                </a:solidFill>
                <a:latin typeface="HY울릉도E" pitchFamily="18" charset="-127"/>
                <a:ea typeface="HY울릉도E" pitchFamily="18" charset="-127"/>
              </a:endParaRPr>
            </a:p>
          </p:txBody>
        </p:sp>
        <p:cxnSp>
          <p:nvCxnSpPr>
            <p:cNvPr id="16" name="직선 연결선 15"/>
            <p:cNvCxnSpPr/>
            <p:nvPr/>
          </p:nvCxnSpPr>
          <p:spPr>
            <a:xfrm>
              <a:off x="292100" y="508000"/>
              <a:ext cx="12269788" cy="0"/>
            </a:xfrm>
            <a:prstGeom prst="line">
              <a:avLst/>
            </a:prstGeom>
            <a:ln w="25400">
              <a:gradFill flip="none" rotWithShape="1">
                <a:gsLst>
                  <a:gs pos="0">
                    <a:schemeClr val="bg1">
                      <a:lumMod val="65000"/>
                      <a:alpha val="90000"/>
                    </a:schemeClr>
                  </a:gs>
                  <a:gs pos="50000">
                    <a:schemeClr val="bg1">
                      <a:lumMod val="65000"/>
                      <a:alpha val="50000"/>
                    </a:schemeClr>
                  </a:gs>
                  <a:gs pos="100000">
                    <a:schemeClr val="bg1">
                      <a:lumMod val="65000"/>
                      <a:alpha val="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 flipV="1">
              <a:off x="12561888" y="279400"/>
              <a:ext cx="0" cy="22860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8EFA15F-F472-4D9E-9AE9-B00F69BF6CAD}"/>
              </a:ext>
            </a:extLst>
          </p:cNvPr>
          <p:cNvSpPr txBox="1"/>
          <p:nvPr/>
        </p:nvSpPr>
        <p:spPr>
          <a:xfrm>
            <a:off x="1708426" y="237296"/>
            <a:ext cx="9750405" cy="72000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ko-KR" altLang="en-US" sz="4000" b="1" spc="600" dirty="0" smtClean="0">
                <a:solidFill>
                  <a:schemeClr val="bg1"/>
                </a:solidFill>
              </a:rPr>
              <a:t>로컬링크</a:t>
            </a:r>
            <a:r>
              <a:rPr lang="en-US" altLang="ko-KR" sz="4000" b="1" spc="600" dirty="0" smtClean="0">
                <a:solidFill>
                  <a:schemeClr val="bg1"/>
                </a:solidFill>
              </a:rPr>
              <a:t>, </a:t>
            </a:r>
            <a:r>
              <a:rPr lang="ko-KR" altLang="en-US" sz="4000" b="1" spc="600" dirty="0" err="1" smtClean="0">
                <a:solidFill>
                  <a:schemeClr val="bg1"/>
                </a:solidFill>
              </a:rPr>
              <a:t>연관검색어</a:t>
            </a:r>
            <a:r>
              <a:rPr lang="en-US" altLang="ko-KR" sz="4000" b="1" spc="600" dirty="0" smtClean="0">
                <a:solidFill>
                  <a:schemeClr val="bg1"/>
                </a:solidFill>
              </a:rPr>
              <a:t>, </a:t>
            </a:r>
            <a:r>
              <a:rPr lang="ko-KR" altLang="en-US" sz="4000" b="1" spc="600" dirty="0" err="1" smtClean="0">
                <a:solidFill>
                  <a:schemeClr val="bg1"/>
                </a:solidFill>
              </a:rPr>
              <a:t>자동완성어</a:t>
            </a:r>
            <a:endParaRPr lang="ko-KR" altLang="en-US" sz="4000" b="1" spc="600" dirty="0">
              <a:solidFill>
                <a:schemeClr val="bg1"/>
              </a:solidFill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xmlns="" id="{C796BDB7-0209-42CF-8CEA-5DC61CF34C96}"/>
              </a:ext>
            </a:extLst>
          </p:cNvPr>
          <p:cNvGrpSpPr/>
          <p:nvPr/>
        </p:nvGrpSpPr>
        <p:grpSpPr>
          <a:xfrm>
            <a:off x="182880" y="159841"/>
            <a:ext cx="1362988" cy="1080532"/>
            <a:chOff x="182880" y="119201"/>
            <a:chExt cx="1362988" cy="1370734"/>
          </a:xfrm>
          <a:solidFill>
            <a:srgbClr val="FFC000"/>
          </a:solidFill>
        </p:grpSpPr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xmlns="" id="{CA4104CD-18B9-4638-99A6-78D0EDCF2C4D}"/>
                </a:ext>
              </a:extLst>
            </p:cNvPr>
            <p:cNvSpPr/>
            <p:nvPr/>
          </p:nvSpPr>
          <p:spPr>
            <a:xfrm>
              <a:off x="182880" y="119201"/>
              <a:ext cx="1362988" cy="137073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91C3DF2F-5C4F-4CC1-B132-43C75A8D9F55}"/>
                </a:ext>
              </a:extLst>
            </p:cNvPr>
            <p:cNvSpPr txBox="1"/>
            <p:nvPr/>
          </p:nvSpPr>
          <p:spPr>
            <a:xfrm>
              <a:off x="538481" y="119201"/>
              <a:ext cx="954107" cy="117131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5400" b="1" dirty="0" smtClean="0">
                  <a:solidFill>
                    <a:schemeClr val="bg1"/>
                  </a:solidFill>
                </a:rPr>
                <a:t>02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자유형: 도형 15">
            <a:extLst>
              <a:ext uri="{FF2B5EF4-FFF2-40B4-BE49-F238E27FC236}">
                <a16:creationId xmlns:a16="http://schemas.microsoft.com/office/drawing/2014/main" xmlns="" id="{82F1B4C4-538B-48FE-BC99-51EDC8A50A54}"/>
              </a:ext>
            </a:extLst>
          </p:cNvPr>
          <p:cNvSpPr/>
          <p:nvPr/>
        </p:nvSpPr>
        <p:spPr>
          <a:xfrm>
            <a:off x="6694513" y="1428801"/>
            <a:ext cx="2137077" cy="3442272"/>
          </a:xfrm>
          <a:custGeom>
            <a:avLst/>
            <a:gdLst>
              <a:gd name="connsiteX0" fmla="*/ 0 w 1768709"/>
              <a:gd name="connsiteY0" fmla="*/ 0 h 2848927"/>
              <a:gd name="connsiteX1" fmla="*/ 1768709 w 1768709"/>
              <a:gd name="connsiteY1" fmla="*/ 0 h 2848927"/>
              <a:gd name="connsiteX2" fmla="*/ 1768709 w 1768709"/>
              <a:gd name="connsiteY2" fmla="*/ 2848927 h 2848927"/>
              <a:gd name="connsiteX3" fmla="*/ 0 w 1768709"/>
              <a:gd name="connsiteY3" fmla="*/ 2848927 h 2848927"/>
              <a:gd name="connsiteX4" fmla="*/ 0 w 1768709"/>
              <a:gd name="connsiteY4" fmla="*/ 0 h 2848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8709" h="2848927">
                <a:moveTo>
                  <a:pt x="0" y="0"/>
                </a:moveTo>
                <a:lnTo>
                  <a:pt x="1768709" y="0"/>
                </a:lnTo>
                <a:lnTo>
                  <a:pt x="1768709" y="2848927"/>
                </a:lnTo>
                <a:lnTo>
                  <a:pt x="0" y="284892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sp3d/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57734" rIns="0" bIns="0" numCol="1" spcCol="1270" anchor="t" anchorCtr="0">
            <a:noAutofit/>
          </a:bodyPr>
          <a:lstStyle/>
          <a:p>
            <a:pPr marL="0" lvl="0" indent="0" algn="l" defTabSz="20447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ko-KR" altLang="en-US" sz="4600" kern="1200" dirty="0"/>
          </a:p>
        </p:txBody>
      </p:sp>
      <p:sp>
        <p:nvSpPr>
          <p:cNvPr id="19" name="자유형: 도형 18">
            <a:extLst>
              <a:ext uri="{FF2B5EF4-FFF2-40B4-BE49-F238E27FC236}">
                <a16:creationId xmlns:a16="http://schemas.microsoft.com/office/drawing/2014/main" xmlns="" id="{135B3499-38FE-449B-A140-987356E81B13}"/>
              </a:ext>
            </a:extLst>
          </p:cNvPr>
          <p:cNvSpPr/>
          <p:nvPr/>
        </p:nvSpPr>
        <p:spPr>
          <a:xfrm>
            <a:off x="9663473" y="1428801"/>
            <a:ext cx="2137077" cy="3442272"/>
          </a:xfrm>
          <a:custGeom>
            <a:avLst/>
            <a:gdLst>
              <a:gd name="connsiteX0" fmla="*/ 0 w 1768709"/>
              <a:gd name="connsiteY0" fmla="*/ 0 h 2848927"/>
              <a:gd name="connsiteX1" fmla="*/ 1768709 w 1768709"/>
              <a:gd name="connsiteY1" fmla="*/ 0 h 2848927"/>
              <a:gd name="connsiteX2" fmla="*/ 1768709 w 1768709"/>
              <a:gd name="connsiteY2" fmla="*/ 2848927 h 2848927"/>
              <a:gd name="connsiteX3" fmla="*/ 0 w 1768709"/>
              <a:gd name="connsiteY3" fmla="*/ 2848927 h 2848927"/>
              <a:gd name="connsiteX4" fmla="*/ 0 w 1768709"/>
              <a:gd name="connsiteY4" fmla="*/ 0 h 2848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8709" h="2848927">
                <a:moveTo>
                  <a:pt x="0" y="0"/>
                </a:moveTo>
                <a:lnTo>
                  <a:pt x="1768709" y="0"/>
                </a:lnTo>
                <a:lnTo>
                  <a:pt x="1768709" y="2848927"/>
                </a:lnTo>
                <a:lnTo>
                  <a:pt x="0" y="284892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sp3d/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57734" rIns="0" bIns="0" numCol="1" spcCol="1270" anchor="t" anchorCtr="0">
            <a:noAutofit/>
          </a:bodyPr>
          <a:lstStyle/>
          <a:p>
            <a:pPr marL="0" lvl="0" indent="0" algn="l" defTabSz="20447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ko-KR" altLang="en-US" sz="4600" kern="1200" dirty="0"/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xmlns="" id="{2C769CA7-0809-4EA5-911A-C33055BE8B15}"/>
              </a:ext>
            </a:extLst>
          </p:cNvPr>
          <p:cNvCxnSpPr/>
          <p:nvPr/>
        </p:nvCxnSpPr>
        <p:spPr>
          <a:xfrm>
            <a:off x="5849263" y="3174586"/>
            <a:ext cx="0" cy="1192863"/>
          </a:xfrm>
          <a:prstGeom prst="line">
            <a:avLst/>
          </a:prstGeom>
          <a:ln>
            <a:solidFill>
              <a:schemeClr val="accent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xmlns="" id="{92EAF86F-042B-46E1-AD7E-6C4CBFF3C064}"/>
              </a:ext>
            </a:extLst>
          </p:cNvPr>
          <p:cNvCxnSpPr/>
          <p:nvPr/>
        </p:nvCxnSpPr>
        <p:spPr>
          <a:xfrm flipH="1">
            <a:off x="4543226" y="4340885"/>
            <a:ext cx="1288010" cy="774495"/>
          </a:xfrm>
          <a:prstGeom prst="line">
            <a:avLst/>
          </a:prstGeom>
          <a:ln>
            <a:solidFill>
              <a:schemeClr val="accent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xmlns="" id="{B903DF04-9E62-44F3-A5C2-20FE7A8B785F}"/>
              </a:ext>
            </a:extLst>
          </p:cNvPr>
          <p:cNvCxnSpPr/>
          <p:nvPr/>
        </p:nvCxnSpPr>
        <p:spPr>
          <a:xfrm>
            <a:off x="5900865" y="4352171"/>
            <a:ext cx="1072693" cy="679245"/>
          </a:xfrm>
          <a:prstGeom prst="line">
            <a:avLst/>
          </a:prstGeom>
          <a:ln>
            <a:solidFill>
              <a:schemeClr val="accent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타원 26">
            <a:extLst>
              <a:ext uri="{FF2B5EF4-FFF2-40B4-BE49-F238E27FC236}">
                <a16:creationId xmlns:a16="http://schemas.microsoft.com/office/drawing/2014/main" xmlns="" id="{8B088C6B-3E11-4A68-92A2-C70686BAEB40}"/>
              </a:ext>
            </a:extLst>
          </p:cNvPr>
          <p:cNvSpPr/>
          <p:nvPr/>
        </p:nvSpPr>
        <p:spPr>
          <a:xfrm>
            <a:off x="3138311" y="4344040"/>
            <a:ext cx="1897760" cy="175876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xmlns="" id="{BE648548-5922-4302-BA60-F168FA135BD6}"/>
              </a:ext>
            </a:extLst>
          </p:cNvPr>
          <p:cNvSpPr/>
          <p:nvPr/>
        </p:nvSpPr>
        <p:spPr>
          <a:xfrm>
            <a:off x="4978729" y="1594307"/>
            <a:ext cx="1758766" cy="175876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xmlns="" id="{84AEF016-81C6-409B-A67C-FDC1FB684D49}"/>
              </a:ext>
            </a:extLst>
          </p:cNvPr>
          <p:cNvSpPr/>
          <p:nvPr/>
        </p:nvSpPr>
        <p:spPr>
          <a:xfrm>
            <a:off x="6760072" y="4287595"/>
            <a:ext cx="1819483" cy="175876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BAF1D5D1-A9D6-471A-9667-215BAC93FC9C}"/>
              </a:ext>
            </a:extLst>
          </p:cNvPr>
          <p:cNvSpPr txBox="1"/>
          <p:nvPr/>
        </p:nvSpPr>
        <p:spPr>
          <a:xfrm>
            <a:off x="6852356" y="1307021"/>
            <a:ext cx="53396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개월 단위 계약 월</a:t>
            </a:r>
            <a:r>
              <a:rPr lang="en-US" altLang="ko-KR" dirty="0" smtClean="0"/>
              <a:t>20</a:t>
            </a:r>
            <a:r>
              <a:rPr lang="ko-KR" altLang="en-US" dirty="0" smtClean="0"/>
              <a:t>만원 </a:t>
            </a:r>
            <a:r>
              <a:rPr lang="en-US" altLang="ko-KR" dirty="0" smtClean="0"/>
              <a:t>1</a:t>
            </a:r>
            <a:r>
              <a:rPr lang="ko-KR" altLang="en-US" dirty="0" smtClean="0"/>
              <a:t>위</a:t>
            </a:r>
            <a:r>
              <a:rPr lang="en-US" altLang="ko-KR" dirty="0" smtClean="0"/>
              <a:t>~3</a:t>
            </a:r>
            <a:r>
              <a:rPr lang="ko-KR" altLang="en-US" dirty="0" smtClean="0"/>
              <a:t>위 까지 등록</a:t>
            </a:r>
            <a:endParaRPr lang="en-US" altLang="ko-KR" dirty="0" smtClean="0"/>
          </a:p>
          <a:p>
            <a:r>
              <a:rPr lang="ko-KR" altLang="en-US" dirty="0" smtClean="0"/>
              <a:t>작업기간이 길기 </a:t>
            </a:r>
            <a:r>
              <a:rPr lang="ko-KR" altLang="en-US" dirty="0" err="1" smtClean="0"/>
              <a:t>떄문에</a:t>
            </a:r>
            <a:r>
              <a:rPr lang="ko-KR" altLang="en-US" dirty="0" smtClean="0"/>
              <a:t> 진입 시부터 달 적용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3</a:t>
            </a:r>
            <a:r>
              <a:rPr lang="ko-KR" altLang="en-US" dirty="0" smtClean="0"/>
              <a:t>개월이 지나도 </a:t>
            </a:r>
            <a:r>
              <a:rPr lang="en-US" altLang="ko-KR" dirty="0" smtClean="0"/>
              <a:t>1~3</a:t>
            </a:r>
            <a:r>
              <a:rPr lang="ko-KR" altLang="en-US" dirty="0" smtClean="0"/>
              <a:t>위 노출이 안되면 전액 환불</a:t>
            </a:r>
            <a:endParaRPr lang="en-US" altLang="ko-KR" dirty="0" smtClean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2E4466A4-7790-46B8-8866-AA4754196733}"/>
              </a:ext>
            </a:extLst>
          </p:cNvPr>
          <p:cNvSpPr txBox="1"/>
          <p:nvPr/>
        </p:nvSpPr>
        <p:spPr>
          <a:xfrm>
            <a:off x="322037" y="4443565"/>
            <a:ext cx="2425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dirty="0" smtClean="0"/>
              <a:t>월 </a:t>
            </a:r>
            <a:r>
              <a:rPr lang="en-US" altLang="ko-KR" dirty="0" smtClean="0"/>
              <a:t>15</a:t>
            </a:r>
            <a:r>
              <a:rPr lang="ko-KR" altLang="en-US" dirty="0" smtClean="0"/>
              <a:t>만원 </a:t>
            </a:r>
            <a:r>
              <a:rPr lang="en-US" altLang="ko-KR" dirty="0" smtClean="0"/>
              <a:t>3</a:t>
            </a:r>
            <a:r>
              <a:rPr lang="ko-KR" altLang="en-US" dirty="0" smtClean="0"/>
              <a:t>개월 단위</a:t>
            </a:r>
            <a:endParaRPr lang="en-US" altLang="ko-KR" dirty="0" smtClean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D2214703-9E83-48B5-80A0-EB05CC23112C}"/>
              </a:ext>
            </a:extLst>
          </p:cNvPr>
          <p:cNvSpPr txBox="1"/>
          <p:nvPr/>
        </p:nvSpPr>
        <p:spPr>
          <a:xfrm>
            <a:off x="8273699" y="4183920"/>
            <a:ext cx="2425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dirty="0" smtClean="0"/>
              <a:t>월 </a:t>
            </a:r>
            <a:r>
              <a:rPr lang="en-US" altLang="ko-KR" dirty="0" smtClean="0"/>
              <a:t>15</a:t>
            </a:r>
            <a:r>
              <a:rPr lang="ko-KR" altLang="en-US" dirty="0" smtClean="0"/>
              <a:t>만원 </a:t>
            </a:r>
            <a:r>
              <a:rPr lang="en-US" altLang="ko-KR" dirty="0" smtClean="0"/>
              <a:t>3</a:t>
            </a:r>
            <a:r>
              <a:rPr lang="ko-KR" altLang="en-US" dirty="0" smtClean="0"/>
              <a:t>개월 단위</a:t>
            </a:r>
            <a:endParaRPr lang="en-US" altLang="ko-KR" dirty="0" smtClean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93A25CE4-11E2-4F39-A766-9131EBC38131}"/>
              </a:ext>
            </a:extLst>
          </p:cNvPr>
          <p:cNvSpPr txBox="1"/>
          <p:nvPr/>
        </p:nvSpPr>
        <p:spPr>
          <a:xfrm>
            <a:off x="5072464" y="2180038"/>
            <a:ext cx="15953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800" b="1" dirty="0" smtClean="0">
                <a:solidFill>
                  <a:schemeClr val="bg1"/>
                </a:solidFill>
              </a:rPr>
              <a:t>로컬링크</a:t>
            </a:r>
            <a:endParaRPr lang="ko-KR" altLang="en-US" sz="2800" b="1" dirty="0">
              <a:solidFill>
                <a:schemeClr val="bg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43286BBB-30F0-44E5-A3A8-9E5B747E07C4}"/>
              </a:ext>
            </a:extLst>
          </p:cNvPr>
          <p:cNvSpPr txBox="1"/>
          <p:nvPr/>
        </p:nvSpPr>
        <p:spPr>
          <a:xfrm>
            <a:off x="3132620" y="4927829"/>
            <a:ext cx="1947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800" b="1" dirty="0" err="1" smtClean="0">
                <a:solidFill>
                  <a:schemeClr val="bg1"/>
                </a:solidFill>
              </a:rPr>
              <a:t>연관검색어</a:t>
            </a:r>
            <a:endParaRPr lang="ko-KR" altLang="en-US" sz="2800" b="1" dirty="0">
              <a:solidFill>
                <a:schemeClr val="bg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DFF8CE99-12BD-4026-A163-F57225070786}"/>
              </a:ext>
            </a:extLst>
          </p:cNvPr>
          <p:cNvSpPr txBox="1"/>
          <p:nvPr/>
        </p:nvSpPr>
        <p:spPr>
          <a:xfrm>
            <a:off x="6666220" y="4884369"/>
            <a:ext cx="1947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800" b="1" dirty="0" err="1" smtClean="0">
                <a:solidFill>
                  <a:schemeClr val="bg1"/>
                </a:solidFill>
              </a:rPr>
              <a:t>자동완성어</a:t>
            </a:r>
            <a:endParaRPr lang="ko-KR" altLang="en-US" sz="2800" b="1" dirty="0">
              <a:solidFill>
                <a:schemeClr val="bg1"/>
              </a:solidFill>
            </a:endParaRPr>
          </a:p>
        </p:txBody>
      </p:sp>
      <p:pic>
        <p:nvPicPr>
          <p:cNvPr id="8" name="Picture 2" descr="C:\Users\Owner\Desktop\캡처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096000"/>
            <a:ext cx="6107113" cy="762000"/>
          </a:xfrm>
          <a:prstGeom prst="rect">
            <a:avLst/>
          </a:prstGeom>
          <a:noFill/>
        </p:spPr>
      </p:pic>
      <p:pic>
        <p:nvPicPr>
          <p:cNvPr id="1028" name="Picture 4" descr="C:\Users\Owner\Desktop\캡처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83246" y="4633606"/>
            <a:ext cx="2308754" cy="2224394"/>
          </a:xfrm>
          <a:prstGeom prst="rect">
            <a:avLst/>
          </a:prstGeom>
          <a:noFill/>
        </p:spPr>
      </p:pic>
      <p:pic>
        <p:nvPicPr>
          <p:cNvPr id="1029" name="Picture 5" descr="C:\Users\Owner\Desktop\캡처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420813"/>
            <a:ext cx="4854222" cy="1265943"/>
          </a:xfrm>
          <a:prstGeom prst="rect">
            <a:avLst/>
          </a:prstGeom>
          <a:noFill/>
        </p:spPr>
      </p:pic>
      <p:grpSp>
        <p:nvGrpSpPr>
          <p:cNvPr id="23" name="그룹 11"/>
          <p:cNvGrpSpPr/>
          <p:nvPr/>
        </p:nvGrpSpPr>
        <p:grpSpPr>
          <a:xfrm>
            <a:off x="-185695" y="0"/>
            <a:ext cx="11628051" cy="228600"/>
            <a:chOff x="292100" y="279400"/>
            <a:chExt cx="12269788" cy="228600"/>
          </a:xfrm>
        </p:grpSpPr>
        <p:sp>
          <p:nvSpPr>
            <p:cNvPr id="30" name="직사각형 29"/>
            <p:cNvSpPr/>
            <p:nvPr/>
          </p:nvSpPr>
          <p:spPr>
            <a:xfrm>
              <a:off x="292100" y="281940"/>
              <a:ext cx="12269788" cy="220980"/>
            </a:xfrm>
            <a:prstGeom prst="rect">
              <a:avLst/>
            </a:prstGeom>
            <a:gradFill flip="none" rotWithShape="1">
              <a:gsLst>
                <a:gs pos="0">
                  <a:srgbClr val="FB4185">
                    <a:alpha val="0"/>
                  </a:srgbClr>
                </a:gs>
                <a:gs pos="50000">
                  <a:srgbClr val="FEB0C6">
                    <a:alpha val="43000"/>
                  </a:srgbClr>
                </a:gs>
                <a:gs pos="100000">
                  <a:srgbClr val="FEB0C6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altLang="ko-KR" sz="1200" dirty="0" smtClean="0">
                  <a:solidFill>
                    <a:schemeClr val="bg1"/>
                  </a:solidFill>
                  <a:latin typeface="HY울릉도E" pitchFamily="18" charset="-127"/>
                  <a:ea typeface="HY울릉도E" pitchFamily="18" charset="-127"/>
                </a:rPr>
                <a:t>HONGHEE</a:t>
              </a:r>
              <a:endParaRPr lang="ko-KR" altLang="en-US" sz="1200" dirty="0">
                <a:solidFill>
                  <a:schemeClr val="bg1"/>
                </a:solidFill>
                <a:latin typeface="HY울릉도E" pitchFamily="18" charset="-127"/>
                <a:ea typeface="HY울릉도E" pitchFamily="18" charset="-127"/>
              </a:endParaRPr>
            </a:p>
          </p:txBody>
        </p:sp>
        <p:cxnSp>
          <p:nvCxnSpPr>
            <p:cNvPr id="31" name="직선 연결선 30"/>
            <p:cNvCxnSpPr/>
            <p:nvPr/>
          </p:nvCxnSpPr>
          <p:spPr>
            <a:xfrm>
              <a:off x="292100" y="508000"/>
              <a:ext cx="12269788" cy="0"/>
            </a:xfrm>
            <a:prstGeom prst="line">
              <a:avLst/>
            </a:prstGeom>
            <a:ln w="25400">
              <a:gradFill flip="none" rotWithShape="1">
                <a:gsLst>
                  <a:gs pos="0">
                    <a:schemeClr val="bg1">
                      <a:lumMod val="65000"/>
                      <a:alpha val="90000"/>
                    </a:schemeClr>
                  </a:gs>
                  <a:gs pos="50000">
                    <a:schemeClr val="bg1">
                      <a:lumMod val="65000"/>
                      <a:alpha val="50000"/>
                    </a:schemeClr>
                  </a:gs>
                  <a:gs pos="100000">
                    <a:schemeClr val="bg1">
                      <a:lumMod val="65000"/>
                      <a:alpha val="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31"/>
            <p:cNvCxnSpPr/>
            <p:nvPr/>
          </p:nvCxnSpPr>
          <p:spPr>
            <a:xfrm flipV="1">
              <a:off x="12561888" y="279400"/>
              <a:ext cx="0" cy="22860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183575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xmlns="" id="{93B419FC-0195-472D-B984-BC30778CD49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rgbClr val="FB4185"/>
              </a:gs>
              <a:gs pos="0">
                <a:srgbClr val="F7CEE0">
                  <a:alpha val="60000"/>
                </a:srgbClr>
              </a:gs>
              <a:gs pos="36000">
                <a:srgbClr val="FEA5BB">
                  <a:alpha val="70000"/>
                </a:srgbClr>
              </a:gs>
              <a:gs pos="73000">
                <a:srgbClr val="FD7CA0">
                  <a:alpha val="50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8EFA15F-F472-4D9E-9AE9-B00F69BF6CAD}"/>
              </a:ext>
            </a:extLst>
          </p:cNvPr>
          <p:cNvSpPr txBox="1"/>
          <p:nvPr/>
        </p:nvSpPr>
        <p:spPr>
          <a:xfrm>
            <a:off x="1691951" y="237296"/>
            <a:ext cx="9717454" cy="72000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b="1" spc="6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ko-KR" altLang="en-US" sz="4000" b="1" spc="600" dirty="0" smtClean="0">
                <a:solidFill>
                  <a:schemeClr val="bg1"/>
                </a:solidFill>
              </a:rPr>
              <a:t>등록대행</a:t>
            </a:r>
            <a:endParaRPr lang="ko-KR" altLang="en-US" sz="4000" b="1" spc="600" dirty="0">
              <a:solidFill>
                <a:schemeClr val="bg1"/>
              </a:solidFill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CA4104CD-18B9-4638-99A6-78D0EDCF2C4D}"/>
              </a:ext>
            </a:extLst>
          </p:cNvPr>
          <p:cNvSpPr/>
          <p:nvPr/>
        </p:nvSpPr>
        <p:spPr>
          <a:xfrm>
            <a:off x="182880" y="159841"/>
            <a:ext cx="1362988" cy="108053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1C3DF2F-5C4F-4CC1-B132-43C75A8D9F55}"/>
              </a:ext>
            </a:extLst>
          </p:cNvPr>
          <p:cNvSpPr txBox="1"/>
          <p:nvPr/>
        </p:nvSpPr>
        <p:spPr>
          <a:xfrm>
            <a:off x="538482" y="159841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5400" b="1" dirty="0" smtClean="0">
                <a:solidFill>
                  <a:schemeClr val="bg1"/>
                </a:solidFill>
              </a:rPr>
              <a:t>03</a:t>
            </a:r>
            <a:endParaRPr lang="ko-KR" altLang="en-US" sz="5400" b="1" dirty="0">
              <a:solidFill>
                <a:schemeClr val="bg1"/>
              </a:solidFill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04CAB050-C21F-482B-8CC4-4F7B2342FA08}"/>
              </a:ext>
            </a:extLst>
          </p:cNvPr>
          <p:cNvSpPr/>
          <p:nvPr/>
        </p:nvSpPr>
        <p:spPr>
          <a:xfrm>
            <a:off x="1715911" y="1606515"/>
            <a:ext cx="9956800" cy="856903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중개업소 대표님이 물건 등록에 많은 시간을 보내지 않고 중개에 전념할 수 있도록 가입하여 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사용하고 있는 광고를 홍희 마케팅이 대신 매물 등록해주는 상품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A8EFA15F-F472-4D9E-9AE9-B00F69BF6CAD}"/>
              </a:ext>
            </a:extLst>
          </p:cNvPr>
          <p:cNvSpPr txBox="1"/>
          <p:nvPr/>
        </p:nvSpPr>
        <p:spPr>
          <a:xfrm>
            <a:off x="1684171" y="4580344"/>
            <a:ext cx="10031579" cy="72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pc="600" dirty="0" smtClean="0">
                <a:solidFill>
                  <a:schemeClr val="tx2">
                    <a:lumMod val="50000"/>
                  </a:schemeClr>
                </a:solidFill>
              </a:rPr>
              <a:t>(</a:t>
            </a:r>
            <a:r>
              <a:rPr lang="ko-KR" altLang="en-US" spc="600" dirty="0" err="1" smtClean="0">
                <a:solidFill>
                  <a:schemeClr val="tx2">
                    <a:lumMod val="50000"/>
                  </a:schemeClr>
                </a:solidFill>
              </a:rPr>
              <a:t>유튜브</a:t>
            </a:r>
            <a:r>
              <a:rPr lang="ko-KR" altLang="en-US" spc="600" dirty="0" smtClean="0">
                <a:solidFill>
                  <a:schemeClr val="tx2">
                    <a:lumMod val="50000"/>
                  </a:schemeClr>
                </a:solidFill>
              </a:rPr>
              <a:t> 와 </a:t>
            </a:r>
            <a:r>
              <a:rPr lang="ko-KR" altLang="en-US" spc="600" dirty="0" err="1" smtClean="0">
                <a:solidFill>
                  <a:schemeClr val="tx2">
                    <a:lumMod val="50000"/>
                  </a:schemeClr>
                </a:solidFill>
              </a:rPr>
              <a:t>블로그</a:t>
            </a:r>
            <a:r>
              <a:rPr lang="ko-KR" altLang="en-US" spc="600" dirty="0" smtClean="0">
                <a:solidFill>
                  <a:schemeClr val="tx2">
                    <a:lumMod val="50000"/>
                  </a:schemeClr>
                </a:solidFill>
              </a:rPr>
              <a:t> 월</a:t>
            </a:r>
            <a:r>
              <a:rPr lang="en-US" altLang="ko-KR" spc="600" dirty="0" smtClean="0">
                <a:solidFill>
                  <a:schemeClr val="tx2">
                    <a:lumMod val="50000"/>
                  </a:schemeClr>
                </a:solidFill>
              </a:rPr>
              <a:t>2</a:t>
            </a:r>
            <a:r>
              <a:rPr lang="ko-KR" altLang="en-US" spc="600" dirty="0" smtClean="0">
                <a:solidFill>
                  <a:schemeClr val="tx2">
                    <a:lumMod val="50000"/>
                  </a:schemeClr>
                </a:solidFill>
              </a:rPr>
              <a:t>회씩 제공</a:t>
            </a:r>
            <a:r>
              <a:rPr lang="en-US" altLang="ko-KR" spc="600" dirty="0" smtClean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pPr algn="ctr"/>
            <a:r>
              <a:rPr lang="en-US" altLang="ko-KR" spc="600" dirty="0" smtClean="0">
                <a:solidFill>
                  <a:schemeClr val="tx2">
                    <a:lumMod val="50000"/>
                  </a:schemeClr>
                </a:solidFill>
              </a:rPr>
              <a:t>*3</a:t>
            </a:r>
            <a:r>
              <a:rPr lang="ko-KR" altLang="en-US" spc="600" dirty="0" smtClean="0">
                <a:solidFill>
                  <a:schemeClr val="tx2">
                    <a:lumMod val="50000"/>
                  </a:schemeClr>
                </a:solidFill>
              </a:rPr>
              <a:t>개월 결제 시 </a:t>
            </a:r>
            <a:r>
              <a:rPr lang="ko-KR" altLang="en-US" spc="600" dirty="0" err="1" smtClean="0">
                <a:solidFill>
                  <a:schemeClr val="tx2">
                    <a:lumMod val="50000"/>
                  </a:schemeClr>
                </a:solidFill>
              </a:rPr>
              <a:t>오토블로그</a:t>
            </a:r>
            <a:r>
              <a:rPr lang="ko-KR" altLang="en-US" spc="600" dirty="0" smtClean="0">
                <a:solidFill>
                  <a:schemeClr val="tx2">
                    <a:lumMod val="50000"/>
                  </a:schemeClr>
                </a:solidFill>
              </a:rPr>
              <a:t> 무료적용 </a:t>
            </a:r>
            <a:r>
              <a:rPr lang="en-US" altLang="ko-KR" spc="600" dirty="0" smtClean="0">
                <a:solidFill>
                  <a:schemeClr val="tx2">
                    <a:lumMod val="50000"/>
                  </a:schemeClr>
                </a:solidFill>
              </a:rPr>
              <a:t>*</a:t>
            </a:r>
            <a:endParaRPr lang="ko-KR" altLang="en-US" spc="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8EFA15F-F472-4D9E-9AE9-B00F69BF6CAD}"/>
              </a:ext>
            </a:extLst>
          </p:cNvPr>
          <p:cNvSpPr txBox="1"/>
          <p:nvPr/>
        </p:nvSpPr>
        <p:spPr>
          <a:xfrm>
            <a:off x="1707983" y="3061108"/>
            <a:ext cx="9979377" cy="72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pc="600" dirty="0" smtClean="0">
                <a:solidFill>
                  <a:schemeClr val="tx2">
                    <a:lumMod val="50000"/>
                  </a:schemeClr>
                </a:solidFill>
              </a:rPr>
              <a:t>매월 </a:t>
            </a:r>
            <a:r>
              <a:rPr lang="en-US" altLang="ko-KR" spc="600" dirty="0" smtClean="0">
                <a:solidFill>
                  <a:schemeClr val="tx2">
                    <a:lumMod val="50000"/>
                  </a:schemeClr>
                </a:solidFill>
              </a:rPr>
              <a:t>30</a:t>
            </a:r>
            <a:r>
              <a:rPr lang="ko-KR" altLang="en-US" spc="600" dirty="0" smtClean="0">
                <a:solidFill>
                  <a:schemeClr val="tx2">
                    <a:lumMod val="50000"/>
                  </a:schemeClr>
                </a:solidFill>
              </a:rPr>
              <a:t>만 원으로 물건 등록대행 가능하며 </a:t>
            </a:r>
            <a:endParaRPr lang="en-US" altLang="ko-KR" spc="6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en-US" altLang="ko-KR" spc="600" dirty="0" smtClean="0">
                <a:solidFill>
                  <a:schemeClr val="tx2">
                    <a:lumMod val="50000"/>
                  </a:schemeClr>
                </a:solidFill>
              </a:rPr>
              <a:t>(</a:t>
            </a:r>
            <a:r>
              <a:rPr lang="ko-KR" altLang="en-US" spc="600" dirty="0" smtClean="0">
                <a:solidFill>
                  <a:schemeClr val="tx2">
                    <a:lumMod val="50000"/>
                  </a:schemeClr>
                </a:solidFill>
              </a:rPr>
              <a:t>사용하고 있는 모든 매체 등록</a:t>
            </a:r>
            <a:r>
              <a:rPr lang="en-US" altLang="ko-KR" spc="600" dirty="0" smtClean="0">
                <a:solidFill>
                  <a:schemeClr val="tx2">
                    <a:lumMod val="50000"/>
                  </a:schemeClr>
                </a:solidFill>
              </a:rPr>
              <a:t>)</a:t>
            </a:r>
            <a:endParaRPr lang="ko-KR" altLang="en-US" spc="600" dirty="0">
              <a:solidFill>
                <a:schemeClr val="tx2">
                  <a:lumMod val="50000"/>
                </a:schemeClr>
              </a:solidFill>
            </a:endParaRPr>
          </a:p>
        </p:txBody>
      </p:sp>
      <p:grpSp>
        <p:nvGrpSpPr>
          <p:cNvPr id="11" name="그룹 11"/>
          <p:cNvGrpSpPr/>
          <p:nvPr/>
        </p:nvGrpSpPr>
        <p:grpSpPr>
          <a:xfrm>
            <a:off x="-210409" y="0"/>
            <a:ext cx="11619813" cy="228600"/>
            <a:chOff x="292100" y="279400"/>
            <a:chExt cx="12269788" cy="228600"/>
          </a:xfrm>
        </p:grpSpPr>
        <p:sp>
          <p:nvSpPr>
            <p:cNvPr id="12" name="직사각형 11"/>
            <p:cNvSpPr/>
            <p:nvPr/>
          </p:nvSpPr>
          <p:spPr>
            <a:xfrm>
              <a:off x="292100" y="281940"/>
              <a:ext cx="12269788" cy="220980"/>
            </a:xfrm>
            <a:prstGeom prst="rect">
              <a:avLst/>
            </a:prstGeom>
            <a:gradFill flip="none" rotWithShape="1">
              <a:gsLst>
                <a:gs pos="0">
                  <a:srgbClr val="FB4185">
                    <a:alpha val="0"/>
                  </a:srgbClr>
                </a:gs>
                <a:gs pos="50000">
                  <a:srgbClr val="FEB0C6">
                    <a:alpha val="43000"/>
                  </a:srgbClr>
                </a:gs>
                <a:gs pos="100000">
                  <a:srgbClr val="FEB0C6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altLang="ko-KR" sz="1200" dirty="0" smtClean="0">
                  <a:solidFill>
                    <a:schemeClr val="bg1"/>
                  </a:solidFill>
                  <a:latin typeface="HY울릉도E" pitchFamily="18" charset="-127"/>
                  <a:ea typeface="HY울릉도E" pitchFamily="18" charset="-127"/>
                </a:rPr>
                <a:t>HONGHEE</a:t>
              </a:r>
              <a:endParaRPr lang="ko-KR" altLang="en-US" sz="1200" dirty="0">
                <a:solidFill>
                  <a:schemeClr val="bg1"/>
                </a:solidFill>
                <a:latin typeface="HY울릉도E" pitchFamily="18" charset="-127"/>
                <a:ea typeface="HY울릉도E" pitchFamily="18" charset="-127"/>
              </a:endParaRPr>
            </a:p>
          </p:txBody>
        </p:sp>
        <p:cxnSp>
          <p:nvCxnSpPr>
            <p:cNvPr id="13" name="직선 연결선 12"/>
            <p:cNvCxnSpPr/>
            <p:nvPr/>
          </p:nvCxnSpPr>
          <p:spPr>
            <a:xfrm>
              <a:off x="292100" y="508000"/>
              <a:ext cx="12269788" cy="0"/>
            </a:xfrm>
            <a:prstGeom prst="line">
              <a:avLst/>
            </a:prstGeom>
            <a:ln w="25400">
              <a:gradFill flip="none" rotWithShape="1">
                <a:gsLst>
                  <a:gs pos="0">
                    <a:schemeClr val="bg1">
                      <a:lumMod val="65000"/>
                      <a:alpha val="90000"/>
                    </a:schemeClr>
                  </a:gs>
                  <a:gs pos="50000">
                    <a:schemeClr val="bg1">
                      <a:lumMod val="65000"/>
                      <a:alpha val="50000"/>
                    </a:schemeClr>
                  </a:gs>
                  <a:gs pos="100000">
                    <a:schemeClr val="bg1">
                      <a:lumMod val="65000"/>
                      <a:alpha val="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flipV="1">
              <a:off x="12561888" y="279400"/>
              <a:ext cx="0" cy="22860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93B419FC-0195-472D-B984-BC30778CD49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rgbClr val="FB4185"/>
              </a:gs>
              <a:gs pos="0">
                <a:srgbClr val="F7CEE0">
                  <a:alpha val="60000"/>
                </a:srgbClr>
              </a:gs>
              <a:gs pos="36000">
                <a:srgbClr val="FEA5BB">
                  <a:alpha val="70000"/>
                </a:srgbClr>
              </a:gs>
              <a:gs pos="73000">
                <a:srgbClr val="FD7CA0">
                  <a:alpha val="50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テキスト ボックス 3">
            <a:extLst>
              <a:ext uri="{FF2B5EF4-FFF2-40B4-BE49-F238E27FC236}">
                <a16:creationId xmlns:a16="http://schemas.microsoft.com/office/drawing/2014/main" xmlns="" id="{EB40CCBE-BE16-4025-9F1D-0115BBC74FC1}"/>
              </a:ext>
            </a:extLst>
          </p:cNvPr>
          <p:cNvSpPr txBox="1"/>
          <p:nvPr/>
        </p:nvSpPr>
        <p:spPr>
          <a:xfrm>
            <a:off x="702365" y="693530"/>
            <a:ext cx="2868093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4400" b="1" dirty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Part </a:t>
            </a:r>
            <a:r>
              <a:rPr kumimoji="1" lang="en-US" altLang="ko-KR" sz="4400" b="1" dirty="0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3,</a:t>
            </a:r>
            <a:endParaRPr kumimoji="1" lang="en-US" altLang="ko-KR" sz="4400" b="1" dirty="0">
              <a:solidFill>
                <a:schemeClr val="bg1"/>
              </a:solidFill>
              <a:latin typeface="나눔명조" panose="02020603020101020101" pitchFamily="18" charset="-127"/>
              <a:ea typeface="나눔명조" panose="02020603020101020101" pitchFamily="18" charset="-127"/>
            </a:endParaRPr>
          </a:p>
          <a:p>
            <a:r>
              <a:rPr kumimoji="1" lang="ko-KR" altLang="en-US" sz="3200" b="1" dirty="0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부동산 외 광고</a:t>
            </a:r>
            <a:endParaRPr kumimoji="1" lang="en-US" altLang="ko-KR" sz="4400" b="1" dirty="0">
              <a:solidFill>
                <a:schemeClr val="bg1"/>
              </a:solidFill>
              <a:latin typeface="나눔명조" panose="02020603020101020101" pitchFamily="18" charset="-127"/>
              <a:ea typeface="나눔명조" panose="02020603020101020101" pitchFamily="18" charset="-127"/>
            </a:endParaRPr>
          </a:p>
        </p:txBody>
      </p:sp>
      <p:sp>
        <p:nvSpPr>
          <p:cNvPr id="7" name="テキスト ボックス 3">
            <a:extLst>
              <a:ext uri="{FF2B5EF4-FFF2-40B4-BE49-F238E27FC236}">
                <a16:creationId xmlns:a16="http://schemas.microsoft.com/office/drawing/2014/main" xmlns="" id="{A579032F-3C03-426A-9CA3-FC478779E911}"/>
              </a:ext>
            </a:extLst>
          </p:cNvPr>
          <p:cNvSpPr txBox="1"/>
          <p:nvPr/>
        </p:nvSpPr>
        <p:spPr>
          <a:xfrm>
            <a:off x="504201" y="2782430"/>
            <a:ext cx="109195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ctr"/>
            <a:r>
              <a:rPr kumimoji="1" lang="ko-KR" altLang="en-US" sz="5400" b="1" dirty="0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업체 상품</a:t>
            </a:r>
            <a:endParaRPr kumimoji="1" lang="en-US" altLang="ko-KR" sz="5400" b="1" dirty="0" smtClean="0">
              <a:solidFill>
                <a:schemeClr val="bg1"/>
              </a:solidFill>
              <a:latin typeface="나눔명조" panose="02020603020101020101" pitchFamily="18" charset="-127"/>
              <a:ea typeface="나눔명조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63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xmlns="" id="{93B419FC-0195-472D-B984-BC30778CD49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rgbClr val="FB4185"/>
              </a:gs>
              <a:gs pos="0">
                <a:srgbClr val="F7CEE0">
                  <a:alpha val="60000"/>
                </a:srgbClr>
              </a:gs>
              <a:gs pos="36000">
                <a:srgbClr val="FEA5BB">
                  <a:alpha val="70000"/>
                </a:srgbClr>
              </a:gs>
              <a:gs pos="73000">
                <a:srgbClr val="FD7CA0">
                  <a:alpha val="50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図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93B419FC-0195-472D-B984-BC30778CD49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rgbClr val="FB4185"/>
              </a:gs>
              <a:gs pos="0">
                <a:srgbClr val="F7CEE0">
                  <a:alpha val="60000"/>
                </a:srgbClr>
              </a:gs>
              <a:gs pos="36000">
                <a:srgbClr val="FEA5BB">
                  <a:alpha val="70000"/>
                </a:srgbClr>
              </a:gs>
              <a:gs pos="73000">
                <a:srgbClr val="FD7CA0">
                  <a:alpha val="50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テキスト ボックス 3">
            <a:extLst>
              <a:ext uri="{FF2B5EF4-FFF2-40B4-BE49-F238E27FC236}">
                <a16:creationId xmlns:a16="http://schemas.microsoft.com/office/drawing/2014/main" xmlns="" id="{A579032F-3C03-426A-9CA3-FC478779E911}"/>
              </a:ext>
            </a:extLst>
          </p:cNvPr>
          <p:cNvSpPr txBox="1"/>
          <p:nvPr/>
        </p:nvSpPr>
        <p:spPr>
          <a:xfrm>
            <a:off x="1704622" y="1360030"/>
            <a:ext cx="9843911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28600" indent="-228600" algn="ctr"/>
            <a:r>
              <a:rPr lang="ko-KR" altLang="en-US" sz="2400" dirty="0" smtClean="0"/>
              <a:t>부동산 </a:t>
            </a:r>
            <a:r>
              <a:rPr lang="en-US" altLang="ko-KR" sz="2400" dirty="0" smtClean="0"/>
              <a:t>DID</a:t>
            </a:r>
            <a:r>
              <a:rPr lang="ko-KR" altLang="en-US" sz="2400" dirty="0" smtClean="0"/>
              <a:t>광고는 </a:t>
            </a:r>
            <a:r>
              <a:rPr lang="en-US" altLang="ko-KR" sz="2400" dirty="0" smtClean="0"/>
              <a:t>TV</a:t>
            </a:r>
            <a:r>
              <a:rPr lang="ko-KR" altLang="en-US" sz="2400" dirty="0" smtClean="0"/>
              <a:t>를 이용하여 매물브리핑 및 종이 </a:t>
            </a:r>
            <a:r>
              <a:rPr lang="en-US" altLang="ko-KR" sz="2400" dirty="0" smtClean="0"/>
              <a:t>POP </a:t>
            </a:r>
          </a:p>
          <a:p>
            <a:pPr marL="228600" indent="-228600" algn="ctr"/>
            <a:r>
              <a:rPr lang="ko-KR" altLang="en-US" sz="2400" dirty="0" smtClean="0"/>
              <a:t>대신 </a:t>
            </a:r>
            <a:r>
              <a:rPr lang="en-US" altLang="ko-KR" sz="2400" dirty="0" smtClean="0"/>
              <a:t>TV</a:t>
            </a:r>
            <a:r>
              <a:rPr lang="ko-KR" altLang="en-US" sz="2400" dirty="0" smtClean="0"/>
              <a:t>화면을 통해 홍보하는 방식</a:t>
            </a:r>
            <a:endParaRPr kumimoji="1" lang="en-US" altLang="ko-KR" sz="2400" dirty="0" smtClean="0">
              <a:solidFill>
                <a:schemeClr val="bg1"/>
              </a:solidFill>
              <a:latin typeface="나눔명조" panose="02020603020101020101" pitchFamily="18" charset="-127"/>
              <a:ea typeface="나눔명조" panose="02020603020101020101" pitchFamily="18" charset="-127"/>
            </a:endParaRPr>
          </a:p>
        </p:txBody>
      </p:sp>
      <p:sp>
        <p:nvSpPr>
          <p:cNvPr id="6" name="テキスト ボックス 3">
            <a:extLst>
              <a:ext uri="{FF2B5EF4-FFF2-40B4-BE49-F238E27FC236}">
                <a16:creationId xmlns:a16="http://schemas.microsoft.com/office/drawing/2014/main" xmlns="" id="{A579032F-3C03-426A-9CA3-FC478779E911}"/>
              </a:ext>
            </a:extLst>
          </p:cNvPr>
          <p:cNvSpPr txBox="1"/>
          <p:nvPr/>
        </p:nvSpPr>
        <p:spPr>
          <a:xfrm>
            <a:off x="1749778" y="6193135"/>
            <a:ext cx="9882812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28600" indent="-228600" algn="ctr"/>
            <a:r>
              <a:rPr kumimoji="1" lang="ko-KR" altLang="en-US" sz="2400" b="1" dirty="0" smtClean="0">
                <a:latin typeface="나눔명조" panose="02020603020101020101" pitchFamily="18" charset="-127"/>
                <a:ea typeface="나눔명조" panose="02020603020101020101" pitchFamily="18" charset="-127"/>
              </a:rPr>
              <a:t>기본 </a:t>
            </a:r>
            <a:r>
              <a:rPr kumimoji="1" lang="en-US" altLang="ko-KR" sz="2400" b="1" dirty="0" smtClean="0">
                <a:latin typeface="나눔명조" panose="02020603020101020101" pitchFamily="18" charset="-127"/>
                <a:ea typeface="나눔명조" panose="02020603020101020101" pitchFamily="18" charset="-127"/>
              </a:rPr>
              <a:t>43</a:t>
            </a:r>
            <a:r>
              <a:rPr kumimoji="1" lang="ko-KR" altLang="en-US" sz="2400" b="1" dirty="0" smtClean="0">
                <a:latin typeface="나눔명조" panose="02020603020101020101" pitchFamily="18" charset="-127"/>
                <a:ea typeface="나눔명조" panose="02020603020101020101" pitchFamily="18" charset="-127"/>
              </a:rPr>
              <a:t>인치 </a:t>
            </a:r>
            <a:r>
              <a:rPr kumimoji="1" lang="en-US" altLang="ko-KR" sz="2400" b="1" dirty="0" smtClean="0">
                <a:latin typeface="나눔명조" panose="02020603020101020101" pitchFamily="18" charset="-127"/>
                <a:ea typeface="나눔명조" panose="02020603020101020101" pitchFamily="18" charset="-127"/>
              </a:rPr>
              <a:t>– 3</a:t>
            </a:r>
            <a:r>
              <a:rPr kumimoji="1" lang="ko-KR" altLang="en-US" sz="2400" b="1" dirty="0" smtClean="0">
                <a:latin typeface="나눔명조" panose="02020603020101020101" pitchFamily="18" charset="-127"/>
                <a:ea typeface="나눔명조" panose="02020603020101020101" pitchFamily="18" charset="-127"/>
              </a:rPr>
              <a:t>년 계약 시 </a:t>
            </a:r>
            <a:r>
              <a:rPr kumimoji="1" lang="en-US" altLang="ko-KR" sz="2400" b="1" dirty="0" smtClean="0">
                <a:latin typeface="나눔명조" panose="02020603020101020101" pitchFamily="18" charset="-127"/>
                <a:ea typeface="나눔명조" panose="02020603020101020101" pitchFamily="18" charset="-127"/>
              </a:rPr>
              <a:t>187</a:t>
            </a:r>
            <a:r>
              <a:rPr kumimoji="1" lang="ko-KR" altLang="en-US" sz="2400" b="1" dirty="0" smtClean="0">
                <a:latin typeface="나눔명조" panose="02020603020101020101" pitchFamily="18" charset="-127"/>
                <a:ea typeface="나눔명조" panose="02020603020101020101" pitchFamily="18" charset="-127"/>
              </a:rPr>
              <a:t>만원 </a:t>
            </a:r>
            <a:r>
              <a:rPr kumimoji="1" lang="en-US" altLang="ko-KR" sz="2400" b="1" dirty="0" smtClean="0">
                <a:latin typeface="나눔명조" panose="02020603020101020101" pitchFamily="18" charset="-127"/>
                <a:ea typeface="나눔명조" panose="02020603020101020101" pitchFamily="18" charset="-127"/>
              </a:rPr>
              <a:t>/ 2</a:t>
            </a:r>
            <a:r>
              <a:rPr kumimoji="1" lang="ko-KR" altLang="en-US" sz="2400" b="1" dirty="0" smtClean="0">
                <a:latin typeface="나눔명조" panose="02020603020101020101" pitchFamily="18" charset="-127"/>
                <a:ea typeface="나눔명조" panose="02020603020101020101" pitchFamily="18" charset="-127"/>
              </a:rPr>
              <a:t>년 계약 시 </a:t>
            </a:r>
            <a:r>
              <a:rPr kumimoji="1" lang="en-US" altLang="ko-KR" sz="2400" b="1" dirty="0" smtClean="0">
                <a:latin typeface="나눔명조" panose="02020603020101020101" pitchFamily="18" charset="-127"/>
                <a:ea typeface="나눔명조" panose="02020603020101020101" pitchFamily="18" charset="-127"/>
              </a:rPr>
              <a:t>165</a:t>
            </a:r>
            <a:r>
              <a:rPr kumimoji="1" lang="ko-KR" altLang="en-US" sz="2400" b="1" dirty="0" smtClean="0">
                <a:latin typeface="나눔명조" panose="02020603020101020101" pitchFamily="18" charset="-127"/>
                <a:ea typeface="나눔명조" panose="02020603020101020101" pitchFamily="18" charset="-127"/>
              </a:rPr>
              <a:t>만원</a:t>
            </a:r>
            <a:endParaRPr kumimoji="1" lang="en-US" altLang="ko-KR" sz="2400" b="1" dirty="0" smtClean="0">
              <a:latin typeface="나눔명조" panose="02020603020101020101" pitchFamily="18" charset="-127"/>
              <a:ea typeface="나눔명조" panose="02020603020101020101" pitchFamily="18" charset="-127"/>
            </a:endParaRPr>
          </a:p>
        </p:txBody>
      </p:sp>
      <p:sp>
        <p:nvSpPr>
          <p:cNvPr id="7" name="テキスト ボックス 3">
            <a:extLst>
              <a:ext uri="{FF2B5EF4-FFF2-40B4-BE49-F238E27FC236}">
                <a16:creationId xmlns:a16="http://schemas.microsoft.com/office/drawing/2014/main" xmlns="" id="{A579032F-3C03-426A-9CA3-FC478779E911}"/>
              </a:ext>
            </a:extLst>
          </p:cNvPr>
          <p:cNvSpPr txBox="1"/>
          <p:nvPr/>
        </p:nvSpPr>
        <p:spPr>
          <a:xfrm>
            <a:off x="967046" y="2929184"/>
            <a:ext cx="109195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ctr"/>
            <a:r>
              <a:rPr kumimoji="1" lang="ko-KR" altLang="en-US" sz="5400" b="1" dirty="0" smtClean="0">
                <a:solidFill>
                  <a:schemeClr val="bg1"/>
                </a:solidFill>
                <a:latin typeface="나눔명조" panose="02020603020101020101" pitchFamily="18" charset="-127"/>
                <a:ea typeface="나눔명조" panose="02020603020101020101" pitchFamily="18" charset="-127"/>
              </a:rPr>
              <a:t>업체 상품</a:t>
            </a:r>
            <a:endParaRPr kumimoji="1" lang="en-US" altLang="ko-KR" sz="5400" b="1" dirty="0" smtClean="0">
              <a:solidFill>
                <a:schemeClr val="bg1"/>
              </a:solidFill>
              <a:latin typeface="나눔명조" panose="02020603020101020101" pitchFamily="18" charset="-127"/>
              <a:ea typeface="나눔명조" panose="02020603020101020101" pitchFamily="18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CA4104CD-18B9-4638-99A6-78D0EDCF2C4D}"/>
              </a:ext>
            </a:extLst>
          </p:cNvPr>
          <p:cNvSpPr/>
          <p:nvPr/>
        </p:nvSpPr>
        <p:spPr>
          <a:xfrm>
            <a:off x="182880" y="159841"/>
            <a:ext cx="1362988" cy="10805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1C3DF2F-5C4F-4CC1-B132-43C75A8D9F55}"/>
              </a:ext>
            </a:extLst>
          </p:cNvPr>
          <p:cNvSpPr txBox="1"/>
          <p:nvPr/>
        </p:nvSpPr>
        <p:spPr>
          <a:xfrm>
            <a:off x="538483" y="159841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5400" b="1" dirty="0" smtClean="0">
                <a:solidFill>
                  <a:schemeClr val="bg1"/>
                </a:solidFill>
              </a:rPr>
              <a:t>01</a:t>
            </a:r>
            <a:endParaRPr lang="ko-KR" altLang="en-US" sz="5400" b="1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8EFA15F-F472-4D9E-9AE9-B00F69BF6CAD}"/>
              </a:ext>
            </a:extLst>
          </p:cNvPr>
          <p:cNvSpPr txBox="1"/>
          <p:nvPr/>
        </p:nvSpPr>
        <p:spPr>
          <a:xfrm>
            <a:off x="1716663" y="229058"/>
            <a:ext cx="9720000" cy="720000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ko-KR" sz="4000" b="1" spc="600" dirty="0" smtClean="0">
                <a:solidFill>
                  <a:schemeClr val="tx2">
                    <a:lumMod val="50000"/>
                  </a:schemeClr>
                </a:solidFill>
              </a:rPr>
              <a:t>       </a:t>
            </a:r>
            <a:r>
              <a:rPr lang="en-US" altLang="ko-KR" sz="4000" b="1" spc="600" dirty="0" smtClean="0">
                <a:solidFill>
                  <a:schemeClr val="bg1"/>
                </a:solidFill>
              </a:rPr>
              <a:t>DID </a:t>
            </a:r>
            <a:r>
              <a:rPr lang="ko-KR" altLang="en-US" sz="4000" b="1" spc="600" dirty="0" smtClean="0">
                <a:solidFill>
                  <a:schemeClr val="bg1"/>
                </a:solidFill>
              </a:rPr>
              <a:t>보는 부동산          </a:t>
            </a:r>
            <a:endParaRPr lang="ko-KR" altLang="en-US" sz="4000" b="1" spc="600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Owner\Desktop\캡처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27200" y="2432934"/>
            <a:ext cx="9821333" cy="3467224"/>
          </a:xfrm>
          <a:prstGeom prst="rect">
            <a:avLst/>
          </a:prstGeom>
          <a:noFill/>
        </p:spPr>
      </p:pic>
      <p:grpSp>
        <p:nvGrpSpPr>
          <p:cNvPr id="12" name="그룹 11"/>
          <p:cNvGrpSpPr/>
          <p:nvPr/>
        </p:nvGrpSpPr>
        <p:grpSpPr>
          <a:xfrm>
            <a:off x="-185695" y="0"/>
            <a:ext cx="11610866" cy="228600"/>
            <a:chOff x="292100" y="279400"/>
            <a:chExt cx="12269788" cy="228600"/>
          </a:xfrm>
        </p:grpSpPr>
        <p:sp>
          <p:nvSpPr>
            <p:cNvPr id="14" name="직사각형 13"/>
            <p:cNvSpPr/>
            <p:nvPr/>
          </p:nvSpPr>
          <p:spPr>
            <a:xfrm>
              <a:off x="292100" y="281940"/>
              <a:ext cx="12269788" cy="220980"/>
            </a:xfrm>
            <a:prstGeom prst="rect">
              <a:avLst/>
            </a:prstGeom>
            <a:gradFill flip="none" rotWithShape="1">
              <a:gsLst>
                <a:gs pos="0">
                  <a:srgbClr val="FB4185">
                    <a:alpha val="0"/>
                  </a:srgbClr>
                </a:gs>
                <a:gs pos="50000">
                  <a:srgbClr val="FEB0C6">
                    <a:alpha val="43000"/>
                  </a:srgbClr>
                </a:gs>
                <a:gs pos="100000">
                  <a:srgbClr val="FEB0C6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altLang="ko-KR" sz="1200" dirty="0" smtClean="0">
                  <a:solidFill>
                    <a:schemeClr val="bg1"/>
                  </a:solidFill>
                  <a:latin typeface="HY울릉도E" pitchFamily="18" charset="-127"/>
                  <a:ea typeface="HY울릉도E" pitchFamily="18" charset="-127"/>
                </a:rPr>
                <a:t>HONGHEE</a:t>
              </a:r>
              <a:endParaRPr lang="ko-KR" altLang="en-US" sz="1200" dirty="0">
                <a:solidFill>
                  <a:schemeClr val="bg1"/>
                </a:solidFill>
                <a:latin typeface="HY울릉도E" pitchFamily="18" charset="-127"/>
                <a:ea typeface="HY울릉도E" pitchFamily="18" charset="-127"/>
              </a:endParaRPr>
            </a:p>
          </p:txBody>
        </p:sp>
        <p:cxnSp>
          <p:nvCxnSpPr>
            <p:cNvPr id="15" name="직선 연결선 14"/>
            <p:cNvCxnSpPr/>
            <p:nvPr/>
          </p:nvCxnSpPr>
          <p:spPr>
            <a:xfrm>
              <a:off x="292100" y="508000"/>
              <a:ext cx="12269788" cy="0"/>
            </a:xfrm>
            <a:prstGeom prst="line">
              <a:avLst/>
            </a:prstGeom>
            <a:ln w="25400">
              <a:gradFill flip="none" rotWithShape="1">
                <a:gsLst>
                  <a:gs pos="0">
                    <a:schemeClr val="bg1">
                      <a:lumMod val="65000"/>
                      <a:alpha val="90000"/>
                    </a:schemeClr>
                  </a:gs>
                  <a:gs pos="50000">
                    <a:schemeClr val="bg1">
                      <a:lumMod val="65000"/>
                      <a:alpha val="50000"/>
                    </a:schemeClr>
                  </a:gs>
                  <a:gs pos="100000">
                    <a:schemeClr val="bg1">
                      <a:lumMod val="65000"/>
                      <a:alpha val="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/>
            <p:nvPr/>
          </p:nvCxnSpPr>
          <p:spPr>
            <a:xfrm flipV="1">
              <a:off x="12561888" y="279400"/>
              <a:ext cx="0" cy="22860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93B419FC-0195-472D-B984-BC30778CD49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rgbClr val="FB4185"/>
              </a:gs>
              <a:gs pos="0">
                <a:srgbClr val="F7CEE0">
                  <a:alpha val="60000"/>
                </a:srgbClr>
              </a:gs>
              <a:gs pos="36000">
                <a:srgbClr val="FEA5BB">
                  <a:alpha val="70000"/>
                </a:srgbClr>
              </a:gs>
              <a:gs pos="73000">
                <a:srgbClr val="FD7CA0">
                  <a:alpha val="50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CA4104CD-18B9-4638-99A6-78D0EDCF2C4D}"/>
              </a:ext>
            </a:extLst>
          </p:cNvPr>
          <p:cNvSpPr/>
          <p:nvPr/>
        </p:nvSpPr>
        <p:spPr>
          <a:xfrm>
            <a:off x="182880" y="159841"/>
            <a:ext cx="1362988" cy="10805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1C3DF2F-5C4F-4CC1-B132-43C75A8D9F55}"/>
              </a:ext>
            </a:extLst>
          </p:cNvPr>
          <p:cNvSpPr txBox="1"/>
          <p:nvPr/>
        </p:nvSpPr>
        <p:spPr>
          <a:xfrm>
            <a:off x="538483" y="159841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5400" b="1" dirty="0" smtClean="0">
                <a:solidFill>
                  <a:schemeClr val="bg1"/>
                </a:solidFill>
              </a:rPr>
              <a:t>02</a:t>
            </a:r>
            <a:endParaRPr lang="ko-KR" altLang="en-US" sz="5400" b="1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8EFA15F-F472-4D9E-9AE9-B00F69BF6CAD}"/>
              </a:ext>
            </a:extLst>
          </p:cNvPr>
          <p:cNvSpPr txBox="1"/>
          <p:nvPr/>
        </p:nvSpPr>
        <p:spPr>
          <a:xfrm>
            <a:off x="1708427" y="237296"/>
            <a:ext cx="9720000" cy="72000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b="1" spc="6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ko-KR" altLang="en-US" sz="4000" b="1" spc="600" dirty="0" smtClean="0">
                <a:solidFill>
                  <a:schemeClr val="bg1"/>
                </a:solidFill>
              </a:rPr>
              <a:t>아파트 </a:t>
            </a:r>
            <a:r>
              <a:rPr lang="ko-KR" altLang="en-US" sz="4000" b="1" spc="600" dirty="0" err="1" smtClean="0">
                <a:solidFill>
                  <a:schemeClr val="bg1"/>
                </a:solidFill>
              </a:rPr>
              <a:t>실거래</a:t>
            </a:r>
            <a:r>
              <a:rPr lang="ko-KR" altLang="en-US" sz="4000" b="1" spc="600" dirty="0" smtClean="0">
                <a:solidFill>
                  <a:schemeClr val="bg1"/>
                </a:solidFill>
              </a:rPr>
              <a:t> </a:t>
            </a:r>
            <a:endParaRPr lang="ko-KR" altLang="en-US" sz="4000" b="1" spc="600" dirty="0">
              <a:solidFill>
                <a:schemeClr val="bg1"/>
              </a:solidFill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04CAB050-C21F-482B-8CC4-4F7B2342FA08}"/>
              </a:ext>
            </a:extLst>
          </p:cNvPr>
          <p:cNvSpPr/>
          <p:nvPr/>
        </p:nvSpPr>
        <p:spPr>
          <a:xfrm>
            <a:off x="1823522" y="2901244"/>
            <a:ext cx="9657277" cy="115146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rgbClr val="0070C0"/>
                </a:solidFill>
              </a:rPr>
              <a:t>아파트 </a:t>
            </a:r>
            <a:r>
              <a:rPr lang="ko-KR" altLang="en-US" b="1" dirty="0" err="1" smtClean="0">
                <a:solidFill>
                  <a:srgbClr val="0070C0"/>
                </a:solidFill>
              </a:rPr>
              <a:t>실거래</a:t>
            </a:r>
            <a:r>
              <a:rPr lang="ko-KR" altLang="en-US" b="1" dirty="0" smtClean="0">
                <a:solidFill>
                  <a:srgbClr val="0070C0"/>
                </a:solidFill>
              </a:rPr>
              <a:t> 프리미엄 혜택</a:t>
            </a:r>
            <a:endParaRPr lang="en-US" altLang="ko-KR" b="1" dirty="0" smtClean="0">
              <a:solidFill>
                <a:srgbClr val="0070C0"/>
              </a:solidFill>
            </a:endParaRPr>
          </a:p>
          <a:p>
            <a:pPr algn="ctr"/>
            <a:endParaRPr lang="en-US" altLang="ko-KR" b="1" dirty="0" smtClean="0">
              <a:solidFill>
                <a:srgbClr val="0070C0"/>
              </a:solidFill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 </a:t>
            </a:r>
            <a:r>
              <a:rPr lang="ko-KR" altLang="en-US" dirty="0" err="1" smtClean="0">
                <a:solidFill>
                  <a:schemeClr val="tx1"/>
                </a:solidFill>
              </a:rPr>
              <a:t>실거래가</a:t>
            </a:r>
            <a:r>
              <a:rPr lang="ko-KR" altLang="en-US" dirty="0" smtClean="0">
                <a:solidFill>
                  <a:schemeClr val="tx1"/>
                </a:solidFill>
              </a:rPr>
              <a:t> 테이블 </a:t>
            </a:r>
            <a:r>
              <a:rPr lang="ko-KR" altLang="en-US" dirty="0" err="1" smtClean="0">
                <a:solidFill>
                  <a:schemeClr val="tx1"/>
                </a:solidFill>
              </a:rPr>
              <a:t>최상단</a:t>
            </a:r>
            <a:r>
              <a:rPr lang="ko-KR" altLang="en-US" dirty="0" smtClean="0">
                <a:solidFill>
                  <a:schemeClr val="tx1"/>
                </a:solidFill>
              </a:rPr>
              <a:t> 연관 매물 노출 </a:t>
            </a:r>
            <a:r>
              <a:rPr lang="en-US" altLang="ko-KR" dirty="0" smtClean="0">
                <a:solidFill>
                  <a:schemeClr val="tx1"/>
                </a:solidFill>
              </a:rPr>
              <a:t>, </a:t>
            </a:r>
            <a:r>
              <a:rPr lang="ko-KR" altLang="en-US" dirty="0" err="1" smtClean="0">
                <a:solidFill>
                  <a:schemeClr val="tx1"/>
                </a:solidFill>
              </a:rPr>
              <a:t>실거래가</a:t>
            </a:r>
            <a:r>
              <a:rPr lang="en-US" altLang="ko-KR" dirty="0" smtClean="0">
                <a:solidFill>
                  <a:schemeClr val="tx1"/>
                </a:solidFill>
              </a:rPr>
              <a:t>/</a:t>
            </a:r>
            <a:r>
              <a:rPr lang="ko-KR" altLang="en-US" dirty="0" smtClean="0">
                <a:solidFill>
                  <a:schemeClr val="tx1"/>
                </a:solidFill>
              </a:rPr>
              <a:t>시세 하단에 중개업소 프로필 노출 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</a:rPr>
              <a:t>부동산 </a:t>
            </a:r>
            <a:r>
              <a:rPr lang="ko-KR" altLang="en-US" dirty="0" err="1" smtClean="0">
                <a:solidFill>
                  <a:schemeClr val="tx1"/>
                </a:solidFill>
              </a:rPr>
              <a:t>빅데이터</a:t>
            </a:r>
            <a:r>
              <a:rPr lang="ko-KR" altLang="en-US" dirty="0" smtClean="0">
                <a:solidFill>
                  <a:schemeClr val="tx1"/>
                </a:solidFill>
              </a:rPr>
              <a:t> 홈페이지 제공</a:t>
            </a:r>
            <a:r>
              <a:rPr lang="en-US" altLang="ko-KR" dirty="0" smtClean="0">
                <a:solidFill>
                  <a:schemeClr val="tx1"/>
                </a:solidFill>
              </a:rPr>
              <a:t>, </a:t>
            </a:r>
            <a:r>
              <a:rPr lang="ko-KR" altLang="en-US" dirty="0" err="1" smtClean="0">
                <a:solidFill>
                  <a:schemeClr val="tx1"/>
                </a:solidFill>
              </a:rPr>
              <a:t>실거래홈페이지</a:t>
            </a:r>
            <a:r>
              <a:rPr lang="ko-KR" altLang="en-US" dirty="0" smtClean="0">
                <a:solidFill>
                  <a:schemeClr val="tx1"/>
                </a:solidFill>
              </a:rPr>
              <a:t> 제공</a:t>
            </a:r>
            <a:r>
              <a:rPr lang="en-US" altLang="ko-KR" dirty="0" smtClean="0">
                <a:solidFill>
                  <a:schemeClr val="tx1"/>
                </a:solidFill>
              </a:rPr>
              <a:t>, </a:t>
            </a:r>
            <a:r>
              <a:rPr lang="ko-KR" altLang="en-US" dirty="0" err="1" smtClean="0">
                <a:solidFill>
                  <a:schemeClr val="tx1"/>
                </a:solidFill>
              </a:rPr>
              <a:t>알람메시지</a:t>
            </a:r>
            <a:r>
              <a:rPr lang="ko-KR" altLang="en-US" dirty="0" smtClean="0">
                <a:solidFill>
                  <a:schemeClr val="tx1"/>
                </a:solidFill>
              </a:rPr>
              <a:t> 전송 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04CAB050-C21F-482B-8CC4-4F7B2342FA08}"/>
              </a:ext>
            </a:extLst>
          </p:cNvPr>
          <p:cNvSpPr/>
          <p:nvPr/>
        </p:nvSpPr>
        <p:spPr>
          <a:xfrm>
            <a:off x="1784011" y="1460217"/>
            <a:ext cx="9657277" cy="85690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solidFill>
                  <a:schemeClr val="tx1"/>
                </a:solidFill>
              </a:rPr>
              <a:t>아파트실거래광고는</a:t>
            </a:r>
            <a:r>
              <a:rPr lang="ko-KR" altLang="en-US" dirty="0" smtClean="0">
                <a:solidFill>
                  <a:schemeClr val="tx1"/>
                </a:solidFill>
              </a:rPr>
              <a:t> </a:t>
            </a:r>
            <a:r>
              <a:rPr lang="ko-KR" altLang="en-US" dirty="0" err="1" smtClean="0">
                <a:solidFill>
                  <a:schemeClr val="tx1"/>
                </a:solidFill>
              </a:rPr>
              <a:t>모바일</a:t>
            </a:r>
            <a:r>
              <a:rPr lang="ko-KR" altLang="en-US" dirty="0" smtClean="0">
                <a:solidFill>
                  <a:schemeClr val="tx1"/>
                </a:solidFill>
              </a:rPr>
              <a:t> 어플리케이션 광고로써 공동주택 매도 및 매수 예정자가 </a:t>
            </a:r>
            <a:r>
              <a:rPr lang="ko-KR" altLang="en-US" dirty="0" err="1" smtClean="0">
                <a:solidFill>
                  <a:schemeClr val="tx1"/>
                </a:solidFill>
              </a:rPr>
              <a:t>아파트실거래</a:t>
            </a:r>
            <a:r>
              <a:rPr lang="ko-KR" altLang="en-US" dirty="0" smtClean="0">
                <a:solidFill>
                  <a:schemeClr val="tx1"/>
                </a:solidFill>
              </a:rPr>
              <a:t> </a:t>
            </a:r>
            <a:r>
              <a:rPr lang="ko-KR" altLang="en-US" dirty="0" err="1" smtClean="0">
                <a:solidFill>
                  <a:schemeClr val="tx1"/>
                </a:solidFill>
              </a:rPr>
              <a:t>조회시</a:t>
            </a:r>
            <a:r>
              <a:rPr lang="ko-KR" altLang="en-US" dirty="0" smtClean="0">
                <a:solidFill>
                  <a:schemeClr val="tx1"/>
                </a:solidFill>
              </a:rPr>
              <a:t> 배너 광고를 노출하여 중개업소를 홍보하는 상품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04CAB050-C21F-482B-8CC4-4F7B2342FA08}"/>
              </a:ext>
            </a:extLst>
          </p:cNvPr>
          <p:cNvSpPr/>
          <p:nvPr/>
        </p:nvSpPr>
        <p:spPr>
          <a:xfrm>
            <a:off x="1834812" y="4671905"/>
            <a:ext cx="9657277" cy="85690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  300</a:t>
            </a:r>
            <a:r>
              <a:rPr lang="ko-KR" altLang="en-US" dirty="0" smtClean="0">
                <a:solidFill>
                  <a:schemeClr val="tx1"/>
                </a:solidFill>
              </a:rPr>
              <a:t>세대 ↓ </a:t>
            </a:r>
            <a:r>
              <a:rPr lang="en-US" altLang="ko-KR" dirty="0" smtClean="0">
                <a:solidFill>
                  <a:schemeClr val="tx1"/>
                </a:solidFill>
              </a:rPr>
              <a:t>22</a:t>
            </a:r>
            <a:r>
              <a:rPr lang="ko-KR" altLang="en-US" dirty="0" smtClean="0">
                <a:solidFill>
                  <a:schemeClr val="tx1"/>
                </a:solidFill>
              </a:rPr>
              <a:t>만원 </a:t>
            </a:r>
            <a:r>
              <a:rPr lang="en-US" altLang="ko-KR" dirty="0" smtClean="0">
                <a:solidFill>
                  <a:schemeClr val="tx1"/>
                </a:solidFill>
              </a:rPr>
              <a:t>, 1000</a:t>
            </a:r>
            <a:r>
              <a:rPr lang="ko-KR" altLang="en-US" dirty="0" smtClean="0">
                <a:solidFill>
                  <a:schemeClr val="tx1"/>
                </a:solidFill>
              </a:rPr>
              <a:t>세대 ↓ </a:t>
            </a:r>
            <a:r>
              <a:rPr lang="en-US" altLang="ko-KR" dirty="0" smtClean="0">
                <a:solidFill>
                  <a:schemeClr val="tx1"/>
                </a:solidFill>
              </a:rPr>
              <a:t>33</a:t>
            </a:r>
            <a:r>
              <a:rPr lang="ko-KR" altLang="en-US" dirty="0" smtClean="0">
                <a:solidFill>
                  <a:schemeClr val="tx1"/>
                </a:solidFill>
              </a:rPr>
              <a:t>만원 </a:t>
            </a:r>
            <a:r>
              <a:rPr lang="en-US" altLang="ko-KR" dirty="0" smtClean="0">
                <a:solidFill>
                  <a:schemeClr val="tx1"/>
                </a:solidFill>
              </a:rPr>
              <a:t>, 2000</a:t>
            </a:r>
            <a:r>
              <a:rPr lang="ko-KR" altLang="en-US" dirty="0" smtClean="0">
                <a:solidFill>
                  <a:schemeClr val="tx1"/>
                </a:solidFill>
              </a:rPr>
              <a:t>세대 ↓ </a:t>
            </a:r>
            <a:r>
              <a:rPr lang="en-US" altLang="ko-KR" dirty="0" smtClean="0">
                <a:solidFill>
                  <a:schemeClr val="tx1"/>
                </a:solidFill>
              </a:rPr>
              <a:t>44</a:t>
            </a:r>
            <a:r>
              <a:rPr lang="ko-KR" altLang="en-US" dirty="0" smtClean="0">
                <a:solidFill>
                  <a:schemeClr val="tx1"/>
                </a:solidFill>
              </a:rPr>
              <a:t>만원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3000</a:t>
            </a:r>
            <a:r>
              <a:rPr lang="ko-KR" altLang="en-US" dirty="0" smtClean="0">
                <a:solidFill>
                  <a:schemeClr val="tx1"/>
                </a:solidFill>
              </a:rPr>
              <a:t>세대 ↓ </a:t>
            </a:r>
            <a:r>
              <a:rPr lang="en-US" altLang="ko-KR" dirty="0" smtClean="0">
                <a:solidFill>
                  <a:schemeClr val="tx1"/>
                </a:solidFill>
              </a:rPr>
              <a:t>55</a:t>
            </a:r>
            <a:r>
              <a:rPr lang="ko-KR" altLang="en-US" dirty="0" smtClean="0">
                <a:solidFill>
                  <a:schemeClr val="tx1"/>
                </a:solidFill>
              </a:rPr>
              <a:t>만원</a:t>
            </a:r>
            <a:r>
              <a:rPr lang="en-US" altLang="ko-KR" dirty="0" smtClean="0">
                <a:solidFill>
                  <a:schemeClr val="tx1"/>
                </a:solidFill>
              </a:rPr>
              <a:t>,  3000</a:t>
            </a:r>
            <a:r>
              <a:rPr lang="ko-KR" altLang="en-US" dirty="0" smtClean="0">
                <a:solidFill>
                  <a:schemeClr val="tx1"/>
                </a:solidFill>
              </a:rPr>
              <a:t>세대 ↑ </a:t>
            </a:r>
            <a:r>
              <a:rPr lang="en-US" altLang="ko-KR" dirty="0" smtClean="0">
                <a:solidFill>
                  <a:schemeClr val="tx1"/>
                </a:solidFill>
              </a:rPr>
              <a:t>77</a:t>
            </a:r>
            <a:r>
              <a:rPr lang="ko-KR" altLang="en-US" dirty="0" smtClean="0">
                <a:solidFill>
                  <a:schemeClr val="tx1"/>
                </a:solidFill>
              </a:rPr>
              <a:t>만원  계약기간은 </a:t>
            </a:r>
            <a:r>
              <a:rPr lang="en-US" altLang="ko-KR" dirty="0" smtClean="0">
                <a:solidFill>
                  <a:schemeClr val="tx1"/>
                </a:solidFill>
              </a:rPr>
              <a:t>1</a:t>
            </a:r>
            <a:r>
              <a:rPr lang="ko-KR" altLang="en-US" dirty="0" smtClean="0">
                <a:solidFill>
                  <a:schemeClr val="tx1"/>
                </a:solidFill>
              </a:rPr>
              <a:t>년 단위 </a:t>
            </a:r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-177456" y="0"/>
            <a:ext cx="11610866" cy="228600"/>
            <a:chOff x="292100" y="279400"/>
            <a:chExt cx="12269788" cy="228600"/>
          </a:xfrm>
        </p:grpSpPr>
        <p:sp>
          <p:nvSpPr>
            <p:cNvPr id="13" name="직사각형 12"/>
            <p:cNvSpPr/>
            <p:nvPr/>
          </p:nvSpPr>
          <p:spPr>
            <a:xfrm>
              <a:off x="292100" y="281940"/>
              <a:ext cx="12269788" cy="220980"/>
            </a:xfrm>
            <a:prstGeom prst="rect">
              <a:avLst/>
            </a:prstGeom>
            <a:gradFill flip="none" rotWithShape="1">
              <a:gsLst>
                <a:gs pos="0">
                  <a:srgbClr val="FB4185">
                    <a:alpha val="0"/>
                  </a:srgbClr>
                </a:gs>
                <a:gs pos="50000">
                  <a:srgbClr val="FEB0C6">
                    <a:alpha val="43000"/>
                  </a:srgbClr>
                </a:gs>
                <a:gs pos="100000">
                  <a:srgbClr val="FEB0C6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altLang="ko-KR" sz="1200" dirty="0" smtClean="0">
                  <a:solidFill>
                    <a:schemeClr val="bg1"/>
                  </a:solidFill>
                  <a:latin typeface="HY울릉도E" pitchFamily="18" charset="-127"/>
                  <a:ea typeface="HY울릉도E" pitchFamily="18" charset="-127"/>
                </a:rPr>
                <a:t>HONGHEE</a:t>
              </a:r>
              <a:endParaRPr lang="ko-KR" altLang="en-US" sz="1200" dirty="0">
                <a:solidFill>
                  <a:schemeClr val="bg1"/>
                </a:solidFill>
                <a:latin typeface="HY울릉도E" pitchFamily="18" charset="-127"/>
                <a:ea typeface="HY울릉도E" pitchFamily="18" charset="-127"/>
              </a:endParaRPr>
            </a:p>
          </p:txBody>
        </p:sp>
        <p:cxnSp>
          <p:nvCxnSpPr>
            <p:cNvPr id="14" name="직선 연결선 13"/>
            <p:cNvCxnSpPr/>
            <p:nvPr/>
          </p:nvCxnSpPr>
          <p:spPr>
            <a:xfrm>
              <a:off x="292100" y="508000"/>
              <a:ext cx="12269788" cy="0"/>
            </a:xfrm>
            <a:prstGeom prst="line">
              <a:avLst/>
            </a:prstGeom>
            <a:ln w="25400">
              <a:gradFill flip="none" rotWithShape="1">
                <a:gsLst>
                  <a:gs pos="0">
                    <a:schemeClr val="bg1">
                      <a:lumMod val="65000"/>
                      <a:alpha val="90000"/>
                    </a:schemeClr>
                  </a:gs>
                  <a:gs pos="50000">
                    <a:schemeClr val="bg1">
                      <a:lumMod val="65000"/>
                      <a:alpha val="50000"/>
                    </a:schemeClr>
                  </a:gs>
                  <a:gs pos="100000">
                    <a:schemeClr val="bg1">
                      <a:lumMod val="65000"/>
                      <a:alpha val="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 flipV="1">
              <a:off x="12561888" y="279400"/>
              <a:ext cx="0" cy="22860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xmlns="" id="{93B419FC-0195-472D-B984-BC30778CD49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rgbClr val="FB4185"/>
              </a:gs>
              <a:gs pos="0">
                <a:srgbClr val="F7CEE0">
                  <a:alpha val="60000"/>
                </a:srgbClr>
              </a:gs>
              <a:gs pos="36000">
                <a:srgbClr val="FEA5BB">
                  <a:alpha val="70000"/>
                </a:srgbClr>
              </a:gs>
              <a:gs pos="73000">
                <a:srgbClr val="FD7CA0">
                  <a:alpha val="50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図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xmlns="" id="{93B419FC-0195-472D-B984-BC30778CD49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rgbClr val="FB4185"/>
              </a:gs>
              <a:gs pos="0">
                <a:srgbClr val="F7CEE0">
                  <a:alpha val="60000"/>
                </a:srgbClr>
              </a:gs>
              <a:gs pos="36000">
                <a:srgbClr val="FEA5BB">
                  <a:alpha val="70000"/>
                </a:srgbClr>
              </a:gs>
              <a:gs pos="73000">
                <a:srgbClr val="FD7CA0">
                  <a:alpha val="50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CA4104CD-18B9-4638-99A6-78D0EDCF2C4D}"/>
              </a:ext>
            </a:extLst>
          </p:cNvPr>
          <p:cNvSpPr/>
          <p:nvPr/>
        </p:nvSpPr>
        <p:spPr>
          <a:xfrm>
            <a:off x="182880" y="137264"/>
            <a:ext cx="1362988" cy="10805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1C3DF2F-5C4F-4CC1-B132-43C75A8D9F55}"/>
              </a:ext>
            </a:extLst>
          </p:cNvPr>
          <p:cNvSpPr txBox="1"/>
          <p:nvPr/>
        </p:nvSpPr>
        <p:spPr>
          <a:xfrm>
            <a:off x="538482" y="159841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5400" b="1" dirty="0" smtClean="0">
                <a:solidFill>
                  <a:schemeClr val="bg1"/>
                </a:solidFill>
              </a:rPr>
              <a:t>03</a:t>
            </a:r>
            <a:endParaRPr lang="ko-KR" altLang="en-US" sz="5400" b="1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8EFA15F-F472-4D9E-9AE9-B00F69BF6CAD}"/>
              </a:ext>
            </a:extLst>
          </p:cNvPr>
          <p:cNvSpPr txBox="1"/>
          <p:nvPr/>
        </p:nvSpPr>
        <p:spPr>
          <a:xfrm>
            <a:off x="1708427" y="212582"/>
            <a:ext cx="9720000" cy="72000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b="1" spc="600" dirty="0" smtClean="0">
                <a:solidFill>
                  <a:schemeClr val="bg1"/>
                </a:solidFill>
              </a:rPr>
              <a:t>다방</a:t>
            </a:r>
            <a:endParaRPr lang="en-US" altLang="ko-KR" sz="4000" b="1" spc="600" dirty="0" smtClean="0">
              <a:solidFill>
                <a:schemeClr val="bg1"/>
              </a:solidFill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04CAB050-C21F-482B-8CC4-4F7B2342FA08}"/>
              </a:ext>
            </a:extLst>
          </p:cNvPr>
          <p:cNvSpPr/>
          <p:nvPr/>
        </p:nvSpPr>
        <p:spPr>
          <a:xfrm>
            <a:off x="1704622" y="1273951"/>
            <a:ext cx="9663289" cy="6451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다방은 매체</a:t>
            </a:r>
            <a:r>
              <a:rPr lang="en-US" altLang="ko-KR" dirty="0" smtClean="0">
                <a:solidFill>
                  <a:schemeClr val="tx1"/>
                </a:solidFill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</a:rPr>
              <a:t>온라인</a:t>
            </a:r>
            <a:r>
              <a:rPr lang="en-US" altLang="ko-KR" dirty="0" smtClean="0">
                <a:solidFill>
                  <a:schemeClr val="tx1"/>
                </a:solidFill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</a:rPr>
              <a:t>오프라인 광고를 많이 하는 업체로써 업체 홍보가 잘되고 있는 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장점이 있으며</a:t>
            </a:r>
            <a:r>
              <a:rPr lang="en-US" altLang="ko-KR" dirty="0" smtClean="0">
                <a:solidFill>
                  <a:schemeClr val="tx1"/>
                </a:solidFill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</a:rPr>
              <a:t>원 </a:t>
            </a:r>
            <a:r>
              <a:rPr lang="ko-KR" altLang="en-US" dirty="0" err="1" smtClean="0">
                <a:solidFill>
                  <a:schemeClr val="tx1"/>
                </a:solidFill>
              </a:rPr>
              <a:t>투룸</a:t>
            </a:r>
            <a:r>
              <a:rPr lang="ko-KR" altLang="en-US" dirty="0" smtClean="0">
                <a:solidFill>
                  <a:schemeClr val="tx1"/>
                </a:solidFill>
              </a:rPr>
              <a:t> 상품을 기반으로 공동주택까지 광고 영역을 넓히고 있는 상품입니다</a:t>
            </a:r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Owner\Desktop\캡처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3470" y="2045049"/>
            <a:ext cx="9623396" cy="4812951"/>
          </a:xfrm>
          <a:prstGeom prst="rect">
            <a:avLst/>
          </a:prstGeom>
          <a:noFill/>
        </p:spPr>
      </p:pic>
      <p:grpSp>
        <p:nvGrpSpPr>
          <p:cNvPr id="10" name="그룹 11"/>
          <p:cNvGrpSpPr/>
          <p:nvPr/>
        </p:nvGrpSpPr>
        <p:grpSpPr>
          <a:xfrm>
            <a:off x="-193933" y="0"/>
            <a:ext cx="11610866" cy="228600"/>
            <a:chOff x="292100" y="279400"/>
            <a:chExt cx="12269788" cy="228600"/>
          </a:xfrm>
        </p:grpSpPr>
        <p:sp>
          <p:nvSpPr>
            <p:cNvPr id="12" name="직사각형 11"/>
            <p:cNvSpPr/>
            <p:nvPr/>
          </p:nvSpPr>
          <p:spPr>
            <a:xfrm>
              <a:off x="292100" y="281940"/>
              <a:ext cx="12269788" cy="220980"/>
            </a:xfrm>
            <a:prstGeom prst="rect">
              <a:avLst/>
            </a:prstGeom>
            <a:gradFill flip="none" rotWithShape="1">
              <a:gsLst>
                <a:gs pos="0">
                  <a:srgbClr val="FB4185">
                    <a:alpha val="0"/>
                  </a:srgbClr>
                </a:gs>
                <a:gs pos="50000">
                  <a:srgbClr val="FEB0C6">
                    <a:alpha val="43000"/>
                  </a:srgbClr>
                </a:gs>
                <a:gs pos="100000">
                  <a:srgbClr val="FEB0C6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altLang="ko-KR" sz="1200" dirty="0" smtClean="0">
                  <a:solidFill>
                    <a:schemeClr val="bg1"/>
                  </a:solidFill>
                  <a:latin typeface="HY울릉도E" pitchFamily="18" charset="-127"/>
                  <a:ea typeface="HY울릉도E" pitchFamily="18" charset="-127"/>
                </a:rPr>
                <a:t>HONGHEE</a:t>
              </a:r>
              <a:endParaRPr lang="ko-KR" altLang="en-US" sz="1200" dirty="0">
                <a:solidFill>
                  <a:schemeClr val="bg1"/>
                </a:solidFill>
                <a:latin typeface="HY울릉도E" pitchFamily="18" charset="-127"/>
                <a:ea typeface="HY울릉도E" pitchFamily="18" charset="-127"/>
              </a:endParaRPr>
            </a:p>
          </p:txBody>
        </p:sp>
        <p:cxnSp>
          <p:nvCxnSpPr>
            <p:cNvPr id="13" name="직선 연결선 12"/>
            <p:cNvCxnSpPr/>
            <p:nvPr/>
          </p:nvCxnSpPr>
          <p:spPr>
            <a:xfrm>
              <a:off x="292100" y="508000"/>
              <a:ext cx="12269788" cy="0"/>
            </a:xfrm>
            <a:prstGeom prst="line">
              <a:avLst/>
            </a:prstGeom>
            <a:ln w="25400">
              <a:gradFill flip="none" rotWithShape="1">
                <a:gsLst>
                  <a:gs pos="0">
                    <a:schemeClr val="bg1">
                      <a:lumMod val="65000"/>
                      <a:alpha val="90000"/>
                    </a:schemeClr>
                  </a:gs>
                  <a:gs pos="50000">
                    <a:schemeClr val="bg1">
                      <a:lumMod val="65000"/>
                      <a:alpha val="50000"/>
                    </a:schemeClr>
                  </a:gs>
                  <a:gs pos="100000">
                    <a:schemeClr val="bg1">
                      <a:lumMod val="65000"/>
                      <a:alpha val="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 flipV="1">
              <a:off x="12561888" y="279400"/>
              <a:ext cx="0" cy="22860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9C1F2634-3BA3-49A1-AA09-CBF26C7C106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rgbClr val="FB4185"/>
              </a:gs>
              <a:gs pos="0">
                <a:srgbClr val="F7CEE0">
                  <a:alpha val="60000"/>
                </a:srgbClr>
              </a:gs>
              <a:gs pos="36000">
                <a:srgbClr val="FEA5BB">
                  <a:alpha val="70000"/>
                </a:srgbClr>
              </a:gs>
              <a:gs pos="73000">
                <a:srgbClr val="FD7CA0">
                  <a:alpha val="50000"/>
                </a:srgb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CA4104CD-18B9-4638-99A6-78D0EDCF2C4D}"/>
              </a:ext>
            </a:extLst>
          </p:cNvPr>
          <p:cNvSpPr/>
          <p:nvPr/>
        </p:nvSpPr>
        <p:spPr>
          <a:xfrm>
            <a:off x="182880" y="137264"/>
            <a:ext cx="1362988" cy="10805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1C3DF2F-5C4F-4CC1-B132-43C75A8D9F55}"/>
              </a:ext>
            </a:extLst>
          </p:cNvPr>
          <p:cNvSpPr txBox="1"/>
          <p:nvPr/>
        </p:nvSpPr>
        <p:spPr>
          <a:xfrm>
            <a:off x="538483" y="159841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5400" b="1" dirty="0" smtClean="0">
                <a:solidFill>
                  <a:schemeClr val="bg1"/>
                </a:solidFill>
              </a:rPr>
              <a:t>04</a:t>
            </a:r>
            <a:endParaRPr lang="ko-KR" altLang="en-US" sz="5400" b="1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8EFA15F-F472-4D9E-9AE9-B00F69BF6CAD}"/>
              </a:ext>
            </a:extLst>
          </p:cNvPr>
          <p:cNvSpPr txBox="1"/>
          <p:nvPr/>
        </p:nvSpPr>
        <p:spPr>
          <a:xfrm>
            <a:off x="1708427" y="229057"/>
            <a:ext cx="9720000" cy="72000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b="1" spc="600" dirty="0" err="1" smtClean="0">
                <a:solidFill>
                  <a:schemeClr val="bg1"/>
                </a:solidFill>
              </a:rPr>
              <a:t>방콜</a:t>
            </a:r>
            <a:endParaRPr lang="en-US" altLang="ko-KR" sz="4000" b="1" spc="600" dirty="0" smtClean="0">
              <a:solidFill>
                <a:schemeClr val="bg1"/>
              </a:solidFill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04CAB050-C21F-482B-8CC4-4F7B2342FA08}"/>
              </a:ext>
            </a:extLst>
          </p:cNvPr>
          <p:cNvSpPr/>
          <p:nvPr/>
        </p:nvSpPr>
        <p:spPr>
          <a:xfrm>
            <a:off x="1704622" y="1567462"/>
            <a:ext cx="9768241" cy="94996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solidFill>
                  <a:schemeClr val="tx1"/>
                </a:solidFill>
              </a:rPr>
              <a:t>방콜</a:t>
            </a:r>
            <a:r>
              <a:rPr lang="ko-KR" altLang="en-US" dirty="0" smtClean="0">
                <a:solidFill>
                  <a:schemeClr val="tx1"/>
                </a:solidFill>
              </a:rPr>
              <a:t> 플랫폼은 원룸부터 </a:t>
            </a:r>
            <a:r>
              <a:rPr lang="ko-KR" altLang="en-US" dirty="0" err="1" smtClean="0">
                <a:solidFill>
                  <a:schemeClr val="tx1"/>
                </a:solidFill>
              </a:rPr>
              <a:t>쉐어하우스까지</a:t>
            </a:r>
            <a:r>
              <a:rPr lang="ko-KR" altLang="en-US" dirty="0" smtClean="0">
                <a:solidFill>
                  <a:schemeClr val="tx1"/>
                </a:solidFill>
              </a:rPr>
              <a:t> 지역별</a:t>
            </a:r>
            <a:r>
              <a:rPr lang="en-US" altLang="ko-KR" dirty="0" smtClean="0">
                <a:solidFill>
                  <a:schemeClr val="tx1"/>
                </a:solidFill>
              </a:rPr>
              <a:t>/</a:t>
            </a:r>
            <a:r>
              <a:rPr lang="ko-KR" altLang="en-US" dirty="0" smtClean="0">
                <a:solidFill>
                  <a:schemeClr val="tx1"/>
                </a:solidFill>
              </a:rPr>
              <a:t>지하철역</a:t>
            </a:r>
            <a:r>
              <a:rPr lang="en-US" altLang="ko-KR" dirty="0" smtClean="0">
                <a:solidFill>
                  <a:schemeClr val="tx1"/>
                </a:solidFill>
              </a:rPr>
              <a:t>/</a:t>
            </a:r>
            <a:r>
              <a:rPr lang="ko-KR" altLang="en-US" dirty="0" smtClean="0">
                <a:solidFill>
                  <a:schemeClr val="tx1"/>
                </a:solidFill>
              </a:rPr>
              <a:t>대학교 카테고리 별로 구하고자 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하는 정보를 쉽게 확인할 수 있어 젊은 층이 선호하는 핸드폰기반의 어플리케이션 광고입니다</a:t>
            </a:r>
            <a:r>
              <a:rPr lang="en-US" altLang="ko-KR" dirty="0" smtClean="0">
                <a:solidFill>
                  <a:schemeClr val="tx1"/>
                </a:solidFill>
              </a:rPr>
              <a:t>.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04CAB050-C21F-482B-8CC4-4F7B2342FA08}"/>
              </a:ext>
            </a:extLst>
          </p:cNvPr>
          <p:cNvSpPr/>
          <p:nvPr/>
        </p:nvSpPr>
        <p:spPr>
          <a:xfrm>
            <a:off x="1761067" y="5603240"/>
            <a:ext cx="9674576" cy="6451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월 </a:t>
            </a:r>
            <a:r>
              <a:rPr lang="en-US" altLang="ko-KR" dirty="0" smtClean="0">
                <a:solidFill>
                  <a:schemeClr val="tx1"/>
                </a:solidFill>
              </a:rPr>
              <a:t>2</a:t>
            </a:r>
            <a:r>
              <a:rPr lang="ko-KR" altLang="en-US" dirty="0" smtClean="0">
                <a:solidFill>
                  <a:schemeClr val="tx1"/>
                </a:solidFill>
              </a:rPr>
              <a:t>만원으로 </a:t>
            </a:r>
            <a:r>
              <a:rPr lang="en-US" altLang="ko-KR" dirty="0" smtClean="0">
                <a:solidFill>
                  <a:schemeClr val="tx1"/>
                </a:solidFill>
              </a:rPr>
              <a:t>1</a:t>
            </a:r>
            <a:r>
              <a:rPr lang="ko-KR" altLang="en-US" dirty="0" smtClean="0">
                <a:solidFill>
                  <a:schemeClr val="tx1"/>
                </a:solidFill>
              </a:rPr>
              <a:t>년 계약 가능 상품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04CAB050-C21F-482B-8CC4-4F7B2342FA08}"/>
              </a:ext>
            </a:extLst>
          </p:cNvPr>
          <p:cNvSpPr/>
          <p:nvPr/>
        </p:nvSpPr>
        <p:spPr>
          <a:xfrm>
            <a:off x="1749777" y="2946399"/>
            <a:ext cx="9697156" cy="20545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err="1" smtClean="0">
                <a:solidFill>
                  <a:srgbClr val="0070C0"/>
                </a:solidFill>
              </a:rPr>
              <a:t>방콜</a:t>
            </a:r>
            <a:r>
              <a:rPr lang="ko-KR" altLang="en-US" b="1" dirty="0" smtClean="0">
                <a:solidFill>
                  <a:srgbClr val="0070C0"/>
                </a:solidFill>
              </a:rPr>
              <a:t> 서비스 혜택</a:t>
            </a:r>
            <a:endParaRPr lang="en-US" altLang="ko-KR" b="1" dirty="0" smtClean="0">
              <a:solidFill>
                <a:srgbClr val="0070C0"/>
              </a:solidFill>
            </a:endParaRPr>
          </a:p>
          <a:p>
            <a:pPr algn="ctr"/>
            <a:endParaRPr lang="en-US" altLang="ko-KR" b="1" dirty="0" smtClean="0">
              <a:solidFill>
                <a:srgbClr val="0070C0"/>
              </a:solidFill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매물을 등록하면 부동산</a:t>
            </a:r>
            <a:r>
              <a:rPr lang="en-US" altLang="ko-KR" dirty="0" smtClean="0">
                <a:solidFill>
                  <a:schemeClr val="tx1"/>
                </a:solidFill>
              </a:rPr>
              <a:t>114</a:t>
            </a:r>
            <a:r>
              <a:rPr lang="ko-KR" altLang="en-US" dirty="0" smtClean="0">
                <a:solidFill>
                  <a:schemeClr val="tx1"/>
                </a:solidFill>
              </a:rPr>
              <a:t>에 동시 노출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각종 제휴 사이트에 등록한 매물 동시 노출 서비스 </a:t>
            </a:r>
            <a:r>
              <a:rPr lang="en-US" altLang="ko-KR" dirty="0" smtClean="0">
                <a:solidFill>
                  <a:schemeClr val="tx1"/>
                </a:solidFill>
              </a:rPr>
              <a:t>(</a:t>
            </a:r>
            <a:r>
              <a:rPr lang="ko-KR" altLang="en-US" dirty="0" err="1" smtClean="0">
                <a:solidFill>
                  <a:schemeClr val="tx1"/>
                </a:solidFill>
              </a:rPr>
              <a:t>전송비는</a:t>
            </a:r>
            <a:r>
              <a:rPr lang="ko-KR" altLang="en-US" dirty="0" smtClean="0">
                <a:solidFill>
                  <a:schemeClr val="tx1"/>
                </a:solidFill>
              </a:rPr>
              <a:t> 별도</a:t>
            </a:r>
            <a:r>
              <a:rPr lang="en-US" altLang="ko-KR" dirty="0" smtClean="0">
                <a:solidFill>
                  <a:schemeClr val="tx1"/>
                </a:solidFill>
              </a:rPr>
              <a:t>)</a:t>
            </a: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중개사무소 전용 홈페이지 무료 제공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중개 지원 부동산</a:t>
            </a:r>
            <a:r>
              <a:rPr lang="en-US" altLang="ko-KR" dirty="0" smtClean="0">
                <a:solidFill>
                  <a:schemeClr val="tx1"/>
                </a:solidFill>
              </a:rPr>
              <a:t>114 </a:t>
            </a:r>
            <a:r>
              <a:rPr lang="ko-KR" altLang="en-US" dirty="0" smtClean="0">
                <a:solidFill>
                  <a:schemeClr val="tx1"/>
                </a:solidFill>
              </a:rPr>
              <a:t>전용 </a:t>
            </a:r>
            <a:r>
              <a:rPr lang="ko-KR" altLang="en-US" dirty="0" err="1" smtClean="0">
                <a:solidFill>
                  <a:schemeClr val="tx1"/>
                </a:solidFill>
              </a:rPr>
              <a:t>어플</a:t>
            </a:r>
            <a:r>
              <a:rPr lang="ko-KR" altLang="en-US" dirty="0" smtClean="0">
                <a:solidFill>
                  <a:schemeClr val="tx1"/>
                </a:solidFill>
              </a:rPr>
              <a:t> 지원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방 구하기 서비스 </a:t>
            </a:r>
            <a:r>
              <a:rPr lang="en-US" altLang="ko-KR" dirty="0" smtClean="0">
                <a:solidFill>
                  <a:schemeClr val="tx1"/>
                </a:solidFill>
              </a:rPr>
              <a:t>/ </a:t>
            </a:r>
            <a:r>
              <a:rPr lang="ko-KR" altLang="en-US" dirty="0" err="1" smtClean="0">
                <a:solidFill>
                  <a:schemeClr val="tx1"/>
                </a:solidFill>
              </a:rPr>
              <a:t>콜매니저</a:t>
            </a:r>
            <a:r>
              <a:rPr lang="ko-KR" altLang="en-US" dirty="0" smtClean="0">
                <a:solidFill>
                  <a:schemeClr val="tx1"/>
                </a:solidFill>
              </a:rPr>
              <a:t> 서비스까지 무상지원</a:t>
            </a:r>
            <a:endParaRPr lang="en-US" altLang="ko-KR" dirty="0" smtClean="0">
              <a:solidFill>
                <a:schemeClr val="tx1"/>
              </a:solidFill>
            </a:endParaRPr>
          </a:p>
        </p:txBody>
      </p:sp>
      <p:grpSp>
        <p:nvGrpSpPr>
          <p:cNvPr id="10" name="그룹 11"/>
          <p:cNvGrpSpPr/>
          <p:nvPr/>
        </p:nvGrpSpPr>
        <p:grpSpPr>
          <a:xfrm>
            <a:off x="-185695" y="0"/>
            <a:ext cx="11610866" cy="228600"/>
            <a:chOff x="292100" y="279400"/>
            <a:chExt cx="12269788" cy="228600"/>
          </a:xfrm>
        </p:grpSpPr>
        <p:sp>
          <p:nvSpPr>
            <p:cNvPr id="11" name="직사각형 10"/>
            <p:cNvSpPr/>
            <p:nvPr/>
          </p:nvSpPr>
          <p:spPr>
            <a:xfrm>
              <a:off x="292100" y="281940"/>
              <a:ext cx="12269788" cy="220980"/>
            </a:xfrm>
            <a:prstGeom prst="rect">
              <a:avLst/>
            </a:prstGeom>
            <a:gradFill flip="none" rotWithShape="1">
              <a:gsLst>
                <a:gs pos="0">
                  <a:srgbClr val="FB4185">
                    <a:alpha val="0"/>
                  </a:srgbClr>
                </a:gs>
                <a:gs pos="50000">
                  <a:srgbClr val="FEB0C6">
                    <a:alpha val="43000"/>
                  </a:srgbClr>
                </a:gs>
                <a:gs pos="100000">
                  <a:srgbClr val="FEB0C6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altLang="ko-KR" sz="1200" dirty="0" smtClean="0">
                  <a:solidFill>
                    <a:schemeClr val="bg1"/>
                  </a:solidFill>
                  <a:latin typeface="HY울릉도E" pitchFamily="18" charset="-127"/>
                  <a:ea typeface="HY울릉도E" pitchFamily="18" charset="-127"/>
                </a:rPr>
                <a:t>HONGHEE</a:t>
              </a:r>
              <a:endParaRPr lang="ko-KR" altLang="en-US" sz="1200" dirty="0">
                <a:solidFill>
                  <a:schemeClr val="bg1"/>
                </a:solidFill>
                <a:latin typeface="HY울릉도E" pitchFamily="18" charset="-127"/>
                <a:ea typeface="HY울릉도E" pitchFamily="18" charset="-127"/>
              </a:endParaRPr>
            </a:p>
          </p:txBody>
        </p:sp>
        <p:cxnSp>
          <p:nvCxnSpPr>
            <p:cNvPr id="12" name="직선 연결선 11"/>
            <p:cNvCxnSpPr/>
            <p:nvPr/>
          </p:nvCxnSpPr>
          <p:spPr>
            <a:xfrm>
              <a:off x="292100" y="508000"/>
              <a:ext cx="12269788" cy="0"/>
            </a:xfrm>
            <a:prstGeom prst="line">
              <a:avLst/>
            </a:prstGeom>
            <a:ln w="25400">
              <a:gradFill flip="none" rotWithShape="1">
                <a:gsLst>
                  <a:gs pos="0">
                    <a:schemeClr val="bg1">
                      <a:lumMod val="65000"/>
                      <a:alpha val="90000"/>
                    </a:schemeClr>
                  </a:gs>
                  <a:gs pos="50000">
                    <a:schemeClr val="bg1">
                      <a:lumMod val="65000"/>
                      <a:alpha val="50000"/>
                    </a:schemeClr>
                  </a:gs>
                  <a:gs pos="100000">
                    <a:schemeClr val="bg1">
                      <a:lumMod val="65000"/>
                      <a:alpha val="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/>
            <p:nvPr/>
          </p:nvCxnSpPr>
          <p:spPr>
            <a:xfrm flipV="1">
              <a:off x="12561888" y="279400"/>
              <a:ext cx="0" cy="22860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CA4104CD-18B9-4638-99A6-78D0EDCF2C4D}"/>
              </a:ext>
            </a:extLst>
          </p:cNvPr>
          <p:cNvSpPr/>
          <p:nvPr/>
        </p:nvSpPr>
        <p:spPr>
          <a:xfrm>
            <a:off x="182880" y="137264"/>
            <a:ext cx="1362988" cy="108053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1C3DF2F-5C4F-4CC1-B132-43C75A8D9F55}"/>
              </a:ext>
            </a:extLst>
          </p:cNvPr>
          <p:cNvSpPr txBox="1"/>
          <p:nvPr/>
        </p:nvSpPr>
        <p:spPr>
          <a:xfrm>
            <a:off x="538483" y="159841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5400" b="1" dirty="0" smtClean="0">
                <a:solidFill>
                  <a:schemeClr val="bg1"/>
                </a:solidFill>
              </a:rPr>
              <a:t>05</a:t>
            </a:r>
            <a:endParaRPr lang="ko-KR" altLang="en-US" sz="5400" b="1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8EFA15F-F472-4D9E-9AE9-B00F69BF6CAD}"/>
              </a:ext>
            </a:extLst>
          </p:cNvPr>
          <p:cNvSpPr txBox="1"/>
          <p:nvPr/>
        </p:nvSpPr>
        <p:spPr>
          <a:xfrm>
            <a:off x="1700189" y="237295"/>
            <a:ext cx="9720000" cy="72000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b="1" spc="600" dirty="0" smtClean="0">
                <a:solidFill>
                  <a:schemeClr val="bg1"/>
                </a:solidFill>
              </a:rPr>
              <a:t>다음</a:t>
            </a:r>
            <a:endParaRPr lang="en-US" altLang="ko-KR" sz="4000" b="1" spc="600" dirty="0" smtClean="0">
              <a:solidFill>
                <a:schemeClr val="bg1"/>
              </a:solidFill>
            </a:endParaRPr>
          </a:p>
        </p:txBody>
      </p:sp>
      <p:sp>
        <p:nvSpPr>
          <p:cNvPr id="7" name="타원 6">
            <a:extLst>
              <a:ext uri="{FF2B5EF4-FFF2-40B4-BE49-F238E27FC236}">
                <a16:creationId xmlns:a16="http://schemas.microsoft.com/office/drawing/2014/main" xmlns="" id="{BE648548-5922-4302-BA60-F168FA135BD6}"/>
              </a:ext>
            </a:extLst>
          </p:cNvPr>
          <p:cNvSpPr/>
          <p:nvPr/>
        </p:nvSpPr>
        <p:spPr>
          <a:xfrm>
            <a:off x="10433234" y="962129"/>
            <a:ext cx="1758766" cy="175876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로컬링크</a:t>
            </a:r>
            <a:endParaRPr lang="ko-KR" altLang="en-US" sz="2000" dirty="0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xmlns="" id="{BE648548-5922-4302-BA60-F168FA135BD6}"/>
              </a:ext>
            </a:extLst>
          </p:cNvPr>
          <p:cNvSpPr/>
          <p:nvPr/>
        </p:nvSpPr>
        <p:spPr>
          <a:xfrm>
            <a:off x="4525192" y="4026178"/>
            <a:ext cx="1758766" cy="175876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err="1" smtClean="0"/>
              <a:t>스페셜</a:t>
            </a:r>
            <a:endParaRPr lang="en-US" altLang="ko-KR" sz="2000" dirty="0" smtClean="0"/>
          </a:p>
          <a:p>
            <a:pPr algn="ctr"/>
            <a:r>
              <a:rPr lang="ko-KR" altLang="en-US" sz="2000" dirty="0" smtClean="0"/>
              <a:t>링크</a:t>
            </a:r>
            <a:endParaRPr lang="en-US" altLang="ko-KR" sz="2000" dirty="0" smtClean="0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xmlns="" id="{BE648548-5922-4302-BA60-F168FA135BD6}"/>
              </a:ext>
            </a:extLst>
          </p:cNvPr>
          <p:cNvSpPr/>
          <p:nvPr/>
        </p:nvSpPr>
        <p:spPr>
          <a:xfrm>
            <a:off x="10433234" y="4038078"/>
            <a:ext cx="1758766" cy="175876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스폰서</a:t>
            </a:r>
            <a:endParaRPr lang="en-US" altLang="ko-KR" sz="2000" dirty="0" smtClean="0"/>
          </a:p>
          <a:p>
            <a:pPr algn="ctr"/>
            <a:r>
              <a:rPr lang="ko-KR" altLang="en-US" sz="2000" dirty="0" smtClean="0"/>
              <a:t>박스</a:t>
            </a:r>
            <a:endParaRPr lang="ko-KR" altLang="en-US" sz="2000" dirty="0"/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xmlns="" id="{BE648548-5922-4302-BA60-F168FA135BD6}"/>
              </a:ext>
            </a:extLst>
          </p:cNvPr>
          <p:cNvSpPr/>
          <p:nvPr/>
        </p:nvSpPr>
        <p:spPr>
          <a:xfrm>
            <a:off x="4583159" y="1008047"/>
            <a:ext cx="1758766" cy="175876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/>
              <a:t>프리미엄 링크</a:t>
            </a:r>
            <a:endParaRPr lang="ko-KR" altLang="en-US" sz="2000" dirty="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xmlns="" id="{04CAB050-C21F-482B-8CC4-4F7B2342FA08}"/>
              </a:ext>
            </a:extLst>
          </p:cNvPr>
          <p:cNvSpPr/>
          <p:nvPr/>
        </p:nvSpPr>
        <p:spPr>
          <a:xfrm>
            <a:off x="0" y="956651"/>
            <a:ext cx="4605867" cy="18248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>
                <a:solidFill>
                  <a:srgbClr val="0070C0"/>
                </a:solidFill>
              </a:rPr>
              <a:t>주요 검색네트워크의 </a:t>
            </a:r>
            <a:r>
              <a:rPr lang="ko-KR" altLang="en-US" sz="1600" dirty="0" err="1" smtClean="0">
                <a:solidFill>
                  <a:srgbClr val="0070C0"/>
                </a:solidFill>
              </a:rPr>
              <a:t>최상단인</a:t>
            </a:r>
            <a:r>
              <a:rPr lang="ko-KR" altLang="en-US" sz="1600" dirty="0" smtClean="0">
                <a:solidFill>
                  <a:srgbClr val="0070C0"/>
                </a:solidFill>
              </a:rPr>
              <a:t> 프리미엄링크 </a:t>
            </a:r>
            <a:endParaRPr lang="en-US" altLang="ko-KR" sz="1600" dirty="0" smtClean="0">
              <a:solidFill>
                <a:srgbClr val="0070C0"/>
              </a:solidFill>
            </a:endParaRPr>
          </a:p>
          <a:p>
            <a:r>
              <a:rPr lang="ko-KR" altLang="en-US" sz="1600" dirty="0" smtClean="0">
                <a:solidFill>
                  <a:srgbClr val="0070C0"/>
                </a:solidFill>
              </a:rPr>
              <a:t>영역에</a:t>
            </a:r>
            <a:r>
              <a:rPr lang="en-US" altLang="ko-KR" sz="1600" dirty="0" smtClean="0">
                <a:solidFill>
                  <a:srgbClr val="0070C0"/>
                </a:solidFill>
              </a:rPr>
              <a:t> </a:t>
            </a:r>
            <a:r>
              <a:rPr lang="ko-KR" altLang="en-US" sz="1600" dirty="0" smtClean="0">
                <a:solidFill>
                  <a:srgbClr val="0070C0"/>
                </a:solidFill>
              </a:rPr>
              <a:t>동시 노출되며</a:t>
            </a:r>
            <a:r>
              <a:rPr lang="en-US" altLang="ko-KR" sz="1600" dirty="0" smtClean="0">
                <a:solidFill>
                  <a:srgbClr val="0070C0"/>
                </a:solidFill>
              </a:rPr>
              <a:t>, </a:t>
            </a:r>
            <a:r>
              <a:rPr lang="ko-KR" altLang="en-US" sz="1600" dirty="0" smtClean="0">
                <a:solidFill>
                  <a:srgbClr val="0070C0"/>
                </a:solidFill>
              </a:rPr>
              <a:t>다양한 </a:t>
            </a:r>
            <a:r>
              <a:rPr lang="ko-KR" altLang="en-US" sz="1600" dirty="0" err="1" smtClean="0">
                <a:solidFill>
                  <a:srgbClr val="0070C0"/>
                </a:solidFill>
              </a:rPr>
              <a:t>컨텐츠</a:t>
            </a:r>
            <a:r>
              <a:rPr lang="ko-KR" altLang="en-US" sz="1600" dirty="0" smtClean="0">
                <a:solidFill>
                  <a:srgbClr val="0070C0"/>
                </a:solidFill>
              </a:rPr>
              <a:t> 네트워크 영역과 </a:t>
            </a:r>
            <a:r>
              <a:rPr lang="ko-KR" altLang="en-US" sz="1600" dirty="0" err="1" smtClean="0">
                <a:solidFill>
                  <a:srgbClr val="0070C0"/>
                </a:solidFill>
              </a:rPr>
              <a:t>모바일</a:t>
            </a:r>
            <a:r>
              <a:rPr lang="ko-KR" altLang="en-US" sz="1600" dirty="0" smtClean="0">
                <a:solidFill>
                  <a:srgbClr val="0070C0"/>
                </a:solidFill>
              </a:rPr>
              <a:t> </a:t>
            </a:r>
            <a:r>
              <a:rPr lang="ko-KR" altLang="en-US" sz="1600" dirty="0" err="1" smtClean="0">
                <a:solidFill>
                  <a:srgbClr val="0070C0"/>
                </a:solidFill>
              </a:rPr>
              <a:t>앱에</a:t>
            </a:r>
            <a:r>
              <a:rPr lang="ko-KR" altLang="en-US" sz="1600" dirty="0" smtClean="0">
                <a:solidFill>
                  <a:srgbClr val="0070C0"/>
                </a:solidFill>
              </a:rPr>
              <a:t> 노출되어 광고를 클릭한</a:t>
            </a:r>
            <a:endParaRPr lang="en-US" altLang="ko-KR" sz="1600" dirty="0" smtClean="0">
              <a:solidFill>
                <a:srgbClr val="0070C0"/>
              </a:solidFill>
            </a:endParaRPr>
          </a:p>
          <a:p>
            <a:r>
              <a:rPr lang="ko-KR" altLang="en-US" sz="1600" dirty="0" smtClean="0">
                <a:solidFill>
                  <a:srgbClr val="0070C0"/>
                </a:solidFill>
              </a:rPr>
              <a:t>경우에만 </a:t>
            </a:r>
            <a:r>
              <a:rPr lang="ko-KR" altLang="en-US" sz="1600" dirty="0" err="1" smtClean="0">
                <a:solidFill>
                  <a:srgbClr val="0070C0"/>
                </a:solidFill>
              </a:rPr>
              <a:t>과금되는</a:t>
            </a:r>
            <a:r>
              <a:rPr lang="ko-KR" altLang="en-US" sz="1600" dirty="0" smtClean="0">
                <a:solidFill>
                  <a:srgbClr val="0070C0"/>
                </a:solidFill>
              </a:rPr>
              <a:t> </a:t>
            </a:r>
            <a:r>
              <a:rPr lang="en-US" altLang="ko-KR" sz="1600" dirty="0" err="1" smtClean="0">
                <a:solidFill>
                  <a:srgbClr val="0070C0"/>
                </a:solidFill>
              </a:rPr>
              <a:t>cpc</a:t>
            </a:r>
            <a:r>
              <a:rPr lang="en-US" altLang="ko-KR" sz="1600" dirty="0" smtClean="0">
                <a:solidFill>
                  <a:srgbClr val="0070C0"/>
                </a:solidFill>
              </a:rPr>
              <a:t> </a:t>
            </a:r>
            <a:r>
              <a:rPr lang="ko-KR" altLang="en-US" sz="1600" dirty="0" smtClean="0">
                <a:solidFill>
                  <a:srgbClr val="0070C0"/>
                </a:solidFill>
              </a:rPr>
              <a:t>검색광고 상품입니다</a:t>
            </a:r>
            <a:endParaRPr lang="ko-KR" altLang="en-US" sz="1600" b="1" dirty="0">
              <a:solidFill>
                <a:srgbClr val="0070C0"/>
              </a:solidFill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xmlns="" id="{04CAB050-C21F-482B-8CC4-4F7B2342FA08}"/>
              </a:ext>
            </a:extLst>
          </p:cNvPr>
          <p:cNvSpPr/>
          <p:nvPr/>
        </p:nvSpPr>
        <p:spPr>
          <a:xfrm>
            <a:off x="0" y="4006930"/>
            <a:ext cx="3465321" cy="5153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ko-KR" altLang="en-US" sz="1600" dirty="0" smtClean="0">
                <a:solidFill>
                  <a:srgbClr val="0070C0"/>
                </a:solidFill>
              </a:rPr>
              <a:t>검색결과가 이미지와 함께 노출되어 사용자의 주목도가 높은 광고</a:t>
            </a:r>
            <a:endParaRPr lang="ko-KR" altLang="en-US" sz="1600" dirty="0">
              <a:solidFill>
                <a:srgbClr val="0070C0"/>
              </a:solidFill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xmlns="" id="{04CAB050-C21F-482B-8CC4-4F7B2342FA08}"/>
              </a:ext>
            </a:extLst>
          </p:cNvPr>
          <p:cNvSpPr/>
          <p:nvPr/>
        </p:nvSpPr>
        <p:spPr>
          <a:xfrm>
            <a:off x="6372943" y="4073594"/>
            <a:ext cx="4001545" cy="5153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>
                <a:solidFill>
                  <a:srgbClr val="0070C0"/>
                </a:solidFill>
              </a:rPr>
              <a:t>검색결과가 우측 </a:t>
            </a:r>
            <a:r>
              <a:rPr lang="ko-KR" altLang="en-US" sz="1600" dirty="0" err="1" smtClean="0">
                <a:solidFill>
                  <a:srgbClr val="0070C0"/>
                </a:solidFill>
              </a:rPr>
              <a:t>최상단에</a:t>
            </a:r>
            <a:r>
              <a:rPr lang="ko-KR" altLang="en-US" sz="1600" dirty="0" smtClean="0">
                <a:solidFill>
                  <a:srgbClr val="0070C0"/>
                </a:solidFill>
              </a:rPr>
              <a:t> 이미지와 함께</a:t>
            </a:r>
            <a:endParaRPr lang="en-US" altLang="ko-KR" sz="1600" dirty="0" smtClean="0">
              <a:solidFill>
                <a:srgbClr val="0070C0"/>
              </a:solidFill>
            </a:endParaRPr>
          </a:p>
          <a:p>
            <a:r>
              <a:rPr lang="ko-KR" altLang="en-US" sz="1600" dirty="0" smtClean="0">
                <a:solidFill>
                  <a:srgbClr val="0070C0"/>
                </a:solidFill>
              </a:rPr>
              <a:t>노출되어 사용자의 주목도가 높은 광고</a:t>
            </a:r>
            <a:endParaRPr lang="ko-KR" altLang="en-US" sz="1600" dirty="0">
              <a:solidFill>
                <a:srgbClr val="0070C0"/>
              </a:solidFill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xmlns="" id="{04CAB050-C21F-482B-8CC4-4F7B2342FA08}"/>
              </a:ext>
            </a:extLst>
          </p:cNvPr>
          <p:cNvSpPr/>
          <p:nvPr/>
        </p:nvSpPr>
        <p:spPr>
          <a:xfrm>
            <a:off x="6530837" y="1117890"/>
            <a:ext cx="3922674" cy="5153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400" dirty="0" smtClean="0">
              <a:solidFill>
                <a:schemeClr val="tx1"/>
              </a:solidFill>
            </a:endParaRPr>
          </a:p>
          <a:p>
            <a:r>
              <a:rPr lang="ko-KR" altLang="en-US" sz="1600" dirty="0" smtClean="0">
                <a:solidFill>
                  <a:srgbClr val="0070C0"/>
                </a:solidFill>
              </a:rPr>
              <a:t>월 </a:t>
            </a:r>
            <a:r>
              <a:rPr lang="en-US" altLang="ko-KR" sz="1600" dirty="0" smtClean="0">
                <a:solidFill>
                  <a:srgbClr val="0070C0"/>
                </a:solidFill>
              </a:rPr>
              <a:t>2</a:t>
            </a:r>
            <a:r>
              <a:rPr lang="ko-KR" altLang="en-US" sz="1600" dirty="0" smtClean="0">
                <a:solidFill>
                  <a:srgbClr val="0070C0"/>
                </a:solidFill>
              </a:rPr>
              <a:t>억 이상의 장소 검색</a:t>
            </a:r>
            <a:r>
              <a:rPr lang="en-US" altLang="ko-KR" sz="1600" dirty="0" smtClean="0">
                <a:solidFill>
                  <a:srgbClr val="0070C0"/>
                </a:solidFill>
              </a:rPr>
              <a:t>, </a:t>
            </a:r>
            <a:r>
              <a:rPr lang="ko-KR" altLang="en-US" sz="1600" dirty="0" smtClean="0">
                <a:solidFill>
                  <a:srgbClr val="0070C0"/>
                </a:solidFill>
              </a:rPr>
              <a:t>자연스러운 </a:t>
            </a:r>
            <a:endParaRPr lang="en-US" altLang="ko-KR" sz="1600" dirty="0" smtClean="0">
              <a:solidFill>
                <a:srgbClr val="0070C0"/>
              </a:solidFill>
            </a:endParaRPr>
          </a:p>
          <a:p>
            <a:r>
              <a:rPr lang="ko-KR" altLang="en-US" sz="1600" dirty="0" smtClean="0">
                <a:solidFill>
                  <a:srgbClr val="0070C0"/>
                </a:solidFill>
              </a:rPr>
              <a:t>검색 맥락 안에서 </a:t>
            </a:r>
            <a:r>
              <a:rPr lang="en-US" altLang="ko-KR" sz="1600" dirty="0" smtClean="0">
                <a:solidFill>
                  <a:srgbClr val="0070C0"/>
                </a:solidFill>
              </a:rPr>
              <a:t>PC </a:t>
            </a:r>
            <a:r>
              <a:rPr lang="ko-KR" altLang="en-US" sz="1600" dirty="0" smtClean="0">
                <a:solidFill>
                  <a:srgbClr val="0070C0"/>
                </a:solidFill>
              </a:rPr>
              <a:t>와 모바일을 통해  내 사업장을 </a:t>
            </a:r>
            <a:r>
              <a:rPr lang="en-US" altLang="ko-KR" sz="1600" dirty="0" smtClean="0">
                <a:solidFill>
                  <a:srgbClr val="0070C0"/>
                </a:solidFill>
              </a:rPr>
              <a:t>1~3</a:t>
            </a:r>
            <a:r>
              <a:rPr lang="ko-KR" altLang="en-US" sz="1600" dirty="0" smtClean="0">
                <a:solidFill>
                  <a:srgbClr val="0070C0"/>
                </a:solidFill>
              </a:rPr>
              <a:t>위까지 위치 노출</a:t>
            </a:r>
            <a:endParaRPr lang="en-US" altLang="ko-KR" sz="1600" dirty="0" smtClean="0">
              <a:solidFill>
                <a:srgbClr val="0070C0"/>
              </a:solidFill>
            </a:endParaRPr>
          </a:p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Owner\Desktop\캡처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405743"/>
            <a:ext cx="4413956" cy="1535139"/>
          </a:xfrm>
          <a:prstGeom prst="rect">
            <a:avLst/>
          </a:prstGeom>
          <a:noFill/>
        </p:spPr>
      </p:pic>
      <p:pic>
        <p:nvPicPr>
          <p:cNvPr id="1027" name="Picture 3" descr="C:\Users\Owner\Desktop\캡처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30285" y="2201333"/>
            <a:ext cx="3728115" cy="1676860"/>
          </a:xfrm>
          <a:prstGeom prst="rect">
            <a:avLst/>
          </a:prstGeom>
          <a:noFill/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xmlns="" id="{9C1F2634-3BA3-49A1-AA09-CBF26C7C106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36" name="직선 연결선 35"/>
          <p:cNvCxnSpPr/>
          <p:nvPr/>
        </p:nvCxnSpPr>
        <p:spPr>
          <a:xfrm>
            <a:off x="0" y="3951111"/>
            <a:ext cx="12192000" cy="225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/>
          <p:cNvCxnSpPr/>
          <p:nvPr/>
        </p:nvCxnSpPr>
        <p:spPr>
          <a:xfrm rot="5400000">
            <a:off x="3400778" y="3880555"/>
            <a:ext cx="5932311" cy="225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1" name="Picture 1" descr="C:\Users\Owner\Desktop\캡처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89510" y="4865512"/>
            <a:ext cx="3905957" cy="1992488"/>
          </a:xfrm>
          <a:prstGeom prst="rect">
            <a:avLst/>
          </a:prstGeom>
          <a:noFill/>
        </p:spPr>
      </p:pic>
      <p:pic>
        <p:nvPicPr>
          <p:cNvPr id="5122" name="Picture 2" descr="C:\Users\Owner\Desktop\캡처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" y="4696178"/>
            <a:ext cx="4357510" cy="2161822"/>
          </a:xfrm>
          <a:prstGeom prst="rect">
            <a:avLst/>
          </a:prstGeom>
          <a:noFill/>
        </p:spPr>
      </p:pic>
      <p:grpSp>
        <p:nvGrpSpPr>
          <p:cNvPr id="21" name="그룹 11"/>
          <p:cNvGrpSpPr/>
          <p:nvPr/>
        </p:nvGrpSpPr>
        <p:grpSpPr>
          <a:xfrm>
            <a:off x="-193933" y="0"/>
            <a:ext cx="11611576" cy="228600"/>
            <a:chOff x="292100" y="279400"/>
            <a:chExt cx="12269788" cy="228600"/>
          </a:xfrm>
        </p:grpSpPr>
        <p:sp>
          <p:nvSpPr>
            <p:cNvPr id="22" name="직사각형 21"/>
            <p:cNvSpPr/>
            <p:nvPr/>
          </p:nvSpPr>
          <p:spPr>
            <a:xfrm>
              <a:off x="292100" y="281940"/>
              <a:ext cx="12269788" cy="220980"/>
            </a:xfrm>
            <a:prstGeom prst="rect">
              <a:avLst/>
            </a:prstGeom>
            <a:gradFill flip="none" rotWithShape="1">
              <a:gsLst>
                <a:gs pos="0">
                  <a:srgbClr val="FB4185">
                    <a:alpha val="0"/>
                  </a:srgbClr>
                </a:gs>
                <a:gs pos="50000">
                  <a:srgbClr val="FEB0C6">
                    <a:alpha val="43000"/>
                  </a:srgbClr>
                </a:gs>
                <a:gs pos="100000">
                  <a:srgbClr val="FEB0C6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altLang="ko-KR" sz="1200" dirty="0" smtClean="0">
                  <a:solidFill>
                    <a:schemeClr val="bg1"/>
                  </a:solidFill>
                  <a:latin typeface="HY울릉도E" pitchFamily="18" charset="-127"/>
                  <a:ea typeface="HY울릉도E" pitchFamily="18" charset="-127"/>
                </a:rPr>
                <a:t>HONGHEE</a:t>
              </a:r>
              <a:endParaRPr lang="ko-KR" altLang="en-US" sz="1200" dirty="0">
                <a:solidFill>
                  <a:schemeClr val="bg1"/>
                </a:solidFill>
                <a:latin typeface="HY울릉도E" pitchFamily="18" charset="-127"/>
                <a:ea typeface="HY울릉도E" pitchFamily="18" charset="-127"/>
              </a:endParaRPr>
            </a:p>
          </p:txBody>
        </p:sp>
        <p:cxnSp>
          <p:nvCxnSpPr>
            <p:cNvPr id="23" name="직선 연결선 22"/>
            <p:cNvCxnSpPr/>
            <p:nvPr/>
          </p:nvCxnSpPr>
          <p:spPr>
            <a:xfrm>
              <a:off x="292100" y="508000"/>
              <a:ext cx="12269788" cy="0"/>
            </a:xfrm>
            <a:prstGeom prst="line">
              <a:avLst/>
            </a:prstGeom>
            <a:ln w="25400">
              <a:gradFill flip="none" rotWithShape="1">
                <a:gsLst>
                  <a:gs pos="0">
                    <a:schemeClr val="bg1">
                      <a:lumMod val="65000"/>
                      <a:alpha val="90000"/>
                    </a:schemeClr>
                  </a:gs>
                  <a:gs pos="50000">
                    <a:schemeClr val="bg1">
                      <a:lumMod val="65000"/>
                      <a:alpha val="50000"/>
                    </a:schemeClr>
                  </a:gs>
                  <a:gs pos="100000">
                    <a:schemeClr val="bg1">
                      <a:lumMod val="65000"/>
                      <a:alpha val="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 flipV="1">
              <a:off x="12561888" y="279400"/>
              <a:ext cx="0" cy="22860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 cstate="screen">
            <a:lum brigh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2083"/>
          <a:stretch/>
        </p:blipFill>
        <p:spPr>
          <a:xfrm>
            <a:off x="0" y="1514475"/>
            <a:ext cx="12192000" cy="5343525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413880" y="1853723"/>
            <a:ext cx="11359020" cy="471265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1C7D1BE6-2804-47EC-8B18-4401AE20789F}"/>
              </a:ext>
            </a:extLst>
          </p:cNvPr>
          <p:cNvSpPr/>
          <p:nvPr/>
        </p:nvSpPr>
        <p:spPr>
          <a:xfrm>
            <a:off x="4526244" y="3208408"/>
            <a:ext cx="274626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4000" b="1" dirty="0" smtClean="0">
                <a:solidFill>
                  <a:schemeClr val="bg1"/>
                </a:solidFill>
              </a:rPr>
              <a:t>Thank you</a:t>
            </a:r>
            <a:endParaRPr lang="ko-KR" altLang="en-US" sz="4000" b="1" dirty="0">
              <a:solidFill>
                <a:schemeClr val="bg1"/>
              </a:solidFill>
            </a:endParaRPr>
          </a:p>
        </p:txBody>
      </p:sp>
      <p:pic>
        <p:nvPicPr>
          <p:cNvPr id="4098" name="Picture 2" descr="프로필 이미지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96506" y="4144183"/>
            <a:ext cx="1647396" cy="789767"/>
          </a:xfrm>
          <a:prstGeom prst="rect">
            <a:avLst/>
          </a:prstGeom>
          <a:noFill/>
        </p:spPr>
      </p:pic>
      <p:grpSp>
        <p:nvGrpSpPr>
          <p:cNvPr id="3" name="그룹 11"/>
          <p:cNvGrpSpPr/>
          <p:nvPr/>
        </p:nvGrpSpPr>
        <p:grpSpPr>
          <a:xfrm>
            <a:off x="292100" y="279400"/>
            <a:ext cx="11610866" cy="228600"/>
            <a:chOff x="292100" y="279400"/>
            <a:chExt cx="12269788" cy="228600"/>
          </a:xfrm>
        </p:grpSpPr>
        <p:sp>
          <p:nvSpPr>
            <p:cNvPr id="17" name="직사각형 16"/>
            <p:cNvSpPr/>
            <p:nvPr/>
          </p:nvSpPr>
          <p:spPr>
            <a:xfrm>
              <a:off x="292100" y="281940"/>
              <a:ext cx="12269788" cy="220980"/>
            </a:xfrm>
            <a:prstGeom prst="rect">
              <a:avLst/>
            </a:prstGeom>
            <a:gradFill flip="none" rotWithShape="1">
              <a:gsLst>
                <a:gs pos="0">
                  <a:srgbClr val="FB4185">
                    <a:alpha val="0"/>
                  </a:srgbClr>
                </a:gs>
                <a:gs pos="50000">
                  <a:srgbClr val="FEB0C6">
                    <a:alpha val="43000"/>
                  </a:srgbClr>
                </a:gs>
                <a:gs pos="100000">
                  <a:srgbClr val="FEB0C6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altLang="ko-KR" sz="1200" dirty="0" smtClean="0">
                  <a:solidFill>
                    <a:schemeClr val="bg1"/>
                  </a:solidFill>
                  <a:latin typeface="HY울릉도E" pitchFamily="18" charset="-127"/>
                  <a:ea typeface="HY울릉도E" pitchFamily="18" charset="-127"/>
                </a:rPr>
                <a:t>HONGHEE</a:t>
              </a:r>
              <a:endParaRPr lang="ko-KR" altLang="en-US" sz="1200" dirty="0">
                <a:solidFill>
                  <a:schemeClr val="bg1"/>
                </a:solidFill>
                <a:latin typeface="HY울릉도E" pitchFamily="18" charset="-127"/>
                <a:ea typeface="HY울릉도E" pitchFamily="18" charset="-127"/>
              </a:endParaRPr>
            </a:p>
          </p:txBody>
        </p:sp>
        <p:cxnSp>
          <p:nvCxnSpPr>
            <p:cNvPr id="18" name="직선 연결선 17"/>
            <p:cNvCxnSpPr/>
            <p:nvPr/>
          </p:nvCxnSpPr>
          <p:spPr>
            <a:xfrm>
              <a:off x="292100" y="508000"/>
              <a:ext cx="12269788" cy="0"/>
            </a:xfrm>
            <a:prstGeom prst="line">
              <a:avLst/>
            </a:prstGeom>
            <a:ln w="25400">
              <a:gradFill flip="none" rotWithShape="1">
                <a:gsLst>
                  <a:gs pos="0">
                    <a:schemeClr val="bg1">
                      <a:lumMod val="65000"/>
                      <a:alpha val="90000"/>
                    </a:schemeClr>
                  </a:gs>
                  <a:gs pos="50000">
                    <a:schemeClr val="bg1">
                      <a:lumMod val="65000"/>
                      <a:alpha val="50000"/>
                    </a:schemeClr>
                  </a:gs>
                  <a:gs pos="100000">
                    <a:schemeClr val="bg1">
                      <a:lumMod val="65000"/>
                      <a:alpha val="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 flipV="1">
              <a:off x="12561888" y="279400"/>
              <a:ext cx="0" cy="22860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직사각형 19"/>
          <p:cNvSpPr/>
          <p:nvPr/>
        </p:nvSpPr>
        <p:spPr>
          <a:xfrm>
            <a:off x="0" y="1457325"/>
            <a:ext cx="12192000" cy="152400"/>
          </a:xfrm>
          <a:prstGeom prst="rect">
            <a:avLst/>
          </a:prstGeom>
          <a:solidFill>
            <a:srgbClr val="FEB0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7101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2487</TotalTime>
  <Words>851</Words>
  <Application>Microsoft Office PowerPoint</Application>
  <PresentationFormat>사용자 지정</PresentationFormat>
  <Paragraphs>158</Paragraphs>
  <Slides>18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19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Saebyeol Yu</dc:creator>
  <cp:lastModifiedBy>Owner</cp:lastModifiedBy>
  <cp:revision>77</cp:revision>
  <dcterms:created xsi:type="dcterms:W3CDTF">2019-03-13T02:39:37Z</dcterms:created>
  <dcterms:modified xsi:type="dcterms:W3CDTF">2019-04-01T01:55:07Z</dcterms:modified>
</cp:coreProperties>
</file>