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9" r:id="rId2"/>
    <p:sldId id="260" r:id="rId3"/>
    <p:sldId id="269" r:id="rId4"/>
    <p:sldId id="270" r:id="rId5"/>
    <p:sldId id="257" r:id="rId6"/>
    <p:sldId id="271" r:id="rId7"/>
    <p:sldId id="266" r:id="rId8"/>
    <p:sldId id="263" r:id="rId9"/>
    <p:sldId id="273" r:id="rId10"/>
    <p:sldId id="276" r:id="rId11"/>
    <p:sldId id="277" r:id="rId12"/>
    <p:sldId id="265" r:id="rId13"/>
    <p:sldId id="275" r:id="rId14"/>
    <p:sldId id="268" r:id="rId15"/>
    <p:sldId id="262" r:id="rId16"/>
    <p:sldId id="267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1BAC8"/>
    <a:srgbClr val="ECF1EB"/>
    <a:srgbClr val="C7E5D6"/>
    <a:srgbClr val="F4B490"/>
    <a:srgbClr val="F0D6CE"/>
    <a:srgbClr val="D7C0B5"/>
    <a:srgbClr val="EAF2ED"/>
    <a:srgbClr val="E7E5E0"/>
    <a:srgbClr val="F2D7D6"/>
    <a:srgbClr val="F3F0D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37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6CFB1-5339-49BC-85DE-27F9014F4BA4}" type="datetimeFigureOut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9C978-EE43-46CD-9670-DE5B5834A9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72703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93C2EA4-E8D8-4EC6-AFAE-E0757E0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BDE24B90-C840-46B5-AB73-5777AB540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8FE847F-70E3-44A4-835D-A3F507F41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794C8C-1C78-4940-A887-69016DFF4E0B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F34F299-42D0-4A66-95DC-49BA78ED8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E78EC06-D1F3-4009-9A00-BAB26BAD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2747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9F4D61E-AFEF-4D8F-A829-EC47279FC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B50A05F-8037-49FE-86E4-014CC7E8A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AF0785C-BA26-40A0-A1E0-818D9B3163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7E5E73-1792-459B-B497-2A1D18A7B494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A0EBF51-CAB2-4988-9630-ED6C62CA8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D5A5CF70-AD5D-45BA-917B-EFE7066B7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7974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CA83968-4685-48F9-8F2C-23A35DDF9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3522F516-53CD-43B8-AB0D-A870D3900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383FD26-D867-4EA2-9424-66726DE5C0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530498-B43A-4B44-A604-8F51406AB70A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6E5206E7-25E8-45EC-9B22-E560527DE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EBDA947-3C2B-45CA-9E77-C28DF396F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49819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B728E09-7214-4725-9009-E387D7D1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CE10543-8F26-440E-9EEA-A4C950D87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0224FE2B-BFB8-4E2D-9F3C-EAF693F57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C8494098-DA67-4693-92D8-6918FC45D8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B959A-FE4C-403A-987C-3AA88662D6E1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CE3FC5FD-4AE7-48DE-8AE6-954D189B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FB45A33D-8B9C-420D-8750-1BDFF27C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1063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AEF53AA-8BBD-45A1-82D1-AB05FFA9C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05ED2198-4C45-46B4-9FDD-D55713AB8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A80E321B-585E-4C76-B268-CB7421C65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D7DBEDE0-C6B4-456A-9E37-8D85EC6A2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52F7C4A3-FAFB-47EF-A505-FE6C28B5A7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CD383C45-36CD-42B5-880C-A19B41DC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52AA67-7A88-48A5-9121-667977B0D93A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47CBA8FB-EA28-44B4-8FEA-B4A11A65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D7A79005-FF46-4B09-A620-B89FFFFC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14662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91FC613-CB6C-4918-B85D-EF0EA3B7F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3A15C50B-7FE0-4F50-A372-E8F00FF3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389A0-B485-400A-8B0B-7A3CA3F03EC1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60BC1AF9-FD54-4935-AA9D-73D5E8F2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9AFA494D-AFD7-4670-AA2D-8512CCC5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3641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97EF042F-8BC9-4459-A9D4-A16CD5B80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A72C96-B437-489F-B00F-C7D56C90C22D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A1110968-F22C-4AA9-8174-11D6BE9B9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5F42F682-B097-49D7-A062-1C9B42674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42362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F2BFA93-104C-47A9-8CCF-84427D173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70DDE3E-9177-473E-84C2-E3F7A99A4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739FD8E9-7F9D-4739-8F92-599C43439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811BE41E-EB55-4EFB-9A83-8020FA0E03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6D988-4183-4188-86F9-2750EA390F6D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10EEDE83-57C6-4ED9-BB80-3BBDF4598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35EF12D1-82BF-4480-93BD-A1BF7497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78370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B065FA9-8B88-41EF-A591-A27F66190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E986FB69-0037-41FB-9AEF-B0A3C59FF5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07DAF29-FDC7-4F0F-85FA-CB3230C15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A892315D-76A0-4086-9413-B7D4C5890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A4C987-D252-4FBD-A398-7CF680C7A968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A27D0D60-363B-4C3E-B681-41C925640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7C8CE8B0-13BB-4E4A-9A3E-4E096264D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7215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01F3528A-E3E2-4835-9B3F-61ABD3CC5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760E112B-13AF-476D-A0AA-030D31A5B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9E01AED-9189-440E-8F32-9C0C5A55B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14D16D-AF86-4F23-A594-2A0F5A0E697C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5F77DD78-3F9C-4BEE-9BF4-5ED26F600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DECBDC4-089C-42E9-861B-86C98BFB3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9313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C2FA8A2C-7B94-4E50-9640-11B25439AE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4A3887D6-E2D1-4531-90BE-2771B1C1B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0158A869-1E67-4190-B0FE-B40091E800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A3065-605E-4ED5-A605-E48A414FC322}" type="datetime1">
              <a:rPr lang="ko-KR" altLang="en-US" smtClean="0"/>
              <a:pPr/>
              <a:t>2023-05-01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5F67D7BB-8E9C-46B5-A9BA-C72972F9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8288CE4-7D70-4E8F-BF4C-06B36841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0305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695A0764-5CFB-41C4-A8B3-807ACA74D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353" y="6451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4514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B1C43665-58DD-43D0-A8E9-DA826E68F9E0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3281F0-22D6-46B8-B2D3-6710C24DABEB}"/>
              </a:ext>
            </a:extLst>
          </p:cNvPr>
          <p:cNvSpPr txBox="1"/>
          <p:nvPr/>
        </p:nvSpPr>
        <p:spPr>
          <a:xfrm>
            <a:off x="4181659" y="1617930"/>
            <a:ext cx="3828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smtClean="0"/>
              <a:t>NAVER blog policy </a:t>
            </a:r>
            <a:endParaRPr lang="ko-KR" altLang="en-US" sz="32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2F304BA-97BD-4600-A0AE-F6CA8565A221}"/>
              </a:ext>
            </a:extLst>
          </p:cNvPr>
          <p:cNvSpPr txBox="1"/>
          <p:nvPr/>
        </p:nvSpPr>
        <p:spPr>
          <a:xfrm>
            <a:off x="4191000" y="2291605"/>
            <a:ext cx="3644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smtClean="0"/>
              <a:t>Writer </a:t>
            </a:r>
            <a:r>
              <a:rPr lang="en-US" altLang="ko-KR" sz="1600" err="1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Junhong.park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/ </a:t>
            </a:r>
            <a:r>
              <a:rPr lang="en-US" altLang="ko-KR" sz="1600" smtClean="0"/>
              <a:t>president</a:t>
            </a:r>
            <a:endParaRPr lang="ko-KR" altLang="en-US" sz="160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9471CE7-9347-4494-ACE7-311BFD44258C}"/>
              </a:ext>
            </a:extLst>
          </p:cNvPr>
          <p:cNvSpPr txBox="1"/>
          <p:nvPr/>
        </p:nvSpPr>
        <p:spPr>
          <a:xfrm>
            <a:off x="5647803" y="6146212"/>
            <a:ext cx="8964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2022. </a:t>
            </a:r>
            <a:r>
              <a:rPr lang="en-US" altLang="ko-KR" sz="1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08. 01</a:t>
            </a:r>
            <a:endParaRPr lang="ko-KR" altLang="en-US" sz="100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xmlns="" id="{31D31360-1948-4743-948C-3A291F2B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D2040C9B-E830-4C44-8CB4-4F684FEE5854}"/>
              </a:ext>
            </a:extLst>
          </p:cNvPr>
          <p:cNvSpPr/>
          <p:nvPr/>
        </p:nvSpPr>
        <p:spPr>
          <a:xfrm>
            <a:off x="4678351" y="2971383"/>
            <a:ext cx="2835299" cy="2835299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17F8C30-E7C9-42B3-864C-63EB7E60E979}"/>
              </a:ext>
            </a:extLst>
          </p:cNvPr>
          <p:cNvSpPr txBox="1"/>
          <p:nvPr/>
        </p:nvSpPr>
        <p:spPr>
          <a:xfrm>
            <a:off x="5492920" y="5494858"/>
            <a:ext cx="1399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sz="1000" dirty="0" smtClean="0"/>
              <a:t>Internal personnel</a:t>
            </a:r>
            <a:endParaRPr lang="ko-KR" altLang="ko-KR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7F8C30-E7C9-42B3-864C-63EB7E60E979}"/>
              </a:ext>
            </a:extLst>
          </p:cNvPr>
          <p:cNvSpPr txBox="1"/>
          <p:nvPr/>
        </p:nvSpPr>
        <p:spPr>
          <a:xfrm>
            <a:off x="10205050" y="117737"/>
            <a:ext cx="17770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</a:rPr>
              <a:t>For a person’s eyes only</a:t>
            </a:r>
            <a:endParaRPr lang="ko-KR" altLang="ko-KR" sz="1100" dirty="0">
              <a:solidFill>
                <a:srgbClr val="FF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244860" y="4356340"/>
            <a:ext cx="1690778" cy="11645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8022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B1C43665-58DD-43D0-A8E9-DA826E68F9E0}"/>
              </a:ext>
            </a:extLst>
          </p:cNvPr>
          <p:cNvSpPr/>
          <p:nvPr/>
        </p:nvSpPr>
        <p:spPr>
          <a:xfrm>
            <a:off x="0" y="0"/>
            <a:ext cx="37211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5000">
                <a:srgbClr val="E7E5E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A2350B3-86CE-45C7-8EA9-FBE0035DBA67}"/>
              </a:ext>
            </a:extLst>
          </p:cNvPr>
          <p:cNvSpPr txBox="1"/>
          <p:nvPr/>
        </p:nvSpPr>
        <p:spPr>
          <a:xfrm>
            <a:off x="715995" y="889144"/>
            <a:ext cx="2203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spc="-15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Contents</a:t>
            </a:r>
            <a:endParaRPr lang="ko-KR" altLang="en-US" sz="3600" spc="-15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7367411" y="1707444"/>
            <a:ext cx="428978" cy="428978"/>
            <a:chOff x="7367411" y="1707444"/>
            <a:chExt cx="428978" cy="428978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xmlns="" id="{85C65AA2-DB1F-4BB2-84EA-0B0E509C104F}"/>
                </a:ext>
              </a:extLst>
            </p:cNvPr>
            <p:cNvSpPr/>
            <p:nvPr/>
          </p:nvSpPr>
          <p:spPr>
            <a:xfrm>
              <a:off x="7367411" y="1707444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C5A4138-4705-4D3B-A636-D5CFD7DB7FA0}"/>
                </a:ext>
              </a:extLst>
            </p:cNvPr>
            <p:cNvSpPr txBox="1"/>
            <p:nvPr/>
          </p:nvSpPr>
          <p:spPr>
            <a:xfrm>
              <a:off x="7375754" y="175265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01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7367411" y="2537178"/>
            <a:ext cx="428978" cy="428978"/>
            <a:chOff x="7367411" y="2537178"/>
            <a:chExt cx="428978" cy="428978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xmlns="" id="{E0277B52-7FEE-43D2-85A8-B484181D0AA0}"/>
                </a:ext>
              </a:extLst>
            </p:cNvPr>
            <p:cNvSpPr/>
            <p:nvPr/>
          </p:nvSpPr>
          <p:spPr>
            <a:xfrm>
              <a:off x="7367411" y="2537178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B4A50774-4653-4689-AC3B-6BB5FC292A56}"/>
                </a:ext>
              </a:extLst>
            </p:cNvPr>
            <p:cNvSpPr txBox="1"/>
            <p:nvPr/>
          </p:nvSpPr>
          <p:spPr>
            <a:xfrm>
              <a:off x="7375754" y="258239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02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7367411" y="3366912"/>
            <a:ext cx="428978" cy="428978"/>
            <a:chOff x="7367411" y="3366912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xmlns="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7367411" y="4196646"/>
            <a:ext cx="428978" cy="428978"/>
            <a:chOff x="7367411" y="4196646"/>
            <a:chExt cx="428978" cy="428978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xmlns="" id="{86B6A47F-02A8-4CEC-921B-70EED125986E}"/>
                </a:ext>
              </a:extLst>
            </p:cNvPr>
            <p:cNvSpPr/>
            <p:nvPr/>
          </p:nvSpPr>
          <p:spPr>
            <a:xfrm>
              <a:off x="7367411" y="4196646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55EB6F2-01C9-44A9-A874-27EDD9B349C9}"/>
                </a:ext>
              </a:extLst>
            </p:cNvPr>
            <p:cNvSpPr txBox="1"/>
            <p:nvPr/>
          </p:nvSpPr>
          <p:spPr>
            <a:xfrm>
              <a:off x="7375754" y="42418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04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367411" y="5052258"/>
            <a:ext cx="428978" cy="428978"/>
            <a:chOff x="7367411" y="5026380"/>
            <a:chExt cx="428978" cy="428978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xmlns="" id="{76B72A5F-C213-4E58-9FA8-D05C52FDFABA}"/>
                </a:ext>
              </a:extLst>
            </p:cNvPr>
            <p:cNvSpPr/>
            <p:nvPr/>
          </p:nvSpPr>
          <p:spPr>
            <a:xfrm>
              <a:off x="7367411" y="5026380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7844D0EB-47A4-45A0-927F-89308D3556CD}"/>
                </a:ext>
              </a:extLst>
            </p:cNvPr>
            <p:cNvSpPr txBox="1"/>
            <p:nvPr/>
          </p:nvSpPr>
          <p:spPr>
            <a:xfrm>
              <a:off x="7375754" y="5071592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 dirty="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05</a:t>
              </a:r>
              <a:endParaRPr lang="ko-KR" altLang="en-US" sz="1600" spc="-150" dirty="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2E5FEBD-D4FE-4296-91D6-D9662AF0D54C}"/>
              </a:ext>
            </a:extLst>
          </p:cNvPr>
          <p:cNvSpPr txBox="1"/>
          <p:nvPr/>
        </p:nvSpPr>
        <p:spPr>
          <a:xfrm>
            <a:off x="7893468" y="1669107"/>
            <a:ext cx="2050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AI </a:t>
            </a:r>
            <a:r>
              <a:rPr lang="ko-KR" altLang="en-US" sz="16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상품이란</a:t>
            </a:r>
            <a:r>
              <a:rPr lang="en-US" altLang="ko-KR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?</a:t>
            </a:r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17F8C30-E7C9-42B3-864C-63EB7E60E979}"/>
              </a:ext>
            </a:extLst>
          </p:cNvPr>
          <p:cNvSpPr txBox="1"/>
          <p:nvPr/>
        </p:nvSpPr>
        <p:spPr>
          <a:xfrm>
            <a:off x="7882437" y="1966665"/>
            <a:ext cx="360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-AI </a:t>
            </a:r>
            <a:r>
              <a:rPr lang="ko-KR" altLang="en-US" sz="10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소개</a:t>
            </a:r>
            <a:endParaRPr lang="en-US" altLang="ko-KR" sz="10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-Al </a:t>
            </a:r>
            <a:r>
              <a:rPr lang="ko-KR" altLang="en-US" sz="10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장점</a:t>
            </a:r>
            <a:endParaRPr lang="en-US" altLang="ko-KR" sz="10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E023CFB-D75C-4F1E-ABDE-8CFAA9C5DBFC}"/>
              </a:ext>
            </a:extLst>
          </p:cNvPr>
          <p:cNvSpPr txBox="1"/>
          <p:nvPr/>
        </p:nvSpPr>
        <p:spPr>
          <a:xfrm>
            <a:off x="7882437" y="2496765"/>
            <a:ext cx="3001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 구성</a:t>
            </a:r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EB1F88C-EC2F-4EE3-8B45-E5E5966D3211}"/>
              </a:ext>
            </a:extLst>
          </p:cNvPr>
          <p:cNvSpPr txBox="1"/>
          <p:nvPr/>
        </p:nvSpPr>
        <p:spPr>
          <a:xfrm>
            <a:off x="7882437" y="2794323"/>
            <a:ext cx="360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상품구성</a:t>
            </a:r>
            <a:endParaRPr lang="en-US" altLang="ko-KR" sz="10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판매가격</a:t>
            </a:r>
            <a:endParaRPr lang="ko-KR" altLang="en-US" sz="100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228FB94-595E-4950-A8E7-35C8C57EBEA8}"/>
              </a:ext>
            </a:extLst>
          </p:cNvPr>
          <p:cNvSpPr txBox="1"/>
          <p:nvPr/>
        </p:nvSpPr>
        <p:spPr>
          <a:xfrm>
            <a:off x="7882437" y="3324423"/>
            <a:ext cx="2633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계약 절차</a:t>
            </a:r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E7A3C600-B727-44D9-AC85-C7A4B795C77D}"/>
              </a:ext>
            </a:extLst>
          </p:cNvPr>
          <p:cNvSpPr txBox="1"/>
          <p:nvPr/>
        </p:nvSpPr>
        <p:spPr>
          <a:xfrm>
            <a:off x="7882437" y="3621981"/>
            <a:ext cx="360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절차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방법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475E4FA-43C0-4666-BA83-4589BD64250B}"/>
              </a:ext>
            </a:extLst>
          </p:cNvPr>
          <p:cNvSpPr txBox="1"/>
          <p:nvPr/>
        </p:nvSpPr>
        <p:spPr>
          <a:xfrm>
            <a:off x="7882437" y="4152082"/>
            <a:ext cx="2684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계약시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안내 내용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E47430BA-252E-4BE4-9D5F-5EDC2BBD0EAA}"/>
              </a:ext>
            </a:extLst>
          </p:cNvPr>
          <p:cNvSpPr txBox="1"/>
          <p:nvPr/>
        </p:nvSpPr>
        <p:spPr>
          <a:xfrm>
            <a:off x="7882437" y="4449640"/>
            <a:ext cx="36079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 시 필수 안내 내용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 후 문제 될 사항 중요 안내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 시 고객에게 문자 전송 후 확인 필수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66BC0DDF-491F-40A6-B670-24E9543D39FE}"/>
              </a:ext>
            </a:extLst>
          </p:cNvPr>
          <p:cNvSpPr txBox="1"/>
          <p:nvPr/>
        </p:nvSpPr>
        <p:spPr>
          <a:xfrm>
            <a:off x="7882437" y="5005619"/>
            <a:ext cx="2480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TM SCRIPT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9FECDD1-0A6A-40DA-B4B3-AD67AF209BEE}"/>
              </a:ext>
            </a:extLst>
          </p:cNvPr>
          <p:cNvSpPr txBox="1"/>
          <p:nvPr/>
        </p:nvSpPr>
        <p:spPr>
          <a:xfrm>
            <a:off x="7882437" y="5303177"/>
            <a:ext cx="360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기본 멘트</a:t>
            </a:r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고객 반응 별 멘트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월 별 블로그 판매 예상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9" name="슬라이드 번호 개체 틀 38">
            <a:extLst>
              <a:ext uri="{FF2B5EF4-FFF2-40B4-BE49-F238E27FC236}">
                <a16:creationId xmlns:a16="http://schemas.microsoft.com/office/drawing/2014/main" xmlns="" id="{6B5E4785-87EA-461F-9319-CECB33B2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2</a:t>
            </a:fld>
            <a:endParaRPr lang="ko-KR" altLang="en-US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xmlns="" id="{44A6FE5B-E054-46F4-8D56-E557E347B5F7}"/>
              </a:ext>
            </a:extLst>
          </p:cNvPr>
          <p:cNvCxnSpPr/>
          <p:nvPr/>
        </p:nvCxnSpPr>
        <p:spPr>
          <a:xfrm>
            <a:off x="809129" y="1707444"/>
            <a:ext cx="5883771" cy="3702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E4F35DA2-3FF8-4B27-9531-A59BADDE0FA1}"/>
              </a:ext>
            </a:extLst>
          </p:cNvPr>
          <p:cNvSpPr/>
          <p:nvPr/>
        </p:nvSpPr>
        <p:spPr>
          <a:xfrm>
            <a:off x="809129" y="1707444"/>
            <a:ext cx="5883771" cy="370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2109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1021839" y="2387600"/>
            <a:ext cx="10218380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303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marketing @ 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FFB91E71-6231-42E3-AA96-120C0210E51F}"/>
              </a:ext>
            </a:extLst>
          </p:cNvPr>
          <p:cNvSpPr txBox="1"/>
          <p:nvPr/>
        </p:nvSpPr>
        <p:spPr>
          <a:xfrm>
            <a:off x="1337095" y="2691442"/>
            <a:ext cx="9523562" cy="359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2022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년 현재 우리가 살아가고 있는 현실이 어떤가요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로봇이 치킨을 튀기고 커피를 만들며 </a:t>
            </a:r>
            <a:r>
              <a:rPr lang="ko-KR" altLang="en-US" sz="12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홀써빙까지하는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시대에 살고 있지 않나요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로봇이 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AI[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인공지능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 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기능을 가지고 있어서 치킨을 튀기고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커피를 만들며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2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홀써빙을하는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것일까요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로봇은 사람이 만든 프로그램을 기반으로 움직이는 것입니다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허나 사람들은 착각을 하죠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사람처럼 생각하고 </a:t>
            </a:r>
            <a:r>
              <a:rPr lang="ko-KR" altLang="en-US" sz="12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움직이는건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아닐까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라고</a:t>
            </a:r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우리는 이러한 점을 부동산 광고시장에 </a:t>
            </a:r>
            <a:r>
              <a:rPr lang="ko-KR" altLang="en-US" sz="12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상품을 접목해 봤습니다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마치 사람이 시간을 내고 생각을 해서 </a:t>
            </a:r>
            <a:r>
              <a:rPr lang="ko-KR" altLang="en-US" sz="12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포스팅을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하여 </a:t>
            </a:r>
            <a:r>
              <a:rPr lang="ko-KR" altLang="en-US" sz="12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네이버에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노출되며 노출된 광고로 수익을 얻고 있다는 것을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……</a:t>
            </a: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빠르게 변화하고 있는 현 실정에 맞는 부동산 광고 상품인 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를 출시하게 되었습니다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 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출시에 따른 전반적 홍보사항을 본 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PPT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에 담고자 합니다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 </a:t>
            </a:r>
            <a:r>
              <a:rPr lang="ko-KR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감사합니다</a:t>
            </a:r>
            <a:r>
              <a:rPr lang="en-US" altLang="ko-KR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</a:p>
          <a:p>
            <a:pPr algn="ctr"/>
            <a:endParaRPr lang="en-US" altLang="ko-KR" sz="12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112A714-95C9-4CAD-97DB-5416E006971A}"/>
              </a:ext>
            </a:extLst>
          </p:cNvPr>
          <p:cNvSpPr txBox="1"/>
          <p:nvPr/>
        </p:nvSpPr>
        <p:spPr>
          <a:xfrm>
            <a:off x="4779004" y="1033730"/>
            <a:ext cx="3321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AI</a:t>
            </a:r>
            <a:r>
              <a:rPr lang="ko-KR" altLang="en-US" sz="2800" err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상품이란</a:t>
            </a:r>
            <a:r>
              <a:rPr lang="en-US" altLang="ko-KR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?</a:t>
            </a:r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00085A0-0F4F-4F81-920D-9E4CB96292EB}"/>
              </a:ext>
            </a:extLst>
          </p:cNvPr>
          <p:cNvSpPr txBox="1"/>
          <p:nvPr/>
        </p:nvSpPr>
        <p:spPr>
          <a:xfrm>
            <a:off x="5198962" y="1593105"/>
            <a:ext cx="1794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AI</a:t>
            </a:r>
            <a:r>
              <a:rPr lang="ko-KR" altLang="en-US" sz="2000" err="1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블로그</a:t>
            </a:r>
            <a:r>
              <a:rPr lang="ko-KR" altLang="en-US" sz="2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소개</a:t>
            </a:r>
            <a:endParaRPr lang="ko-KR" altLang="en-US" sz="200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339540" y="1069088"/>
            <a:ext cx="428978" cy="428978"/>
            <a:chOff x="7367411" y="1707444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xmlns="" id="{85C65AA2-DB1F-4BB2-84EA-0B0E509C104F}"/>
                </a:ext>
              </a:extLst>
            </p:cNvPr>
            <p:cNvSpPr/>
            <p:nvPr/>
          </p:nvSpPr>
          <p:spPr>
            <a:xfrm>
              <a:off x="7367411" y="1707444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4C5A4138-4705-4D3B-A636-D5CFD7DB7FA0}"/>
                </a:ext>
              </a:extLst>
            </p:cNvPr>
            <p:cNvSpPr txBox="1"/>
            <p:nvPr/>
          </p:nvSpPr>
          <p:spPr>
            <a:xfrm>
              <a:off x="7375754" y="175265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01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78035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1021839" y="2387600"/>
            <a:ext cx="10218380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FFB91E71-6231-42E3-AA96-120C0210E51F}"/>
              </a:ext>
            </a:extLst>
          </p:cNvPr>
          <p:cNvSpPr txBox="1"/>
          <p:nvPr/>
        </p:nvSpPr>
        <p:spPr>
          <a:xfrm>
            <a:off x="1337095" y="2501660"/>
            <a:ext cx="952356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어느 맛 집에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내 입에 맛있으니 니 입에도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맛있을거다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라는 표어아닌 문구가 있는 식장을 본적이 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사람들은 저 문구를 보면 어떠한 생각이 들까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정말 맛있을까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먹어볼까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맛 없을 수도 있어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등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상상의 나래를 펼치게 만들며 궁금증을 유발 시킵니다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상품은 앞서 말씀 드린 맛집에서 고객에게 궁금증을 유발하여 영업을 하 듯 많은 생각을 들게 할 것입니다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소비자→과연 광고 효과가 있을까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편하겠는데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신기하다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등 영업사원이 중개업자에게 상품을 소개하면 많은 생각이 들게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끔하는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상품이 아닐까 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이럴 때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 가진 장점을 쪽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~~~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브리핑하면 어떤 영업을 하든 좋은 결과가 있지 않을까요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중개사님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매물광고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등록시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 알아서 블로그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해드립니다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중개사님 중개사님 주업은 고객관리 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광고는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에 맡겨주세요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중개사님 없는 시간 쪼개서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블로그를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직접하세요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어허 한 달에 몇 만원만 내시면 알아서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 해드리는데요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~~~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중개사님 멋진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블로그를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가지고 싶지 않으세요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공인중개사 운영하는데 필수 광고상품 아닐까요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~~~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112A714-95C9-4CAD-97DB-5416E006971A}"/>
              </a:ext>
            </a:extLst>
          </p:cNvPr>
          <p:cNvSpPr txBox="1"/>
          <p:nvPr/>
        </p:nvSpPr>
        <p:spPr>
          <a:xfrm>
            <a:off x="4779004" y="1033730"/>
            <a:ext cx="3321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AI</a:t>
            </a:r>
            <a:r>
              <a:rPr lang="ko-KR" altLang="en-US" sz="2800" err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상품이란</a:t>
            </a:r>
            <a:r>
              <a:rPr lang="en-US" altLang="ko-KR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?</a:t>
            </a:r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00085A0-0F4F-4F81-920D-9E4CB96292EB}"/>
              </a:ext>
            </a:extLst>
          </p:cNvPr>
          <p:cNvSpPr txBox="1"/>
          <p:nvPr/>
        </p:nvSpPr>
        <p:spPr>
          <a:xfrm>
            <a:off x="5198962" y="1593105"/>
            <a:ext cx="1794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AI</a:t>
            </a:r>
            <a:r>
              <a:rPr lang="ko-KR" altLang="en-US" sz="2000" err="1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블로그</a:t>
            </a:r>
            <a:r>
              <a:rPr lang="ko-KR" altLang="en-US" sz="2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장점</a:t>
            </a:r>
            <a:endParaRPr lang="ko-KR" altLang="en-US" sz="200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4339540" y="1069088"/>
            <a:ext cx="428978" cy="428978"/>
            <a:chOff x="7367411" y="1707444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xmlns="" id="{85C65AA2-DB1F-4BB2-84EA-0B0E509C104F}"/>
                </a:ext>
              </a:extLst>
            </p:cNvPr>
            <p:cNvSpPr/>
            <p:nvPr/>
          </p:nvSpPr>
          <p:spPr>
            <a:xfrm>
              <a:off x="7367411" y="1707444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4C5A4138-4705-4D3B-A636-D5CFD7DB7FA0}"/>
                </a:ext>
              </a:extLst>
            </p:cNvPr>
            <p:cNvSpPr txBox="1"/>
            <p:nvPr/>
          </p:nvSpPr>
          <p:spPr>
            <a:xfrm>
              <a:off x="7375754" y="175265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01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03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8BC33802-B513-424C-A68D-6174DC6FCEA7}"/>
              </a:ext>
            </a:extLst>
          </p:cNvPr>
          <p:cNvSpPr/>
          <p:nvPr/>
        </p:nvSpPr>
        <p:spPr>
          <a:xfrm>
            <a:off x="0" y="-6124"/>
            <a:ext cx="12192000" cy="6864123"/>
          </a:xfrm>
          <a:prstGeom prst="rect">
            <a:avLst/>
          </a:prstGeom>
          <a:solidFill>
            <a:srgbClr val="E5D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230C8B7-24BF-4489-8B07-9BBC08DEE36F}"/>
              </a:ext>
            </a:extLst>
          </p:cNvPr>
          <p:cNvSpPr txBox="1"/>
          <p:nvPr/>
        </p:nvSpPr>
        <p:spPr>
          <a:xfrm>
            <a:off x="4620278" y="1033730"/>
            <a:ext cx="2951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 구성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3A81E521-57A9-49F1-BFCF-7CEC23052F44}"/>
              </a:ext>
            </a:extLst>
          </p:cNvPr>
          <p:cNvSpPr txBox="1"/>
          <p:nvPr/>
        </p:nvSpPr>
        <p:spPr>
          <a:xfrm>
            <a:off x="5438953" y="1567227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상품구성</a:t>
            </a:r>
            <a:endParaRPr lang="ko-KR" altLang="en-US" sz="2000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5</a:t>
            </a:fld>
            <a:endParaRPr lang="ko-KR" altLang="en-US"/>
          </a:p>
        </p:txBody>
      </p:sp>
      <p:grpSp>
        <p:nvGrpSpPr>
          <p:cNvPr id="42" name="그룹 41"/>
          <p:cNvGrpSpPr/>
          <p:nvPr/>
        </p:nvGrpSpPr>
        <p:grpSpPr>
          <a:xfrm>
            <a:off x="4201517" y="1087940"/>
            <a:ext cx="428978" cy="428978"/>
            <a:chOff x="7367411" y="2537178"/>
            <a:chExt cx="428978" cy="428978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xmlns="" id="{E0277B52-7FEE-43D2-85A8-B484181D0AA0}"/>
                </a:ext>
              </a:extLst>
            </p:cNvPr>
            <p:cNvSpPr/>
            <p:nvPr/>
          </p:nvSpPr>
          <p:spPr>
            <a:xfrm>
              <a:off x="7367411" y="2537178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B4A50774-4653-4689-AC3B-6BB5FC292A56}"/>
                </a:ext>
              </a:extLst>
            </p:cNvPr>
            <p:cNvSpPr txBox="1"/>
            <p:nvPr/>
          </p:nvSpPr>
          <p:spPr>
            <a:xfrm>
              <a:off x="7375754" y="258239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02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E60646DA-0EEC-4EE6-8B5A-E08A1ED86D0D}"/>
              </a:ext>
            </a:extLst>
          </p:cNvPr>
          <p:cNvSpPr/>
          <p:nvPr/>
        </p:nvSpPr>
        <p:spPr>
          <a:xfrm>
            <a:off x="656165" y="2716576"/>
            <a:ext cx="3086067" cy="577460"/>
          </a:xfrm>
          <a:prstGeom prst="rect">
            <a:avLst/>
          </a:prstGeom>
          <a:solidFill>
            <a:srgbClr val="D2C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FC7B1716-E573-495F-9634-954BA4B21820}"/>
              </a:ext>
            </a:extLst>
          </p:cNvPr>
          <p:cNvSpPr/>
          <p:nvPr/>
        </p:nvSpPr>
        <p:spPr>
          <a:xfrm>
            <a:off x="4620278" y="2716576"/>
            <a:ext cx="3086067" cy="577460"/>
          </a:xfrm>
          <a:prstGeom prst="rect">
            <a:avLst/>
          </a:prstGeom>
          <a:solidFill>
            <a:srgbClr val="CA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358BA7AB-E447-4718-8A25-3C7971F23035}"/>
              </a:ext>
            </a:extLst>
          </p:cNvPr>
          <p:cNvSpPr/>
          <p:nvPr/>
        </p:nvSpPr>
        <p:spPr>
          <a:xfrm>
            <a:off x="8426423" y="2716576"/>
            <a:ext cx="3086067" cy="577460"/>
          </a:xfrm>
          <a:prstGeom prst="rect">
            <a:avLst/>
          </a:prstGeom>
          <a:solidFill>
            <a:srgbClr val="F4B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656165" y="3123747"/>
            <a:ext cx="3086067" cy="2129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xmlns="" id="{A775EB79-5763-4B51-B165-A343EEA3AD6C}"/>
              </a:ext>
            </a:extLst>
          </p:cNvPr>
          <p:cNvSpPr/>
          <p:nvPr/>
        </p:nvSpPr>
        <p:spPr>
          <a:xfrm>
            <a:off x="4620278" y="3123747"/>
            <a:ext cx="3086067" cy="215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xmlns="" id="{2B48DA80-44EA-4388-8522-BAC1CA3003D8}"/>
              </a:ext>
            </a:extLst>
          </p:cNvPr>
          <p:cNvSpPr/>
          <p:nvPr/>
        </p:nvSpPr>
        <p:spPr>
          <a:xfrm>
            <a:off x="8426423" y="3123746"/>
            <a:ext cx="3086067" cy="21465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CE42428-A3F1-428D-B594-E73DD85A213B}"/>
              </a:ext>
            </a:extLst>
          </p:cNvPr>
          <p:cNvSpPr txBox="1"/>
          <p:nvPr/>
        </p:nvSpPr>
        <p:spPr>
          <a:xfrm>
            <a:off x="1605233" y="2757301"/>
            <a:ext cx="1187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B7F05AA4-D73A-4648-9F32-F1599E0B5C4E}"/>
              </a:ext>
            </a:extLst>
          </p:cNvPr>
          <p:cNvSpPr txBox="1"/>
          <p:nvPr/>
        </p:nvSpPr>
        <p:spPr>
          <a:xfrm>
            <a:off x="681565" y="3323319"/>
            <a:ext cx="312973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정의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아파트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주상복합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오피스텔과 각 분양권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평일 기준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일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자료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네이버에 등록된 매물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기반으로 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노출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최신순으로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확인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예시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관저동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부동산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8C87A6E-63AD-4C98-B3A8-BF8759640962}"/>
              </a:ext>
            </a:extLst>
          </p:cNvPr>
          <p:cNvSpPr txBox="1"/>
          <p:nvPr/>
        </p:nvSpPr>
        <p:spPr>
          <a:xfrm>
            <a:off x="5340591" y="2746113"/>
            <a:ext cx="1498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비공동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2FDB7BC1-D539-44EB-8D1A-57EF5342EF5A}"/>
              </a:ext>
            </a:extLst>
          </p:cNvPr>
          <p:cNvSpPr txBox="1"/>
          <p:nvPr/>
        </p:nvSpPr>
        <p:spPr>
          <a:xfrm>
            <a:off x="8801157" y="2735481"/>
            <a:ext cx="2336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+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비공동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83F78CBD-6502-40BE-B05C-4E6E89365B76}"/>
              </a:ext>
            </a:extLst>
          </p:cNvPr>
          <p:cNvSpPr txBox="1"/>
          <p:nvPr/>
        </p:nvSpPr>
        <p:spPr>
          <a:xfrm>
            <a:off x="4644015" y="3323318"/>
            <a:ext cx="327443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정의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공동주택 외의 물건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상가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원룸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토지등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평일 기준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일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자료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네이버에 등록된 매물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기반으로 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노출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최신순으로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확인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예시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신상품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아직없음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2C25D19-204C-4F1E-99C7-2B169C86FE2C}"/>
              </a:ext>
            </a:extLst>
          </p:cNvPr>
          <p:cNvSpPr txBox="1"/>
          <p:nvPr/>
        </p:nvSpPr>
        <p:spPr>
          <a:xfrm>
            <a:off x="8447086" y="3323318"/>
            <a:ext cx="32380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정의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부동산 전체 매물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평일 기준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일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자료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네이버에 등록된 매물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기반으로 포스팅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노출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최신순으로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확인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예시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공동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관저동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부동산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041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8BC33802-B513-424C-A68D-6174DC6FCEA7}"/>
              </a:ext>
            </a:extLst>
          </p:cNvPr>
          <p:cNvSpPr/>
          <p:nvPr/>
        </p:nvSpPr>
        <p:spPr>
          <a:xfrm>
            <a:off x="0" y="-6124"/>
            <a:ext cx="12192000" cy="6864123"/>
          </a:xfrm>
          <a:prstGeom prst="rect">
            <a:avLst/>
          </a:prstGeom>
          <a:solidFill>
            <a:srgbClr val="E5D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230C8B7-24BF-4489-8B07-9BBC08DEE36F}"/>
              </a:ext>
            </a:extLst>
          </p:cNvPr>
          <p:cNvSpPr txBox="1"/>
          <p:nvPr/>
        </p:nvSpPr>
        <p:spPr>
          <a:xfrm>
            <a:off x="4620278" y="1033730"/>
            <a:ext cx="2951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 구성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3A81E521-57A9-49F1-BFCF-7CEC23052F44}"/>
              </a:ext>
            </a:extLst>
          </p:cNvPr>
          <p:cNvSpPr txBox="1"/>
          <p:nvPr/>
        </p:nvSpPr>
        <p:spPr>
          <a:xfrm>
            <a:off x="4864699" y="1584479"/>
            <a:ext cx="2393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상품가격</a:t>
            </a:r>
            <a:r>
              <a:rPr lang="en-US" altLang="ko-KR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[</a:t>
            </a:r>
            <a:r>
              <a:rPr lang="ko-KR" altLang="en-US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전국공통</a:t>
            </a:r>
            <a:r>
              <a:rPr lang="en-US" altLang="ko-KR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]</a:t>
            </a:r>
            <a:endParaRPr lang="ko-KR" altLang="en-US" sz="2000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6</a:t>
            </a:fld>
            <a:endParaRPr lang="ko-KR" altLang="en-US"/>
          </a:p>
        </p:txBody>
      </p:sp>
      <p:grpSp>
        <p:nvGrpSpPr>
          <p:cNvPr id="2" name="그룹 41"/>
          <p:cNvGrpSpPr/>
          <p:nvPr/>
        </p:nvGrpSpPr>
        <p:grpSpPr>
          <a:xfrm>
            <a:off x="4201517" y="1087940"/>
            <a:ext cx="428978" cy="428978"/>
            <a:chOff x="7367411" y="2537178"/>
            <a:chExt cx="428978" cy="428978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xmlns="" id="{E0277B52-7FEE-43D2-85A8-B484181D0AA0}"/>
                </a:ext>
              </a:extLst>
            </p:cNvPr>
            <p:cNvSpPr/>
            <p:nvPr/>
          </p:nvSpPr>
          <p:spPr>
            <a:xfrm>
              <a:off x="7367411" y="2537178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B4A50774-4653-4689-AC3B-6BB5FC292A56}"/>
                </a:ext>
              </a:extLst>
            </p:cNvPr>
            <p:cNvSpPr txBox="1"/>
            <p:nvPr/>
          </p:nvSpPr>
          <p:spPr>
            <a:xfrm>
              <a:off x="7375754" y="258239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02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E60646DA-0EEC-4EE6-8B5A-E08A1ED86D0D}"/>
              </a:ext>
            </a:extLst>
          </p:cNvPr>
          <p:cNvSpPr/>
          <p:nvPr/>
        </p:nvSpPr>
        <p:spPr>
          <a:xfrm>
            <a:off x="656165" y="2716576"/>
            <a:ext cx="3086067" cy="577460"/>
          </a:xfrm>
          <a:prstGeom prst="rect">
            <a:avLst/>
          </a:prstGeom>
          <a:solidFill>
            <a:srgbClr val="D2C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xmlns="" id="{FC7B1716-E573-495F-9634-954BA4B21820}"/>
              </a:ext>
            </a:extLst>
          </p:cNvPr>
          <p:cNvSpPr/>
          <p:nvPr/>
        </p:nvSpPr>
        <p:spPr>
          <a:xfrm>
            <a:off x="4620278" y="2716576"/>
            <a:ext cx="3086067" cy="577460"/>
          </a:xfrm>
          <a:prstGeom prst="rect">
            <a:avLst/>
          </a:prstGeom>
          <a:solidFill>
            <a:srgbClr val="CA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xmlns="" id="{358BA7AB-E447-4718-8A25-3C7971F23035}"/>
              </a:ext>
            </a:extLst>
          </p:cNvPr>
          <p:cNvSpPr/>
          <p:nvPr/>
        </p:nvSpPr>
        <p:spPr>
          <a:xfrm>
            <a:off x="8426423" y="2716576"/>
            <a:ext cx="3086067" cy="577460"/>
          </a:xfrm>
          <a:prstGeom prst="rect">
            <a:avLst/>
          </a:prstGeom>
          <a:solidFill>
            <a:srgbClr val="F4B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656165" y="3123747"/>
            <a:ext cx="3086067" cy="2346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xmlns="" id="{A775EB79-5763-4B51-B165-A343EEA3AD6C}"/>
              </a:ext>
            </a:extLst>
          </p:cNvPr>
          <p:cNvSpPr/>
          <p:nvPr/>
        </p:nvSpPr>
        <p:spPr>
          <a:xfrm>
            <a:off x="4620278" y="3123747"/>
            <a:ext cx="3086067" cy="2337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xmlns="" id="{2B48DA80-44EA-4388-8522-BAC1CA3003D8}"/>
              </a:ext>
            </a:extLst>
          </p:cNvPr>
          <p:cNvSpPr/>
          <p:nvPr/>
        </p:nvSpPr>
        <p:spPr>
          <a:xfrm>
            <a:off x="8426423" y="3123746"/>
            <a:ext cx="3086067" cy="2321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B7F05AA4-D73A-4648-9F32-F1599E0B5C4E}"/>
              </a:ext>
            </a:extLst>
          </p:cNvPr>
          <p:cNvSpPr txBox="1"/>
          <p:nvPr/>
        </p:nvSpPr>
        <p:spPr>
          <a:xfrm>
            <a:off x="681565" y="3323319"/>
            <a:ext cx="3129733" cy="1842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가격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-55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-22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추가디자인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-11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계산서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미발행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영수증대체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현금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입금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발행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판매지역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전국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78C87A6E-63AD-4C98-B3A8-BF8759640962}"/>
              </a:ext>
            </a:extLst>
          </p:cNvPr>
          <p:cNvSpPr txBox="1"/>
          <p:nvPr/>
        </p:nvSpPr>
        <p:spPr>
          <a:xfrm>
            <a:off x="5340591" y="2746113"/>
            <a:ext cx="1498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비공동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FDB7BC1-D539-44EB-8D1A-57EF5342EF5A}"/>
              </a:ext>
            </a:extLst>
          </p:cNvPr>
          <p:cNvSpPr txBox="1"/>
          <p:nvPr/>
        </p:nvSpPr>
        <p:spPr>
          <a:xfrm>
            <a:off x="8801157" y="2735481"/>
            <a:ext cx="2336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+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비공동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3F78CBD-6502-40BE-B05C-4E6E89365B76}"/>
              </a:ext>
            </a:extLst>
          </p:cNvPr>
          <p:cNvSpPr txBox="1"/>
          <p:nvPr/>
        </p:nvSpPr>
        <p:spPr>
          <a:xfrm>
            <a:off x="4644015" y="3323318"/>
            <a:ext cx="327443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가격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-66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-22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추가디자인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-11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계산서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미발행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영수증대체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현금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입금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발행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판매지역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전국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52C25D19-204C-4F1E-99C7-2B169C86FE2C}"/>
              </a:ext>
            </a:extLst>
          </p:cNvPr>
          <p:cNvSpPr txBox="1"/>
          <p:nvPr/>
        </p:nvSpPr>
        <p:spPr>
          <a:xfrm>
            <a:off x="8447086" y="3323318"/>
            <a:ext cx="3238085" cy="1842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가격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-77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-22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추가디자인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-11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계산서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미발행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영수증대체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현금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입금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발행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판매지역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전국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4CE42428-A3F1-428D-B594-E73DD85A213B}"/>
              </a:ext>
            </a:extLst>
          </p:cNvPr>
          <p:cNvSpPr txBox="1"/>
          <p:nvPr/>
        </p:nvSpPr>
        <p:spPr>
          <a:xfrm>
            <a:off x="1605233" y="2757301"/>
            <a:ext cx="1187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0410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0BFB1883-60E8-479F-ADB8-A8C9626DFD34}"/>
              </a:ext>
            </a:extLst>
          </p:cNvPr>
          <p:cNvSpPr/>
          <p:nvPr/>
        </p:nvSpPr>
        <p:spPr>
          <a:xfrm>
            <a:off x="0" y="3028951"/>
            <a:ext cx="12192000" cy="3368129"/>
          </a:xfrm>
          <a:prstGeom prst="rect">
            <a:avLst/>
          </a:prstGeom>
          <a:solidFill>
            <a:srgbClr val="E5D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19D567E5-949B-4BCE-B7A0-CD2B398F3971}"/>
              </a:ext>
            </a:extLst>
          </p:cNvPr>
          <p:cNvSpPr txBox="1"/>
          <p:nvPr/>
        </p:nvSpPr>
        <p:spPr>
          <a:xfrm>
            <a:off x="4356100" y="624007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계약 절차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D201D160-635B-4C6A-AABC-9D5EA92C8676}"/>
              </a:ext>
            </a:extLst>
          </p:cNvPr>
          <p:cNvSpPr/>
          <p:nvPr/>
        </p:nvSpPr>
        <p:spPr>
          <a:xfrm>
            <a:off x="495300" y="2466975"/>
            <a:ext cx="2676525" cy="36385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xmlns="" id="{87767047-F913-4842-A03F-F9650858812E}"/>
              </a:ext>
            </a:extLst>
          </p:cNvPr>
          <p:cNvSpPr/>
          <p:nvPr/>
        </p:nvSpPr>
        <p:spPr>
          <a:xfrm>
            <a:off x="1149022" y="1904999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F4B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3368675" y="2466975"/>
            <a:ext cx="2676525" cy="36385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4022397" y="1904999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569A00B8-B1F4-401A-AB3A-FF064A3684E3}"/>
              </a:ext>
            </a:extLst>
          </p:cNvPr>
          <p:cNvSpPr/>
          <p:nvPr/>
        </p:nvSpPr>
        <p:spPr>
          <a:xfrm>
            <a:off x="6242050" y="2466975"/>
            <a:ext cx="2676525" cy="36385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xmlns="" id="{1C659CE9-24E3-4E89-9B55-47E0A98D8052}"/>
              </a:ext>
            </a:extLst>
          </p:cNvPr>
          <p:cNvSpPr/>
          <p:nvPr/>
        </p:nvSpPr>
        <p:spPr>
          <a:xfrm>
            <a:off x="6895772" y="1904999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D1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622EA249-000E-4FFC-8F4B-A2361B5BE760}"/>
              </a:ext>
            </a:extLst>
          </p:cNvPr>
          <p:cNvSpPr/>
          <p:nvPr/>
        </p:nvSpPr>
        <p:spPr>
          <a:xfrm>
            <a:off x="9115425" y="2466975"/>
            <a:ext cx="2676525" cy="36385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9A8B9065-2746-40CC-A90D-346032F4309F}"/>
              </a:ext>
            </a:extLst>
          </p:cNvPr>
          <p:cNvSpPr/>
          <p:nvPr/>
        </p:nvSpPr>
        <p:spPr>
          <a:xfrm>
            <a:off x="9769147" y="1904999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F0D6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71539A8-1E9B-4528-B3B2-6C507A41F503}"/>
              </a:ext>
            </a:extLst>
          </p:cNvPr>
          <p:cNvSpPr txBox="1"/>
          <p:nvPr/>
        </p:nvSpPr>
        <p:spPr>
          <a:xfrm>
            <a:off x="1348494" y="2136042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smtClean="0">
                <a:solidFill>
                  <a:srgbClr val="F4B490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1</a:t>
            </a:r>
            <a:r>
              <a:rPr lang="ko-KR" altLang="en-US" sz="2400" smtClean="0">
                <a:solidFill>
                  <a:srgbClr val="F4B490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  <a:endParaRPr lang="ko-KR" altLang="en-US" sz="2400">
              <a:solidFill>
                <a:srgbClr val="F4B490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5A21D82-A89A-4225-B722-31CB6D054E20}"/>
              </a:ext>
            </a:extLst>
          </p:cNvPr>
          <p:cNvSpPr txBox="1"/>
          <p:nvPr/>
        </p:nvSpPr>
        <p:spPr>
          <a:xfrm>
            <a:off x="4221869" y="2136042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smtClean="0">
                <a:solidFill>
                  <a:srgbClr val="C7E5D6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sz="2400" smtClean="0">
                <a:solidFill>
                  <a:srgbClr val="C7E5D6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  <a:endParaRPr lang="ko-KR" altLang="en-US" sz="2400">
              <a:solidFill>
                <a:srgbClr val="C7E5D6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A548716-99E0-462F-B74B-4C692F57EAAC}"/>
              </a:ext>
            </a:extLst>
          </p:cNvPr>
          <p:cNvSpPr txBox="1"/>
          <p:nvPr/>
        </p:nvSpPr>
        <p:spPr>
          <a:xfrm>
            <a:off x="7095244" y="2136042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smtClean="0">
                <a:solidFill>
                  <a:srgbClr val="D1BAC8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sz="2400" dirty="0" smtClean="0">
                <a:solidFill>
                  <a:srgbClr val="D1BAC8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  <a:endParaRPr lang="ko-KR" altLang="en-US" sz="2400" dirty="0">
              <a:solidFill>
                <a:srgbClr val="D1BAC8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D33D346-8CC6-41F4-BFFA-149261717F66}"/>
              </a:ext>
            </a:extLst>
          </p:cNvPr>
          <p:cNvSpPr txBox="1"/>
          <p:nvPr/>
        </p:nvSpPr>
        <p:spPr>
          <a:xfrm>
            <a:off x="9968619" y="2136042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smtClean="0">
                <a:solidFill>
                  <a:srgbClr val="F0D6CE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4</a:t>
            </a:r>
            <a:r>
              <a:rPr lang="ko-KR" altLang="en-US" sz="2400" smtClean="0">
                <a:solidFill>
                  <a:srgbClr val="F0D6CE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  <a:endParaRPr lang="ko-KR" altLang="en-US" sz="2400">
              <a:solidFill>
                <a:srgbClr val="F0D6CE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2C6CA61-60FE-4434-A1C8-AD095BCB18DA}"/>
              </a:ext>
            </a:extLst>
          </p:cNvPr>
          <p:cNvSpPr txBox="1"/>
          <p:nvPr/>
        </p:nvSpPr>
        <p:spPr>
          <a:xfrm>
            <a:off x="1462598" y="2747696"/>
            <a:ext cx="7264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one-step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9217DE6-BC99-4BE3-9190-00C02DDB30E4}"/>
              </a:ext>
            </a:extLst>
          </p:cNvPr>
          <p:cNvSpPr txBox="1"/>
          <p:nvPr/>
        </p:nvSpPr>
        <p:spPr>
          <a:xfrm>
            <a:off x="4346102" y="2747696"/>
            <a:ext cx="7216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two-step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0242C50-27CB-44A0-A1D3-98E87E24431F}"/>
              </a:ext>
            </a:extLst>
          </p:cNvPr>
          <p:cNvSpPr txBox="1"/>
          <p:nvPr/>
        </p:nvSpPr>
        <p:spPr>
          <a:xfrm>
            <a:off x="7173791" y="2747696"/>
            <a:ext cx="8130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three-step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7CE9486-0451-474D-99E7-2280F6D243FE}"/>
              </a:ext>
            </a:extLst>
          </p:cNvPr>
          <p:cNvSpPr txBox="1"/>
          <p:nvPr/>
        </p:nvSpPr>
        <p:spPr>
          <a:xfrm>
            <a:off x="10085826" y="2747696"/>
            <a:ext cx="7457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four-step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xmlns="" id="{396EA549-3305-4F86-BF03-CE6E751EE3CE}"/>
              </a:ext>
            </a:extLst>
          </p:cNvPr>
          <p:cNvSpPr/>
          <p:nvPr/>
        </p:nvSpPr>
        <p:spPr>
          <a:xfrm>
            <a:off x="3925711" y="674512"/>
            <a:ext cx="428978" cy="428978"/>
          </a:xfrm>
          <a:prstGeom prst="ellipse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BC9185E-FE23-46EE-9161-071AB2989B11}"/>
              </a:ext>
            </a:extLst>
          </p:cNvPr>
          <p:cNvSpPr txBox="1"/>
          <p:nvPr/>
        </p:nvSpPr>
        <p:spPr>
          <a:xfrm>
            <a:off x="3934054" y="725310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03</a:t>
            </a:r>
            <a:endParaRPr lang="ko-KR" altLang="en-US" sz="1600" spc="-150">
              <a:solidFill>
                <a:schemeClr val="bg1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00085A0-0F4F-4F81-920D-9E4CB96292EB}"/>
              </a:ext>
            </a:extLst>
          </p:cNvPr>
          <p:cNvSpPr txBox="1"/>
          <p:nvPr/>
        </p:nvSpPr>
        <p:spPr>
          <a:xfrm>
            <a:off x="4341652" y="1161785"/>
            <a:ext cx="2895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계약 절차</a:t>
            </a:r>
            <a:endParaRPr lang="ko-KR" altLang="en-US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636485" y="3443307"/>
            <a:ext cx="24595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[TM,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돌방등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을 통하여 가입을 위한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멘트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및 브리핑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중개업소에서 가입을 요청 할 경우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내부지원팀에 보낼 서류 취합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3483964" y="3443307"/>
            <a:ext cx="250194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접속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www.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홍희마케팅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.com</a:t>
            </a:r>
          </a:p>
          <a:p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할당받은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본인 계정으로 접속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가입 취합 서류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가입상품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및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유무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정보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명함 받기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사업자번호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개설등록번호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계정 신규가입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아이디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비번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단체계정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없으면 생성하기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중개업자가 원하는 태그 문안 받기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4615E74-0228-44A2-8D64-B93C01B84B5E}"/>
              </a:ext>
            </a:extLst>
          </p:cNvPr>
          <p:cNvSpPr txBox="1"/>
          <p:nvPr/>
        </p:nvSpPr>
        <p:spPr>
          <a:xfrm>
            <a:off x="6357339" y="3443307"/>
            <a:ext cx="235803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중개업소 </a:t>
            </a:r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가입진행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228600" indent="-228600">
              <a:buAutoNum type="arabicPeriod"/>
            </a:pP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등록</a:t>
            </a:r>
            <a:endParaRPr lang="en-US" altLang="ko-KR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]–[new]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단체아이디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검색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사업자등록증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개설등록증과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그외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공란정보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입력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리스트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해당업소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클릭하여 네이버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계정기재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상품등록</a:t>
            </a:r>
            <a:endParaRPr lang="en-US" altLang="ko-KR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]-[new]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디자인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이용기간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태그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등록순서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기재 후 저장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6AB23EDF-CECC-45EA-948C-4C3D6194C603}"/>
              </a:ext>
            </a:extLst>
          </p:cNvPr>
          <p:cNvSpPr txBox="1"/>
          <p:nvPr/>
        </p:nvSpPr>
        <p:spPr>
          <a:xfrm>
            <a:off x="9230713" y="3443307"/>
            <a:ext cx="23580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계약서 </a:t>
            </a:r>
            <a:endParaRPr lang="en-US" altLang="ko-KR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캡처한 계약서를 가입한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대표에게문자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또는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카톡으로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보낸 후 싸인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곳을 받고 회신 받는다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회신 받은 계약서 및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업소정보를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운영 관리하는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라인방에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전달한다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관리자는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업소정보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정확히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기재되어있는지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다시 확인한다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포스팅은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당일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진행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대문디자인은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주일 이상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소요됨을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계약자에게 전달한다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9449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타원 27">
            <a:extLst>
              <a:ext uri="{FF2B5EF4-FFF2-40B4-BE49-F238E27FC236}">
                <a16:creationId xmlns:a16="http://schemas.microsoft.com/office/drawing/2014/main" xmlns="" id="{1C659CE9-24E3-4E89-9B55-47E0A98D8052}"/>
              </a:ext>
            </a:extLst>
          </p:cNvPr>
          <p:cNvSpPr/>
          <p:nvPr/>
        </p:nvSpPr>
        <p:spPr>
          <a:xfrm>
            <a:off x="8436634" y="1923691"/>
            <a:ext cx="3312543" cy="195819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D1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4479598" y="1810109"/>
            <a:ext cx="3335935" cy="205452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xmlns="" id="{87767047-F913-4842-A03F-F9650858812E}"/>
              </a:ext>
            </a:extLst>
          </p:cNvPr>
          <p:cNvSpPr/>
          <p:nvPr/>
        </p:nvSpPr>
        <p:spPr>
          <a:xfrm>
            <a:off x="474448" y="1483745"/>
            <a:ext cx="3278038" cy="260984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F4B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1E8D0A5-2BAE-4C44-85C5-360EFD15EC5F}"/>
              </a:ext>
            </a:extLst>
          </p:cNvPr>
          <p:cNvSpPr txBox="1"/>
          <p:nvPr/>
        </p:nvSpPr>
        <p:spPr>
          <a:xfrm>
            <a:off x="4899803" y="111200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방법</a:t>
            </a:r>
            <a:r>
              <a:rPr lang="en-US" altLang="ko-KR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계약 절차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xmlns="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1016858" y="1885087"/>
            <a:ext cx="332221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관리자페이지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 </a:t>
            </a: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주소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–www.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홍희마케팅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.com</a:t>
            </a: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ID –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이름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Password -  1234</a:t>
            </a: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↓하단 이미지 참조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5019511" y="2095881"/>
            <a:ext cx="2314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로그인 후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우측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 후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“new”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자세한 사항은 </a:t>
            </a:r>
            <a:r>
              <a:rPr lang="en-US" altLang="ko-KR" sz="1200" b="1" dirty="0" smtClean="0">
                <a:solidFill>
                  <a:schemeClr val="accent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P11.12 </a:t>
            </a:r>
            <a:r>
              <a:rPr lang="ko-KR" altLang="en-US" sz="1200" b="1" dirty="0" smtClean="0">
                <a:solidFill>
                  <a:schemeClr val="accent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참조</a:t>
            </a:r>
            <a:endParaRPr lang="en-US" altLang="ko-KR" sz="1200" b="1" dirty="0" smtClean="0">
              <a:solidFill>
                <a:schemeClr val="accent1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9111898" y="2155341"/>
            <a:ext cx="2105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 후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오른 쪽 중단에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“new＂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클릭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↓자세한 사항은 </a:t>
            </a:r>
            <a:r>
              <a:rPr lang="en-US" altLang="ko-KR" sz="1200" b="1" dirty="0" smtClean="0">
                <a:solidFill>
                  <a:schemeClr val="accent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P13</a:t>
            </a:r>
            <a:r>
              <a:rPr lang="ko-KR" altLang="en-US" sz="1200" b="1" dirty="0" smtClean="0">
                <a:solidFill>
                  <a:schemeClr val="accent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참조</a:t>
            </a:r>
            <a:endParaRPr lang="en-US" altLang="ko-KR" sz="1200" b="1" dirty="0" smtClean="0">
              <a:solidFill>
                <a:schemeClr val="accent1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2C6CA61-60FE-4434-A1C8-AD095BCB18DA}"/>
              </a:ext>
            </a:extLst>
          </p:cNvPr>
          <p:cNvSpPr txBox="1"/>
          <p:nvPr/>
        </p:nvSpPr>
        <p:spPr>
          <a:xfrm>
            <a:off x="1738643" y="1350217"/>
            <a:ext cx="7264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one-step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9217DE6-BC99-4BE3-9190-00C02DDB30E4}"/>
              </a:ext>
            </a:extLst>
          </p:cNvPr>
          <p:cNvSpPr txBox="1"/>
          <p:nvPr/>
        </p:nvSpPr>
        <p:spPr>
          <a:xfrm>
            <a:off x="5838472" y="1695273"/>
            <a:ext cx="7216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two-step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0242C50-27CB-44A0-A1D3-98E87E24431F}"/>
              </a:ext>
            </a:extLst>
          </p:cNvPr>
          <p:cNvSpPr txBox="1"/>
          <p:nvPr/>
        </p:nvSpPr>
        <p:spPr>
          <a:xfrm>
            <a:off x="9735836" y="1816043"/>
            <a:ext cx="8130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three-step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543" y="3217047"/>
            <a:ext cx="3888022" cy="315787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3353" y="3211033"/>
            <a:ext cx="3841148" cy="318051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30888" y="3184263"/>
            <a:ext cx="3879483" cy="3207283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156683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4747" y="1653574"/>
            <a:ext cx="7257709" cy="472134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xmlns="" id="{9A8B9065-2746-40CC-A90D-346032F4309F}"/>
              </a:ext>
            </a:extLst>
          </p:cNvPr>
          <p:cNvSpPr/>
          <p:nvPr/>
        </p:nvSpPr>
        <p:spPr>
          <a:xfrm>
            <a:off x="1078302" y="1352909"/>
            <a:ext cx="2527540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83080" y="1535502"/>
            <a:ext cx="3881886" cy="48394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1E8D0A5-2BAE-4C44-85C5-360EFD15EC5F}"/>
              </a:ext>
            </a:extLst>
          </p:cNvPr>
          <p:cNvSpPr txBox="1"/>
          <p:nvPr/>
        </p:nvSpPr>
        <p:spPr>
          <a:xfrm>
            <a:off x="4899803" y="111200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방법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 계약 절차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2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xmlns="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7CE9486-0451-474D-99E7-2280F6D243FE}"/>
              </a:ext>
            </a:extLst>
          </p:cNvPr>
          <p:cNvSpPr txBox="1"/>
          <p:nvPr/>
        </p:nvSpPr>
        <p:spPr>
          <a:xfrm>
            <a:off x="1881767" y="1238076"/>
            <a:ext cx="8499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two-step-2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645940" y="1859192"/>
            <a:ext cx="3770788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기본정보 작성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→중개업소검색 클릭 후 네이버단체아이디 검색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/>
              <a:t>↓상호명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사업자등록증에 나와있는 상호명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↓대표자명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사업자증록증에</a:t>
            </a:r>
            <a:r>
              <a:rPr lang="ko-KR" altLang="en-US" sz="1100" dirty="0" smtClean="0"/>
              <a:t> 나와있는 이름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↓사업자번호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사업자등록증에 나와있는 번호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↓개설등록번호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개설등록증에 나와있는 번호 기재</a:t>
            </a:r>
            <a:endParaRPr lang="en-US" altLang="ko-KR" sz="1100" dirty="0" smtClean="0"/>
          </a:p>
          <a:p>
            <a:r>
              <a:rPr lang="en-US" altLang="ko-KR" sz="1100" dirty="0" smtClean="0"/>
              <a:t>          [</a:t>
            </a:r>
            <a:r>
              <a:rPr lang="ko-KR" altLang="en-US" sz="1100" dirty="0" smtClean="0"/>
              <a:t>위치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좌측 상단 숫자  </a:t>
            </a:r>
            <a:r>
              <a:rPr lang="en-US" altLang="ko-KR" sz="1100" dirty="0" smtClean="0"/>
              <a:t>ex)36000-2021-00081]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>↓주소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사업자등록증에 나와있는 주소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이메일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소장이 사용하고 </a:t>
            </a:r>
            <a:r>
              <a:rPr lang="ko-KR" altLang="en-US" sz="1100" dirty="0" err="1" smtClean="0"/>
              <a:t>이메일</a:t>
            </a:r>
            <a:r>
              <a:rPr lang="ko-KR" altLang="en-US" sz="1100" dirty="0" smtClean="0"/>
              <a:t>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↓대표번호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법개정에 따라 관청에 등록한 연락처 </a:t>
            </a:r>
            <a:br>
              <a:rPr lang="ko-KR" altLang="en-US" sz="1100" dirty="0" smtClean="0"/>
            </a:br>
            <a:r>
              <a:rPr lang="ko-KR" altLang="en-US" sz="1100" dirty="0" smtClean="0"/>
              <a:t>↓휴대폰번호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법개정에 따라 관청에 등록한 핸드폰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네이버</a:t>
            </a:r>
            <a:r>
              <a:rPr lang="ko-KR" altLang="en-US" sz="1100" dirty="0" smtClean="0"/>
              <a:t> 개인</a:t>
            </a:r>
            <a:r>
              <a:rPr lang="en-US" altLang="ko-KR" sz="1100" dirty="0" smtClean="0"/>
              <a:t>ID-</a:t>
            </a:r>
            <a:r>
              <a:rPr lang="ko-KR" altLang="en-US" sz="1100" dirty="0" smtClean="0"/>
              <a:t>신규 생성한 </a:t>
            </a:r>
            <a:r>
              <a:rPr lang="en-US" altLang="ko-KR" sz="1100" dirty="0" smtClean="0"/>
              <a:t>ID</a:t>
            </a:r>
            <a:r>
              <a:rPr lang="ko-KR" altLang="en-US" sz="1100" dirty="0" smtClean="0"/>
              <a:t>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네이버</a:t>
            </a:r>
            <a:r>
              <a:rPr lang="ko-KR" altLang="en-US" sz="1100" dirty="0" smtClean="0"/>
              <a:t> 개인</a:t>
            </a:r>
            <a:r>
              <a:rPr lang="en-US" altLang="ko-KR" sz="1100" dirty="0" smtClean="0"/>
              <a:t>PW-</a:t>
            </a:r>
            <a:r>
              <a:rPr lang="ko-KR" altLang="en-US" sz="1100" dirty="0" smtClean="0"/>
              <a:t>신규 생성한 </a:t>
            </a:r>
            <a:r>
              <a:rPr lang="en-US" altLang="ko-KR" sz="1100" dirty="0" smtClean="0"/>
              <a:t>PW</a:t>
            </a:r>
            <a:r>
              <a:rPr lang="ko-KR" altLang="en-US" sz="1100" dirty="0" smtClean="0"/>
              <a:t> 기재</a:t>
            </a:r>
            <a:endParaRPr lang="en-US" altLang="ko-KR" sz="1100" dirty="0" smtClean="0"/>
          </a:p>
          <a:p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담장자</a:t>
            </a:r>
            <a:r>
              <a:rPr lang="ko-KR" altLang="en-US" sz="1100" dirty="0" smtClean="0"/>
              <a:t> 지정</a:t>
            </a:r>
            <a:endParaRPr lang="en-US" altLang="ko-KR" sz="1100" dirty="0" smtClean="0"/>
          </a:p>
          <a:p>
            <a:endParaRPr lang="en-US" altLang="ko-KR" sz="1100" dirty="0" smtClean="0"/>
          </a:p>
          <a:p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저장→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상단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668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xmlns="" id="{9A8B9065-2746-40CC-A90D-346032F4309F}"/>
              </a:ext>
            </a:extLst>
          </p:cNvPr>
          <p:cNvSpPr/>
          <p:nvPr/>
        </p:nvSpPr>
        <p:spPr>
          <a:xfrm>
            <a:off x="1078302" y="1352909"/>
            <a:ext cx="2527540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483080" y="1535502"/>
            <a:ext cx="3881886" cy="48394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1E8D0A5-2BAE-4C44-85C5-360EFD15EC5F}"/>
              </a:ext>
            </a:extLst>
          </p:cNvPr>
          <p:cNvSpPr txBox="1"/>
          <p:nvPr/>
        </p:nvSpPr>
        <p:spPr>
          <a:xfrm>
            <a:off x="4899803" y="111200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방법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 계약 절차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18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xmlns="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645940" y="1859192"/>
            <a:ext cx="377078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→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목록 우측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클릭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/>
          </a:p>
          <a:p>
            <a:r>
              <a:rPr lang="ko-KR" altLang="en-US" sz="1100" dirty="0" err="1" smtClean="0"/>
              <a:t>계정항목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우츨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+ </a:t>
            </a:r>
            <a:r>
              <a:rPr lang="ko-KR" altLang="en-US" sz="1100" dirty="0" smtClean="0"/>
              <a:t>클릭</a:t>
            </a:r>
            <a:br>
              <a:rPr lang="ko-KR" altLang="en-US" sz="1100" dirty="0" smtClean="0"/>
            </a:br>
            <a:r>
              <a:rPr lang="ko-KR" altLang="en-US" sz="1100" dirty="0" smtClean="0"/>
              <a:t>↓네이버 개인</a:t>
            </a:r>
            <a:r>
              <a:rPr lang="en-US" altLang="ko-KR" sz="1100" dirty="0" smtClean="0"/>
              <a:t>ID-</a:t>
            </a:r>
            <a:r>
              <a:rPr lang="ko-KR" altLang="en-US" sz="1100" dirty="0" smtClean="0"/>
              <a:t>신규 생성한 네이버 </a:t>
            </a:r>
            <a:r>
              <a:rPr lang="en-US" altLang="ko-KR" sz="1100" dirty="0" smtClean="0"/>
              <a:t>ID</a:t>
            </a:r>
            <a:r>
              <a:rPr lang="ko-KR" altLang="en-US" sz="1100" dirty="0" smtClean="0"/>
              <a:t>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↓네이버 개인</a:t>
            </a:r>
            <a:r>
              <a:rPr lang="en-US" altLang="ko-KR" sz="1100" dirty="0" smtClean="0"/>
              <a:t>PW-</a:t>
            </a:r>
            <a:r>
              <a:rPr lang="ko-KR" altLang="en-US" sz="1100" dirty="0" smtClean="0"/>
              <a:t>신규 생성한 네이버 </a:t>
            </a:r>
            <a:r>
              <a:rPr lang="en-US" altLang="ko-KR" sz="1100" dirty="0" smtClean="0"/>
              <a:t>PW</a:t>
            </a:r>
            <a:r>
              <a:rPr lang="ko-KR" altLang="en-US" sz="1100" dirty="0" smtClean="0"/>
              <a:t> 기재</a:t>
            </a:r>
            <a:endParaRPr lang="en-US" altLang="ko-KR" sz="1100" dirty="0" smtClean="0"/>
          </a:p>
          <a:p>
            <a:r>
              <a:rPr lang="en-US" altLang="ko-KR" sz="1100" dirty="0" smtClean="0"/>
              <a:t>-</a:t>
            </a:r>
            <a:r>
              <a:rPr lang="ko-KR" altLang="en-US" sz="1100" dirty="0" smtClean="0"/>
              <a:t>저장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>↓태그등록</a:t>
            </a:r>
            <a:r>
              <a:rPr lang="en-US" altLang="ko-KR" sz="1100" dirty="0" smtClean="0"/>
              <a:t>-</a:t>
            </a:r>
            <a:r>
              <a:rPr lang="ko-KR" altLang="en-US" sz="1100" dirty="0"/>
              <a:t> 가입 소장에게 물어봐 태그 단어를 기재 </a:t>
            </a:r>
            <a:endParaRPr lang="en-US" altLang="ko-KR" sz="1100" dirty="0" smtClean="0"/>
          </a:p>
          <a:p>
            <a:r>
              <a:rPr lang="en-US" altLang="ko-KR" sz="1100" dirty="0" smtClean="0"/>
              <a:t>Ex/**</a:t>
            </a:r>
            <a:r>
              <a:rPr lang="ko-KR" altLang="en-US" sz="1100" dirty="0" smtClean="0"/>
              <a:t>동 부동산</a:t>
            </a:r>
            <a:r>
              <a:rPr lang="en-US" altLang="ko-KR" sz="1100" dirty="0" smtClean="0"/>
              <a:t>, **</a:t>
            </a:r>
            <a:r>
              <a:rPr lang="ko-KR" altLang="en-US" sz="1100" dirty="0" smtClean="0"/>
              <a:t>아파트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아파트단지명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포스팅순서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먼저등록순</a:t>
            </a:r>
            <a:r>
              <a:rPr lang="en-US" altLang="ko-KR" sz="1100" dirty="0" smtClean="0"/>
              <a:t>/</a:t>
            </a:r>
            <a:r>
              <a:rPr lang="ko-KR" altLang="en-US" sz="1100" dirty="0" err="1" smtClean="0"/>
              <a:t>최근등록순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랜덤 설정</a:t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프로필선택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이미지 교부 </a:t>
            </a:r>
            <a:r>
              <a:rPr lang="en-US" altLang="ko-KR" sz="1100" dirty="0" smtClean="0"/>
              <a:t>(ex/</a:t>
            </a:r>
            <a:r>
              <a:rPr lang="ko-KR" altLang="en-US" sz="1100" dirty="0" err="1" smtClean="0"/>
              <a:t>명함사진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증명사진</a:t>
            </a:r>
            <a:r>
              <a:rPr lang="en-US" altLang="ko-KR" sz="1100" dirty="0" smtClean="0"/>
              <a:t>)</a:t>
            </a:r>
          </a:p>
          <a:p>
            <a:endParaRPr lang="en-US" altLang="ko-KR" sz="1100" dirty="0"/>
          </a:p>
          <a:p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저장→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상단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상품  클릭</a:t>
            </a:r>
            <a:r>
              <a:rPr lang="ko-KR" altLang="en-US" sz="1200" dirty="0" smtClean="0"/>
              <a:t/>
            </a:r>
            <a:br>
              <a:rPr lang="ko-KR" altLang="en-US" sz="1200" dirty="0" smtClean="0"/>
            </a:b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7CE9486-0451-474D-99E7-2280F6D243FE}"/>
              </a:ext>
            </a:extLst>
          </p:cNvPr>
          <p:cNvSpPr txBox="1"/>
          <p:nvPr/>
        </p:nvSpPr>
        <p:spPr>
          <a:xfrm>
            <a:off x="1884974" y="1238076"/>
            <a:ext cx="8435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two step-3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4747" y="1653574"/>
            <a:ext cx="7257709" cy="472134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4745" y="3161145"/>
            <a:ext cx="7266028" cy="3213776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4746" y="1610292"/>
            <a:ext cx="7257709" cy="1550854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05586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4746" y="1653574"/>
            <a:ext cx="7257709" cy="472134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xmlns="" id="{9A8B9065-2746-40CC-A90D-346032F4309F}"/>
              </a:ext>
            </a:extLst>
          </p:cNvPr>
          <p:cNvSpPr/>
          <p:nvPr/>
        </p:nvSpPr>
        <p:spPr>
          <a:xfrm>
            <a:off x="1078302" y="1352909"/>
            <a:ext cx="2527540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D1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483080" y="1535502"/>
            <a:ext cx="3881886" cy="48394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1E8D0A5-2BAE-4C44-85C5-360EFD15EC5F}"/>
              </a:ext>
            </a:extLst>
          </p:cNvPr>
          <p:cNvSpPr txBox="1"/>
          <p:nvPr/>
        </p:nvSpPr>
        <p:spPr>
          <a:xfrm>
            <a:off x="4899803" y="1112008"/>
            <a:ext cx="15872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방법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 계약 절차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9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xmlns="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645940" y="1859192"/>
            <a:ext cx="37707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 클릭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 new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→</a:t>
            </a:r>
            <a:endParaRPr lang="en-US" altLang="ko-KR" sz="1100" dirty="0"/>
          </a:p>
          <a:p>
            <a:r>
              <a:rPr lang="ko-KR" altLang="en-US" sz="1100" dirty="0" smtClean="0"/>
              <a:t>↓중개업소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등록한 해당중개업소 클릭</a:t>
            </a:r>
            <a:br>
              <a:rPr lang="ko-KR" altLang="en-US" sz="1100" dirty="0" smtClean="0"/>
            </a:br>
            <a:r>
              <a:rPr lang="ko-KR" altLang="en-US" sz="1100" dirty="0" smtClean="0"/>
              <a:t>↓상품선택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공동</a:t>
            </a:r>
            <a:r>
              <a:rPr lang="en-US" altLang="ko-KR" sz="1100" dirty="0" smtClean="0"/>
              <a:t>/</a:t>
            </a:r>
            <a:r>
              <a:rPr lang="ko-KR" altLang="en-US" sz="1100" dirty="0" err="1" smtClean="0"/>
              <a:t>비공동</a:t>
            </a:r>
            <a:r>
              <a:rPr lang="en-US" altLang="ko-KR" sz="1100" dirty="0" smtClean="0"/>
              <a:t>/</a:t>
            </a:r>
            <a:r>
              <a:rPr lang="ko-KR" altLang="en-US" sz="1100" dirty="0" err="1" smtClean="0"/>
              <a:t>공동비공동</a:t>
            </a:r>
            <a:r>
              <a:rPr lang="ko-KR" altLang="en-US" sz="1100" dirty="0" smtClean="0"/>
              <a:t> 선택</a:t>
            </a:r>
            <a:endParaRPr lang="en-US" altLang="ko-KR" sz="1100" dirty="0" smtClean="0"/>
          </a:p>
          <a:p>
            <a:r>
              <a:rPr lang="ko-KR" altLang="en-US" sz="1100" dirty="0" smtClean="0"/>
              <a:t>↓추가옵션디자인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추가시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Y, </a:t>
            </a:r>
            <a:r>
              <a:rPr lang="ko-KR" altLang="en-US" sz="1100" dirty="0" err="1" smtClean="0"/>
              <a:t>아닐시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N</a:t>
            </a:r>
          </a:p>
          <a:p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상품금액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상품선택시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자동세팅됨</a:t>
            </a:r>
            <a:endParaRPr lang="en-US" altLang="ko-KR" sz="1100" dirty="0" smtClean="0"/>
          </a:p>
          <a:p>
            <a:r>
              <a:rPr lang="ko-KR" altLang="en-US" sz="1100" dirty="0" smtClean="0"/>
              <a:t>↓결제수단</a:t>
            </a:r>
            <a:r>
              <a:rPr lang="en-US" altLang="ko-KR" sz="1100" dirty="0" smtClean="0"/>
              <a:t>- </a:t>
            </a:r>
            <a:r>
              <a:rPr lang="ko-KR" altLang="en-US" sz="1100" dirty="0" err="1" smtClean="0"/>
              <a:t>무통장입급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카드 중 선택</a:t>
            </a:r>
            <a:endParaRPr lang="en-US" altLang="ko-KR" sz="1100" dirty="0" smtClean="0"/>
          </a:p>
          <a:p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서비스기간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시작일로부터 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년</a:t>
            </a:r>
            <a:endParaRPr lang="en-US" altLang="ko-KR" sz="1100" dirty="0" smtClean="0"/>
          </a:p>
          <a:p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블로그계정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해당중개업소 클릭</a:t>
            </a:r>
            <a:endParaRPr lang="en-US" altLang="ko-KR" sz="1100" dirty="0" smtClean="0"/>
          </a:p>
          <a:p>
            <a:r>
              <a:rPr lang="ko-KR" altLang="en-US" sz="1100" dirty="0" smtClean="0"/>
              <a:t>↓일일포스팅수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기본값 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로 설정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건들지 </a:t>
            </a:r>
            <a:r>
              <a:rPr lang="ko-KR" altLang="en-US" sz="1100" dirty="0" err="1" smtClean="0"/>
              <a:t>말것</a:t>
            </a:r>
            <a:endParaRPr lang="en-US" altLang="ko-KR" sz="1100" dirty="0" smtClean="0"/>
          </a:p>
          <a:p>
            <a:r>
              <a:rPr lang="ko-KR" altLang="en-US" sz="1100" dirty="0" smtClean="0"/>
              <a:t>↓매물유형선택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공동</a:t>
            </a:r>
            <a:r>
              <a:rPr lang="en-US" altLang="ko-KR" sz="1100" dirty="0" smtClean="0"/>
              <a:t>/</a:t>
            </a:r>
            <a:r>
              <a:rPr lang="ko-KR" altLang="en-US" sz="1100" dirty="0" err="1" smtClean="0"/>
              <a:t>비공동에</a:t>
            </a:r>
            <a:r>
              <a:rPr lang="ko-KR" altLang="en-US" sz="1100" dirty="0" smtClean="0"/>
              <a:t> 따라 </a:t>
            </a:r>
            <a:r>
              <a:rPr lang="ko-KR" altLang="en-US" sz="1100" dirty="0" err="1" smtClean="0"/>
              <a:t>자동세팅됨</a:t>
            </a:r>
            <a:endParaRPr lang="en-US" altLang="ko-KR" sz="1100" dirty="0" smtClean="0"/>
          </a:p>
          <a:p>
            <a:r>
              <a:rPr lang="ko-KR" altLang="en-US" sz="1100" dirty="0" smtClean="0"/>
              <a:t>↓요청사항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광고주 요청사항 메모</a:t>
            </a:r>
            <a:endParaRPr lang="en-US" altLang="ko-KR" sz="1100" dirty="0" smtClean="0"/>
          </a:p>
          <a:p>
            <a:r>
              <a:rPr lang="ko-KR" altLang="en-US" sz="1100" dirty="0" smtClean="0"/>
              <a:t>↓메모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공란</a:t>
            </a:r>
            <a:endParaRPr lang="en-US" altLang="ko-KR" sz="1100" dirty="0" smtClean="0"/>
          </a:p>
          <a:p>
            <a:r>
              <a:rPr lang="ko-KR" altLang="en-US" sz="1100" dirty="0" smtClean="0"/>
              <a:t>↓영업자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클릭후</a:t>
            </a:r>
            <a:r>
              <a:rPr lang="ko-KR" altLang="en-US" sz="1100" dirty="0" smtClean="0"/>
              <a:t> 본인 이름 클릭</a:t>
            </a:r>
            <a:endParaRPr lang="en-US" altLang="ko-KR" sz="1100" dirty="0" smtClean="0"/>
          </a:p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저장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7CE9486-0451-474D-99E7-2280F6D243FE}"/>
              </a:ext>
            </a:extLst>
          </p:cNvPr>
          <p:cNvSpPr txBox="1"/>
          <p:nvPr/>
        </p:nvSpPr>
        <p:spPr>
          <a:xfrm>
            <a:off x="1826465" y="1238076"/>
            <a:ext cx="96052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Three step-2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6894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19D567E5-949B-4BCE-B7A0-CD2B398F3971}"/>
              </a:ext>
            </a:extLst>
          </p:cNvPr>
          <p:cNvSpPr txBox="1"/>
          <p:nvPr/>
        </p:nvSpPr>
        <p:spPr>
          <a:xfrm>
            <a:off x="4520241" y="605316"/>
            <a:ext cx="4281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dirty="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계약 시 안내 내용</a:t>
            </a:r>
            <a:endParaRPr lang="ko-KR" altLang="en-US" sz="2800" dirty="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D201D160-635B-4C6A-AABC-9D5EA92C8676}"/>
              </a:ext>
            </a:extLst>
          </p:cNvPr>
          <p:cNvSpPr/>
          <p:nvPr/>
        </p:nvSpPr>
        <p:spPr>
          <a:xfrm>
            <a:off x="638174" y="2466975"/>
            <a:ext cx="5381625" cy="351113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포스팅은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주</a:t>
            </a:r>
            <a:r>
              <a:rPr lang="ko-KR" altLang="en-US" sz="1100" dirty="0" smtClean="0">
                <a:solidFill>
                  <a:schemeClr val="tx1"/>
                </a:solidFill>
              </a:rPr>
              <a:t>중 주말</a:t>
            </a:r>
            <a:r>
              <a:rPr lang="ko-KR" altLang="en-US" sz="1100" dirty="0" smtClean="0">
                <a:solidFill>
                  <a:schemeClr val="tx1"/>
                </a:solidFill>
              </a:rPr>
              <a:t> 포함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일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회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 단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고객이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100" dirty="0" smtClean="0">
                <a:solidFill>
                  <a:schemeClr val="tx1"/>
                </a:solidFill>
              </a:rPr>
              <a:t> 매물 등록을 하지 않은 경우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포스팅은</a:t>
            </a:r>
            <a:r>
              <a:rPr lang="ko-KR" altLang="en-US" sz="1100" dirty="0" smtClean="0">
                <a:solidFill>
                  <a:schemeClr val="tx1"/>
                </a:solidFill>
              </a:rPr>
              <a:t> 되지 않는다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-</a:t>
            </a:r>
            <a:r>
              <a:rPr lang="ko-KR" altLang="en-US" sz="1100" dirty="0" smtClean="0">
                <a:solidFill>
                  <a:schemeClr val="tx1"/>
                </a:solidFill>
              </a:rPr>
              <a:t>고객 명의의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신규 계정으로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블로그를</a:t>
            </a:r>
            <a:r>
              <a:rPr lang="ko-KR" altLang="en-US" sz="1100" dirty="0" smtClean="0">
                <a:solidFill>
                  <a:schemeClr val="tx1"/>
                </a:solidFill>
              </a:rPr>
              <a:t> 개설한다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꼭 기존 사용하는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계정말고</a:t>
            </a:r>
            <a:r>
              <a:rPr lang="ko-KR" altLang="en-US" sz="1100" dirty="0" smtClean="0">
                <a:solidFill>
                  <a:schemeClr val="tx1"/>
                </a:solidFill>
              </a:rPr>
              <a:t> 신규 생성된 계정을 사용하여야 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할 </a:t>
            </a:r>
            <a:r>
              <a:rPr lang="ko-KR" altLang="en-US" sz="1100" dirty="0" smtClean="0">
                <a:solidFill>
                  <a:schemeClr val="tx1"/>
                </a:solidFill>
              </a:rPr>
              <a:t>매물을 고객이 직접 지정할 수 없다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</a:rPr>
              <a:t>고객이 직접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포스팅을</a:t>
            </a:r>
            <a:r>
              <a:rPr lang="ko-KR" altLang="en-US" sz="1100" dirty="0" smtClean="0">
                <a:solidFill>
                  <a:schemeClr val="tx1"/>
                </a:solidFill>
              </a:rPr>
              <a:t> 할 수 있다</a:t>
            </a:r>
            <a:r>
              <a:rPr lang="en-US" altLang="ko-KR" sz="1100" dirty="0" smtClean="0">
                <a:solidFill>
                  <a:schemeClr val="tx1"/>
                </a:solidFill>
              </a:rPr>
              <a:t>.[</a:t>
            </a:r>
            <a:r>
              <a:rPr lang="ko-KR" altLang="en-US" sz="1100" dirty="0" smtClean="0">
                <a:solidFill>
                  <a:schemeClr val="tx1"/>
                </a:solidFill>
              </a:rPr>
              <a:t>지수에 많은 도움이 됨</a:t>
            </a:r>
            <a:r>
              <a:rPr lang="en-US" altLang="ko-KR" sz="1100" dirty="0" smtClean="0">
                <a:solidFill>
                  <a:schemeClr val="tx1"/>
                </a:solidFill>
              </a:rPr>
              <a:t>]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altLang="ko-KR" sz="1100" dirty="0" smtClean="0">
                <a:solidFill>
                  <a:schemeClr val="tx1"/>
                </a:solidFill>
              </a:rPr>
              <a:t>AI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블로그가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포스팅한</a:t>
            </a:r>
            <a:r>
              <a:rPr lang="ko-KR" altLang="en-US" sz="1100" dirty="0" smtClean="0">
                <a:solidFill>
                  <a:schemeClr val="tx1"/>
                </a:solidFill>
              </a:rPr>
              <a:t> 내용을 고객이 직접 수정 가능하다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포스팅시</a:t>
            </a:r>
            <a:r>
              <a:rPr lang="ko-KR" altLang="en-US" sz="1100" dirty="0" smtClean="0">
                <a:solidFill>
                  <a:schemeClr val="tx1"/>
                </a:solidFill>
              </a:rPr>
              <a:t> 사진등록을 </a:t>
            </a:r>
            <a:r>
              <a:rPr lang="ko-KR" altLang="en-US" sz="1100" dirty="0" smtClean="0">
                <a:solidFill>
                  <a:schemeClr val="tx1"/>
                </a:solidFill>
              </a:rPr>
              <a:t>원할 때는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매물광고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등록할때</a:t>
            </a:r>
            <a:r>
              <a:rPr lang="ko-KR" altLang="en-US" sz="1100" dirty="0" smtClean="0">
                <a:solidFill>
                  <a:schemeClr val="tx1"/>
                </a:solidFill>
              </a:rPr>
              <a:t> 사진을 </a:t>
            </a:r>
            <a:r>
              <a:rPr lang="ko-KR" altLang="en-US" sz="1100" dirty="0" smtClean="0">
                <a:solidFill>
                  <a:schemeClr val="tx1"/>
                </a:solidFill>
              </a:rPr>
              <a:t>첨부</a:t>
            </a:r>
            <a:r>
              <a:rPr lang="ko-KR" altLang="en-US" sz="1100" dirty="0" smtClean="0">
                <a:solidFill>
                  <a:schemeClr val="tx1"/>
                </a:solidFill>
              </a:rPr>
              <a:t>하면 </a:t>
            </a:r>
            <a:r>
              <a:rPr lang="ko-KR" altLang="en-US" sz="1100" dirty="0" smtClean="0">
                <a:solidFill>
                  <a:schemeClr val="tx1"/>
                </a:solidFill>
              </a:rPr>
              <a:t>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블로그가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저품질이나</a:t>
            </a:r>
            <a:r>
              <a:rPr lang="ko-KR" altLang="en-US" sz="1100" dirty="0" smtClean="0">
                <a:solidFill>
                  <a:schemeClr val="tx1"/>
                </a:solidFill>
              </a:rPr>
              <a:t> 유사로 인해 노출이 안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될경우</a:t>
            </a:r>
            <a:r>
              <a:rPr lang="ko-KR" altLang="en-US" sz="1100" dirty="0" smtClean="0">
                <a:solidFill>
                  <a:schemeClr val="tx1"/>
                </a:solidFill>
              </a:rPr>
              <a:t> 기존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dirty="0" smtClean="0">
                <a:solidFill>
                  <a:schemeClr val="tx1"/>
                </a:solidFill>
              </a:rPr>
              <a:t> 계정을 삭제 후  바로 새로운 계정을 생성하여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포스팅을</a:t>
            </a:r>
            <a:r>
              <a:rPr lang="ko-KR" altLang="en-US" sz="1100" dirty="0" smtClean="0">
                <a:solidFill>
                  <a:schemeClr val="tx1"/>
                </a:solidFill>
              </a:rPr>
              <a:t> 진행한다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.[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dirty="0" smtClean="0">
                <a:solidFill>
                  <a:schemeClr val="tx1"/>
                </a:solidFill>
              </a:rPr>
              <a:t> 상품 특성상 고객이 자주 확인하여 함</a:t>
            </a:r>
            <a:r>
              <a:rPr lang="en-US" altLang="ko-KR" sz="1100" dirty="0" smtClean="0">
                <a:solidFill>
                  <a:schemeClr val="tx1"/>
                </a:solidFill>
              </a:rPr>
              <a:t>]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</a:rPr>
              <a:t>세금계산서는 카드 결재 시 영수증으로 대체하며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현금은 전자세금 계산서를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발행한다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8EEDC375-ADE1-4589-888F-B48AE6A30FD9}"/>
              </a:ext>
            </a:extLst>
          </p:cNvPr>
          <p:cNvSpPr/>
          <p:nvPr/>
        </p:nvSpPr>
        <p:spPr>
          <a:xfrm>
            <a:off x="6191249" y="2466975"/>
            <a:ext cx="5381625" cy="351975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chemeClr val="tx1"/>
                </a:solidFill>
              </a:rPr>
              <a:t>-</a:t>
            </a:r>
            <a:r>
              <a:rPr lang="ko-KR" altLang="en-US" sz="1100" dirty="0" smtClean="0">
                <a:solidFill>
                  <a:schemeClr val="tx1"/>
                </a:solidFill>
              </a:rPr>
              <a:t>부동산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dirty="0" smtClean="0">
                <a:solidFill>
                  <a:schemeClr val="tx1"/>
                </a:solidFill>
              </a:rPr>
              <a:t> 상품 특성상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네이버에서</a:t>
            </a:r>
            <a:r>
              <a:rPr lang="ko-KR" altLang="en-US" sz="1100" dirty="0" smtClean="0">
                <a:solidFill>
                  <a:schemeClr val="tx1"/>
                </a:solidFill>
              </a:rPr>
              <a:t> 검색 시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최신순으로</a:t>
            </a:r>
            <a:r>
              <a:rPr lang="ko-KR" altLang="en-US" sz="1100" dirty="0" smtClean="0">
                <a:solidFill>
                  <a:schemeClr val="tx1"/>
                </a:solidFill>
              </a:rPr>
              <a:t> 놓고 확인함을 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인지한다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100" dirty="0" smtClean="0">
                <a:solidFill>
                  <a:schemeClr val="tx1"/>
                </a:solidFill>
              </a:rPr>
              <a:t> 등록된 매물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검색시</a:t>
            </a:r>
            <a:r>
              <a:rPr lang="ko-KR" altLang="en-US" sz="1100" dirty="0" smtClean="0">
                <a:solidFill>
                  <a:schemeClr val="tx1"/>
                </a:solidFill>
              </a:rPr>
              <a:t> 상단에 고정 노출되는 상품이 아니라는걸 인지한다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상단고정노출 상품을 원하면 별도의 고가 상품이 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고가 상품을 구매하면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가능하다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en-US" altLang="ko-KR" sz="1100" dirty="0" smtClean="0">
                <a:solidFill>
                  <a:schemeClr val="tx1"/>
                </a:solidFill>
              </a:rPr>
              <a:t>2021</a:t>
            </a:r>
            <a:r>
              <a:rPr lang="ko-KR" altLang="en-US" sz="1100" dirty="0" smtClean="0">
                <a:solidFill>
                  <a:schemeClr val="tx1"/>
                </a:solidFill>
              </a:rPr>
              <a:t>년 </a:t>
            </a:r>
            <a:r>
              <a:rPr lang="en-US" altLang="ko-KR" sz="1100" dirty="0" smtClean="0">
                <a:solidFill>
                  <a:schemeClr val="tx1"/>
                </a:solidFill>
              </a:rPr>
              <a:t>8</a:t>
            </a:r>
            <a:r>
              <a:rPr lang="ko-KR" altLang="en-US" sz="1100" dirty="0" smtClean="0">
                <a:solidFill>
                  <a:schemeClr val="tx1"/>
                </a:solidFill>
              </a:rPr>
              <a:t>월 </a:t>
            </a:r>
            <a:r>
              <a:rPr lang="en-US" altLang="ko-KR" sz="1100" dirty="0" smtClean="0">
                <a:solidFill>
                  <a:schemeClr val="tx1"/>
                </a:solidFill>
              </a:rPr>
              <a:t>21</a:t>
            </a:r>
            <a:r>
              <a:rPr lang="ko-KR" altLang="en-US" sz="1100" dirty="0" smtClean="0">
                <a:solidFill>
                  <a:schemeClr val="tx1"/>
                </a:solidFill>
              </a:rPr>
              <a:t>일 공인중개사법 개정에 따라 거래완료된 매물은 광고주가 직접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삭제 또는 비공개로 처리해  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그렇지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않을시</a:t>
            </a:r>
            <a:r>
              <a:rPr lang="ko-KR" altLang="en-US" sz="1100" dirty="0" smtClean="0">
                <a:solidFill>
                  <a:schemeClr val="tx1"/>
                </a:solidFill>
              </a:rPr>
              <a:t> 과태료가 부과되오니 꼭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인지 후 사용하여야 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매물등록 유무에 따라 자동으로 설정을 해놓고 있으나 법 개정에 따른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과태료가 부과되니 고객이 잘 확인하여야 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고객의 불찰로 과태료 부과 시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본 업체는 고지의 의무를 다했기에 책임이 없음을 인지한다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블로그는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고객 계정으로 가입하므로 양도</a:t>
            </a:r>
            <a:r>
              <a:rPr lang="en-US" altLang="ko-KR" sz="1100" dirty="0" smtClean="0">
                <a:solidFill>
                  <a:schemeClr val="tx1"/>
                </a:solidFill>
              </a:rPr>
              <a:t>/</a:t>
            </a:r>
            <a:r>
              <a:rPr lang="ko-KR" altLang="en-US" sz="1100" dirty="0" smtClean="0">
                <a:solidFill>
                  <a:schemeClr val="tx1"/>
                </a:solidFill>
              </a:rPr>
              <a:t>양수가 불가하다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</a:rPr>
              <a:t>계약기간은 가입일로부터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년이며</a:t>
            </a:r>
            <a:r>
              <a:rPr lang="en-US" altLang="ko-KR" sz="1100" dirty="0" smtClean="0">
                <a:solidFill>
                  <a:schemeClr val="tx1"/>
                </a:solidFill>
              </a:rPr>
              <a:t>,  </a:t>
            </a:r>
            <a:r>
              <a:rPr lang="ko-KR" altLang="en-US" sz="1100" dirty="0" smtClean="0">
                <a:solidFill>
                  <a:schemeClr val="tx1"/>
                </a:solidFill>
              </a:rPr>
              <a:t>환불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요청시</a:t>
            </a:r>
            <a:r>
              <a:rPr lang="ko-KR" altLang="en-US" sz="1100" dirty="0" smtClean="0">
                <a:solidFill>
                  <a:schemeClr val="tx1"/>
                </a:solidFill>
              </a:rPr>
              <a:t> 결제금액의 </a:t>
            </a:r>
            <a:r>
              <a:rPr lang="en-US" altLang="ko-KR" sz="1100" dirty="0" smtClean="0">
                <a:solidFill>
                  <a:schemeClr val="tx1"/>
                </a:solidFill>
              </a:rPr>
              <a:t>10%</a:t>
            </a:r>
            <a:r>
              <a:rPr lang="ko-KR" altLang="en-US" sz="1100" dirty="0" smtClean="0">
                <a:solidFill>
                  <a:schemeClr val="tx1"/>
                </a:solidFill>
              </a:rPr>
              <a:t>공제 후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회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비용 </a:t>
            </a:r>
            <a:r>
              <a:rPr lang="en-US" altLang="ko-KR" sz="1100" dirty="0" smtClean="0">
                <a:solidFill>
                  <a:schemeClr val="tx1"/>
                </a:solidFill>
              </a:rPr>
              <a:t>5,500</a:t>
            </a:r>
            <a:r>
              <a:rPr lang="ko-KR" altLang="en-US" sz="1100" dirty="0" smtClean="0">
                <a:solidFill>
                  <a:schemeClr val="tx1"/>
                </a:solidFill>
              </a:rPr>
              <a:t>원 차감 후 환불한다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xmlns="" id="{B1EE3A6C-FDDF-4164-A40F-7D8E6CA6A68E}"/>
              </a:ext>
            </a:extLst>
          </p:cNvPr>
          <p:cNvSpPr/>
          <p:nvPr/>
        </p:nvSpPr>
        <p:spPr>
          <a:xfrm>
            <a:off x="1452561" y="1908295"/>
            <a:ext cx="3752850" cy="395168"/>
          </a:xfrm>
          <a:prstGeom prst="roundRect">
            <a:avLst>
              <a:gd name="adj" fmla="val 50000"/>
            </a:avLst>
          </a:prstGeom>
          <a:solidFill>
            <a:srgbClr val="D7C0B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판매 시 필수 안내 내용</a:t>
            </a:r>
            <a:endParaRPr lang="ko-KR" altLang="en-US" sz="14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xmlns="" id="{E2416ED3-BA88-40C3-B92D-A8D524391836}"/>
              </a:ext>
            </a:extLst>
          </p:cNvPr>
          <p:cNvSpPr/>
          <p:nvPr/>
        </p:nvSpPr>
        <p:spPr>
          <a:xfrm>
            <a:off x="7005636" y="1908295"/>
            <a:ext cx="3752850" cy="395168"/>
          </a:xfrm>
          <a:prstGeom prst="roundRect">
            <a:avLst>
              <a:gd name="adj" fmla="val 50000"/>
            </a:avLst>
          </a:prstGeom>
          <a:solidFill>
            <a:srgbClr val="D7C0B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판매 후 문제 될 사항 중요 안내</a:t>
            </a:r>
            <a:endParaRPr lang="ko-KR" altLang="en-US" sz="1400" dirty="0"/>
          </a:p>
        </p:txBody>
      </p:sp>
      <p:grpSp>
        <p:nvGrpSpPr>
          <p:cNvPr id="13" name="그룹 12"/>
          <p:cNvGrpSpPr/>
          <p:nvPr/>
        </p:nvGrpSpPr>
        <p:grpSpPr>
          <a:xfrm>
            <a:off x="4106626" y="651189"/>
            <a:ext cx="428978" cy="428978"/>
            <a:chOff x="7367411" y="4196646"/>
            <a:chExt cx="428978" cy="428978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xmlns="" id="{86B6A47F-02A8-4CEC-921B-70EED125986E}"/>
                </a:ext>
              </a:extLst>
            </p:cNvPr>
            <p:cNvSpPr/>
            <p:nvPr/>
          </p:nvSpPr>
          <p:spPr>
            <a:xfrm>
              <a:off x="7367411" y="4196646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55EB6F2-01C9-44A9-A874-27EDD9B349C9}"/>
                </a:ext>
              </a:extLst>
            </p:cNvPr>
            <p:cNvSpPr txBox="1"/>
            <p:nvPr/>
          </p:nvSpPr>
          <p:spPr>
            <a:xfrm>
              <a:off x="7375754" y="42418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04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8" name="사각형: 둥근 모서리 3">
            <a:extLst>
              <a:ext uri="{FF2B5EF4-FFF2-40B4-BE49-F238E27FC236}">
                <a16:creationId xmlns:a16="http://schemas.microsoft.com/office/drawing/2014/main" xmlns="" id="{B1EE3A6C-FDDF-4164-A40F-7D8E6CA6A68E}"/>
              </a:ext>
            </a:extLst>
          </p:cNvPr>
          <p:cNvSpPr/>
          <p:nvPr/>
        </p:nvSpPr>
        <p:spPr>
          <a:xfrm>
            <a:off x="1552756" y="6081622"/>
            <a:ext cx="9670210" cy="233123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※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판매 시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후 모두 계약 전에 고지하여야 함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고지 안하고 판매하여 문제될 시 판매 담당자가 책임을 져야 함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※</a:t>
            </a:r>
            <a:endParaRPr lang="ko-KR" altLang="en-US" sz="1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89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19D567E5-949B-4BCE-B7A0-CD2B398F3971}"/>
              </a:ext>
            </a:extLst>
          </p:cNvPr>
          <p:cNvSpPr txBox="1"/>
          <p:nvPr/>
        </p:nvSpPr>
        <p:spPr>
          <a:xfrm>
            <a:off x="4520241" y="605316"/>
            <a:ext cx="3796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dirty="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필수 안내 내용</a:t>
            </a:r>
            <a:endParaRPr lang="ko-KR" altLang="en-US" sz="2800" dirty="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D201D160-635B-4C6A-AABC-9D5EA92C8676}"/>
              </a:ext>
            </a:extLst>
          </p:cNvPr>
          <p:cNvSpPr/>
          <p:nvPr/>
        </p:nvSpPr>
        <p:spPr>
          <a:xfrm>
            <a:off x="638174" y="1682152"/>
            <a:ext cx="10929849" cy="470139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[AI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계약자 전달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메세지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]</a:t>
            </a:r>
          </a:p>
          <a:p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■</a:t>
            </a:r>
            <a:r>
              <a:rPr lang="ko-KR" altLang="en-US" sz="1000" dirty="0" smtClean="0">
                <a:solidFill>
                  <a:schemeClr val="tx1"/>
                </a:solidFill>
              </a:rPr>
              <a:t>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관리 경로</a:t>
            </a:r>
            <a:r>
              <a:rPr lang="en-US" altLang="ko-KR" sz="1000" dirty="0" smtClean="0">
                <a:solidFill>
                  <a:schemeClr val="tx1"/>
                </a:solidFill>
              </a:rPr>
              <a:t>[</a:t>
            </a:r>
            <a:r>
              <a:rPr lang="ko-KR" altLang="en-US" sz="1000" dirty="0" smtClean="0">
                <a:solidFill>
                  <a:schemeClr val="tx1"/>
                </a:solidFill>
              </a:rPr>
              <a:t>직접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할때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</a:p>
          <a:p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로그인 →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en-US" altLang="ko-KR" sz="1000" dirty="0" smtClean="0">
                <a:solidFill>
                  <a:schemeClr val="tx1"/>
                </a:solidFill>
              </a:rPr>
              <a:t>[</a:t>
            </a:r>
            <a:r>
              <a:rPr lang="ko-KR" altLang="en-US" sz="1000" dirty="0" smtClean="0">
                <a:solidFill>
                  <a:schemeClr val="tx1"/>
                </a:solidFill>
              </a:rPr>
              <a:t>클릭</a:t>
            </a:r>
            <a:r>
              <a:rPr lang="en-US" altLang="ko-KR" sz="1000" dirty="0" smtClean="0">
                <a:solidFill>
                  <a:schemeClr val="tx1"/>
                </a:solidFill>
              </a:rPr>
              <a:t>]  → </a:t>
            </a:r>
            <a:r>
              <a:rPr lang="ko-KR" altLang="en-US" sz="1000" dirty="0" smtClean="0">
                <a:solidFill>
                  <a:schemeClr val="tx1"/>
                </a:solidFill>
              </a:rPr>
              <a:t>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en-US" altLang="ko-KR" sz="1000" dirty="0" smtClean="0">
                <a:solidFill>
                  <a:schemeClr val="tx1"/>
                </a:solidFill>
              </a:rPr>
              <a:t>[</a:t>
            </a:r>
            <a:r>
              <a:rPr lang="ko-KR" altLang="en-US" sz="1000" dirty="0" smtClean="0">
                <a:solidFill>
                  <a:schemeClr val="tx1"/>
                </a:solidFill>
              </a:rPr>
              <a:t>클릭</a:t>
            </a:r>
            <a:r>
              <a:rPr lang="en-US" altLang="ko-KR" sz="1000" dirty="0" smtClean="0">
                <a:solidFill>
                  <a:schemeClr val="tx1"/>
                </a:solidFill>
              </a:rPr>
              <a:t>]  →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관리  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아이디</a:t>
            </a:r>
            <a:r>
              <a:rPr lang="en-US" altLang="ko-KR" sz="1000" dirty="0" smtClean="0">
                <a:solidFill>
                  <a:schemeClr val="tx1"/>
                </a:solidFill>
              </a:rPr>
              <a:t>-        </a:t>
            </a:r>
            <a:r>
              <a:rPr lang="ko-KR" altLang="en-US" sz="1000" dirty="0" smtClean="0">
                <a:solidFill>
                  <a:schemeClr val="tx1"/>
                </a:solidFill>
              </a:rPr>
              <a:t>비밀번호</a:t>
            </a:r>
            <a:r>
              <a:rPr lang="en-US" altLang="ko-KR" sz="1000" dirty="0" smtClean="0">
                <a:solidFill>
                  <a:schemeClr val="tx1"/>
                </a:solidFill>
              </a:rPr>
              <a:t>-</a:t>
            </a:r>
          </a:p>
          <a:p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■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거래완료된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비공개 전환 경로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 → 해당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클릭  → 수정하기 클릭 → 비공개 클릭 → 저장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endParaRPr lang="ko-KR" altLang="en-US" sz="1000" dirty="0" smtClean="0">
              <a:solidFill>
                <a:schemeClr val="tx1"/>
              </a:solidFill>
            </a:endParaRP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■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계약 시 필독 내용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★계약서에 서명</a:t>
            </a:r>
            <a:r>
              <a:rPr lang="en-US" altLang="ko-KR" sz="1000" dirty="0" smtClean="0">
                <a:solidFill>
                  <a:schemeClr val="tx1"/>
                </a:solidFill>
              </a:rPr>
              <a:t>[2</a:t>
            </a:r>
            <a:r>
              <a:rPr lang="ko-KR" altLang="en-US" sz="1000" dirty="0" smtClean="0">
                <a:solidFill>
                  <a:schemeClr val="tx1"/>
                </a:solidFill>
              </a:rPr>
              <a:t>곳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  <a:r>
              <a:rPr lang="ko-KR" altLang="en-US" sz="1000" dirty="0" smtClean="0">
                <a:solidFill>
                  <a:schemeClr val="tx1"/>
                </a:solidFill>
              </a:rPr>
              <a:t>후 회사</a:t>
            </a:r>
            <a:r>
              <a:rPr lang="en-US" altLang="ko-KR" sz="1000" dirty="0" smtClean="0">
                <a:solidFill>
                  <a:schemeClr val="tx1"/>
                </a:solidFill>
              </a:rPr>
              <a:t>/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고객이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부씩 </a:t>
            </a:r>
            <a:r>
              <a:rPr lang="ko-KR" altLang="en-US" sz="1000" dirty="0" smtClean="0">
                <a:solidFill>
                  <a:schemeClr val="tx1"/>
                </a:solidFill>
              </a:rPr>
              <a:t>보관한다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 명의의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계정으로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블로그를</a:t>
            </a:r>
            <a:r>
              <a:rPr lang="ko-KR" altLang="en-US" sz="1000" dirty="0" smtClean="0">
                <a:solidFill>
                  <a:schemeClr val="tx1"/>
                </a:solidFill>
              </a:rPr>
              <a:t> 개설한다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.[</a:t>
            </a:r>
            <a:r>
              <a:rPr lang="ko-KR" altLang="en-US" sz="1000" dirty="0" smtClean="0">
                <a:solidFill>
                  <a:schemeClr val="tx1"/>
                </a:solidFill>
              </a:rPr>
              <a:t>관리</a:t>
            </a:r>
            <a:r>
              <a:rPr lang="en-US" altLang="ko-KR" sz="1000" dirty="0" smtClean="0">
                <a:solidFill>
                  <a:schemeClr val="tx1"/>
                </a:solidFill>
              </a:rPr>
              <a:t>,</a:t>
            </a:r>
            <a:r>
              <a:rPr lang="ko-KR" altLang="en-US" sz="1000" dirty="0" smtClean="0">
                <a:solidFill>
                  <a:schemeClr val="tx1"/>
                </a:solidFill>
              </a:rPr>
              <a:t>통계를 고객이 직접 확인 가능함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포스팅은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주중주말 포함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일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회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된다</a:t>
            </a:r>
            <a:r>
              <a:rPr lang="en-US" altLang="ko-KR" sz="1000" dirty="0" smtClean="0">
                <a:solidFill>
                  <a:schemeClr val="tx1"/>
                </a:solidFill>
              </a:rPr>
              <a:t>.  </a:t>
            </a:r>
            <a:r>
              <a:rPr lang="ko-KR" altLang="en-US" sz="1000" dirty="0" smtClean="0">
                <a:solidFill>
                  <a:schemeClr val="tx1"/>
                </a:solidFill>
              </a:rPr>
              <a:t>단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000" dirty="0" smtClean="0">
                <a:solidFill>
                  <a:schemeClr val="tx1"/>
                </a:solidFill>
              </a:rPr>
              <a:t> 매물 등록을 하지 않은 경우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포스팅은</a:t>
            </a:r>
            <a:r>
              <a:rPr lang="ko-KR" altLang="en-US" sz="1000" dirty="0" smtClean="0">
                <a:solidFill>
                  <a:schemeClr val="tx1"/>
                </a:solidFill>
              </a:rPr>
              <a:t> 되지 않는다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포스팅할</a:t>
            </a:r>
            <a:r>
              <a:rPr lang="ko-KR" altLang="en-US" sz="1000" dirty="0" smtClean="0">
                <a:solidFill>
                  <a:schemeClr val="tx1"/>
                </a:solidFill>
              </a:rPr>
              <a:t> 매물을 고객이 직접 지정할 수 없다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고객이 직접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포스팅을</a:t>
            </a:r>
            <a:r>
              <a:rPr lang="ko-KR" altLang="en-US" sz="1000" dirty="0" smtClean="0">
                <a:solidFill>
                  <a:schemeClr val="tx1"/>
                </a:solidFill>
              </a:rPr>
              <a:t> 할 수 있다</a:t>
            </a:r>
            <a:r>
              <a:rPr lang="en-US" altLang="ko-KR" sz="1000" dirty="0" smtClean="0">
                <a:solidFill>
                  <a:schemeClr val="tx1"/>
                </a:solidFill>
              </a:rPr>
              <a:t>.[</a:t>
            </a:r>
            <a:r>
              <a:rPr lang="ko-KR" altLang="en-US" sz="1000" dirty="0" smtClean="0">
                <a:solidFill>
                  <a:schemeClr val="tx1"/>
                </a:solidFill>
              </a:rPr>
              <a:t>지수에 많은 도움이 됨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★AI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블로그가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포스팅한</a:t>
            </a:r>
            <a:r>
              <a:rPr lang="ko-KR" altLang="en-US" sz="1000" dirty="0" smtClean="0">
                <a:solidFill>
                  <a:schemeClr val="tx1"/>
                </a:solidFill>
              </a:rPr>
              <a:t> 내용을 고객이 직접 수정 가능하다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부동산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상품 특성상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네이버에서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검색시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최신순으로</a:t>
            </a:r>
            <a:r>
              <a:rPr lang="ko-KR" altLang="en-US" sz="1000" dirty="0" smtClean="0">
                <a:solidFill>
                  <a:schemeClr val="tx1"/>
                </a:solidFill>
              </a:rPr>
              <a:t> 놓고 확인함을 인지한다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000" dirty="0" smtClean="0">
                <a:solidFill>
                  <a:schemeClr val="tx1"/>
                </a:solidFill>
              </a:rPr>
              <a:t> 등록된 매물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검색시</a:t>
            </a:r>
            <a:r>
              <a:rPr lang="ko-KR" altLang="en-US" sz="1000" dirty="0" smtClean="0">
                <a:solidFill>
                  <a:schemeClr val="tx1"/>
                </a:solidFill>
              </a:rPr>
              <a:t> 상단에 고정 노출되는 상품이 아니라는걸 인지한다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   </a:t>
            </a:r>
            <a:r>
              <a:rPr lang="ko-KR" altLang="en-US" sz="1000" dirty="0" smtClean="0">
                <a:solidFill>
                  <a:schemeClr val="tx1"/>
                </a:solidFill>
              </a:rPr>
              <a:t>상단고정노출 상품을 원하면 별도의 고가 상품이 있다</a:t>
            </a:r>
            <a:r>
              <a:rPr lang="en-US" altLang="ko-KR" sz="1000" dirty="0" smtClean="0">
                <a:solidFill>
                  <a:schemeClr val="tx1"/>
                </a:solidFill>
              </a:rPr>
              <a:t>. </a:t>
            </a:r>
            <a:r>
              <a:rPr lang="ko-KR" altLang="en-US" sz="1000" dirty="0" smtClean="0">
                <a:solidFill>
                  <a:schemeClr val="tx1"/>
                </a:solidFill>
              </a:rPr>
              <a:t>고가 상품을 구매하면 가능하다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블로그가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저품질이나</a:t>
            </a:r>
            <a:r>
              <a:rPr lang="ko-KR" altLang="en-US" sz="1000" dirty="0" smtClean="0">
                <a:solidFill>
                  <a:schemeClr val="tx1"/>
                </a:solidFill>
              </a:rPr>
              <a:t> 유사로 인해 노출이 안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될경우</a:t>
            </a:r>
            <a:r>
              <a:rPr lang="ko-KR" altLang="en-US" sz="1000" dirty="0" smtClean="0">
                <a:solidFill>
                  <a:schemeClr val="tx1"/>
                </a:solidFill>
              </a:rPr>
              <a:t> 기존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계정을 삭제 후  바로 새로운 계정을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   생성하여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포스팅을</a:t>
            </a:r>
            <a:r>
              <a:rPr lang="ko-KR" altLang="en-US" sz="1000" dirty="0" smtClean="0">
                <a:solidFill>
                  <a:schemeClr val="tx1"/>
                </a:solidFill>
              </a:rPr>
              <a:t> 진행한다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.[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상품 특성상 고객이 자주 확인하여 함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★2021</a:t>
            </a:r>
            <a:r>
              <a:rPr lang="ko-KR" altLang="en-US" sz="1000" dirty="0" smtClean="0">
                <a:solidFill>
                  <a:schemeClr val="tx1"/>
                </a:solidFill>
              </a:rPr>
              <a:t>년 </a:t>
            </a:r>
            <a:r>
              <a:rPr lang="en-US" altLang="ko-KR" sz="1000" dirty="0" smtClean="0">
                <a:solidFill>
                  <a:schemeClr val="tx1"/>
                </a:solidFill>
              </a:rPr>
              <a:t>8</a:t>
            </a:r>
            <a:r>
              <a:rPr lang="ko-KR" altLang="en-US" sz="1000" dirty="0" smtClean="0">
                <a:solidFill>
                  <a:schemeClr val="tx1"/>
                </a:solidFill>
              </a:rPr>
              <a:t>월 </a:t>
            </a:r>
            <a:r>
              <a:rPr lang="en-US" altLang="ko-KR" sz="1000" dirty="0" smtClean="0">
                <a:solidFill>
                  <a:schemeClr val="tx1"/>
                </a:solidFill>
              </a:rPr>
              <a:t>21</a:t>
            </a:r>
            <a:r>
              <a:rPr lang="ko-KR" altLang="en-US" sz="1000" dirty="0" smtClean="0">
                <a:solidFill>
                  <a:schemeClr val="tx1"/>
                </a:solidFill>
              </a:rPr>
              <a:t>일 공인중개사법 개정에 따라 거래완료된 매물은 광고주가 직접 삭제 또는 비공개로 처리해 합니다</a:t>
            </a:r>
            <a:r>
              <a:rPr lang="en-US" altLang="ko-KR" sz="1000" dirty="0" smtClean="0">
                <a:solidFill>
                  <a:schemeClr val="tx1"/>
                </a:solidFill>
              </a:rPr>
              <a:t>. </a:t>
            </a:r>
            <a:r>
              <a:rPr lang="ko-KR" altLang="en-US" sz="1000" dirty="0" smtClean="0">
                <a:solidFill>
                  <a:schemeClr val="tx1"/>
                </a:solidFill>
              </a:rPr>
              <a:t>그렇지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않을시</a:t>
            </a:r>
            <a:r>
              <a:rPr lang="ko-KR" altLang="en-US" sz="1000" dirty="0" smtClean="0">
                <a:solidFill>
                  <a:schemeClr val="tx1"/>
                </a:solidFill>
              </a:rPr>
              <a:t> 과태료가 부과되오니 꼭 인지 후 사용하여야 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매물등록 유무에 따라 자동으로 설정을 해놓고 있으나 법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개정에따른</a:t>
            </a:r>
            <a:r>
              <a:rPr lang="ko-KR" altLang="en-US" sz="1000" dirty="0" smtClean="0">
                <a:solidFill>
                  <a:schemeClr val="tx1"/>
                </a:solidFill>
              </a:rPr>
              <a:t> 과태료가 부과되니 고객이 잘 확인하여야 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 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고객의 불찰로 과태료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부과시</a:t>
            </a:r>
            <a:r>
              <a:rPr lang="ko-KR" altLang="en-US" sz="1000" dirty="0" smtClean="0">
                <a:solidFill>
                  <a:schemeClr val="tx1"/>
                </a:solidFill>
              </a:rPr>
              <a:t> 본 업체는 고지의 의무를                    다했기에 책임이 없음을 인지한다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포스팅시</a:t>
            </a:r>
            <a:r>
              <a:rPr lang="ko-KR" altLang="en-US" sz="1000" dirty="0" smtClean="0">
                <a:solidFill>
                  <a:schemeClr val="tx1"/>
                </a:solidFill>
              </a:rPr>
              <a:t> 사진등록을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원할때는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매물광고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등록할때</a:t>
            </a:r>
            <a:r>
              <a:rPr lang="ko-KR" altLang="en-US" sz="1000" dirty="0" smtClean="0">
                <a:solidFill>
                  <a:schemeClr val="tx1"/>
                </a:solidFill>
              </a:rPr>
              <a:t> 사진을 등록하면 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블로그는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고객 계정으로 가입하므로 양도</a:t>
            </a:r>
            <a:r>
              <a:rPr lang="en-US" altLang="ko-KR" sz="1000" dirty="0" smtClean="0">
                <a:solidFill>
                  <a:schemeClr val="tx1"/>
                </a:solidFill>
              </a:rPr>
              <a:t>/</a:t>
            </a:r>
            <a:r>
              <a:rPr lang="ko-KR" altLang="en-US" sz="1000" dirty="0" smtClean="0">
                <a:solidFill>
                  <a:schemeClr val="tx1"/>
                </a:solidFill>
              </a:rPr>
              <a:t>양수가 불가하다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세금계산서는 카드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결제시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영수증으로 대체하며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현금은 전자세금 계산서를 발행한다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계약기간은 가입일로부터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년이며</a:t>
            </a:r>
            <a:r>
              <a:rPr lang="en-US" altLang="ko-KR" sz="1000" dirty="0" smtClean="0">
                <a:solidFill>
                  <a:schemeClr val="tx1"/>
                </a:solidFill>
              </a:rPr>
              <a:t>,  </a:t>
            </a:r>
            <a:r>
              <a:rPr lang="ko-KR" altLang="en-US" sz="1000" dirty="0" smtClean="0">
                <a:solidFill>
                  <a:schemeClr val="tx1"/>
                </a:solidFill>
              </a:rPr>
              <a:t>환불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요청시</a:t>
            </a:r>
            <a:r>
              <a:rPr lang="ko-KR" altLang="en-US" sz="1000" dirty="0" smtClean="0">
                <a:solidFill>
                  <a:schemeClr val="tx1"/>
                </a:solidFill>
              </a:rPr>
              <a:t> 결제금액의 </a:t>
            </a:r>
            <a:r>
              <a:rPr lang="en-US" altLang="ko-KR" sz="1000" dirty="0" smtClean="0">
                <a:solidFill>
                  <a:schemeClr val="tx1"/>
                </a:solidFill>
              </a:rPr>
              <a:t>10%</a:t>
            </a:r>
            <a:r>
              <a:rPr lang="ko-KR" altLang="en-US" sz="1000" dirty="0" smtClean="0">
                <a:solidFill>
                  <a:schemeClr val="tx1"/>
                </a:solidFill>
              </a:rPr>
              <a:t>공제 후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회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비용 </a:t>
            </a:r>
            <a:r>
              <a:rPr lang="en-US" altLang="ko-KR" sz="1000" dirty="0" smtClean="0">
                <a:solidFill>
                  <a:schemeClr val="tx1"/>
                </a:solidFill>
              </a:rPr>
              <a:t>5,500</a:t>
            </a:r>
            <a:r>
              <a:rPr lang="ko-KR" altLang="en-US" sz="1000" dirty="0" smtClean="0">
                <a:solidFill>
                  <a:schemeClr val="tx1"/>
                </a:solidFill>
              </a:rPr>
              <a:t>원 차감 후 환불한다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b="1" dirty="0" smtClean="0">
                <a:solidFill>
                  <a:schemeClr val="tx1"/>
                </a:solidFill>
              </a:rPr>
              <a:t>▶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 상품 특성상 알고 사용하셔야 내용들이 많으니 상기 내용 꼭 필독해주세요◀</a:t>
            </a:r>
            <a:endParaRPr lang="en-US" altLang="ko-KR" sz="1000" b="1" dirty="0" smtClean="0">
              <a:solidFill>
                <a:schemeClr val="tx1"/>
              </a:solidFill>
            </a:endParaRPr>
          </a:p>
        </p:txBody>
      </p:sp>
      <p:grpSp>
        <p:nvGrpSpPr>
          <p:cNvPr id="2" name="그룹 12"/>
          <p:cNvGrpSpPr/>
          <p:nvPr/>
        </p:nvGrpSpPr>
        <p:grpSpPr>
          <a:xfrm>
            <a:off x="4106626" y="651189"/>
            <a:ext cx="428978" cy="428978"/>
            <a:chOff x="7367411" y="4196646"/>
            <a:chExt cx="428978" cy="428978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xmlns="" id="{86B6A47F-02A8-4CEC-921B-70EED125986E}"/>
                </a:ext>
              </a:extLst>
            </p:cNvPr>
            <p:cNvSpPr/>
            <p:nvPr/>
          </p:nvSpPr>
          <p:spPr>
            <a:xfrm>
              <a:off x="7367411" y="4196646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55EB6F2-01C9-44A9-A874-27EDD9B349C9}"/>
                </a:ext>
              </a:extLst>
            </p:cNvPr>
            <p:cNvSpPr txBox="1"/>
            <p:nvPr/>
          </p:nvSpPr>
          <p:spPr>
            <a:xfrm>
              <a:off x="7375754" y="42418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04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3" name="사각형: 둥근 모서리 3">
            <a:extLst>
              <a:ext uri="{FF2B5EF4-FFF2-40B4-BE49-F238E27FC236}">
                <a16:creationId xmlns:a16="http://schemas.microsoft.com/office/drawing/2014/main" xmlns="" id="{B1EE3A6C-FDDF-4164-A40F-7D8E6CA6A68E}"/>
              </a:ext>
            </a:extLst>
          </p:cNvPr>
          <p:cNvSpPr/>
          <p:nvPr/>
        </p:nvSpPr>
        <p:spPr>
          <a:xfrm>
            <a:off x="658930" y="1252687"/>
            <a:ext cx="3752850" cy="395168"/>
          </a:xfrm>
          <a:prstGeom prst="roundRect">
            <a:avLst>
              <a:gd name="adj" fmla="val 50000"/>
            </a:avLst>
          </a:prstGeom>
          <a:solidFill>
            <a:srgbClr val="D7C0B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판매 시 고객에게 문자 전송 후 확인 필수 </a:t>
            </a:r>
            <a:endParaRPr lang="ko-KR" altLang="en-US" sz="1400" dirty="0"/>
          </a:p>
        </p:txBody>
      </p:sp>
      <p:sp>
        <p:nvSpPr>
          <p:cNvPr id="17" name="포인트가 7개인 별 16"/>
          <p:cNvSpPr/>
          <p:nvPr/>
        </p:nvSpPr>
        <p:spPr>
          <a:xfrm>
            <a:off x="8557404" y="2061713"/>
            <a:ext cx="2182483" cy="1932317"/>
          </a:xfrm>
          <a:prstGeom prst="star7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dirty="0" smtClean="0"/>
          </a:p>
          <a:p>
            <a:pPr algn="ctr"/>
            <a:r>
              <a:rPr lang="ko-KR" altLang="en-US" sz="1400" dirty="0" smtClean="0"/>
              <a:t>판매 후 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꼭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문자 보내고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회신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받아놓기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60089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1021839" y="2387600"/>
            <a:ext cx="3275916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5FE4F8B0-76E1-425F-BE46-13BD3461819B}"/>
              </a:ext>
            </a:extLst>
          </p:cNvPr>
          <p:cNvSpPr/>
          <p:nvPr/>
        </p:nvSpPr>
        <p:spPr>
          <a:xfrm>
            <a:off x="4482899" y="2387600"/>
            <a:ext cx="3275916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xmlns="" id="{7A7C2F35-ED3E-4DBE-A4FD-6259AD4500D6}"/>
              </a:ext>
            </a:extLst>
          </p:cNvPr>
          <p:cNvSpPr/>
          <p:nvPr/>
        </p:nvSpPr>
        <p:spPr>
          <a:xfrm>
            <a:off x="7943959" y="2387600"/>
            <a:ext cx="3275916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FF62B98-F432-4C9B-8DA8-7ED5C879DFD2}"/>
              </a:ext>
            </a:extLst>
          </p:cNvPr>
          <p:cNvSpPr txBox="1"/>
          <p:nvPr/>
        </p:nvSpPr>
        <p:spPr>
          <a:xfrm>
            <a:off x="2086524" y="2499149"/>
            <a:ext cx="10775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기본 멘트</a:t>
            </a:r>
            <a:endParaRPr lang="ko-KR" altLang="en-US" sz="16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FFB91E71-6231-42E3-AA96-120C0210E51F}"/>
              </a:ext>
            </a:extLst>
          </p:cNvPr>
          <p:cNvSpPr txBox="1"/>
          <p:nvPr/>
        </p:nvSpPr>
        <p:spPr>
          <a:xfrm>
            <a:off x="1550359" y="3036497"/>
            <a:ext cx="22883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나눔고딕"/>
                <a:ea typeface="나눔고딕"/>
              </a:rPr>
              <a:t>대표님</a:t>
            </a:r>
            <a:r>
              <a:rPr lang="en-US" altLang="ko-KR" sz="1100" dirty="0" smtClean="0">
                <a:latin typeface="나눔고딕"/>
                <a:ea typeface="나눔고딕"/>
              </a:rPr>
              <a:t>. </a:t>
            </a:r>
            <a:r>
              <a:rPr lang="ko-KR" altLang="en-US" sz="1100" dirty="0" smtClean="0">
                <a:latin typeface="나눔고딕"/>
                <a:ea typeface="나눔고딕"/>
              </a:rPr>
              <a:t>안녕하세요</a:t>
            </a:r>
            <a:r>
              <a:rPr lang="en-US" altLang="ko-KR" sz="1100" dirty="0" smtClean="0">
                <a:latin typeface="나눔고딕"/>
                <a:ea typeface="나눔고딕"/>
              </a:rPr>
              <a:t>. </a:t>
            </a:r>
          </a:p>
          <a:p>
            <a:r>
              <a:rPr lang="ko-KR" altLang="en-US" sz="1100" dirty="0" err="1" smtClean="0">
                <a:latin typeface="나눔고딕"/>
                <a:ea typeface="나눔고딕"/>
              </a:rPr>
              <a:t>네이버</a:t>
            </a:r>
            <a:r>
              <a:rPr lang="ko-KR" altLang="en-US" sz="1100" dirty="0" smtClean="0">
                <a:latin typeface="나눔고딕"/>
                <a:ea typeface="나눔고딕"/>
              </a:rPr>
              <a:t> </a:t>
            </a:r>
            <a:r>
              <a:rPr lang="ko-KR" altLang="en-US" sz="1100" dirty="0" err="1" smtClean="0">
                <a:latin typeface="나눔고딕"/>
                <a:ea typeface="나눔고딕"/>
              </a:rPr>
              <a:t>블로그에서</a:t>
            </a:r>
            <a:r>
              <a:rPr lang="ko-KR" altLang="en-US" sz="1100" dirty="0" smtClean="0">
                <a:latin typeface="나눔고딕"/>
                <a:ea typeface="나눔고딕"/>
              </a:rPr>
              <a:t> </a:t>
            </a:r>
            <a:r>
              <a:rPr lang="ko-KR" altLang="en-US" sz="1100" dirty="0" err="1" smtClean="0">
                <a:latin typeface="나눔고딕"/>
                <a:ea typeface="나눔고딕"/>
              </a:rPr>
              <a:t>전화드렸습니다</a:t>
            </a:r>
            <a:r>
              <a:rPr lang="en-US" altLang="ko-KR" sz="1100" dirty="0" smtClean="0">
                <a:latin typeface="나눔고딕"/>
                <a:ea typeface="나눔고딕"/>
              </a:rPr>
              <a:t>. </a:t>
            </a:r>
            <a:r>
              <a:rPr lang="ko-KR" altLang="en-US" sz="1100" dirty="0" err="1" smtClean="0">
                <a:latin typeface="나눔고딕"/>
                <a:ea typeface="나눔고딕"/>
              </a:rPr>
              <a:t>블로그</a:t>
            </a:r>
            <a:r>
              <a:rPr lang="ko-KR" altLang="en-US" sz="1100" dirty="0" smtClean="0">
                <a:latin typeface="나눔고딕"/>
                <a:ea typeface="나눔고딕"/>
              </a:rPr>
              <a:t> 광고 하고 계신가요</a:t>
            </a:r>
            <a:r>
              <a:rPr lang="en-US" altLang="ko-KR" sz="1100" dirty="0" smtClean="0">
                <a:latin typeface="나눔고딕"/>
                <a:ea typeface="나눔고딕"/>
              </a:rPr>
              <a:t>? </a:t>
            </a:r>
          </a:p>
          <a:p>
            <a:r>
              <a:rPr lang="ko-KR" altLang="en-US" sz="1100" dirty="0" err="1" smtClean="0">
                <a:latin typeface="나눔고딕"/>
                <a:ea typeface="나눔고딕"/>
              </a:rPr>
              <a:t>블로그</a:t>
            </a:r>
            <a:r>
              <a:rPr lang="ko-KR" altLang="en-US" sz="1100" dirty="0" smtClean="0">
                <a:latin typeface="나눔고딕"/>
                <a:ea typeface="나눔고딕"/>
              </a:rPr>
              <a:t> 광고는 매일 하나씩 </a:t>
            </a:r>
            <a:r>
              <a:rPr lang="ko-KR" altLang="en-US" sz="1100" dirty="0" err="1" smtClean="0">
                <a:latin typeface="나눔고딕"/>
                <a:ea typeface="나눔고딕"/>
              </a:rPr>
              <a:t>포스팅하는게</a:t>
            </a:r>
            <a:r>
              <a:rPr lang="ko-KR" altLang="en-US" sz="1100" dirty="0" smtClean="0">
                <a:latin typeface="나눔고딕"/>
                <a:ea typeface="나눔고딕"/>
              </a:rPr>
              <a:t> 중요한데 </a:t>
            </a:r>
            <a:r>
              <a:rPr lang="ko-KR" altLang="en-US" sz="1100" dirty="0" err="1" smtClean="0">
                <a:latin typeface="나눔고딕"/>
                <a:ea typeface="나눔고딕"/>
              </a:rPr>
              <a:t>힘든게</a:t>
            </a:r>
            <a:r>
              <a:rPr lang="ko-KR" altLang="en-US" sz="1100" dirty="0" smtClean="0">
                <a:latin typeface="나눔고딕"/>
                <a:ea typeface="나눔고딕"/>
              </a:rPr>
              <a:t> 현실이죠</a:t>
            </a:r>
            <a:r>
              <a:rPr lang="en-US" altLang="ko-KR" sz="1100" dirty="0" smtClean="0">
                <a:latin typeface="나눔고딕"/>
                <a:ea typeface="나눔고딕"/>
              </a:rPr>
              <a:t>? </a:t>
            </a:r>
            <a:r>
              <a:rPr lang="ko-KR" altLang="en-US" sz="1100" dirty="0" smtClean="0">
                <a:latin typeface="나눔고딕"/>
                <a:ea typeface="나눔고딕"/>
              </a:rPr>
              <a:t>그래서 대표님 </a:t>
            </a:r>
            <a:r>
              <a:rPr lang="ko-KR" altLang="en-US" sz="1100" dirty="0" err="1" smtClean="0">
                <a:latin typeface="나눔고딕"/>
                <a:ea typeface="나눔고딕"/>
              </a:rPr>
              <a:t>네이버</a:t>
            </a:r>
            <a:r>
              <a:rPr lang="ko-KR" altLang="en-US" sz="1100" dirty="0" smtClean="0">
                <a:latin typeface="나눔고딕"/>
                <a:ea typeface="나눔고딕"/>
              </a:rPr>
              <a:t> 매물광고</a:t>
            </a:r>
            <a:endParaRPr lang="en-US" altLang="ko-KR" sz="1100" dirty="0" smtClean="0">
              <a:latin typeface="나눔고딕"/>
              <a:ea typeface="나눔고딕"/>
            </a:endParaRPr>
          </a:p>
          <a:p>
            <a:r>
              <a:rPr lang="en-US" altLang="ko-KR" sz="1100" dirty="0" smtClean="0">
                <a:latin typeface="나눔고딕"/>
                <a:ea typeface="나눔고딕"/>
              </a:rPr>
              <a:t>[</a:t>
            </a:r>
            <a:r>
              <a:rPr lang="ko-KR" altLang="en-US" sz="1100" dirty="0" err="1" smtClean="0">
                <a:latin typeface="나눔고딕"/>
                <a:ea typeface="나눔고딕"/>
              </a:rPr>
              <a:t>네이버</a:t>
            </a:r>
            <a:r>
              <a:rPr lang="ko-KR" altLang="en-US" sz="1100" dirty="0" smtClean="0">
                <a:latin typeface="나눔고딕"/>
                <a:ea typeface="나눔고딕"/>
              </a:rPr>
              <a:t> </a:t>
            </a:r>
            <a:r>
              <a:rPr lang="ko-KR" altLang="en-US" sz="1100" dirty="0" err="1" smtClean="0">
                <a:latin typeface="나눔고딕"/>
                <a:ea typeface="나눔고딕"/>
              </a:rPr>
              <a:t>협력사</a:t>
            </a:r>
            <a:r>
              <a:rPr lang="ko-KR" altLang="en-US" sz="1100" dirty="0" smtClean="0">
                <a:latin typeface="나눔고딕"/>
                <a:ea typeface="나눔고딕"/>
              </a:rPr>
              <a:t> </a:t>
            </a:r>
            <a:r>
              <a:rPr lang="en-US" altLang="ko-KR" sz="1100" dirty="0" smtClean="0">
                <a:latin typeface="나눔고딕"/>
                <a:ea typeface="나눔고딕"/>
              </a:rPr>
              <a:t>23</a:t>
            </a:r>
            <a:r>
              <a:rPr lang="ko-KR" altLang="en-US" sz="1100" dirty="0" smtClean="0">
                <a:latin typeface="나눔고딕"/>
                <a:ea typeface="나눔고딕"/>
              </a:rPr>
              <a:t>곳</a:t>
            </a:r>
            <a:r>
              <a:rPr lang="en-US" altLang="ko-KR" sz="1100" dirty="0" smtClean="0">
                <a:latin typeface="나눔고딕"/>
                <a:ea typeface="나눔고딕"/>
              </a:rPr>
              <a:t>]</a:t>
            </a:r>
            <a:r>
              <a:rPr lang="ko-KR" altLang="en-US" sz="1100" dirty="0" smtClean="0">
                <a:latin typeface="나눔고딕"/>
                <a:ea typeface="나눔고딕"/>
              </a:rPr>
              <a:t>하시면 쉽게 </a:t>
            </a:r>
            <a:r>
              <a:rPr lang="ko-KR" altLang="en-US" sz="1100" dirty="0" err="1" smtClean="0">
                <a:latin typeface="나눔고딕"/>
                <a:ea typeface="나눔고딕"/>
              </a:rPr>
              <a:t>블로그</a:t>
            </a:r>
            <a:r>
              <a:rPr lang="ko-KR" altLang="en-US" sz="1100" dirty="0" smtClean="0">
                <a:latin typeface="나눔고딕"/>
                <a:ea typeface="나눔고딕"/>
              </a:rPr>
              <a:t> 관리가 됩니다</a:t>
            </a:r>
            <a:r>
              <a:rPr lang="en-US" altLang="ko-KR" sz="1100" dirty="0" smtClean="0">
                <a:latin typeface="나눔고딕"/>
                <a:ea typeface="나눔고딕"/>
              </a:rPr>
              <a:t>. </a:t>
            </a:r>
          </a:p>
          <a:p>
            <a:r>
              <a:rPr lang="ko-KR" altLang="en-US" sz="1100" dirty="0" smtClean="0">
                <a:latin typeface="나눔고딕"/>
                <a:ea typeface="나눔고딕"/>
              </a:rPr>
              <a:t>대표님이 올리신 매물을 </a:t>
            </a:r>
            <a:r>
              <a:rPr lang="en-US" altLang="ko-KR" sz="1100" dirty="0" smtClean="0">
                <a:latin typeface="나눔고딕"/>
                <a:ea typeface="나눔고딕"/>
              </a:rPr>
              <a:t>AI</a:t>
            </a:r>
            <a:r>
              <a:rPr lang="ko-KR" altLang="en-US" sz="1100" dirty="0" smtClean="0">
                <a:latin typeface="나눔고딕"/>
                <a:ea typeface="나눔고딕"/>
              </a:rPr>
              <a:t>가 매일 하루에 하나씩 포스팅을 해줍니다</a:t>
            </a:r>
            <a:r>
              <a:rPr lang="en-US" altLang="ko-KR" sz="1100" dirty="0" smtClean="0">
                <a:latin typeface="나눔고딕"/>
                <a:ea typeface="나눔고딕"/>
              </a:rPr>
              <a:t>. </a:t>
            </a:r>
            <a:r>
              <a:rPr lang="ko-KR" altLang="en-US" sz="1100" dirty="0" err="1" smtClean="0">
                <a:latin typeface="나눔고딕"/>
                <a:ea typeface="나눔고딕"/>
              </a:rPr>
              <a:t>블로그를</a:t>
            </a:r>
            <a:r>
              <a:rPr lang="ko-KR" altLang="en-US" sz="1100" dirty="0" smtClean="0">
                <a:latin typeface="나눔고딕"/>
                <a:ea typeface="나눔고딕"/>
              </a:rPr>
              <a:t> 따로 </a:t>
            </a:r>
            <a:r>
              <a:rPr lang="ko-KR" altLang="en-US" sz="1100" dirty="0" err="1" smtClean="0">
                <a:latin typeface="나눔고딕"/>
                <a:ea typeface="나눔고딕"/>
              </a:rPr>
              <a:t>관리안하셔도</a:t>
            </a:r>
            <a:r>
              <a:rPr lang="ko-KR" altLang="en-US" sz="1100" dirty="0" smtClean="0">
                <a:latin typeface="나눔고딕"/>
                <a:ea typeface="나눔고딕"/>
              </a:rPr>
              <a:t> </a:t>
            </a:r>
            <a:r>
              <a:rPr lang="ko-KR" altLang="en-US" sz="1100" dirty="0" err="1" smtClean="0">
                <a:latin typeface="나눔고딕"/>
                <a:ea typeface="나눔고딕"/>
              </a:rPr>
              <a:t>광고성</a:t>
            </a:r>
            <a:r>
              <a:rPr lang="ko-KR" altLang="en-US" sz="1100" dirty="0" smtClean="0">
                <a:latin typeface="나눔고딕"/>
                <a:ea typeface="나눔고딕"/>
              </a:rPr>
              <a:t> 좋은 </a:t>
            </a:r>
            <a:r>
              <a:rPr lang="ko-KR" altLang="en-US" sz="1100" dirty="0" err="1" smtClean="0">
                <a:latin typeface="나눔고딕"/>
                <a:ea typeface="나눔고딕"/>
              </a:rPr>
              <a:t>블로그를</a:t>
            </a:r>
            <a:r>
              <a:rPr lang="ko-KR" altLang="en-US" sz="1100" dirty="0" smtClean="0">
                <a:latin typeface="나눔고딕"/>
                <a:ea typeface="나눔고딕"/>
              </a:rPr>
              <a:t> 갖게 </a:t>
            </a:r>
            <a:r>
              <a:rPr lang="ko-KR" altLang="en-US" sz="1100" dirty="0" err="1" smtClean="0">
                <a:latin typeface="나눔고딕"/>
                <a:ea typeface="나눔고딕"/>
              </a:rPr>
              <a:t>되는거지요</a:t>
            </a:r>
            <a:r>
              <a:rPr lang="en-US" altLang="ko-KR" sz="1100" dirty="0" smtClean="0">
                <a:latin typeface="나눔고딕"/>
                <a:ea typeface="나눔고딕"/>
              </a:rPr>
              <a:t>. </a:t>
            </a:r>
          </a:p>
          <a:p>
            <a:r>
              <a:rPr lang="ko-KR" altLang="en-US" sz="1100" dirty="0" smtClean="0">
                <a:latin typeface="나눔고딕"/>
                <a:ea typeface="나눔고딕"/>
              </a:rPr>
              <a:t>현재 부동산 광고 넘버원은 </a:t>
            </a:r>
            <a:r>
              <a:rPr lang="ko-KR" altLang="en-US" sz="1100" dirty="0" err="1" smtClean="0">
                <a:latin typeface="나눔고딕"/>
                <a:ea typeface="나눔고딕"/>
              </a:rPr>
              <a:t>네이버</a:t>
            </a:r>
            <a:r>
              <a:rPr lang="ko-KR" altLang="en-US" sz="1100" dirty="0" smtClean="0">
                <a:latin typeface="나눔고딕"/>
                <a:ea typeface="나눔고딕"/>
              </a:rPr>
              <a:t> 입니다</a:t>
            </a:r>
            <a:r>
              <a:rPr lang="en-US" altLang="ko-KR" sz="1100" dirty="0" smtClean="0">
                <a:latin typeface="나눔고딕"/>
                <a:ea typeface="나눔고딕"/>
              </a:rPr>
              <a:t>. </a:t>
            </a:r>
            <a:r>
              <a:rPr lang="ko-KR" altLang="en-US" sz="1100" dirty="0" err="1" smtClean="0">
                <a:latin typeface="나눔고딕"/>
                <a:ea typeface="나눔고딕"/>
              </a:rPr>
              <a:t>블로그</a:t>
            </a:r>
            <a:r>
              <a:rPr lang="ko-KR" altLang="en-US" sz="1100" dirty="0" smtClean="0">
                <a:latin typeface="나눔고딕"/>
                <a:ea typeface="나눔고딕"/>
              </a:rPr>
              <a:t> 하나쯤 운영하시면 매출 증대에 많이 기여할 것으로 판단됩니다</a:t>
            </a:r>
            <a:r>
              <a:rPr lang="en-US" altLang="ko-KR" sz="1100" dirty="0" smtClean="0">
                <a:latin typeface="나눔고딕"/>
                <a:ea typeface="나눔고딕"/>
              </a:rPr>
              <a:t>.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112A714-95C9-4CAD-97DB-5416E006971A}"/>
              </a:ext>
            </a:extLst>
          </p:cNvPr>
          <p:cNvSpPr txBox="1"/>
          <p:nvPr/>
        </p:nvSpPr>
        <p:spPr>
          <a:xfrm>
            <a:off x="4778838" y="1033730"/>
            <a:ext cx="2441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TM SCRIPT</a:t>
            </a:r>
            <a:endParaRPr lang="ko-KR" altLang="en-US" sz="28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  <a:p>
            <a:pPr algn="ctr"/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374043" y="1092735"/>
            <a:ext cx="428978" cy="428978"/>
            <a:chOff x="7367411" y="5026380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xmlns="" id="{76B72A5F-C213-4E58-9FA8-D05C52FDFABA}"/>
                </a:ext>
              </a:extLst>
            </p:cNvPr>
            <p:cNvSpPr/>
            <p:nvPr/>
          </p:nvSpPr>
          <p:spPr>
            <a:xfrm>
              <a:off x="7367411" y="5026380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7844D0EB-47A4-45A0-927F-89308D3556CD}"/>
                </a:ext>
              </a:extLst>
            </p:cNvPr>
            <p:cNvSpPr txBox="1"/>
            <p:nvPr/>
          </p:nvSpPr>
          <p:spPr>
            <a:xfrm>
              <a:off x="7375754" y="5071592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05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FF62B98-F432-4C9B-8DA8-7ED5C879DFD2}"/>
              </a:ext>
            </a:extLst>
          </p:cNvPr>
          <p:cNvSpPr txBox="1"/>
          <p:nvPr/>
        </p:nvSpPr>
        <p:spPr>
          <a:xfrm>
            <a:off x="4729559" y="2499149"/>
            <a:ext cx="2658100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관심이 있는 중개업소 경우</a:t>
            </a:r>
            <a:endParaRPr lang="ko-KR" altLang="en-US" sz="16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FB91E71-6231-42E3-AA96-120C0210E51F}"/>
              </a:ext>
            </a:extLst>
          </p:cNvPr>
          <p:cNvSpPr txBox="1"/>
          <p:nvPr/>
        </p:nvSpPr>
        <p:spPr>
          <a:xfrm>
            <a:off x="4983673" y="3036497"/>
            <a:ext cx="237465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저희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블로그는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년 단위로 계약이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이루어 지며 비용은 공동주택만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/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포스팅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55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비공동주택만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포스팅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66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공동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비공동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포스팅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77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만원입니다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당연히 부가세 포함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가격입니다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1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년에 상기 비용을 지불하시면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년동안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평일 기준으로 매일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AI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가 포스팅을 진행합니다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시장에 많은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블로그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상품이 있는데요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lvl="0"/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그중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제일 저렴하고 만족도가 매우 높은 상품이라고 보시면 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pPr lvl="0"/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블로그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계정도 대표님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계정으로 생성하여 대표님이 직접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/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포스팅도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가능하시고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포스팅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별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몇번이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클릭되고 노출되고 있는지 확인 가능하십니다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FF62B98-F432-4C9B-8DA8-7ED5C879DFD2}"/>
              </a:ext>
            </a:extLst>
          </p:cNvPr>
          <p:cNvSpPr txBox="1"/>
          <p:nvPr/>
        </p:nvSpPr>
        <p:spPr>
          <a:xfrm>
            <a:off x="7992194" y="2499149"/>
            <a:ext cx="306846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관심은 있으나 비용때문에 주춤</a:t>
            </a:r>
            <a:endParaRPr lang="ko-KR" altLang="en-US" sz="16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FB91E71-6231-42E3-AA96-120C0210E51F}"/>
              </a:ext>
            </a:extLst>
          </p:cNvPr>
          <p:cNvSpPr txBox="1"/>
          <p:nvPr/>
        </p:nvSpPr>
        <p:spPr>
          <a:xfrm>
            <a:off x="8451492" y="3036497"/>
            <a:ext cx="2348780" cy="3020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공동주택은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55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41,666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비공동주택은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66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50,000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공동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비공동주택은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77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만원 월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58,333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중 해당되는 상품만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대표님이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한달에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한번 술자리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안가시면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광고성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좋은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블로그를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대표님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상호로 광고가 나가게 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블로그는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힘들어서 못하시는 분들이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대부분인데 이렇게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매물만으로 내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블로그를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 갖는다고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생각하시면 매우 저렴하다고 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생각하시면 됩니다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035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C1D7891B-23D7-4331-AEDD-6AFFC00CE542}"/>
              </a:ext>
            </a:extLst>
          </p:cNvPr>
          <p:cNvSpPr/>
          <p:nvPr/>
        </p:nvSpPr>
        <p:spPr>
          <a:xfrm>
            <a:off x="793018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진입 초기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5D206441-186D-4CC9-8A19-A6BA72C255DF}"/>
              </a:ext>
            </a:extLst>
          </p:cNvPr>
          <p:cNvSpPr/>
          <p:nvPr/>
        </p:nvSpPr>
        <p:spPr>
          <a:xfrm>
            <a:off x="2940898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1</a:t>
            </a:r>
            <a:r>
              <a:rPr lang="ko-KR" altLang="en-US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  <a:endParaRPr lang="ko-KR" altLang="en-US" sz="1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16B462F9-31AE-446A-822C-B110D4598741}"/>
              </a:ext>
            </a:extLst>
          </p:cNvPr>
          <p:cNvSpPr/>
          <p:nvPr/>
        </p:nvSpPr>
        <p:spPr>
          <a:xfrm>
            <a:off x="5088778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  <a:endParaRPr lang="ko-KR" altLang="en-US" sz="1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E3EA2115-926E-49A8-B145-2385203000FA}"/>
              </a:ext>
            </a:extLst>
          </p:cNvPr>
          <p:cNvSpPr/>
          <p:nvPr/>
        </p:nvSpPr>
        <p:spPr>
          <a:xfrm>
            <a:off x="7236658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  <a:endParaRPr lang="ko-KR" altLang="en-US" sz="1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3C605FB5-75DF-4E2A-B25C-8A0F3889C904}"/>
              </a:ext>
            </a:extLst>
          </p:cNvPr>
          <p:cNvSpPr/>
          <p:nvPr/>
        </p:nvSpPr>
        <p:spPr>
          <a:xfrm>
            <a:off x="9384537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4</a:t>
            </a:r>
            <a:r>
              <a:rPr lang="ko-KR" altLang="en-US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 이상</a:t>
            </a:r>
            <a:endParaRPr lang="ko-KR" altLang="en-US" sz="1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079110FC-70A4-4C33-8D52-2162CFADEAE9}"/>
              </a:ext>
            </a:extLst>
          </p:cNvPr>
          <p:cNvSpPr/>
          <p:nvPr/>
        </p:nvSpPr>
        <p:spPr>
          <a:xfrm>
            <a:off x="2940898" y="4850670"/>
            <a:ext cx="2030090" cy="860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4B00C393-9848-409B-ADFF-D4C524D25288}"/>
              </a:ext>
            </a:extLst>
          </p:cNvPr>
          <p:cNvSpPr/>
          <p:nvPr/>
        </p:nvSpPr>
        <p:spPr>
          <a:xfrm>
            <a:off x="5088778" y="4515217"/>
            <a:ext cx="2030090" cy="11956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21D498C5-ABD0-49D5-AFF0-B2320D22DD51}"/>
              </a:ext>
            </a:extLst>
          </p:cNvPr>
          <p:cNvSpPr/>
          <p:nvPr/>
        </p:nvSpPr>
        <p:spPr>
          <a:xfrm>
            <a:off x="7236658" y="4068528"/>
            <a:ext cx="2030090" cy="1642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1EF4486D-E6A6-4FEA-9521-5CBBA18F2069}"/>
              </a:ext>
            </a:extLst>
          </p:cNvPr>
          <p:cNvSpPr/>
          <p:nvPr/>
        </p:nvSpPr>
        <p:spPr>
          <a:xfrm>
            <a:off x="9384537" y="3543784"/>
            <a:ext cx="2030090" cy="2167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xmlns="" id="{AB2D79F1-DF59-472B-8071-D9D53C3774CE}"/>
              </a:ext>
            </a:extLst>
          </p:cNvPr>
          <p:cNvCxnSpPr>
            <a:cxnSpLocks/>
          </p:cNvCxnSpPr>
          <p:nvPr/>
        </p:nvCxnSpPr>
        <p:spPr>
          <a:xfrm flipV="1">
            <a:off x="793018" y="4482482"/>
            <a:ext cx="2172140" cy="112682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EFC98A1B-9E08-4270-B627-3EC10EF51360}"/>
              </a:ext>
            </a:extLst>
          </p:cNvPr>
          <p:cNvCxnSpPr/>
          <p:nvPr/>
        </p:nvCxnSpPr>
        <p:spPr>
          <a:xfrm>
            <a:off x="2940898" y="4487629"/>
            <a:ext cx="2030090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xmlns="" id="{0BE36DFD-FD81-4A95-B132-FD8D65D9F58C}"/>
              </a:ext>
            </a:extLst>
          </p:cNvPr>
          <p:cNvCxnSpPr/>
          <p:nvPr/>
        </p:nvCxnSpPr>
        <p:spPr>
          <a:xfrm flipV="1">
            <a:off x="4970988" y="3848100"/>
            <a:ext cx="553512" cy="639529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xmlns="" id="{0265A4A0-E681-49A0-867F-8963375E8F9C}"/>
              </a:ext>
            </a:extLst>
          </p:cNvPr>
          <p:cNvCxnSpPr/>
          <p:nvPr/>
        </p:nvCxnSpPr>
        <p:spPr>
          <a:xfrm>
            <a:off x="5524500" y="3848100"/>
            <a:ext cx="1594368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DBCF01C3-DE28-4ADE-AB09-2C5F6470C729}"/>
              </a:ext>
            </a:extLst>
          </p:cNvPr>
          <p:cNvCxnSpPr/>
          <p:nvPr/>
        </p:nvCxnSpPr>
        <p:spPr>
          <a:xfrm flipV="1">
            <a:off x="7118868" y="3403600"/>
            <a:ext cx="336032" cy="45720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E4CAFBCE-9C7F-41D7-A6CE-EFA2A573D35E}"/>
              </a:ext>
            </a:extLst>
          </p:cNvPr>
          <p:cNvCxnSpPr>
            <a:cxnSpLocks/>
          </p:cNvCxnSpPr>
          <p:nvPr/>
        </p:nvCxnSpPr>
        <p:spPr>
          <a:xfrm>
            <a:off x="7454900" y="3390901"/>
            <a:ext cx="1786453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xmlns="" id="{34B6B7CB-A3CF-4445-B273-6217176B04B4}"/>
              </a:ext>
            </a:extLst>
          </p:cNvPr>
          <p:cNvCxnSpPr/>
          <p:nvPr/>
        </p:nvCxnSpPr>
        <p:spPr>
          <a:xfrm flipV="1">
            <a:off x="9241353" y="2870200"/>
            <a:ext cx="309047" cy="52070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xmlns="" id="{26B91DB1-33B8-489F-B5DA-8C872B1812ED}"/>
              </a:ext>
            </a:extLst>
          </p:cNvPr>
          <p:cNvCxnSpPr/>
          <p:nvPr/>
        </p:nvCxnSpPr>
        <p:spPr>
          <a:xfrm>
            <a:off x="9555160" y="2870201"/>
            <a:ext cx="1837242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6B948CFE-B38C-4B9F-B41C-6FF51042CDC1}"/>
              </a:ext>
            </a:extLst>
          </p:cNvPr>
          <p:cNvSpPr txBox="1"/>
          <p:nvPr/>
        </p:nvSpPr>
        <p:spPr>
          <a:xfrm>
            <a:off x="9696504" y="3881887"/>
            <a:ext cx="17334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가망고객 점차 확보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부동산 활용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영업멘트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다양화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가입자 소개 받기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근무지역 이해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지속적으로 가망고객을 관리하면 매월 </a:t>
            </a:r>
            <a:endParaRPr lang="en-US" altLang="ko-KR" sz="1100" dirty="0" smtClean="0">
              <a:solidFill>
                <a:srgbClr val="FF000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안정적으로 </a:t>
            </a:r>
            <a:r>
              <a:rPr lang="ko-KR" altLang="en-US" sz="1100" dirty="0" err="1" smtClean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계약율을</a:t>
            </a:r>
            <a:endParaRPr lang="en-US" altLang="ko-KR" sz="1100" dirty="0" smtClean="0">
              <a:solidFill>
                <a:srgbClr val="FF000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높일 수 있음</a:t>
            </a:r>
            <a:endParaRPr lang="en-US" altLang="ko-KR" sz="1100" dirty="0" smtClean="0">
              <a:solidFill>
                <a:srgbClr val="FF000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4F0F7538-4801-4F21-96E6-3ABED1F157E6}"/>
              </a:ext>
            </a:extLst>
          </p:cNvPr>
          <p:cNvSpPr txBox="1"/>
          <p:nvPr/>
        </p:nvSpPr>
        <p:spPr>
          <a:xfrm>
            <a:off x="7513774" y="4584082"/>
            <a:ext cx="147027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가망고객 점차 확보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부동산 활용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영업멘트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다양화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가입자 소개 받기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근무지역 이해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642E2412-60ED-4B21-B8F5-22A529277FCC}"/>
              </a:ext>
            </a:extLst>
          </p:cNvPr>
          <p:cNvSpPr txBox="1"/>
          <p:nvPr/>
        </p:nvSpPr>
        <p:spPr>
          <a:xfrm>
            <a:off x="5227625" y="4710997"/>
            <a:ext cx="179408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방문 또는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TM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량을 높여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가망고객 확보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멘트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갖춰가기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블러그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상품을 필수로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사용해야하는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이유 찾기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56A07FD-F764-48C6-AEAA-E6DBC0D3C43E}"/>
              </a:ext>
            </a:extLst>
          </p:cNvPr>
          <p:cNvSpPr txBox="1"/>
          <p:nvPr/>
        </p:nvSpPr>
        <p:spPr>
          <a:xfrm>
            <a:off x="3054898" y="5057997"/>
            <a:ext cx="18020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멘트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찾기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상품의 이해하기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F794B202-381E-439C-8D64-422A63C3E2DC}"/>
              </a:ext>
            </a:extLst>
          </p:cNvPr>
          <p:cNvSpPr txBox="1"/>
          <p:nvPr/>
        </p:nvSpPr>
        <p:spPr>
          <a:xfrm>
            <a:off x="1057701" y="4400655"/>
            <a:ext cx="1210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시작을해야</a:t>
            </a:r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/>
            </a:r>
            <a:b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</a:b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돈을번다</a:t>
            </a:r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.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BD90BE9B-7613-4386-B9D7-96668B0E6AFF}"/>
              </a:ext>
            </a:extLst>
          </p:cNvPr>
          <p:cNvSpPr txBox="1"/>
          <p:nvPr/>
        </p:nvSpPr>
        <p:spPr>
          <a:xfrm>
            <a:off x="3531455" y="3939906"/>
            <a:ext cx="9861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5</a:t>
            </a: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3926CED0-29F2-4548-9625-B4DD61C998B0}"/>
              </a:ext>
            </a:extLst>
          </p:cNvPr>
          <p:cNvSpPr txBox="1"/>
          <p:nvPr/>
        </p:nvSpPr>
        <p:spPr>
          <a:xfrm>
            <a:off x="5649400" y="3251491"/>
            <a:ext cx="10999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10</a:t>
            </a: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DDC956B0-634E-42B6-9F63-919A50A3ADCA}"/>
              </a:ext>
            </a:extLst>
          </p:cNvPr>
          <p:cNvSpPr txBox="1"/>
          <p:nvPr/>
        </p:nvSpPr>
        <p:spPr>
          <a:xfrm>
            <a:off x="7698917" y="2805202"/>
            <a:ext cx="10999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15</a:t>
            </a: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F3D0C473-CEB2-4377-85F7-016A32C6ADFB}"/>
              </a:ext>
            </a:extLst>
          </p:cNvPr>
          <p:cNvSpPr txBox="1"/>
          <p:nvPr/>
        </p:nvSpPr>
        <p:spPr>
          <a:xfrm>
            <a:off x="9849590" y="2295007"/>
            <a:ext cx="10999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20</a:t>
            </a: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D83277F3-544E-430B-92E7-D06CDEEAC606}"/>
              </a:ext>
            </a:extLst>
          </p:cNvPr>
          <p:cNvSpPr txBox="1"/>
          <p:nvPr/>
        </p:nvSpPr>
        <p:spPr>
          <a:xfrm>
            <a:off x="4270076" y="501080"/>
            <a:ext cx="3796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월별 블로그 판매 예상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EAA3E068-F038-4246-9400-350013168404}"/>
              </a:ext>
            </a:extLst>
          </p:cNvPr>
          <p:cNvSpPr txBox="1"/>
          <p:nvPr/>
        </p:nvSpPr>
        <p:spPr>
          <a:xfrm>
            <a:off x="457200" y="1132582"/>
            <a:ext cx="8135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홍희마케팅은 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17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년간 부동산광고 마케팅만을 고집하고 운영해온 회사입니다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영업자님들이 궁금해 하시는 블로그 월 판매율이 어느 정도 되는지를 </a:t>
            </a:r>
            <a:endParaRPr lang="en-US" altLang="ko-KR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17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년 영업 노하우를 기준으로 월 평균 판매량을 예상해 봅니다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전제조건 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– 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하루 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시간 정도 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TM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기준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3882339" y="575149"/>
            <a:ext cx="428978" cy="428978"/>
            <a:chOff x="7367411" y="5026380"/>
            <a:chExt cx="428978" cy="428978"/>
          </a:xfrm>
        </p:grpSpPr>
        <p:sp>
          <p:nvSpPr>
            <p:cNvPr id="44" name="타원 43">
              <a:extLst>
                <a:ext uri="{FF2B5EF4-FFF2-40B4-BE49-F238E27FC236}">
                  <a16:creationId xmlns:a16="http://schemas.microsoft.com/office/drawing/2014/main" xmlns="" id="{76B72A5F-C213-4E58-9FA8-D05C52FDFABA}"/>
                </a:ext>
              </a:extLst>
            </p:cNvPr>
            <p:cNvSpPr/>
            <p:nvPr/>
          </p:nvSpPr>
          <p:spPr>
            <a:xfrm>
              <a:off x="7367411" y="5026380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7844D0EB-47A4-45A0-927F-89308D3556CD}"/>
                </a:ext>
              </a:extLst>
            </p:cNvPr>
            <p:cNvSpPr txBox="1"/>
            <p:nvPr/>
          </p:nvSpPr>
          <p:spPr>
            <a:xfrm>
              <a:off x="7375754" y="5071592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 dirty="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05</a:t>
              </a:r>
              <a:endParaRPr lang="ko-KR" altLang="en-US" sz="1600" spc="-150" dirty="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66438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B1C43665-58DD-43D0-A8E9-DA826E68F9E0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xmlns="" id="{31D31360-1948-4743-948C-3A291F2B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572006" y="2268748"/>
            <a:ext cx="2682809" cy="18891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3281F0-22D6-46B8-B2D3-6710C24DABEB}"/>
              </a:ext>
            </a:extLst>
          </p:cNvPr>
          <p:cNvSpPr txBox="1"/>
          <p:nvPr/>
        </p:nvSpPr>
        <p:spPr>
          <a:xfrm>
            <a:off x="6208687" y="2294473"/>
            <a:ext cx="965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E.O.D</a:t>
            </a:r>
            <a:endParaRPr lang="ko-KR" altLang="en-US" sz="2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018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2049</Words>
  <Application>Microsoft Office PowerPoint</Application>
  <PresentationFormat>사용자 지정</PresentationFormat>
  <Paragraphs>416</Paragraphs>
  <Slides>16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채 수혁</dc:creator>
  <cp:lastModifiedBy>김준성</cp:lastModifiedBy>
  <cp:revision>100</cp:revision>
  <dcterms:created xsi:type="dcterms:W3CDTF">2022-01-27T06:21:58Z</dcterms:created>
  <dcterms:modified xsi:type="dcterms:W3CDTF">2023-05-01T11:02:55Z</dcterms:modified>
</cp:coreProperties>
</file>