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Default Extension="wdp" ContentType="image/vnd.ms-photo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4"/>
  </p:notesMasterIdLst>
  <p:sldIdLst>
    <p:sldId id="257" r:id="rId2"/>
    <p:sldId id="258" r:id="rId3"/>
    <p:sldId id="270" r:id="rId4"/>
    <p:sldId id="259" r:id="rId5"/>
    <p:sldId id="260" r:id="rId6"/>
    <p:sldId id="292" r:id="rId7"/>
    <p:sldId id="272" r:id="rId8"/>
    <p:sldId id="274" r:id="rId9"/>
    <p:sldId id="275" r:id="rId10"/>
    <p:sldId id="273" r:id="rId11"/>
    <p:sldId id="290" r:id="rId12"/>
    <p:sldId id="280" r:id="rId13"/>
    <p:sldId id="281" r:id="rId14"/>
    <p:sldId id="282" r:id="rId15"/>
    <p:sldId id="284" r:id="rId16"/>
    <p:sldId id="286" r:id="rId17"/>
    <p:sldId id="295" r:id="rId18"/>
    <p:sldId id="287" r:id="rId19"/>
    <p:sldId id="291" r:id="rId20"/>
    <p:sldId id="293" r:id="rId21"/>
    <p:sldId id="294" r:id="rId22"/>
    <p:sldId id="264" r:id="rId23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 xmlns="">
        <p14:section name="기본 구역" id="{DB829C1E-6AD2-44E5-857B-CB88D632F191}">
          <p14:sldIdLst>
            <p14:sldId id="257"/>
            <p14:sldId id="258"/>
            <p14:sldId id="270"/>
            <p14:sldId id="259"/>
            <p14:sldId id="260"/>
            <p14:sldId id="292"/>
            <p14:sldId id="272"/>
            <p14:sldId id="274"/>
            <p14:sldId id="275"/>
            <p14:sldId id="273"/>
            <p14:sldId id="290"/>
            <p14:sldId id="280"/>
            <p14:sldId id="281"/>
            <p14:sldId id="282"/>
            <p14:sldId id="284"/>
            <p14:sldId id="286"/>
            <p14:sldId id="295"/>
            <p14:sldId id="287"/>
            <p14:sldId id="291"/>
            <p14:sldId id="293"/>
            <p14:sldId id="294"/>
            <p14:sldId id="264"/>
          </p14:sldIdLst>
        </p14:section>
      </p14:sectionLst>
    </p:ex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496" autoAdjust="0"/>
    <p:restoredTop sz="94660"/>
  </p:normalViewPr>
  <p:slideViewPr>
    <p:cSldViewPr>
      <p:cViewPr varScale="1">
        <p:scale>
          <a:sx n="108" d="100"/>
          <a:sy n="108" d="100"/>
        </p:scale>
        <p:origin x="-170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D27E67A-DB1B-4674-9DC0-4353213E1415}" type="datetimeFigureOut">
              <a:rPr lang="ko-KR" altLang="en-US" smtClean="0"/>
              <a:pPr/>
              <a:t>2023-06-07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045E5B-812C-4CB1-B876-C0F3B204958E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158924-A961-4F73-B0C5-4E8523E330D8}" type="datetimeFigureOut">
              <a:rPr lang="ko-KR" altLang="en-US" smtClean="0"/>
              <a:pPr/>
              <a:t>2023-06-07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20E892-B9E6-4A1E-8D77-3832B4FA121C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158924-A961-4F73-B0C5-4E8523E330D8}" type="datetimeFigureOut">
              <a:rPr lang="ko-KR" altLang="en-US" smtClean="0"/>
              <a:pPr/>
              <a:t>2023-06-07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20E892-B9E6-4A1E-8D77-3832B4FA121C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158924-A961-4F73-B0C5-4E8523E330D8}" type="datetimeFigureOut">
              <a:rPr lang="ko-KR" altLang="en-US" smtClean="0"/>
              <a:pPr/>
              <a:t>2023-06-07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20E892-B9E6-4A1E-8D77-3832B4FA121C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158924-A961-4F73-B0C5-4E8523E330D8}" type="datetimeFigureOut">
              <a:rPr lang="ko-KR" altLang="en-US" smtClean="0"/>
              <a:pPr/>
              <a:t>2023-06-07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20E892-B9E6-4A1E-8D77-3832B4FA121C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158924-A961-4F73-B0C5-4E8523E330D8}" type="datetimeFigureOut">
              <a:rPr lang="ko-KR" altLang="en-US" smtClean="0"/>
              <a:pPr/>
              <a:t>2023-06-07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20E892-B9E6-4A1E-8D77-3832B4FA121C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158924-A961-4F73-B0C5-4E8523E330D8}" type="datetimeFigureOut">
              <a:rPr lang="ko-KR" altLang="en-US" smtClean="0"/>
              <a:pPr/>
              <a:t>2023-06-07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20E892-B9E6-4A1E-8D77-3832B4FA121C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158924-A961-4F73-B0C5-4E8523E330D8}" type="datetimeFigureOut">
              <a:rPr lang="ko-KR" altLang="en-US" smtClean="0"/>
              <a:pPr/>
              <a:t>2023-06-07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20E892-B9E6-4A1E-8D77-3832B4FA121C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158924-A961-4F73-B0C5-4E8523E330D8}" type="datetimeFigureOut">
              <a:rPr lang="ko-KR" altLang="en-US" smtClean="0"/>
              <a:pPr/>
              <a:t>2023-06-07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20E892-B9E6-4A1E-8D77-3832B4FA121C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158924-A961-4F73-B0C5-4E8523E330D8}" type="datetimeFigureOut">
              <a:rPr lang="ko-KR" altLang="en-US" smtClean="0"/>
              <a:pPr/>
              <a:t>2023-06-07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20E892-B9E6-4A1E-8D77-3832B4FA121C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158924-A961-4F73-B0C5-4E8523E330D8}" type="datetimeFigureOut">
              <a:rPr lang="ko-KR" altLang="en-US" smtClean="0"/>
              <a:pPr/>
              <a:t>2023-06-07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20E892-B9E6-4A1E-8D77-3832B4FA121C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158924-A961-4F73-B0C5-4E8523E330D8}" type="datetimeFigureOut">
              <a:rPr lang="ko-KR" altLang="en-US" smtClean="0"/>
              <a:pPr/>
              <a:t>2023-06-07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20E892-B9E6-4A1E-8D77-3832B4FA121C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1158924-A961-4F73-B0C5-4E8523E330D8}" type="datetimeFigureOut">
              <a:rPr lang="ko-KR" altLang="en-US" smtClean="0"/>
              <a:pPr/>
              <a:t>2023-06-07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A20E892-B9E6-4A1E-8D77-3832B4FA121C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microsoft.com/office/2007/relationships/hdphoto" Target="../media/hdphoto1.wdp"/><Relationship Id="rId5" Type="http://schemas.openxmlformats.org/officeDocument/2006/relationships/image" Target="../media/image4.png"/><Relationship Id="rId4" Type="http://schemas.openxmlformats.org/officeDocument/2006/relationships/image" Target="../media/image1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9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1.jpeg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seereal.lh.or.kr)-/" TargetMode="Externa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.jpeg"/><Relationship Id="rId4" Type="http://schemas.openxmlformats.org/officeDocument/2006/relationships/image" Target="../media/image1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hyperlink" Target="mailto:ikyoo0121@icloud.com" TargetMode="External"/><Relationship Id="rId3" Type="http://schemas.openxmlformats.org/officeDocument/2006/relationships/image" Target="../media/image15.jpeg"/><Relationship Id="rId7" Type="http://schemas.openxmlformats.org/officeDocument/2006/relationships/hyperlink" Target="mailto:Ims954954@naver.com" TargetMode="Externa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hyperlink" Target="mailto:pjjh0305@naver.com" TargetMode="External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.jpeg"/><Relationship Id="rId4" Type="http://schemas.openxmlformats.org/officeDocument/2006/relationships/image" Target="../media/image20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.jpeg"/><Relationship Id="rId4" Type="http://schemas.openxmlformats.org/officeDocument/2006/relationships/image" Target="../media/image23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jpe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그림 10" descr="그림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979920" y="6083808"/>
            <a:ext cx="2164080" cy="774192"/>
          </a:xfrm>
          <a:prstGeom prst="rect">
            <a:avLst/>
          </a:prstGeom>
        </p:spPr>
      </p:pic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0" y="814754"/>
            <a:ext cx="9144000" cy="5289451"/>
          </a:xfrm>
          <a:solidFill>
            <a:schemeClr val="accent3">
              <a:lumMod val="75000"/>
              <a:alpha val="55000"/>
            </a:schemeClr>
          </a:solidFill>
        </p:spPr>
        <p:txBody>
          <a:bodyPr/>
          <a:lstStyle/>
          <a:p>
            <a:pPr marL="0" indent="0">
              <a:buNone/>
            </a:pPr>
            <a:r>
              <a:rPr lang="en-US" altLang="ko-KR" b="1" dirty="0" smtClean="0">
                <a:solidFill>
                  <a:schemeClr val="bg1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 </a:t>
            </a:r>
          </a:p>
          <a:p>
            <a:pPr marL="0" indent="0">
              <a:buNone/>
            </a:pPr>
            <a:r>
              <a:rPr lang="en-US" altLang="ko-KR" b="1" dirty="0">
                <a:solidFill>
                  <a:schemeClr val="bg1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 </a:t>
            </a:r>
            <a:r>
              <a:rPr lang="en-US" altLang="ko-KR" b="1" dirty="0" smtClean="0">
                <a:solidFill>
                  <a:schemeClr val="bg1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A.I </a:t>
            </a:r>
            <a:r>
              <a:rPr lang="ko-KR" altLang="en-US" b="1" dirty="0" smtClean="0">
                <a:solidFill>
                  <a:schemeClr val="bg1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블로그</a:t>
            </a:r>
            <a:endParaRPr lang="en-US" altLang="ko-KR" b="1" dirty="0" smtClean="0">
              <a:solidFill>
                <a:schemeClr val="bg1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  <a:p>
            <a:pPr marL="0" indent="0">
              <a:buNone/>
            </a:pPr>
            <a:r>
              <a:rPr lang="ko-KR" altLang="en-US" b="1" dirty="0" smtClean="0">
                <a:solidFill>
                  <a:schemeClr val="bg1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 </a:t>
            </a:r>
            <a:r>
              <a:rPr lang="ko-KR" altLang="en-US" b="1" dirty="0" err="1" smtClean="0">
                <a:solidFill>
                  <a:schemeClr val="bg1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내부영업</a:t>
            </a:r>
            <a:r>
              <a:rPr lang="ko-KR" altLang="en-US" b="1" dirty="0" smtClean="0">
                <a:solidFill>
                  <a:schemeClr val="bg1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 </a:t>
            </a:r>
            <a:r>
              <a:rPr lang="ko-KR" altLang="en-US" b="1" dirty="0" err="1" smtClean="0">
                <a:solidFill>
                  <a:schemeClr val="bg1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메뉴얼</a:t>
            </a:r>
            <a:endParaRPr lang="en-US" altLang="ko-KR" b="1" dirty="0" smtClean="0">
              <a:solidFill>
                <a:schemeClr val="bg1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  <a:p>
            <a:pPr marL="0" indent="0">
              <a:buNone/>
            </a:pPr>
            <a:endParaRPr lang="en-US" altLang="ko-KR" b="1" dirty="0">
              <a:solidFill>
                <a:schemeClr val="bg1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  <a:p>
            <a:pPr marL="0" indent="0">
              <a:buNone/>
            </a:pPr>
            <a:endParaRPr lang="en-US" altLang="ko-KR" b="1" dirty="0">
              <a:solidFill>
                <a:schemeClr val="bg1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  <a:p>
            <a:pPr marL="0" indent="0">
              <a:buNone/>
            </a:pPr>
            <a:r>
              <a:rPr lang="en-US" altLang="ko-KR" sz="1400" b="1" dirty="0" smtClean="0">
                <a:solidFill>
                  <a:schemeClr val="bg1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 -</a:t>
            </a:r>
          </a:p>
          <a:p>
            <a:pPr marL="0" indent="0">
              <a:buNone/>
            </a:pPr>
            <a:r>
              <a:rPr lang="ko-KR" altLang="en-US" sz="1400" dirty="0">
                <a:solidFill>
                  <a:schemeClr val="bg1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 </a:t>
            </a:r>
            <a:r>
              <a:rPr lang="ko-KR" altLang="en-US" sz="1400" b="1" dirty="0" err="1" smtClean="0">
                <a:solidFill>
                  <a:schemeClr val="bg1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홍희마케팅</a:t>
            </a:r>
            <a:r>
              <a:rPr lang="ko-KR" altLang="en-US" sz="1400" b="1" dirty="0" smtClean="0">
                <a:solidFill>
                  <a:schemeClr val="bg1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 </a:t>
            </a:r>
            <a:r>
              <a:rPr lang="ko-KR" altLang="en-US" sz="1400" b="1" dirty="0" err="1" smtClean="0">
                <a:solidFill>
                  <a:schemeClr val="bg1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영업팀</a:t>
            </a:r>
            <a:r>
              <a:rPr lang="en-US" altLang="ko-KR" sz="1400" b="1" dirty="0" smtClean="0">
                <a:solidFill>
                  <a:schemeClr val="bg1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/2023.05</a:t>
            </a:r>
            <a:endParaRPr lang="en-US" altLang="ko-KR" sz="1400" b="1" dirty="0">
              <a:solidFill>
                <a:schemeClr val="bg1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  <a:p>
            <a:pPr marL="0" indent="0">
              <a:buNone/>
            </a:pPr>
            <a:endParaRPr lang="en-US" altLang="ko-KR" b="1" dirty="0" smtClean="0">
              <a:solidFill>
                <a:schemeClr val="bg1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  <a:p>
            <a:pPr marL="0" indent="0">
              <a:buNone/>
            </a:pPr>
            <a:endParaRPr lang="en-US" altLang="ko-KR" b="1" dirty="0">
              <a:solidFill>
                <a:schemeClr val="bg1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  <a:p>
            <a:pPr marL="0" indent="0">
              <a:buNone/>
            </a:pPr>
            <a:endParaRPr lang="en-US" altLang="ko-KR" sz="1400" b="1" dirty="0" smtClean="0">
              <a:solidFill>
                <a:schemeClr val="bg1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  <a:p>
            <a:pPr marL="0" indent="0">
              <a:buNone/>
            </a:pPr>
            <a:endParaRPr lang="en-US" altLang="ko-KR" b="1" dirty="0" smtClean="0">
              <a:solidFill>
                <a:schemeClr val="bg1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  <a:p>
            <a:pPr marL="0" indent="0">
              <a:buNone/>
            </a:pPr>
            <a:endParaRPr lang="en-US" altLang="ko-KR" b="1" dirty="0">
              <a:solidFill>
                <a:schemeClr val="bg1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  <a:p>
            <a:pPr marL="0" indent="0">
              <a:buNone/>
            </a:pPr>
            <a:endParaRPr lang="en-US" altLang="ko-KR" b="1" dirty="0" smtClean="0">
              <a:solidFill>
                <a:schemeClr val="bg1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  <a:p>
            <a:pPr marL="0" indent="0">
              <a:buNone/>
            </a:pPr>
            <a:endParaRPr lang="en-US" altLang="ko-KR" b="1" dirty="0">
              <a:solidFill>
                <a:schemeClr val="bg1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  <a:p>
            <a:pPr marL="0" indent="0">
              <a:buNone/>
            </a:pPr>
            <a:endParaRPr lang="en-US" altLang="ko-KR" b="1" dirty="0" smtClean="0">
              <a:solidFill>
                <a:schemeClr val="bg1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8" name="직사각형 7"/>
          <p:cNvSpPr/>
          <p:nvPr/>
        </p:nvSpPr>
        <p:spPr>
          <a:xfrm>
            <a:off x="0" y="5579751"/>
            <a:ext cx="9144000" cy="524453"/>
          </a:xfrm>
          <a:prstGeom prst="rect">
            <a:avLst/>
          </a:prstGeom>
          <a:solidFill>
            <a:schemeClr val="bg1">
              <a:lumMod val="65000"/>
              <a:alpha val="4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27346247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직사각형 16"/>
          <p:cNvSpPr/>
          <p:nvPr/>
        </p:nvSpPr>
        <p:spPr>
          <a:xfrm>
            <a:off x="0" y="1257710"/>
            <a:ext cx="9144000" cy="4680520"/>
          </a:xfrm>
          <a:prstGeom prst="rect">
            <a:avLst/>
          </a:prstGeom>
          <a:solidFill>
            <a:srgbClr val="92D050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225427" y="1839664"/>
            <a:ext cx="1979712" cy="89255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just"/>
            <a:r>
              <a:rPr lang="en-US" altLang="ko-KR" sz="1400" b="1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01.</a:t>
            </a:r>
          </a:p>
          <a:p>
            <a:pPr algn="just"/>
            <a:r>
              <a:rPr lang="en-US" altLang="ko-KR" sz="1400" b="1" u="sng" dirty="0" smtClean="0">
                <a:solidFill>
                  <a:srgbClr val="00B05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Ai Blog</a:t>
            </a:r>
          </a:p>
          <a:p>
            <a:pPr algn="just"/>
            <a:endParaRPr lang="en-US" altLang="ko-KR" sz="1200" b="1" u="sng" dirty="0" smtClean="0">
              <a:solidFill>
                <a:srgbClr val="00B050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US" altLang="ko-KR" sz="12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Ai</a:t>
            </a:r>
            <a:r>
              <a:rPr lang="ko-KR" altLang="en-US" sz="1200" b="1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블로그</a:t>
            </a:r>
            <a:r>
              <a:rPr lang="ko-KR" altLang="en-US" sz="12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 </a:t>
            </a:r>
            <a:r>
              <a:rPr lang="ko-KR" altLang="en-US" sz="12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소개 </a:t>
            </a:r>
            <a:r>
              <a:rPr lang="en-US" altLang="ko-KR" sz="12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&amp;</a:t>
            </a:r>
            <a:r>
              <a:rPr lang="ko-KR" altLang="en-US" sz="12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장점</a:t>
            </a:r>
            <a:endParaRPr lang="en-US" altLang="ko-KR" sz="1200" b="1" dirty="0" smtClean="0">
              <a:solidFill>
                <a:schemeClr val="tx1">
                  <a:lumMod val="75000"/>
                  <a:lumOff val="25000"/>
                </a:schemeClr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2338736" y="1845403"/>
            <a:ext cx="1945447" cy="144655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just"/>
            <a:r>
              <a:rPr lang="en-US" altLang="ko-KR" sz="1400" b="1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02.</a:t>
            </a:r>
          </a:p>
          <a:p>
            <a:pPr algn="just"/>
            <a:r>
              <a:rPr lang="ko-KR" altLang="en-US" sz="1400" b="1" u="sng" dirty="0" smtClean="0">
                <a:solidFill>
                  <a:srgbClr val="00B05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상품구성</a:t>
            </a:r>
            <a:endParaRPr lang="en-US" altLang="ko-KR" sz="1400" b="1" u="sng" dirty="0" smtClean="0">
              <a:solidFill>
                <a:srgbClr val="00B05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  <a:p>
            <a:pPr algn="just"/>
            <a:endParaRPr lang="en-US" altLang="ko-KR" sz="1200" b="1" u="sng" dirty="0" smtClean="0"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ko-KR" altLang="en-US" sz="12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상품 설명</a:t>
            </a:r>
            <a:r>
              <a:rPr lang="en-US" altLang="ko-KR" sz="12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&amp;</a:t>
            </a:r>
            <a:r>
              <a:rPr lang="ko-KR" altLang="en-US" sz="12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가격</a:t>
            </a:r>
            <a:endParaRPr lang="en-US" altLang="ko-KR" sz="1200" b="1" dirty="0">
              <a:solidFill>
                <a:schemeClr val="tx1">
                  <a:lumMod val="75000"/>
                  <a:lumOff val="25000"/>
                </a:schemeClr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ko-KR" altLang="en-US" sz="12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대문 디자인 시안</a:t>
            </a:r>
            <a:endParaRPr lang="en-US" altLang="ko-KR" sz="1200" b="1" dirty="0" smtClean="0">
              <a:solidFill>
                <a:schemeClr val="tx1">
                  <a:lumMod val="75000"/>
                  <a:lumOff val="25000"/>
                </a:schemeClr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ko-KR" altLang="en-US" sz="12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월 별 판매 예상</a:t>
            </a:r>
            <a:endParaRPr lang="en-US" altLang="ko-KR" sz="1200" b="1" dirty="0" smtClean="0">
              <a:solidFill>
                <a:schemeClr val="tx1">
                  <a:lumMod val="75000"/>
                  <a:lumOff val="25000"/>
                </a:schemeClr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en-US" altLang="ko-KR" sz="1200" b="1" dirty="0" smtClean="0">
              <a:solidFill>
                <a:schemeClr val="tx1">
                  <a:lumMod val="75000"/>
                  <a:lumOff val="25000"/>
                </a:schemeClr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4397044" y="1839664"/>
            <a:ext cx="2188182" cy="126188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just"/>
            <a:r>
              <a:rPr lang="en-US" altLang="ko-KR" sz="1400" b="1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03.</a:t>
            </a:r>
          </a:p>
          <a:p>
            <a:pPr algn="just"/>
            <a:r>
              <a:rPr lang="ko-KR" altLang="en-US" sz="1400" b="1" u="sng" dirty="0" smtClean="0">
                <a:solidFill>
                  <a:srgbClr val="00B05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마케팅 전략</a:t>
            </a:r>
            <a:endParaRPr lang="en-US" altLang="ko-KR" sz="1400" b="1" u="sng" dirty="0" smtClean="0">
              <a:solidFill>
                <a:srgbClr val="00B05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  <a:p>
            <a:pPr algn="just"/>
            <a:endParaRPr lang="en-US" altLang="ko-KR" sz="1200" b="1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ko-KR" altLang="en-US" sz="12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영업 경로</a:t>
            </a:r>
            <a:endParaRPr lang="en-US" altLang="ko-KR" sz="1200" b="1" dirty="0" smtClean="0">
              <a:solidFill>
                <a:schemeClr val="tx1">
                  <a:lumMod val="75000"/>
                  <a:lumOff val="25000"/>
                </a:schemeClr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ko-KR" altLang="en-US" sz="12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소셜 미디어 활용 마케팅</a:t>
            </a:r>
            <a:endParaRPr lang="en-US" altLang="ko-KR" sz="1200" b="1" dirty="0" smtClean="0">
              <a:solidFill>
                <a:schemeClr val="tx1">
                  <a:lumMod val="75000"/>
                  <a:lumOff val="25000"/>
                </a:schemeClr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ko-KR" altLang="en-US" sz="12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브랜드화 </a:t>
            </a:r>
            <a:r>
              <a:rPr lang="en-US" altLang="ko-KR" sz="12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&amp; </a:t>
            </a:r>
            <a:r>
              <a:rPr lang="ko-KR" altLang="en-US" sz="12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인지도 상향</a:t>
            </a:r>
            <a:endParaRPr lang="en-US" altLang="ko-KR" sz="1200" b="1" dirty="0" smtClean="0">
              <a:solidFill>
                <a:schemeClr val="tx1">
                  <a:lumMod val="75000"/>
                  <a:lumOff val="25000"/>
                </a:schemeClr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pic>
        <p:nvPicPr>
          <p:cNvPr id="21" name="그림 20" descr="그림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979920" y="6083808"/>
            <a:ext cx="2164080" cy="774192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6857765" y="1848708"/>
            <a:ext cx="2188182" cy="181588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just"/>
            <a:r>
              <a:rPr lang="en-US" altLang="ko-KR" sz="1400" b="1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04.</a:t>
            </a:r>
          </a:p>
          <a:p>
            <a:pPr algn="just"/>
            <a:r>
              <a:rPr lang="ko-KR" altLang="en-US" sz="1400" b="1" u="sng" dirty="0" smtClean="0">
                <a:solidFill>
                  <a:srgbClr val="00B05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가입</a:t>
            </a:r>
            <a:r>
              <a:rPr lang="en-US" altLang="ko-KR" sz="1400" b="1" u="sng" dirty="0" smtClean="0">
                <a:solidFill>
                  <a:srgbClr val="00B05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/</a:t>
            </a:r>
            <a:r>
              <a:rPr lang="ko-KR" altLang="en-US" sz="1400" b="1" u="sng" dirty="0" smtClean="0">
                <a:solidFill>
                  <a:srgbClr val="00B05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계약 절차</a:t>
            </a:r>
            <a:endParaRPr lang="en-US" altLang="ko-KR" sz="1400" b="1" u="sng" dirty="0" smtClean="0">
              <a:solidFill>
                <a:srgbClr val="00B05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  <a:p>
            <a:pPr algn="just"/>
            <a:endParaRPr lang="en-US" altLang="ko-KR" sz="1200" b="1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ko-KR" altLang="en-US" sz="12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네이버 단체 계정 생성</a:t>
            </a:r>
            <a:endParaRPr lang="en-US" altLang="ko-KR" sz="1200" b="1" dirty="0" smtClean="0">
              <a:solidFill>
                <a:schemeClr val="tx1">
                  <a:lumMod val="75000"/>
                  <a:lumOff val="25000"/>
                </a:schemeClr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ko-KR" altLang="en-US" sz="12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블로그 생성</a:t>
            </a:r>
            <a:endParaRPr lang="en-US" altLang="ko-KR" sz="1200" b="1" dirty="0" smtClean="0">
              <a:solidFill>
                <a:schemeClr val="tx1">
                  <a:lumMod val="75000"/>
                  <a:lumOff val="25000"/>
                </a:schemeClr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ko-KR" altLang="en-US" sz="12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가입</a:t>
            </a:r>
            <a:r>
              <a: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시</a:t>
            </a:r>
            <a:r>
              <a:rPr lang="ko-KR" altLang="en-US" sz="12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 취합 문서</a:t>
            </a:r>
            <a:endParaRPr lang="en-US" altLang="ko-KR" sz="1200" b="1" dirty="0" smtClean="0">
              <a:solidFill>
                <a:schemeClr val="tx1">
                  <a:lumMod val="75000"/>
                  <a:lumOff val="25000"/>
                </a:schemeClr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ko-KR" altLang="en-US" sz="12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가입</a:t>
            </a:r>
            <a:r>
              <a:rPr lang="en-US" altLang="ko-KR" sz="12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/</a:t>
            </a:r>
            <a:r>
              <a:rPr lang="ko-KR" altLang="en-US" sz="12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계약 절차</a:t>
            </a:r>
            <a:endParaRPr lang="en-US" altLang="ko-KR" sz="1200" b="1" dirty="0" smtClean="0">
              <a:solidFill>
                <a:schemeClr val="tx1">
                  <a:lumMod val="75000"/>
                  <a:lumOff val="25000"/>
                </a:schemeClr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ko-KR" altLang="en-US" sz="12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결제 방법</a:t>
            </a:r>
            <a:endParaRPr lang="en-US" altLang="ko-KR" sz="1200" b="1" dirty="0" smtClean="0">
              <a:solidFill>
                <a:schemeClr val="tx1">
                  <a:lumMod val="75000"/>
                  <a:lumOff val="25000"/>
                </a:schemeClr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ko-KR" altLang="en-US" sz="12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환불 정책</a:t>
            </a:r>
            <a:endParaRPr lang="en-US" altLang="ko-KR" sz="1200" b="1" dirty="0" smtClean="0">
              <a:solidFill>
                <a:schemeClr val="tx1">
                  <a:lumMod val="75000"/>
                  <a:lumOff val="25000"/>
                </a:schemeClr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25427" y="3888947"/>
            <a:ext cx="1979712" cy="89255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just"/>
            <a:r>
              <a:rPr lang="en-US" altLang="ko-KR" sz="1400" b="1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05.</a:t>
            </a:r>
          </a:p>
          <a:p>
            <a:pPr algn="just"/>
            <a:r>
              <a:rPr lang="ko-KR" altLang="en-US" sz="1400" b="1" u="sng" dirty="0" smtClean="0">
                <a:solidFill>
                  <a:srgbClr val="00B05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영업지원</a:t>
            </a:r>
            <a:endParaRPr lang="en-US" altLang="ko-KR" sz="1400" b="1" u="sng" dirty="0" smtClean="0">
              <a:solidFill>
                <a:srgbClr val="00B05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  <a:p>
            <a:pPr algn="just"/>
            <a:endParaRPr lang="en-US" altLang="ko-KR" sz="1200" b="1" u="sng" dirty="0" smtClean="0">
              <a:solidFill>
                <a:srgbClr val="00B050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ko-KR" altLang="en-US" sz="12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지원인력</a:t>
            </a:r>
            <a:endParaRPr lang="en-US" altLang="ko-KR" sz="1200" b="1" dirty="0" smtClean="0">
              <a:solidFill>
                <a:schemeClr val="tx1">
                  <a:lumMod val="75000"/>
                  <a:lumOff val="25000"/>
                </a:schemeClr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338736" y="3853251"/>
            <a:ext cx="1772965" cy="126188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just"/>
            <a:r>
              <a:rPr lang="en-US" altLang="ko-KR" sz="1400" b="1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06.</a:t>
            </a:r>
          </a:p>
          <a:p>
            <a:pPr algn="just"/>
            <a:r>
              <a:rPr lang="ko-KR" altLang="en-US" sz="1400" b="1" u="sng" dirty="0" smtClean="0">
                <a:solidFill>
                  <a:srgbClr val="00B050"/>
                </a:solidFill>
                <a:ea typeface="HY견고딕" panose="02030600000101010101" pitchFamily="18" charset="-127"/>
              </a:rPr>
              <a:t>고지사항</a:t>
            </a:r>
            <a:endParaRPr lang="en-US" altLang="ko-KR" sz="1400" b="1" u="sng" dirty="0" smtClean="0">
              <a:solidFill>
                <a:srgbClr val="00B050"/>
              </a:solidFill>
              <a:ea typeface="HY견고딕" panose="02030600000101010101" pitchFamily="18" charset="-127"/>
            </a:endParaRPr>
          </a:p>
          <a:p>
            <a:pPr algn="just"/>
            <a:endParaRPr lang="en-US" altLang="ko-KR" sz="1200" b="1" u="sng" dirty="0" smtClean="0">
              <a:latin typeface="HY견고딕" panose="02030600000101010101" pitchFamily="18" charset="-127"/>
              <a:ea typeface="HY견고딕" panose="02030600000101010101" pitchFamily="18" charset="-127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ko-KR" altLang="en-US" sz="12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영업 시 고지사항</a:t>
            </a:r>
            <a:endParaRPr lang="en-US" altLang="ko-KR" sz="1200" b="1" dirty="0" smtClean="0">
              <a:solidFill>
                <a:schemeClr val="tx1">
                  <a:lumMod val="75000"/>
                  <a:lumOff val="25000"/>
                </a:schemeClr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ko-KR" altLang="en-US" sz="12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계약 시 고지사항</a:t>
            </a:r>
            <a:endParaRPr lang="en-US" altLang="ko-KR" sz="1200" b="1" dirty="0" smtClean="0">
              <a:solidFill>
                <a:schemeClr val="tx1">
                  <a:lumMod val="75000"/>
                  <a:lumOff val="25000"/>
                </a:schemeClr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ko-KR" altLang="en-US" sz="12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광고주 문자 전달</a:t>
            </a:r>
            <a:endParaRPr lang="en-US" altLang="ko-KR" sz="1200" b="1" dirty="0" smtClean="0">
              <a:solidFill>
                <a:schemeClr val="tx1">
                  <a:lumMod val="75000"/>
                  <a:lumOff val="25000"/>
                </a:schemeClr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390642" y="3831927"/>
            <a:ext cx="2558452" cy="129266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just"/>
            <a:r>
              <a:rPr lang="en-US" altLang="ko-KR" sz="1400" b="1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07.</a:t>
            </a:r>
          </a:p>
          <a:p>
            <a:pPr algn="just"/>
            <a:r>
              <a:rPr lang="en-US" altLang="ko-KR" sz="1400" b="1" u="sng" dirty="0" smtClean="0">
                <a:solidFill>
                  <a:srgbClr val="00B050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TM Script</a:t>
            </a:r>
          </a:p>
          <a:p>
            <a:pPr algn="just"/>
            <a:endParaRPr lang="en-US" altLang="ko-KR" sz="1400" b="1" u="sng" dirty="0">
              <a:solidFill>
                <a:srgbClr val="00B050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US" altLang="ko-KR" sz="12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Announcement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ko-KR" altLang="en-US" sz="12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네이버 부동산 활용</a:t>
            </a:r>
            <a:endParaRPr lang="en-US" altLang="ko-KR" sz="1200" b="1" dirty="0" smtClean="0">
              <a:solidFill>
                <a:schemeClr val="tx1">
                  <a:lumMod val="75000"/>
                  <a:lumOff val="25000"/>
                </a:schemeClr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ko-KR" altLang="en-US" sz="12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가망 고객 리스트 제공</a:t>
            </a:r>
            <a:endParaRPr lang="en-US" altLang="ko-KR" sz="1200" b="1" dirty="0" smtClean="0">
              <a:solidFill>
                <a:schemeClr val="tx1">
                  <a:lumMod val="75000"/>
                  <a:lumOff val="25000"/>
                </a:schemeClr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12" name="한쪽 모서리가 잘린 사각형 11"/>
          <p:cNvSpPr/>
          <p:nvPr/>
        </p:nvSpPr>
        <p:spPr>
          <a:xfrm>
            <a:off x="0" y="1041686"/>
            <a:ext cx="1403648" cy="432048"/>
          </a:xfrm>
          <a:prstGeom prst="snip1Rect">
            <a:avLst/>
          </a:prstGeom>
          <a:solidFill>
            <a:srgbClr val="00B050">
              <a:alpha val="9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b="1" dirty="0" smtClean="0"/>
              <a:t>INDEX</a:t>
            </a:r>
            <a:endParaRPr lang="ko-KR" altLang="en-US" b="1" dirty="0"/>
          </a:p>
        </p:txBody>
      </p:sp>
    </p:spTree>
    <p:extLst>
      <p:ext uri="{BB962C8B-B14F-4D97-AF65-F5344CB8AC3E}">
        <p14:creationId xmlns:p14="http://schemas.microsoft.com/office/powerpoint/2010/main" xmlns="" val="39188096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직사각형 4"/>
          <p:cNvSpPr/>
          <p:nvPr/>
        </p:nvSpPr>
        <p:spPr>
          <a:xfrm>
            <a:off x="0" y="703944"/>
            <a:ext cx="9144000" cy="5379864"/>
          </a:xfrm>
          <a:prstGeom prst="rect">
            <a:avLst/>
          </a:prstGeom>
          <a:solidFill>
            <a:srgbClr val="92D050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slide4_shape4"/>
          <p:cNvSpPr/>
          <p:nvPr/>
        </p:nvSpPr>
        <p:spPr>
          <a:xfrm>
            <a:off x="323528" y="1471092"/>
            <a:ext cx="3312368" cy="360040"/>
          </a:xfrm>
          <a:prstGeom prst="rect">
            <a:avLst/>
          </a:prstGeom>
        </p:spPr>
        <p:txBody>
          <a:bodyPr lIns="91440" tIns="45720" rIns="91440" bIns="45720"/>
          <a:lstStyle/>
          <a:p>
            <a:pPr marL="228600" indent="-228600" algn="l" defTabSz="914400" latinLnBrk="1">
              <a:lnSpc>
                <a:spcPct val="130000"/>
              </a:lnSpc>
            </a:pPr>
            <a:r>
              <a:rPr lang="en-US" altLang="ko-KR" sz="1400" b="1" kern="1200" spc="-2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1. </a:t>
            </a:r>
            <a:r>
              <a:rPr lang="en-US" altLang="ko-KR" sz="1400" b="1" spc="-2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Ai Blog</a:t>
            </a:r>
            <a:endParaRPr sz="1400" b="1" kern="1200" spc="-20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7" name="slide4_shape3"/>
          <p:cNvSpPr/>
          <p:nvPr/>
        </p:nvSpPr>
        <p:spPr>
          <a:xfrm>
            <a:off x="467544" y="1903140"/>
            <a:ext cx="7704856" cy="1368152"/>
          </a:xfrm>
          <a:prstGeom prst="rect">
            <a:avLst/>
          </a:prstGeom>
        </p:spPr>
        <p:txBody>
          <a:bodyPr lIns="91440" tIns="45720" rIns="91440" bIns="45720">
            <a:noAutofit/>
          </a:bodyPr>
          <a:lstStyle/>
          <a:p>
            <a:pPr marL="228600" indent="-2286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2023</a:t>
            </a:r>
            <a:r>
              <a:rPr lang="ko-KR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년 </a:t>
            </a:r>
            <a:r>
              <a:rPr lang="en-US" altLang="ko-KR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,</a:t>
            </a:r>
            <a:r>
              <a:rPr lang="ko-KR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 구글 딥 마인드가 개발한 </a:t>
            </a:r>
            <a:r>
              <a:rPr lang="ko-KR" altLang="en-US" sz="120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알파고가</a:t>
            </a:r>
            <a:r>
              <a:rPr lang="ko-KR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 프로바둑기사를 이기고</a:t>
            </a:r>
            <a:r>
              <a:rPr lang="en-US" altLang="ko-KR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, </a:t>
            </a:r>
            <a:r>
              <a:rPr lang="ko-KR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프로그램의 발달로 </a:t>
            </a:r>
            <a:r>
              <a:rPr lang="en-US" altLang="ko-KR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‘</a:t>
            </a:r>
            <a:r>
              <a:rPr lang="ko-KR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인공지능</a:t>
            </a:r>
            <a:r>
              <a:rPr lang="en-US" altLang="ko-KR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(Ai)</a:t>
            </a:r>
            <a:r>
              <a:rPr lang="ko-KR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이 어디까지 사람을 대체할 수 있는가</a:t>
            </a:r>
            <a:r>
              <a:rPr lang="en-US" altLang="ko-KR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’</a:t>
            </a:r>
            <a:r>
              <a:rPr lang="ko-KR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 </a:t>
            </a:r>
            <a:r>
              <a:rPr lang="ko-KR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가 화두인 요즘입니다</a:t>
            </a:r>
            <a:r>
              <a:rPr lang="en-US" altLang="ko-KR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. </a:t>
            </a:r>
            <a:r>
              <a:rPr lang="ko-KR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홍희마케팅은 </a:t>
            </a:r>
            <a:r>
              <a:rPr lang="en-US" altLang="ko-KR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18</a:t>
            </a:r>
            <a:r>
              <a:rPr lang="ko-KR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년간 부동산 광고 마케팅을 고집해 왔고</a:t>
            </a:r>
            <a:r>
              <a:rPr lang="en-US" altLang="ko-KR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,</a:t>
            </a:r>
            <a:r>
              <a:rPr lang="ko-KR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 광고적인 면에서 효율적이면서 편의 지향점을 높이기 위한  대책으로</a:t>
            </a:r>
            <a:r>
              <a:rPr lang="en-US" altLang="ko-KR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,</a:t>
            </a:r>
            <a:r>
              <a:rPr lang="ko-KR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  현재 부동산 광고 점유율 </a:t>
            </a:r>
            <a:r>
              <a:rPr lang="en-US" altLang="ko-KR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70</a:t>
            </a:r>
            <a:r>
              <a:rPr lang="en-US" altLang="ko-KR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%</a:t>
            </a:r>
            <a:r>
              <a:rPr lang="ko-KR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를 차지하고있는  </a:t>
            </a:r>
            <a:r>
              <a:rPr lang="en-US" altLang="ko-KR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“NAVER” </a:t>
            </a:r>
            <a:r>
              <a:rPr lang="ko-KR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와 연동되는  </a:t>
            </a:r>
            <a:r>
              <a:rPr lang="en-US" altLang="ko-KR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“Ai Blog” </a:t>
            </a:r>
            <a:r>
              <a:rPr lang="ko-KR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상품을 출시하게 되었습니다</a:t>
            </a:r>
            <a:r>
              <a:rPr lang="en-US" altLang="ko-KR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.</a:t>
            </a:r>
            <a:r>
              <a:rPr lang="ko-KR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 </a:t>
            </a:r>
            <a:r>
              <a:rPr lang="en-US" altLang="ko-KR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 </a:t>
            </a:r>
            <a:r>
              <a:rPr lang="en-US" altLang="en-US" sz="1200" kern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    </a:t>
            </a:r>
            <a:endParaRPr lang="en-US" sz="1200" kern="1200" spc="-20" dirty="0" smtClean="0">
              <a:solidFill>
                <a:schemeClr val="tx1">
                  <a:lumMod val="65000"/>
                  <a:lumOff val="35000"/>
                </a:schemeClr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 marL="228600" indent="-228600">
              <a:lnSpc>
                <a:spcPct val="150000"/>
              </a:lnSpc>
            </a:pPr>
            <a:endParaRPr sz="1200" kern="1200" spc="-20" dirty="0">
              <a:solidFill>
                <a:schemeClr val="tx1">
                  <a:lumMod val="65000"/>
                  <a:lumOff val="35000"/>
                </a:schemeClr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8" name="slide4_shape4"/>
          <p:cNvSpPr/>
          <p:nvPr/>
        </p:nvSpPr>
        <p:spPr>
          <a:xfrm>
            <a:off x="323528" y="3415308"/>
            <a:ext cx="3312368" cy="360040"/>
          </a:xfrm>
          <a:prstGeom prst="rect">
            <a:avLst/>
          </a:prstGeom>
        </p:spPr>
        <p:txBody>
          <a:bodyPr lIns="91440" tIns="45720" rIns="91440" bIns="45720"/>
          <a:lstStyle/>
          <a:p>
            <a:pPr marL="228600" indent="-228600" algn="l" defTabSz="914400" latinLnBrk="1">
              <a:lnSpc>
                <a:spcPct val="130000"/>
              </a:lnSpc>
            </a:pPr>
            <a:r>
              <a:rPr lang="en-US" altLang="ko-KR" sz="1400" b="1" spc="-2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2</a:t>
            </a:r>
            <a:r>
              <a:rPr lang="en-US" altLang="ko-KR" sz="1400" b="1" kern="1200" spc="-2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. </a:t>
            </a:r>
            <a:r>
              <a:rPr lang="en-US" altLang="ko-KR" sz="1400" b="1" spc="-2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Ai  Blog </a:t>
            </a:r>
            <a:r>
              <a:rPr lang="ko-KR" altLang="en-US" sz="1400" b="1" spc="-2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장점</a:t>
            </a:r>
            <a:endParaRPr sz="1400" b="1" kern="1200" spc="-20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9" name="slide4_shape3"/>
          <p:cNvSpPr/>
          <p:nvPr/>
        </p:nvSpPr>
        <p:spPr>
          <a:xfrm>
            <a:off x="467544" y="4024836"/>
            <a:ext cx="7128792" cy="1800200"/>
          </a:xfrm>
          <a:prstGeom prst="rect">
            <a:avLst/>
          </a:prstGeom>
        </p:spPr>
        <p:txBody>
          <a:bodyPr lIns="91440" tIns="45720" rIns="91440" bIns="45720">
            <a:noAutofit/>
          </a:bodyPr>
          <a:lstStyle/>
          <a:p>
            <a:pPr marL="228600" indent="-228600" algn="l" defTabSz="914400" latinLnBrk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200" spc="-2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광고주의 시간과 노력을 절약할 수 있는 편리한 아이템</a:t>
            </a:r>
            <a:endParaRPr lang="en-US" altLang="ko-KR" sz="1200" spc="-20" dirty="0" smtClean="0">
              <a:solidFill>
                <a:schemeClr val="tx1">
                  <a:lumMod val="65000"/>
                  <a:lumOff val="35000"/>
                </a:schemeClr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 marL="228600" indent="-228600" algn="l" defTabSz="914400" latinLnBrk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ko-KR" sz="1200" spc="-2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Ai</a:t>
            </a:r>
            <a:r>
              <a:rPr lang="ko-KR" altLang="en-US" sz="1200" spc="-2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가 네이버 부동산에 연동하여 광고주 네이버 블로그에 맞춤 포스팅 제공</a:t>
            </a:r>
            <a:endParaRPr lang="en-US" altLang="ko-KR" sz="1200" spc="-20" dirty="0" smtClean="0">
              <a:solidFill>
                <a:schemeClr val="tx1">
                  <a:lumMod val="65000"/>
                  <a:lumOff val="35000"/>
                </a:schemeClr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 marL="228600" indent="-228600" algn="l" defTabSz="914400" latinLnBrk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200" spc="-2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일 </a:t>
            </a:r>
            <a:r>
              <a:rPr lang="en-US" altLang="ko-KR" sz="1200" spc="-2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1</a:t>
            </a:r>
            <a:r>
              <a:rPr lang="ko-KR" altLang="en-US" sz="1200" spc="-2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회의 정기적인 포스팅으로 블로그 방문자 수 상승에 기여</a:t>
            </a:r>
            <a:endParaRPr lang="en-US" altLang="ko-KR" sz="1200" spc="-20" dirty="0" smtClean="0">
              <a:solidFill>
                <a:schemeClr val="tx1">
                  <a:lumMod val="65000"/>
                  <a:lumOff val="35000"/>
                </a:schemeClr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 marL="228600" indent="-228600" algn="l" defTabSz="914400" latinLnBrk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200" spc="-2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포스팅에 키워드를 추가하여 네이버 상 검색순위 상승에 기여 </a:t>
            </a:r>
            <a:endParaRPr lang="en-US" altLang="ko-KR" sz="1200" spc="-20" dirty="0" smtClean="0">
              <a:solidFill>
                <a:schemeClr val="tx1">
                  <a:lumMod val="65000"/>
                  <a:lumOff val="35000"/>
                </a:schemeClr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 marL="228600" indent="-228600" algn="l" defTabSz="914400" latinLnBrk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200" spc="-2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광고주 본인의 계정이므로 내용 수정 및 추가 가능 </a:t>
            </a:r>
            <a:endParaRPr lang="en-US" altLang="ko-KR" sz="1200" spc="-20" dirty="0" smtClean="0">
              <a:solidFill>
                <a:schemeClr val="tx1">
                  <a:lumMod val="65000"/>
                  <a:lumOff val="35000"/>
                </a:schemeClr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pic>
        <p:nvPicPr>
          <p:cNvPr id="11" name="그림 10" descr="그림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979920" y="6083808"/>
            <a:ext cx="2164080" cy="774192"/>
          </a:xfrm>
          <a:prstGeom prst="rect">
            <a:avLst/>
          </a:prstGeom>
        </p:spPr>
      </p:pic>
      <p:sp>
        <p:nvSpPr>
          <p:cNvPr id="4" name="한쪽 모서리가 잘린 사각형 3"/>
          <p:cNvSpPr/>
          <p:nvPr/>
        </p:nvSpPr>
        <p:spPr>
          <a:xfrm>
            <a:off x="0" y="548680"/>
            <a:ext cx="2459732" cy="432048"/>
          </a:xfrm>
          <a:prstGeom prst="snip1Rect">
            <a:avLst/>
          </a:prstGeom>
          <a:solidFill>
            <a:srgbClr val="00B050">
              <a:alpha val="9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b="1" dirty="0" smtClean="0"/>
              <a:t>1.Ai Blog</a:t>
            </a:r>
            <a:endParaRPr lang="ko-KR" altLang="en-US" b="1" dirty="0"/>
          </a:p>
        </p:txBody>
      </p:sp>
    </p:spTree>
    <p:extLst>
      <p:ext uri="{BB962C8B-B14F-4D97-AF65-F5344CB8AC3E}">
        <p14:creationId xmlns:p14="http://schemas.microsoft.com/office/powerpoint/2010/main" xmlns="" val="13658797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내용 개체 틀 2"/>
          <p:cNvSpPr>
            <a:spLocks noGrp="1"/>
          </p:cNvSpPr>
          <p:nvPr>
            <p:ph idx="1"/>
          </p:nvPr>
        </p:nvSpPr>
        <p:spPr>
          <a:xfrm>
            <a:off x="5037" y="1216823"/>
            <a:ext cx="5940153" cy="3734988"/>
          </a:xfrm>
        </p:spPr>
        <p:txBody>
          <a:bodyPr>
            <a:noAutofit/>
          </a:bodyPr>
          <a:lstStyle/>
          <a:p>
            <a:pPr marL="0" indent="0">
              <a:lnSpc>
                <a:spcPct val="150000"/>
              </a:lnSpc>
              <a:buNone/>
            </a:pPr>
            <a:endParaRPr lang="en-US" altLang="ko-KR" sz="1400" b="1" u="sng" dirty="0">
              <a:latin typeface="HY견고딕" panose="02030600000101010101" pitchFamily="18" charset="-127"/>
              <a:ea typeface="HY견고딕" panose="02030600000101010101" pitchFamily="18" charset="-127"/>
            </a:endParaRPr>
          </a:p>
          <a:p>
            <a:pPr marL="0" indent="0">
              <a:lnSpc>
                <a:spcPct val="150000"/>
              </a:lnSpc>
              <a:buNone/>
            </a:pPr>
            <a:endParaRPr lang="en-US" altLang="ko-KR" sz="1100" b="1" dirty="0">
              <a:latin typeface="HY견고딕" panose="02030600000101010101" pitchFamily="18" charset="-127"/>
              <a:ea typeface="HY견고딕" panose="02030600000101010101" pitchFamily="18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대표적인 </a:t>
            </a:r>
            <a:r>
              <a:rPr lang="ko-KR" altLang="en-US" sz="1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바이럴</a:t>
            </a:r>
            <a:r>
              <a: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 마케팅 </a:t>
            </a:r>
            <a:r>
              <a:rPr lang="ko-KR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상품</a:t>
            </a:r>
            <a:r>
              <a:rPr lang="en-US" altLang="ko-KR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. </a:t>
            </a:r>
          </a:p>
          <a:p>
            <a:pPr>
              <a:lnSpc>
                <a:spcPct val="150000"/>
              </a:lnSpc>
            </a:pPr>
            <a:r>
              <a: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네이버부동산에 등록된 매물로 </a:t>
            </a:r>
            <a:r>
              <a:rPr lang="ko-KR" altLang="en-US" sz="1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포스팅</a:t>
            </a:r>
            <a:r>
              <a: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 </a:t>
            </a:r>
            <a:r>
              <a:rPr lang="ko-KR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대행</a:t>
            </a:r>
            <a:r>
              <a:rPr lang="en-US" altLang="ko-KR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.</a:t>
            </a:r>
          </a:p>
          <a:p>
            <a:pPr>
              <a:lnSpc>
                <a:spcPct val="150000"/>
              </a:lnSpc>
            </a:pPr>
            <a:r>
              <a: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휴일을 </a:t>
            </a:r>
            <a:r>
              <a:rPr lang="ko-KR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포함한 </a:t>
            </a:r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1</a:t>
            </a:r>
            <a:r>
              <a: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일 </a:t>
            </a:r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1</a:t>
            </a:r>
            <a:r>
              <a: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개 포스팅</a:t>
            </a:r>
            <a:r>
              <a:rPr lang="en-US" altLang="ko-KR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.</a:t>
            </a:r>
          </a:p>
          <a:p>
            <a:pPr>
              <a:lnSpc>
                <a:spcPct val="150000"/>
              </a:lnSpc>
            </a:pPr>
            <a:r>
              <a:rPr lang="ko-KR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네이버 </a:t>
            </a:r>
            <a:r>
              <a: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포털 사이트에 키워드 </a:t>
            </a:r>
            <a:r>
              <a:rPr lang="ko-KR" altLang="en-US" sz="1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검색시</a:t>
            </a:r>
            <a:r>
              <a: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 </a:t>
            </a:r>
            <a:r>
              <a:rPr lang="en-US" altLang="ko-KR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VIEW-</a:t>
            </a:r>
            <a:r>
              <a:rPr lang="ko-KR" altLang="en-US" sz="12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최신순으로</a:t>
            </a:r>
            <a:r>
              <a: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 </a:t>
            </a:r>
            <a:endParaRPr lang="en-US" altLang="ko-KR" sz="1200" dirty="0" smtClean="0">
              <a:solidFill>
                <a:schemeClr val="tx1">
                  <a:lumMod val="75000"/>
                  <a:lumOff val="25000"/>
                </a:schemeClr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 </a:t>
            </a:r>
            <a:r>
              <a:rPr lang="en-US" altLang="ko-KR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       </a:t>
            </a:r>
            <a:r>
              <a:rPr lang="ko-KR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블로그가 </a:t>
            </a:r>
            <a:r>
              <a: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노출되는 광고 방식</a:t>
            </a:r>
            <a:r>
              <a:rPr lang="en-US" altLang="ko-KR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.</a:t>
            </a:r>
          </a:p>
          <a:p>
            <a:pPr>
              <a:lnSpc>
                <a:spcPct val="150000"/>
              </a:lnSpc>
            </a:pPr>
            <a:r>
              <a:rPr lang="ko-KR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대문 디자인 포함 시 부가세 포함 </a:t>
            </a:r>
            <a:r>
              <a:rPr lang="en-US" altLang="ko-KR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220,000</a:t>
            </a:r>
            <a:r>
              <a:rPr lang="ko-KR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원 추가</a:t>
            </a:r>
            <a:endParaRPr lang="en-US" altLang="ko-KR" sz="1200" dirty="0" smtClean="0">
              <a:solidFill>
                <a:schemeClr val="tx1">
                  <a:lumMod val="75000"/>
                  <a:lumOff val="25000"/>
                </a:schemeClr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 marL="0" indent="0">
              <a:lnSpc>
                <a:spcPct val="150000"/>
              </a:lnSpc>
              <a:buNone/>
            </a:pPr>
            <a:endParaRPr lang="en-US" altLang="ko-KR" sz="12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>
              <a:lnSpc>
                <a:spcPct val="150000"/>
              </a:lnSpc>
            </a:pPr>
            <a:endParaRPr lang="en-US" altLang="ko-KR" sz="1400" dirty="0">
              <a:latin typeface="HY견고딕" panose="02030600000101010101" pitchFamily="18" charset="-127"/>
              <a:ea typeface="HY견고딕" panose="02030600000101010101" pitchFamily="18" charset="-127"/>
            </a:endParaRPr>
          </a:p>
          <a:p>
            <a:pPr>
              <a:lnSpc>
                <a:spcPct val="150000"/>
              </a:lnSpc>
            </a:pPr>
            <a:endParaRPr lang="en-US" altLang="ko-KR" sz="1400" dirty="0" smtClean="0">
              <a:latin typeface="HY견고딕" panose="02030600000101010101" pitchFamily="18" charset="-127"/>
              <a:ea typeface="HY견고딕" panose="02030600000101010101" pitchFamily="18" charset="-127"/>
            </a:endParaRPr>
          </a:p>
          <a:p>
            <a:pPr marL="0" indent="0">
              <a:lnSpc>
                <a:spcPct val="150000"/>
              </a:lnSpc>
              <a:buNone/>
            </a:pPr>
            <a:endParaRPr lang="en-US" altLang="ko-KR" sz="1400" dirty="0" smtClean="0"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pic>
        <p:nvPicPr>
          <p:cNvPr id="9" name="그림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4394894"/>
            <a:ext cx="9144000" cy="1688914"/>
          </a:xfrm>
          <a:prstGeom prst="rect">
            <a:avLst/>
          </a:prstGeom>
        </p:spPr>
      </p:pic>
      <p:pic>
        <p:nvPicPr>
          <p:cNvPr id="10" name="그림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954387" y="713566"/>
            <a:ext cx="5189613" cy="3003053"/>
          </a:xfrm>
          <a:prstGeom prst="rect">
            <a:avLst/>
          </a:prstGeom>
        </p:spPr>
      </p:pic>
      <p:sp>
        <p:nvSpPr>
          <p:cNvPr id="7" name="slide4_shape4"/>
          <p:cNvSpPr/>
          <p:nvPr/>
        </p:nvSpPr>
        <p:spPr>
          <a:xfrm>
            <a:off x="323528" y="1471092"/>
            <a:ext cx="3312368" cy="360040"/>
          </a:xfrm>
          <a:prstGeom prst="rect">
            <a:avLst/>
          </a:prstGeom>
        </p:spPr>
        <p:txBody>
          <a:bodyPr lIns="91440" tIns="45720" rIns="91440" bIns="45720"/>
          <a:lstStyle/>
          <a:p>
            <a:pPr marL="228600" indent="-228600" algn="l" defTabSz="914400" latinLnBrk="1">
              <a:lnSpc>
                <a:spcPct val="130000"/>
              </a:lnSpc>
            </a:pPr>
            <a:r>
              <a:rPr lang="en-US" altLang="ko-KR" sz="1400" b="1" spc="-2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1</a:t>
            </a:r>
            <a:r>
              <a:rPr lang="en-US" altLang="ko-KR" sz="1400" b="1" kern="1200" spc="-2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. </a:t>
            </a:r>
            <a:r>
              <a:rPr lang="ko-KR" altLang="en-US" sz="1400" b="1" kern="1200" spc="-2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상품 설명</a:t>
            </a:r>
            <a:endParaRPr sz="1400" b="1" kern="1200" spc="-20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pic>
        <p:nvPicPr>
          <p:cNvPr id="8" name="그림 7" descr="그림3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979920" y="6083808"/>
            <a:ext cx="2164080" cy="774192"/>
          </a:xfrm>
          <a:prstGeom prst="rect">
            <a:avLst/>
          </a:prstGeom>
        </p:spPr>
      </p:pic>
      <p:sp>
        <p:nvSpPr>
          <p:cNvPr id="11" name="직사각형 10"/>
          <p:cNvSpPr/>
          <p:nvPr/>
        </p:nvSpPr>
        <p:spPr>
          <a:xfrm>
            <a:off x="4568903" y="1844824"/>
            <a:ext cx="4575097" cy="1862173"/>
          </a:xfrm>
          <a:prstGeom prst="rect">
            <a:avLst/>
          </a:prstGeom>
          <a:blipFill dpi="0" rotWithShape="1">
            <a:blip r:embed="rId5" cstate="print">
              <a:extLst>
                <a:ext uri="{BEBA8EAE-BF5A-486C-A8C5-ECC9F3942E4B}">
                  <a14:imgProps xmlns:a14="http://schemas.microsoft.com/office/drawing/2010/main" xmlns="">
                    <a14:imgLayer r:embed="rId6">
                      <a14:imgEffect>
                        <a14:brightnessContrast bright="10000" contrast="35000"/>
                      </a14:imgEffect>
                    </a14:imgLayer>
                  </a14:imgProps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" name="직사각형 3"/>
          <p:cNvSpPr/>
          <p:nvPr/>
        </p:nvSpPr>
        <p:spPr>
          <a:xfrm>
            <a:off x="0" y="713566"/>
            <a:ext cx="9144000" cy="3711918"/>
          </a:xfrm>
          <a:prstGeom prst="rect">
            <a:avLst/>
          </a:prstGeom>
          <a:solidFill>
            <a:srgbClr val="92D050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" name="한쪽 모서리가 잘린 사각형 12"/>
          <p:cNvSpPr/>
          <p:nvPr/>
        </p:nvSpPr>
        <p:spPr>
          <a:xfrm>
            <a:off x="0" y="548680"/>
            <a:ext cx="2459732" cy="432048"/>
          </a:xfrm>
          <a:prstGeom prst="snip1Rect">
            <a:avLst/>
          </a:prstGeom>
          <a:solidFill>
            <a:srgbClr val="00B050">
              <a:alpha val="9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b="1" dirty="0"/>
              <a:t>2</a:t>
            </a:r>
            <a:r>
              <a:rPr lang="en-US" altLang="ko-KR" b="1" dirty="0" smtClean="0"/>
              <a:t>.</a:t>
            </a:r>
            <a:r>
              <a:rPr lang="ko-KR" altLang="en-US" b="1" dirty="0" smtClean="0"/>
              <a:t>상품 구성</a:t>
            </a:r>
            <a:endParaRPr lang="ko-KR" altLang="en-US" b="1" dirty="0"/>
          </a:p>
        </p:txBody>
      </p:sp>
    </p:spTree>
    <p:extLst>
      <p:ext uri="{BB962C8B-B14F-4D97-AF65-F5344CB8AC3E}">
        <p14:creationId xmlns:p14="http://schemas.microsoft.com/office/powerpoint/2010/main" xmlns="" val="20416047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그림 1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6594" y="3255863"/>
            <a:ext cx="6048958" cy="2836722"/>
          </a:xfrm>
          <a:prstGeom prst="rect">
            <a:avLst/>
          </a:prstGeom>
        </p:spPr>
      </p:pic>
      <p:sp>
        <p:nvSpPr>
          <p:cNvPr id="4" name="직사각형 3"/>
          <p:cNvSpPr/>
          <p:nvPr/>
        </p:nvSpPr>
        <p:spPr>
          <a:xfrm>
            <a:off x="0" y="701474"/>
            <a:ext cx="6092785" cy="5391111"/>
          </a:xfrm>
          <a:prstGeom prst="rect">
            <a:avLst/>
          </a:prstGeom>
          <a:solidFill>
            <a:srgbClr val="92D050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5" name="내용 개체 틀 2"/>
          <p:cNvSpPr>
            <a:spLocks noGrp="1"/>
          </p:cNvSpPr>
          <p:nvPr>
            <p:ph idx="1"/>
          </p:nvPr>
        </p:nvSpPr>
        <p:spPr>
          <a:xfrm>
            <a:off x="5037" y="1216823"/>
            <a:ext cx="5940153" cy="3734988"/>
          </a:xfrm>
        </p:spPr>
        <p:txBody>
          <a:bodyPr>
            <a:noAutofit/>
          </a:bodyPr>
          <a:lstStyle/>
          <a:p>
            <a:pPr marL="0" indent="0">
              <a:lnSpc>
                <a:spcPct val="150000"/>
              </a:lnSpc>
              <a:buNone/>
            </a:pPr>
            <a:endParaRPr lang="en-US" altLang="ko-KR" sz="1400" b="1" u="sng" dirty="0">
              <a:latin typeface="HY견고딕" panose="02030600000101010101" pitchFamily="18" charset="-127"/>
              <a:ea typeface="HY견고딕" panose="02030600000101010101" pitchFamily="18" charset="-127"/>
            </a:endParaRPr>
          </a:p>
          <a:p>
            <a:pPr marL="0" indent="0">
              <a:lnSpc>
                <a:spcPct val="150000"/>
              </a:lnSpc>
              <a:buNone/>
            </a:pPr>
            <a:endParaRPr lang="en-US" altLang="ko-KR" sz="1100" b="1" dirty="0">
              <a:latin typeface="HY견고딕" panose="02030600000101010101" pitchFamily="18" charset="-127"/>
              <a:ea typeface="HY견고딕" panose="02030600000101010101" pitchFamily="18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120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탬플릿</a:t>
            </a:r>
            <a:r>
              <a:rPr lang="ko-KR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 유형</a:t>
            </a:r>
            <a:r>
              <a:rPr lang="en-US" altLang="ko-KR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(</a:t>
            </a:r>
            <a:r>
              <a:rPr lang="ko-KR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아파트</a:t>
            </a:r>
            <a:r>
              <a:rPr lang="en-US" altLang="ko-KR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/</a:t>
            </a:r>
            <a:r>
              <a:rPr lang="ko-KR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오피스텔</a:t>
            </a:r>
            <a:r>
              <a:rPr lang="en-US" altLang="ko-KR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/</a:t>
            </a:r>
            <a:r>
              <a:rPr lang="ko-KR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주상복합</a:t>
            </a:r>
            <a:r>
              <a:rPr lang="en-US" altLang="ko-KR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/</a:t>
            </a:r>
            <a:r>
              <a:rPr lang="ko-KR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토지</a:t>
            </a:r>
            <a:r>
              <a:rPr lang="en-US" altLang="ko-KR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/</a:t>
            </a:r>
            <a:r>
              <a:rPr lang="ko-KR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상가</a:t>
            </a:r>
            <a:r>
              <a:rPr lang="en-US" altLang="ko-KR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/</a:t>
            </a:r>
            <a:r>
              <a:rPr lang="ko-KR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건물</a:t>
            </a:r>
            <a:r>
              <a:rPr lang="en-US" altLang="ko-KR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/</a:t>
            </a:r>
            <a:r>
              <a:rPr lang="ko-KR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원룸</a:t>
            </a:r>
            <a:r>
              <a:rPr lang="en-US" altLang="ko-KR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)</a:t>
            </a:r>
            <a:r>
              <a:rPr lang="ko-KR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별로 </a:t>
            </a:r>
            <a:r>
              <a:rPr lang="ko-KR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                        총 </a:t>
            </a:r>
            <a:r>
              <a:rPr lang="en-US" altLang="ko-KR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100 </a:t>
            </a:r>
            <a:r>
              <a:rPr lang="ko-KR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여개의 </a:t>
            </a:r>
            <a:r>
              <a:rPr lang="ko-KR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 디자인 </a:t>
            </a:r>
            <a:r>
              <a:rPr lang="ko-KR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시안 중 </a:t>
            </a:r>
            <a:r>
              <a:rPr lang="ko-KR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업소의 주 취급 매물</a:t>
            </a:r>
            <a:r>
              <a:rPr lang="en-US" altLang="ko-KR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, </a:t>
            </a:r>
            <a:r>
              <a:rPr lang="ko-KR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광고주의 취향에 </a:t>
            </a:r>
            <a:r>
              <a:rPr lang="ko-KR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따라 선택 가능</a:t>
            </a:r>
            <a:r>
              <a:rPr lang="en-US" altLang="ko-KR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.</a:t>
            </a:r>
          </a:p>
          <a:p>
            <a:pPr>
              <a:lnSpc>
                <a:spcPct val="150000"/>
              </a:lnSpc>
            </a:pPr>
            <a:r>
              <a:rPr lang="ko-KR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부가세 포함 </a:t>
            </a:r>
            <a:r>
              <a:rPr lang="en-US" altLang="ko-KR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220,000</a:t>
            </a:r>
            <a:r>
              <a:rPr lang="ko-KR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원 추가</a:t>
            </a:r>
            <a:r>
              <a:rPr lang="en-US" altLang="ko-KR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/ </a:t>
            </a:r>
            <a:r>
              <a:rPr lang="ko-KR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재계약 시 대문 디자인 금액은 제외됨을 고지 할 것</a:t>
            </a:r>
            <a:endParaRPr lang="en-US" altLang="ko-KR" sz="1200" dirty="0" smtClean="0">
              <a:solidFill>
                <a:schemeClr val="tx1">
                  <a:lumMod val="65000"/>
                  <a:lumOff val="35000"/>
                </a:schemeClr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ko-KR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      </a:t>
            </a:r>
            <a:endParaRPr lang="en-US" altLang="ko-KR" sz="1200" dirty="0">
              <a:solidFill>
                <a:schemeClr val="tx1">
                  <a:lumMod val="65000"/>
                  <a:lumOff val="35000"/>
                </a:schemeClr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>
              <a:lnSpc>
                <a:spcPct val="150000"/>
              </a:lnSpc>
            </a:pPr>
            <a:endParaRPr lang="en-US" altLang="ko-KR" sz="1400" dirty="0">
              <a:latin typeface="HY견고딕" panose="02030600000101010101" pitchFamily="18" charset="-127"/>
              <a:ea typeface="HY견고딕" panose="02030600000101010101" pitchFamily="18" charset="-127"/>
            </a:endParaRPr>
          </a:p>
          <a:p>
            <a:pPr>
              <a:lnSpc>
                <a:spcPct val="150000"/>
              </a:lnSpc>
            </a:pPr>
            <a:endParaRPr lang="en-US" altLang="ko-KR" sz="1400" dirty="0" smtClean="0">
              <a:latin typeface="HY견고딕" panose="02030600000101010101" pitchFamily="18" charset="-127"/>
              <a:ea typeface="HY견고딕" panose="02030600000101010101" pitchFamily="18" charset="-127"/>
            </a:endParaRPr>
          </a:p>
          <a:p>
            <a:pPr marL="0" indent="0">
              <a:lnSpc>
                <a:spcPct val="150000"/>
              </a:lnSpc>
              <a:buNone/>
            </a:pPr>
            <a:endParaRPr lang="en-US" altLang="ko-KR" sz="1400" dirty="0" smtClean="0"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12" name="slide4_shape4"/>
          <p:cNvSpPr/>
          <p:nvPr/>
        </p:nvSpPr>
        <p:spPr>
          <a:xfrm>
            <a:off x="323528" y="1471092"/>
            <a:ext cx="3312368" cy="360040"/>
          </a:xfrm>
          <a:prstGeom prst="rect">
            <a:avLst/>
          </a:prstGeom>
        </p:spPr>
        <p:txBody>
          <a:bodyPr lIns="91440" tIns="45720" rIns="91440" bIns="45720"/>
          <a:lstStyle/>
          <a:p>
            <a:pPr marL="228600" indent="-228600" algn="l" defTabSz="914400" latinLnBrk="1">
              <a:lnSpc>
                <a:spcPct val="130000"/>
              </a:lnSpc>
            </a:pPr>
            <a:r>
              <a:rPr lang="en-US" altLang="ko-KR" sz="1400" b="1" spc="-20" dirty="0">
                <a:latin typeface="나눔고딕" panose="020D0604000000000000" pitchFamily="50" charset="-127"/>
                <a:ea typeface="나눔고딕" panose="020D0604000000000000" pitchFamily="50" charset="-127"/>
              </a:rPr>
              <a:t>2</a:t>
            </a:r>
            <a:r>
              <a:rPr lang="en-US" altLang="ko-KR" sz="1400" b="1" kern="1200" spc="-2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. </a:t>
            </a:r>
            <a:r>
              <a:rPr lang="ko-KR" altLang="en-US" sz="1400" b="1" spc="-2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대문 디자인 시안</a:t>
            </a:r>
            <a:endParaRPr sz="1400" b="1" kern="1200" spc="-20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pic>
        <p:nvPicPr>
          <p:cNvPr id="6" name="그림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084168" y="701474"/>
            <a:ext cx="3049841" cy="1659033"/>
          </a:xfrm>
          <a:prstGeom prst="rect">
            <a:avLst/>
          </a:prstGeom>
        </p:spPr>
      </p:pic>
      <p:pic>
        <p:nvPicPr>
          <p:cNvPr id="9" name="그림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084168" y="4151219"/>
            <a:ext cx="3059832" cy="1932590"/>
          </a:xfrm>
          <a:prstGeom prst="rect">
            <a:avLst/>
          </a:prstGeom>
        </p:spPr>
      </p:pic>
      <p:pic>
        <p:nvPicPr>
          <p:cNvPr id="11" name="그림 10" descr="그림3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6979920" y="6083808"/>
            <a:ext cx="2164080" cy="774192"/>
          </a:xfrm>
          <a:prstGeom prst="rect">
            <a:avLst/>
          </a:prstGeom>
        </p:spPr>
      </p:pic>
      <p:pic>
        <p:nvPicPr>
          <p:cNvPr id="3" name="그림 2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45580" y="3406496"/>
            <a:ext cx="4810986" cy="1773199"/>
          </a:xfrm>
          <a:prstGeom prst="rect">
            <a:avLst/>
          </a:prstGeom>
        </p:spPr>
      </p:pic>
      <p:pic>
        <p:nvPicPr>
          <p:cNvPr id="10" name="그림 9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092784" y="2360507"/>
            <a:ext cx="3059832" cy="1932589"/>
          </a:xfrm>
          <a:prstGeom prst="rect">
            <a:avLst/>
          </a:prstGeom>
        </p:spPr>
      </p:pic>
      <p:sp>
        <p:nvSpPr>
          <p:cNvPr id="18" name="한쪽 모서리가 잘린 사각형 17"/>
          <p:cNvSpPr/>
          <p:nvPr/>
        </p:nvSpPr>
        <p:spPr>
          <a:xfrm>
            <a:off x="0" y="548680"/>
            <a:ext cx="2459732" cy="432048"/>
          </a:xfrm>
          <a:prstGeom prst="snip1Rect">
            <a:avLst/>
          </a:prstGeom>
          <a:solidFill>
            <a:srgbClr val="00B050">
              <a:alpha val="9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b="1" dirty="0"/>
              <a:t>2</a:t>
            </a:r>
            <a:r>
              <a:rPr lang="en-US" altLang="ko-KR" b="1" dirty="0" smtClean="0"/>
              <a:t>.</a:t>
            </a:r>
            <a:r>
              <a:rPr lang="ko-KR" altLang="en-US" b="1" dirty="0" smtClean="0"/>
              <a:t>상품 구성</a:t>
            </a:r>
            <a:endParaRPr lang="ko-KR" altLang="en-US" b="1" dirty="0"/>
          </a:p>
        </p:txBody>
      </p:sp>
    </p:spTree>
    <p:extLst>
      <p:ext uri="{BB962C8B-B14F-4D97-AF65-F5344CB8AC3E}">
        <p14:creationId xmlns:p14="http://schemas.microsoft.com/office/powerpoint/2010/main" xmlns="" val="29878824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직사각형 37"/>
          <p:cNvSpPr/>
          <p:nvPr/>
        </p:nvSpPr>
        <p:spPr>
          <a:xfrm>
            <a:off x="0" y="703944"/>
            <a:ext cx="9144000" cy="5379864"/>
          </a:xfrm>
          <a:prstGeom prst="rect">
            <a:avLst/>
          </a:prstGeom>
          <a:solidFill>
            <a:srgbClr val="92D050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" name="직사각형 1">
            <a:extLst>
              <a:ext uri="{FF2B5EF4-FFF2-40B4-BE49-F238E27FC236}">
                <a16:creationId xmlns:a16="http://schemas.microsoft.com/office/drawing/2014/main" xmlns="" id="{C1D7891B-23D7-4331-AEDD-6AFFC00CE542}"/>
              </a:ext>
            </a:extLst>
          </p:cNvPr>
          <p:cNvSpPr/>
          <p:nvPr/>
        </p:nvSpPr>
        <p:spPr>
          <a:xfrm>
            <a:off x="594763" y="5198896"/>
            <a:ext cx="1522568" cy="316079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200" b="1" dirty="0">
                <a:latin typeface="에스코어 드림 9 Black" panose="020B0A03030302020204" pitchFamily="34" charset="-127"/>
                <a:ea typeface="에스코어 드림 9 Black" panose="020B0A03030302020204" pitchFamily="34" charset="-127"/>
              </a:rPr>
              <a:t>진입 초기</a:t>
            </a:r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xmlns="" id="{5D206441-186D-4CC9-8A19-A6BA72C255DF}"/>
              </a:ext>
            </a:extLst>
          </p:cNvPr>
          <p:cNvSpPr/>
          <p:nvPr/>
        </p:nvSpPr>
        <p:spPr>
          <a:xfrm>
            <a:off x="2205673" y="5198896"/>
            <a:ext cx="1522568" cy="316079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200" b="1" dirty="0">
                <a:latin typeface="에스코어 드림 9 Black" panose="020B0A03030302020204" pitchFamily="34" charset="-127"/>
                <a:ea typeface="에스코어 드림 9 Black" panose="020B0A03030302020204" pitchFamily="34" charset="-127"/>
              </a:rPr>
              <a:t>1</a:t>
            </a:r>
            <a:r>
              <a:rPr lang="ko-KR" altLang="en-US" sz="1200" b="1" dirty="0">
                <a:latin typeface="에스코어 드림 9 Black" panose="020B0A03030302020204" pitchFamily="34" charset="-127"/>
                <a:ea typeface="에스코어 드림 9 Black" panose="020B0A03030302020204" pitchFamily="34" charset="-127"/>
              </a:rPr>
              <a:t>개월</a:t>
            </a:r>
          </a:p>
        </p:txBody>
      </p:sp>
      <p:sp>
        <p:nvSpPr>
          <p:cNvPr id="20" name="직사각형 19">
            <a:extLst>
              <a:ext uri="{FF2B5EF4-FFF2-40B4-BE49-F238E27FC236}">
                <a16:creationId xmlns:a16="http://schemas.microsoft.com/office/drawing/2014/main" xmlns="" id="{16B462F9-31AE-446A-822C-B110D4598741}"/>
              </a:ext>
            </a:extLst>
          </p:cNvPr>
          <p:cNvSpPr/>
          <p:nvPr/>
        </p:nvSpPr>
        <p:spPr>
          <a:xfrm>
            <a:off x="3816583" y="5198896"/>
            <a:ext cx="1522568" cy="316079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200" b="1" dirty="0">
                <a:latin typeface="에스코어 드림 9 Black" panose="020B0A03030302020204" pitchFamily="34" charset="-127"/>
                <a:ea typeface="에스코어 드림 9 Black" panose="020B0A03030302020204" pitchFamily="34" charset="-127"/>
              </a:rPr>
              <a:t>2</a:t>
            </a:r>
            <a:r>
              <a:rPr lang="ko-KR" altLang="en-US" sz="1200" b="1" dirty="0">
                <a:latin typeface="에스코어 드림 9 Black" panose="020B0A03030302020204" pitchFamily="34" charset="-127"/>
                <a:ea typeface="에스코어 드림 9 Black" panose="020B0A03030302020204" pitchFamily="34" charset="-127"/>
              </a:rPr>
              <a:t>개월</a:t>
            </a:r>
          </a:p>
        </p:txBody>
      </p:sp>
      <p:sp>
        <p:nvSpPr>
          <p:cNvPr id="21" name="직사각형 20">
            <a:extLst>
              <a:ext uri="{FF2B5EF4-FFF2-40B4-BE49-F238E27FC236}">
                <a16:creationId xmlns:a16="http://schemas.microsoft.com/office/drawing/2014/main" xmlns="" id="{E3EA2115-926E-49A8-B145-2385203000FA}"/>
              </a:ext>
            </a:extLst>
          </p:cNvPr>
          <p:cNvSpPr/>
          <p:nvPr/>
        </p:nvSpPr>
        <p:spPr>
          <a:xfrm>
            <a:off x="5427493" y="5198896"/>
            <a:ext cx="1522568" cy="316079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200" b="1" dirty="0">
                <a:latin typeface="에스코어 드림 9 Black" panose="020B0A03030302020204" pitchFamily="34" charset="-127"/>
                <a:ea typeface="에스코어 드림 9 Black" panose="020B0A03030302020204" pitchFamily="34" charset="-127"/>
              </a:rPr>
              <a:t>3</a:t>
            </a:r>
            <a:r>
              <a:rPr lang="ko-KR" altLang="en-US" sz="1200" b="1" dirty="0">
                <a:latin typeface="에스코어 드림 9 Black" panose="020B0A03030302020204" pitchFamily="34" charset="-127"/>
                <a:ea typeface="에스코어 드림 9 Black" panose="020B0A03030302020204" pitchFamily="34" charset="-127"/>
              </a:rPr>
              <a:t>개월</a:t>
            </a:r>
          </a:p>
        </p:txBody>
      </p:sp>
      <p:sp>
        <p:nvSpPr>
          <p:cNvPr id="22" name="직사각형 21">
            <a:extLst>
              <a:ext uri="{FF2B5EF4-FFF2-40B4-BE49-F238E27FC236}">
                <a16:creationId xmlns:a16="http://schemas.microsoft.com/office/drawing/2014/main" xmlns="" id="{3C605FB5-75DF-4E2A-B25C-8A0F3889C904}"/>
              </a:ext>
            </a:extLst>
          </p:cNvPr>
          <p:cNvSpPr/>
          <p:nvPr/>
        </p:nvSpPr>
        <p:spPr>
          <a:xfrm>
            <a:off x="7038403" y="5198896"/>
            <a:ext cx="1522568" cy="316079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200" b="1" dirty="0">
                <a:latin typeface="에스코어 드림 9 Black" panose="020B0A03030302020204" pitchFamily="34" charset="-127"/>
                <a:ea typeface="에스코어 드림 9 Black" panose="020B0A03030302020204" pitchFamily="34" charset="-127"/>
              </a:rPr>
              <a:t>4</a:t>
            </a:r>
            <a:r>
              <a:rPr lang="ko-KR" altLang="en-US" sz="1200" b="1" dirty="0">
                <a:latin typeface="에스코어 드림 9 Black" panose="020B0A03030302020204" pitchFamily="34" charset="-127"/>
                <a:ea typeface="에스코어 드림 9 Black" panose="020B0A03030302020204" pitchFamily="34" charset="-127"/>
              </a:rPr>
              <a:t>개월 이상</a:t>
            </a:r>
          </a:p>
        </p:txBody>
      </p:sp>
      <p:sp>
        <p:nvSpPr>
          <p:cNvPr id="23" name="직사각형 22">
            <a:extLst>
              <a:ext uri="{FF2B5EF4-FFF2-40B4-BE49-F238E27FC236}">
                <a16:creationId xmlns:a16="http://schemas.microsoft.com/office/drawing/2014/main" xmlns="" id="{079110FC-70A4-4C33-8D52-2162CFADEAE9}"/>
              </a:ext>
            </a:extLst>
          </p:cNvPr>
          <p:cNvSpPr/>
          <p:nvPr/>
        </p:nvSpPr>
        <p:spPr>
          <a:xfrm>
            <a:off x="2205673" y="4495253"/>
            <a:ext cx="1522568" cy="645172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0"/>
          </a:p>
        </p:txBody>
      </p:sp>
      <p:sp>
        <p:nvSpPr>
          <p:cNvPr id="24" name="직사각형 23">
            <a:extLst>
              <a:ext uri="{FF2B5EF4-FFF2-40B4-BE49-F238E27FC236}">
                <a16:creationId xmlns:a16="http://schemas.microsoft.com/office/drawing/2014/main" xmlns="" id="{4B00C393-9848-409B-ADFF-D4C524D25288}"/>
              </a:ext>
            </a:extLst>
          </p:cNvPr>
          <p:cNvSpPr/>
          <p:nvPr/>
        </p:nvSpPr>
        <p:spPr>
          <a:xfrm>
            <a:off x="3816583" y="4243663"/>
            <a:ext cx="1522568" cy="896761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0"/>
          </a:p>
        </p:txBody>
      </p:sp>
      <p:sp>
        <p:nvSpPr>
          <p:cNvPr id="25" name="직사각형 24">
            <a:extLst>
              <a:ext uri="{FF2B5EF4-FFF2-40B4-BE49-F238E27FC236}">
                <a16:creationId xmlns:a16="http://schemas.microsoft.com/office/drawing/2014/main" xmlns="" id="{21D498C5-ABD0-49D5-AFF0-B2320D22DD51}"/>
              </a:ext>
            </a:extLst>
          </p:cNvPr>
          <p:cNvSpPr/>
          <p:nvPr/>
        </p:nvSpPr>
        <p:spPr>
          <a:xfrm>
            <a:off x="5427493" y="3908647"/>
            <a:ext cx="1522568" cy="1231778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0"/>
          </a:p>
        </p:txBody>
      </p:sp>
      <p:sp>
        <p:nvSpPr>
          <p:cNvPr id="26" name="직사각형 25">
            <a:extLst>
              <a:ext uri="{FF2B5EF4-FFF2-40B4-BE49-F238E27FC236}">
                <a16:creationId xmlns:a16="http://schemas.microsoft.com/office/drawing/2014/main" xmlns="" id="{1EF4486D-E6A6-4FEA-9521-5CBBA18F2069}"/>
              </a:ext>
            </a:extLst>
          </p:cNvPr>
          <p:cNvSpPr/>
          <p:nvPr/>
        </p:nvSpPr>
        <p:spPr>
          <a:xfrm>
            <a:off x="7038403" y="3515088"/>
            <a:ext cx="1522568" cy="162533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0"/>
          </a:p>
        </p:txBody>
      </p:sp>
      <p:cxnSp>
        <p:nvCxnSpPr>
          <p:cNvPr id="5" name="직선 연결선 4">
            <a:extLst>
              <a:ext uri="{FF2B5EF4-FFF2-40B4-BE49-F238E27FC236}">
                <a16:creationId xmlns:a16="http://schemas.microsoft.com/office/drawing/2014/main" xmlns="" id="{AB2D79F1-DF59-472B-8071-D9D53C3774CE}"/>
              </a:ext>
            </a:extLst>
          </p:cNvPr>
          <p:cNvCxnSpPr>
            <a:cxnSpLocks/>
          </p:cNvCxnSpPr>
          <p:nvPr/>
        </p:nvCxnSpPr>
        <p:spPr>
          <a:xfrm flipV="1">
            <a:off x="594764" y="4219112"/>
            <a:ext cx="1629105" cy="845115"/>
          </a:xfrm>
          <a:prstGeom prst="line">
            <a:avLst/>
          </a:prstGeom>
          <a:ln w="41275"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직선 연결선 7">
            <a:extLst>
              <a:ext uri="{FF2B5EF4-FFF2-40B4-BE49-F238E27FC236}">
                <a16:creationId xmlns:a16="http://schemas.microsoft.com/office/drawing/2014/main" xmlns="" id="{EFC98A1B-9E08-4270-B627-3EC10EF51360}"/>
              </a:ext>
            </a:extLst>
          </p:cNvPr>
          <p:cNvCxnSpPr/>
          <p:nvPr/>
        </p:nvCxnSpPr>
        <p:spPr>
          <a:xfrm>
            <a:off x="2205673" y="4222972"/>
            <a:ext cx="1522568" cy="0"/>
          </a:xfrm>
          <a:prstGeom prst="line">
            <a:avLst/>
          </a:prstGeom>
          <a:ln w="41275"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직선 연결선 10">
            <a:extLst>
              <a:ext uri="{FF2B5EF4-FFF2-40B4-BE49-F238E27FC236}">
                <a16:creationId xmlns:a16="http://schemas.microsoft.com/office/drawing/2014/main" xmlns="" id="{0BE36DFD-FD81-4A95-B132-FD8D65D9F58C}"/>
              </a:ext>
            </a:extLst>
          </p:cNvPr>
          <p:cNvCxnSpPr/>
          <p:nvPr/>
        </p:nvCxnSpPr>
        <p:spPr>
          <a:xfrm flipV="1">
            <a:off x="3728241" y="3743325"/>
            <a:ext cx="415134" cy="479647"/>
          </a:xfrm>
          <a:prstGeom prst="line">
            <a:avLst/>
          </a:prstGeom>
          <a:ln w="41275"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직선 연결선 12">
            <a:extLst>
              <a:ext uri="{FF2B5EF4-FFF2-40B4-BE49-F238E27FC236}">
                <a16:creationId xmlns:a16="http://schemas.microsoft.com/office/drawing/2014/main" xmlns="" id="{0265A4A0-E681-49A0-867F-8963375E8F9C}"/>
              </a:ext>
            </a:extLst>
          </p:cNvPr>
          <p:cNvCxnSpPr/>
          <p:nvPr/>
        </p:nvCxnSpPr>
        <p:spPr>
          <a:xfrm>
            <a:off x="4143375" y="3743325"/>
            <a:ext cx="1195776" cy="0"/>
          </a:xfrm>
          <a:prstGeom prst="line">
            <a:avLst/>
          </a:prstGeom>
          <a:ln w="41275"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직선 연결선 14">
            <a:extLst>
              <a:ext uri="{FF2B5EF4-FFF2-40B4-BE49-F238E27FC236}">
                <a16:creationId xmlns:a16="http://schemas.microsoft.com/office/drawing/2014/main" xmlns="" id="{DBCF01C3-DE28-4ADE-AB09-2C5F6470C729}"/>
              </a:ext>
            </a:extLst>
          </p:cNvPr>
          <p:cNvCxnSpPr/>
          <p:nvPr/>
        </p:nvCxnSpPr>
        <p:spPr>
          <a:xfrm flipV="1">
            <a:off x="5339151" y="3409950"/>
            <a:ext cx="252024" cy="342900"/>
          </a:xfrm>
          <a:prstGeom prst="line">
            <a:avLst/>
          </a:prstGeom>
          <a:ln w="41275"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직선 연결선 16">
            <a:extLst>
              <a:ext uri="{FF2B5EF4-FFF2-40B4-BE49-F238E27FC236}">
                <a16:creationId xmlns:a16="http://schemas.microsoft.com/office/drawing/2014/main" xmlns="" id="{E4CAFBCE-9C7F-41D7-A6CE-EFA2A573D35E}"/>
              </a:ext>
            </a:extLst>
          </p:cNvPr>
          <p:cNvCxnSpPr>
            <a:cxnSpLocks/>
          </p:cNvCxnSpPr>
          <p:nvPr/>
        </p:nvCxnSpPr>
        <p:spPr>
          <a:xfrm>
            <a:off x="5591175" y="3400426"/>
            <a:ext cx="1339840" cy="0"/>
          </a:xfrm>
          <a:prstGeom prst="line">
            <a:avLst/>
          </a:prstGeom>
          <a:ln w="41275"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직선 연결선 33">
            <a:extLst>
              <a:ext uri="{FF2B5EF4-FFF2-40B4-BE49-F238E27FC236}">
                <a16:creationId xmlns:a16="http://schemas.microsoft.com/office/drawing/2014/main" xmlns="" id="{34B6B7CB-A3CF-4445-B273-6217176B04B4}"/>
              </a:ext>
            </a:extLst>
          </p:cNvPr>
          <p:cNvCxnSpPr/>
          <p:nvPr/>
        </p:nvCxnSpPr>
        <p:spPr>
          <a:xfrm flipV="1">
            <a:off x="6931015" y="3009900"/>
            <a:ext cx="231785" cy="390525"/>
          </a:xfrm>
          <a:prstGeom prst="line">
            <a:avLst/>
          </a:prstGeom>
          <a:ln w="41275"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직선 연결선 35">
            <a:extLst>
              <a:ext uri="{FF2B5EF4-FFF2-40B4-BE49-F238E27FC236}">
                <a16:creationId xmlns:a16="http://schemas.microsoft.com/office/drawing/2014/main" xmlns="" id="{26B91DB1-33B8-489F-B5DA-8C872B1812ED}"/>
              </a:ext>
            </a:extLst>
          </p:cNvPr>
          <p:cNvCxnSpPr/>
          <p:nvPr/>
        </p:nvCxnSpPr>
        <p:spPr>
          <a:xfrm>
            <a:off x="7166370" y="3009901"/>
            <a:ext cx="1377932" cy="0"/>
          </a:xfrm>
          <a:prstGeom prst="line">
            <a:avLst/>
          </a:prstGeom>
          <a:ln w="41275"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TextBox 50">
            <a:extLst>
              <a:ext uri="{FF2B5EF4-FFF2-40B4-BE49-F238E27FC236}">
                <a16:creationId xmlns:a16="http://schemas.microsoft.com/office/drawing/2014/main" xmlns="" id="{6B948CFE-B38C-4B9F-B41C-6FF51042CDC1}"/>
              </a:ext>
            </a:extLst>
          </p:cNvPr>
          <p:cNvSpPr txBox="1"/>
          <p:nvPr/>
        </p:nvSpPr>
        <p:spPr>
          <a:xfrm>
            <a:off x="7029814" y="3542423"/>
            <a:ext cx="1542686" cy="1615827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altLang="ko-KR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-</a:t>
            </a:r>
            <a:r>
              <a:rPr lang="ko-KR" altLang="en-US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가망고객 점차 확보</a:t>
            </a:r>
            <a:endParaRPr lang="en-US" altLang="ko-KR" sz="1100" dirty="0">
              <a:solidFill>
                <a:schemeClr val="tx1">
                  <a:lumMod val="75000"/>
                  <a:lumOff val="25000"/>
                </a:schemeClr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r>
              <a:rPr lang="en-US" altLang="ko-KR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-</a:t>
            </a:r>
            <a:r>
              <a:rPr lang="ko-KR" altLang="en-US" sz="11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네이버</a:t>
            </a:r>
            <a:r>
              <a:rPr lang="ko-KR" altLang="en-US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 부동산 활용</a:t>
            </a:r>
            <a:endParaRPr lang="en-US" altLang="ko-KR" sz="1100" dirty="0">
              <a:solidFill>
                <a:schemeClr val="tx1">
                  <a:lumMod val="75000"/>
                  <a:lumOff val="25000"/>
                </a:schemeClr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r>
              <a:rPr lang="en-US" altLang="ko-KR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-</a:t>
            </a:r>
            <a:r>
              <a:rPr lang="ko-KR" altLang="en-US" sz="11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영업멘트</a:t>
            </a:r>
            <a:r>
              <a:rPr lang="ko-KR" altLang="en-US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 다양화</a:t>
            </a:r>
            <a:endParaRPr lang="en-US" altLang="ko-KR" sz="1100" dirty="0">
              <a:solidFill>
                <a:schemeClr val="tx1">
                  <a:lumMod val="75000"/>
                  <a:lumOff val="25000"/>
                </a:schemeClr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r>
              <a:rPr lang="en-US" altLang="ko-KR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-</a:t>
            </a:r>
            <a:r>
              <a:rPr lang="ko-KR" altLang="en-US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가입자 소개 받기</a:t>
            </a:r>
            <a:endParaRPr lang="en-US" altLang="ko-KR" sz="1100" dirty="0">
              <a:solidFill>
                <a:schemeClr val="tx1">
                  <a:lumMod val="75000"/>
                  <a:lumOff val="25000"/>
                </a:schemeClr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r>
              <a:rPr lang="en-US" altLang="ko-KR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-</a:t>
            </a:r>
            <a:r>
              <a:rPr lang="ko-KR" altLang="en-US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근무지역 이해</a:t>
            </a:r>
            <a:endParaRPr lang="en-US" altLang="ko-KR" sz="1100" dirty="0">
              <a:solidFill>
                <a:schemeClr val="tx1">
                  <a:lumMod val="75000"/>
                  <a:lumOff val="25000"/>
                </a:schemeClr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endParaRPr lang="en-US" altLang="ko-KR" sz="1100" dirty="0">
              <a:solidFill>
                <a:schemeClr val="tx1">
                  <a:lumMod val="75000"/>
                  <a:lumOff val="25000"/>
                </a:schemeClr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r>
              <a:rPr lang="ko-KR" altLang="en-US" sz="1100" dirty="0">
                <a:solidFill>
                  <a:srgbClr val="FF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지속적으로 </a:t>
            </a:r>
            <a:r>
              <a:rPr lang="ko-KR" altLang="en-US" sz="1100" dirty="0" err="1">
                <a:solidFill>
                  <a:srgbClr val="FF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가망고객을</a:t>
            </a:r>
            <a:r>
              <a:rPr lang="ko-KR" altLang="en-US" sz="1100" dirty="0">
                <a:solidFill>
                  <a:srgbClr val="FF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 </a:t>
            </a:r>
            <a:r>
              <a:rPr lang="ko-KR" altLang="en-US" sz="1100" dirty="0" smtClean="0">
                <a:solidFill>
                  <a:srgbClr val="FF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관리하여 </a:t>
            </a:r>
            <a:r>
              <a:rPr lang="ko-KR" altLang="en-US" sz="1100" dirty="0">
                <a:solidFill>
                  <a:srgbClr val="FF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매월 </a:t>
            </a:r>
            <a:r>
              <a:rPr lang="ko-KR" altLang="en-US" sz="1100" dirty="0" smtClean="0">
                <a:solidFill>
                  <a:srgbClr val="FF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안정적으로 </a:t>
            </a:r>
            <a:r>
              <a:rPr lang="ko-KR" altLang="en-US" sz="1100" dirty="0" err="1" smtClean="0">
                <a:solidFill>
                  <a:srgbClr val="FF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계약율</a:t>
            </a:r>
            <a:r>
              <a:rPr lang="ko-KR" altLang="en-US" sz="1100" dirty="0" smtClean="0">
                <a:solidFill>
                  <a:srgbClr val="FF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 상승</a:t>
            </a:r>
            <a:endParaRPr lang="en-US" altLang="ko-KR" sz="1100" dirty="0" smtClean="0">
              <a:solidFill>
                <a:srgbClr val="FF0000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xmlns="" id="{4F0F7538-4801-4F21-96E6-3ABED1F157E6}"/>
              </a:ext>
            </a:extLst>
          </p:cNvPr>
          <p:cNvSpPr txBox="1"/>
          <p:nvPr/>
        </p:nvSpPr>
        <p:spPr>
          <a:xfrm>
            <a:off x="5484268" y="3934270"/>
            <a:ext cx="1414170" cy="93871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-</a:t>
            </a:r>
            <a:r>
              <a:rPr lang="ko-KR" altLang="en-US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가망고객 점차 확보</a:t>
            </a:r>
            <a:endParaRPr lang="en-US" altLang="ko-KR" sz="1100" dirty="0">
              <a:solidFill>
                <a:schemeClr val="tx1">
                  <a:lumMod val="75000"/>
                  <a:lumOff val="25000"/>
                </a:schemeClr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r>
              <a:rPr lang="en-US" altLang="ko-KR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-</a:t>
            </a:r>
            <a:r>
              <a:rPr lang="ko-KR" altLang="en-US" sz="11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네이버</a:t>
            </a:r>
            <a:r>
              <a:rPr lang="ko-KR" altLang="en-US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 부동산 활용</a:t>
            </a:r>
            <a:endParaRPr lang="en-US" altLang="ko-KR" sz="1100" dirty="0">
              <a:solidFill>
                <a:schemeClr val="tx1">
                  <a:lumMod val="75000"/>
                  <a:lumOff val="25000"/>
                </a:schemeClr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r>
              <a:rPr lang="en-US" altLang="ko-KR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-</a:t>
            </a:r>
            <a:r>
              <a:rPr lang="ko-KR" altLang="en-US" sz="11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영업멘트</a:t>
            </a:r>
            <a:r>
              <a:rPr lang="ko-KR" altLang="en-US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 다양화</a:t>
            </a:r>
            <a:endParaRPr lang="en-US" altLang="ko-KR" sz="1100" dirty="0">
              <a:solidFill>
                <a:schemeClr val="tx1">
                  <a:lumMod val="75000"/>
                  <a:lumOff val="25000"/>
                </a:schemeClr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r>
              <a:rPr lang="en-US" altLang="ko-KR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-</a:t>
            </a:r>
            <a:r>
              <a:rPr lang="ko-KR" altLang="en-US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가입자 소개 받기</a:t>
            </a:r>
            <a:endParaRPr lang="en-US" altLang="ko-KR" sz="1100" dirty="0">
              <a:solidFill>
                <a:schemeClr val="tx1">
                  <a:lumMod val="75000"/>
                  <a:lumOff val="25000"/>
                </a:schemeClr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r>
              <a:rPr lang="en-US" altLang="ko-KR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-</a:t>
            </a:r>
            <a:r>
              <a:rPr lang="ko-KR" altLang="en-US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근무지역 이해</a:t>
            </a:r>
            <a:endParaRPr lang="en-US" altLang="ko-KR" sz="1100" dirty="0">
              <a:solidFill>
                <a:schemeClr val="tx1">
                  <a:lumMod val="75000"/>
                  <a:lumOff val="25000"/>
                </a:schemeClr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xmlns="" id="{642E2412-60ED-4B21-B8F5-22A529277FCC}"/>
              </a:ext>
            </a:extLst>
          </p:cNvPr>
          <p:cNvSpPr txBox="1"/>
          <p:nvPr/>
        </p:nvSpPr>
        <p:spPr>
          <a:xfrm>
            <a:off x="3762145" y="4268028"/>
            <a:ext cx="1633781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-</a:t>
            </a:r>
            <a:r>
              <a:rPr lang="ko-KR" altLang="en-US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방문 </a:t>
            </a:r>
            <a:r>
              <a:rPr lang="ko-KR" altLang="en-US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또는 </a:t>
            </a:r>
            <a:r>
              <a:rPr lang="en-US" altLang="ko-KR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TM</a:t>
            </a:r>
            <a:r>
              <a:rPr lang="ko-KR" altLang="en-US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량을 높여</a:t>
            </a:r>
            <a:endParaRPr lang="en-US" altLang="ko-KR" sz="1100" dirty="0">
              <a:solidFill>
                <a:schemeClr val="tx1">
                  <a:lumMod val="75000"/>
                  <a:lumOff val="25000"/>
                </a:schemeClr>
              </a:solidFill>
              <a:latin typeface="에스코어 드림 3 Light" panose="020B0303030302020204" pitchFamily="34" charset="-127"/>
              <a:ea typeface="에스코어 드림 3 Light" panose="020B0303030302020204" pitchFamily="34" charset="-127"/>
            </a:endParaRPr>
          </a:p>
          <a:p>
            <a:r>
              <a:rPr lang="en-US" altLang="ko-KR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  </a:t>
            </a:r>
            <a:r>
              <a:rPr lang="ko-KR" altLang="en-US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가망고객 확보</a:t>
            </a:r>
            <a:endParaRPr lang="en-US" altLang="ko-KR" sz="1100" dirty="0">
              <a:solidFill>
                <a:schemeClr val="tx1">
                  <a:lumMod val="75000"/>
                  <a:lumOff val="25000"/>
                </a:schemeClr>
              </a:solidFill>
              <a:latin typeface="에스코어 드림 3 Light" panose="020B0303030302020204" pitchFamily="34" charset="-127"/>
              <a:ea typeface="에스코어 드림 3 Light" panose="020B0303030302020204" pitchFamily="34" charset="-127"/>
            </a:endParaRPr>
          </a:p>
          <a:p>
            <a:r>
              <a:rPr lang="en-US" altLang="ko-KR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-</a:t>
            </a:r>
            <a:r>
              <a:rPr lang="ko-KR" altLang="en-US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영업 </a:t>
            </a:r>
            <a:r>
              <a:rPr lang="ko-KR" altLang="en-US" sz="11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멘트</a:t>
            </a:r>
            <a:r>
              <a:rPr lang="ko-KR" altLang="en-US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 갖춰가기</a:t>
            </a:r>
            <a:endParaRPr lang="en-US" altLang="ko-KR" sz="1100" dirty="0">
              <a:solidFill>
                <a:schemeClr val="tx1">
                  <a:lumMod val="75000"/>
                  <a:lumOff val="25000"/>
                </a:schemeClr>
              </a:solidFill>
              <a:latin typeface="에스코어 드림 3 Light" panose="020B0303030302020204" pitchFamily="34" charset="-127"/>
              <a:ea typeface="에스코어 드림 3 Light" panose="020B0303030302020204" pitchFamily="34" charset="-127"/>
            </a:endParaRPr>
          </a:p>
          <a:p>
            <a:r>
              <a:rPr lang="en-US" altLang="ko-KR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-</a:t>
            </a:r>
            <a:r>
              <a:rPr lang="ko-KR" altLang="en-US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상품 가입의 </a:t>
            </a:r>
            <a:r>
              <a:rPr lang="ko-KR" altLang="en-US" sz="1100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이유찾기</a:t>
            </a:r>
            <a:endParaRPr lang="en-US" altLang="ko-KR" sz="1100" dirty="0">
              <a:solidFill>
                <a:schemeClr val="tx1">
                  <a:lumMod val="75000"/>
                  <a:lumOff val="25000"/>
                </a:schemeClr>
              </a:solidFill>
              <a:latin typeface="에스코어 드림 3 Light" panose="020B0303030302020204" pitchFamily="34" charset="-127"/>
              <a:ea typeface="에스코어 드림 3 Light" panose="020B0303030302020204" pitchFamily="34" charset="-127"/>
            </a:endParaRP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xmlns="" id="{956A07FD-F764-48C6-AEAA-E6DBC0D3C43E}"/>
              </a:ext>
            </a:extLst>
          </p:cNvPr>
          <p:cNvSpPr txBox="1"/>
          <p:nvPr/>
        </p:nvSpPr>
        <p:spPr>
          <a:xfrm>
            <a:off x="2180250" y="4572046"/>
            <a:ext cx="1696298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나눔고딕" panose="020D0604000000000000" pitchFamily="50" charset="-127"/>
                <a:ea typeface="에스코어 드림 3 Light" panose="020B0303030302020204" pitchFamily="34" charset="-127"/>
              </a:rPr>
              <a:t>-</a:t>
            </a:r>
            <a:r>
              <a:rPr lang="ko-KR" altLang="en-US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영업 </a:t>
            </a:r>
            <a:r>
              <a:rPr lang="ko-KR" altLang="en-US" sz="11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멘트</a:t>
            </a:r>
            <a:r>
              <a:rPr lang="ko-KR" altLang="en-US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 찾기</a:t>
            </a:r>
            <a:endParaRPr lang="en-US" altLang="ko-KR" sz="1100" dirty="0">
              <a:solidFill>
                <a:schemeClr val="tx1">
                  <a:lumMod val="75000"/>
                  <a:lumOff val="25000"/>
                </a:schemeClr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r>
              <a:rPr lang="en-US" altLang="ko-KR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-</a:t>
            </a:r>
            <a:r>
              <a:rPr lang="ko-KR" altLang="en-US" sz="11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블로그</a:t>
            </a:r>
            <a:r>
              <a:rPr lang="ko-KR" altLang="en-US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 상품의 이해하기</a:t>
            </a:r>
            <a:endParaRPr lang="en-US" altLang="ko-KR" sz="1100" dirty="0">
              <a:solidFill>
                <a:schemeClr val="tx1">
                  <a:lumMod val="75000"/>
                  <a:lumOff val="25000"/>
                </a:schemeClr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xmlns="" id="{F794B202-381E-439C-8D64-422A63C3E2DC}"/>
              </a:ext>
            </a:extLst>
          </p:cNvPr>
          <p:cNvSpPr txBox="1"/>
          <p:nvPr/>
        </p:nvSpPr>
        <p:spPr>
          <a:xfrm>
            <a:off x="761822" y="4219112"/>
            <a:ext cx="114646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1200" b="1" dirty="0" smtClean="0">
                <a:solidFill>
                  <a:srgbClr val="00B050"/>
                </a:solidFill>
                <a:latin typeface="에스코어 드림 7 ExtraBold" panose="020B0803030302020204" pitchFamily="34" charset="-127"/>
                <a:ea typeface="에스코어 드림 7 ExtraBold" panose="020B0803030302020204" pitchFamily="34" charset="-127"/>
              </a:rPr>
              <a:t>시작이 반이다</a:t>
            </a:r>
            <a:endParaRPr lang="ko-KR" altLang="en-US" sz="1200" b="1" dirty="0">
              <a:solidFill>
                <a:srgbClr val="00B050"/>
              </a:solidFill>
              <a:latin typeface="에스코어 드림 7 ExtraBold" panose="020B0803030302020204" pitchFamily="34" charset="-127"/>
              <a:ea typeface="에스코어 드림 7 ExtraBold" panose="020B0803030302020204" pitchFamily="34" charset="-127"/>
            </a:endParaRPr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xmlns="" id="{BD90BE9B-7613-4386-B9D7-96668B0E6AFF}"/>
              </a:ext>
            </a:extLst>
          </p:cNvPr>
          <p:cNvSpPr txBox="1"/>
          <p:nvPr/>
        </p:nvSpPr>
        <p:spPr>
          <a:xfrm>
            <a:off x="2638333" y="3812180"/>
            <a:ext cx="76014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1200" b="1" dirty="0">
                <a:solidFill>
                  <a:srgbClr val="00B050"/>
                </a:solidFill>
                <a:latin typeface="에스코어 드림 7 ExtraBold" panose="020B0803030302020204" pitchFamily="34" charset="-127"/>
                <a:ea typeface="에스코어 드림 7 ExtraBold" panose="020B0803030302020204" pitchFamily="34" charset="-127"/>
              </a:rPr>
              <a:t>5</a:t>
            </a:r>
            <a:r>
              <a:rPr lang="ko-KR" altLang="en-US" sz="1200" b="1" dirty="0">
                <a:solidFill>
                  <a:srgbClr val="00B050"/>
                </a:solidFill>
                <a:latin typeface="에스코어 드림 7 ExtraBold" panose="020B0803030302020204" pitchFamily="34" charset="-127"/>
                <a:ea typeface="에스코어 드림 7 ExtraBold" panose="020B0803030302020204" pitchFamily="34" charset="-127"/>
              </a:rPr>
              <a:t>개 이상</a:t>
            </a:r>
          </a:p>
        </p:txBody>
      </p:sp>
      <p:sp>
        <p:nvSpPr>
          <p:cNvPr id="70" name="TextBox 69">
            <a:extLst>
              <a:ext uri="{FF2B5EF4-FFF2-40B4-BE49-F238E27FC236}">
                <a16:creationId xmlns:a16="http://schemas.microsoft.com/office/drawing/2014/main" xmlns="" id="{3926CED0-29F2-4548-9625-B4DD61C998B0}"/>
              </a:ext>
            </a:extLst>
          </p:cNvPr>
          <p:cNvSpPr txBox="1"/>
          <p:nvPr/>
        </p:nvSpPr>
        <p:spPr>
          <a:xfrm>
            <a:off x="4231800" y="3295869"/>
            <a:ext cx="83548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1200" b="1" dirty="0">
                <a:solidFill>
                  <a:srgbClr val="00B050"/>
                </a:solidFill>
                <a:latin typeface="에스코어 드림 7 ExtraBold" panose="020B0803030302020204" pitchFamily="34" charset="-127"/>
                <a:ea typeface="에스코어 드림 7 ExtraBold" panose="020B0803030302020204" pitchFamily="34" charset="-127"/>
              </a:rPr>
              <a:t>10</a:t>
            </a:r>
            <a:r>
              <a:rPr lang="ko-KR" altLang="en-US" sz="1200" b="1" dirty="0">
                <a:solidFill>
                  <a:srgbClr val="00B050"/>
                </a:solidFill>
                <a:latin typeface="에스코어 드림 7 ExtraBold" panose="020B0803030302020204" pitchFamily="34" charset="-127"/>
                <a:ea typeface="에스코어 드림 7 ExtraBold" panose="020B0803030302020204" pitchFamily="34" charset="-127"/>
              </a:rPr>
              <a:t>개 이상</a:t>
            </a:r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xmlns="" id="{DDC956B0-634E-42B6-9F63-919A50A3ADCA}"/>
              </a:ext>
            </a:extLst>
          </p:cNvPr>
          <p:cNvSpPr txBox="1"/>
          <p:nvPr/>
        </p:nvSpPr>
        <p:spPr>
          <a:xfrm>
            <a:off x="5768938" y="2961152"/>
            <a:ext cx="83548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1200" b="1">
                <a:solidFill>
                  <a:srgbClr val="00B050"/>
                </a:solidFill>
                <a:latin typeface="에스코어 드림 7 ExtraBold" panose="020B0803030302020204" pitchFamily="34" charset="-127"/>
                <a:ea typeface="에스코어 드림 7 ExtraBold" panose="020B0803030302020204" pitchFamily="34" charset="-127"/>
              </a:rPr>
              <a:t>15</a:t>
            </a:r>
            <a:r>
              <a:rPr lang="ko-KR" altLang="en-US" sz="1200" b="1">
                <a:solidFill>
                  <a:srgbClr val="00B050"/>
                </a:solidFill>
                <a:latin typeface="에스코어 드림 7 ExtraBold" panose="020B0803030302020204" pitchFamily="34" charset="-127"/>
                <a:ea typeface="에스코어 드림 7 ExtraBold" panose="020B0803030302020204" pitchFamily="34" charset="-127"/>
              </a:rPr>
              <a:t>개 이상</a:t>
            </a:r>
          </a:p>
        </p:txBody>
      </p:sp>
      <p:sp>
        <p:nvSpPr>
          <p:cNvPr id="72" name="TextBox 71">
            <a:extLst>
              <a:ext uri="{FF2B5EF4-FFF2-40B4-BE49-F238E27FC236}">
                <a16:creationId xmlns:a16="http://schemas.microsoft.com/office/drawing/2014/main" xmlns="" id="{F3D0C473-CEB2-4377-85F7-016A32C6ADFB}"/>
              </a:ext>
            </a:extLst>
          </p:cNvPr>
          <p:cNvSpPr txBox="1"/>
          <p:nvPr/>
        </p:nvSpPr>
        <p:spPr>
          <a:xfrm>
            <a:off x="7381943" y="2578506"/>
            <a:ext cx="83548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1200" b="1">
                <a:solidFill>
                  <a:srgbClr val="00B050"/>
                </a:solidFill>
                <a:latin typeface="에스코어 드림 7 ExtraBold" panose="020B0803030302020204" pitchFamily="34" charset="-127"/>
                <a:ea typeface="에스코어 드림 7 ExtraBold" panose="020B0803030302020204" pitchFamily="34" charset="-127"/>
              </a:rPr>
              <a:t>20</a:t>
            </a:r>
            <a:r>
              <a:rPr lang="ko-KR" altLang="en-US" sz="1200" b="1">
                <a:solidFill>
                  <a:srgbClr val="00B050"/>
                </a:solidFill>
                <a:latin typeface="에스코어 드림 7 ExtraBold" panose="020B0803030302020204" pitchFamily="34" charset="-127"/>
                <a:ea typeface="에스코어 드림 7 ExtraBold" panose="020B0803030302020204" pitchFamily="34" charset="-127"/>
              </a:rPr>
              <a:t>개 이상</a:t>
            </a:r>
          </a:p>
        </p:txBody>
      </p:sp>
      <p:sp>
        <p:nvSpPr>
          <p:cNvPr id="76" name="TextBox 75">
            <a:extLst>
              <a:ext uri="{FF2B5EF4-FFF2-40B4-BE49-F238E27FC236}">
                <a16:creationId xmlns:a16="http://schemas.microsoft.com/office/drawing/2014/main" xmlns="" id="{EAA3E068-F038-4246-9400-350013168404}"/>
              </a:ext>
            </a:extLst>
          </p:cNvPr>
          <p:cNvSpPr txBox="1"/>
          <p:nvPr/>
        </p:nvSpPr>
        <p:spPr>
          <a:xfrm>
            <a:off x="348478" y="1998555"/>
            <a:ext cx="5192447" cy="1384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홍희마케팅은 </a:t>
            </a:r>
            <a:r>
              <a:rPr lang="en-US" altLang="ko-KR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17</a:t>
            </a:r>
            <a:r>
              <a:rPr lang="ko-KR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년간 </a:t>
            </a:r>
            <a:r>
              <a:rPr lang="ko-KR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부동산 광고 </a:t>
            </a:r>
            <a:r>
              <a:rPr lang="ko-KR" altLang="en-US" sz="12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마케팅만을</a:t>
            </a:r>
            <a:r>
              <a:rPr lang="ko-KR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 고집하고 </a:t>
            </a:r>
            <a:r>
              <a:rPr lang="ko-KR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운영해 온 </a:t>
            </a:r>
            <a:r>
              <a:rPr lang="ko-KR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회사입니다</a:t>
            </a:r>
            <a:r>
              <a:rPr lang="en-US" altLang="ko-KR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.</a:t>
            </a:r>
          </a:p>
          <a:p>
            <a:endParaRPr lang="en-US" altLang="ko-KR" sz="1200" dirty="0" smtClean="0">
              <a:solidFill>
                <a:schemeClr val="tx1">
                  <a:lumMod val="65000"/>
                  <a:lumOff val="35000"/>
                </a:schemeClr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r>
              <a:rPr lang="ko-KR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영업자님들이 </a:t>
            </a:r>
            <a:r>
              <a:rPr lang="ko-KR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궁금해 하시는 블로그 월 판매율이 어느 정도 되는지를 </a:t>
            </a:r>
            <a:endParaRPr lang="en-US" altLang="ko-KR" sz="1200" dirty="0">
              <a:solidFill>
                <a:schemeClr val="tx1">
                  <a:lumMod val="65000"/>
                  <a:lumOff val="35000"/>
                </a:schemeClr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endParaRPr lang="en-US" altLang="ko-KR" sz="1200" dirty="0" smtClean="0">
              <a:solidFill>
                <a:schemeClr val="tx1">
                  <a:lumMod val="65000"/>
                  <a:lumOff val="35000"/>
                </a:schemeClr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r>
              <a:rPr lang="en-US" altLang="ko-KR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17</a:t>
            </a:r>
            <a:r>
              <a:rPr lang="ko-KR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년 영업 노하우를 기준으로 월 평균 판매량을 예상해 봅니다</a:t>
            </a:r>
            <a:r>
              <a:rPr lang="en-US" altLang="ko-KR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.</a:t>
            </a:r>
          </a:p>
          <a:p>
            <a:endParaRPr lang="en-US" altLang="ko-KR" sz="1200" dirty="0" smtClean="0">
              <a:solidFill>
                <a:schemeClr val="tx1">
                  <a:lumMod val="65000"/>
                  <a:lumOff val="35000"/>
                </a:schemeClr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r>
              <a:rPr lang="en-US" altLang="ko-KR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[</a:t>
            </a:r>
            <a:r>
              <a:rPr lang="ko-KR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전제조건 </a:t>
            </a:r>
            <a:r>
              <a:rPr lang="en-US" altLang="ko-KR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– </a:t>
            </a:r>
            <a:r>
              <a:rPr lang="ko-KR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하루 </a:t>
            </a:r>
            <a:r>
              <a:rPr lang="en-US" altLang="ko-KR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4</a:t>
            </a:r>
            <a:r>
              <a:rPr lang="ko-KR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시간 정도 </a:t>
            </a:r>
            <a:r>
              <a:rPr lang="en-US" altLang="ko-KR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TM</a:t>
            </a:r>
            <a:r>
              <a:rPr lang="ko-KR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기준</a:t>
            </a:r>
            <a:r>
              <a:rPr lang="en-US" altLang="ko-KR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]</a:t>
            </a:r>
            <a:endParaRPr lang="ko-KR" altLang="en-US" sz="1200" dirty="0">
              <a:solidFill>
                <a:schemeClr val="tx1">
                  <a:lumMod val="65000"/>
                  <a:lumOff val="35000"/>
                </a:schemeClr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pic>
        <p:nvPicPr>
          <p:cNvPr id="41" name="그림 40" descr="그림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979920" y="6083808"/>
            <a:ext cx="2164080" cy="774192"/>
          </a:xfrm>
          <a:prstGeom prst="rect">
            <a:avLst/>
          </a:prstGeom>
        </p:spPr>
      </p:pic>
      <p:sp>
        <p:nvSpPr>
          <p:cNvPr id="46" name="한쪽 모서리가 잘린 사각형 45"/>
          <p:cNvSpPr/>
          <p:nvPr/>
        </p:nvSpPr>
        <p:spPr>
          <a:xfrm>
            <a:off x="0" y="548680"/>
            <a:ext cx="2459732" cy="432048"/>
          </a:xfrm>
          <a:prstGeom prst="snip1Rect">
            <a:avLst/>
          </a:prstGeom>
          <a:solidFill>
            <a:srgbClr val="00B050">
              <a:alpha val="9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b="1" dirty="0"/>
              <a:t>2</a:t>
            </a:r>
            <a:r>
              <a:rPr lang="en-US" altLang="ko-KR" b="1" dirty="0" smtClean="0"/>
              <a:t>.</a:t>
            </a:r>
            <a:r>
              <a:rPr lang="ko-KR" altLang="en-US" b="1" dirty="0" smtClean="0"/>
              <a:t>상품 구성</a:t>
            </a:r>
            <a:endParaRPr lang="ko-KR" altLang="en-US" b="1" dirty="0"/>
          </a:p>
        </p:txBody>
      </p:sp>
      <p:sp>
        <p:nvSpPr>
          <p:cNvPr id="47" name="slide4_shape4"/>
          <p:cNvSpPr/>
          <p:nvPr/>
        </p:nvSpPr>
        <p:spPr>
          <a:xfrm>
            <a:off x="323528" y="1471092"/>
            <a:ext cx="3312368" cy="360040"/>
          </a:xfrm>
          <a:prstGeom prst="rect">
            <a:avLst/>
          </a:prstGeom>
        </p:spPr>
        <p:txBody>
          <a:bodyPr lIns="91440" tIns="45720" rIns="91440" bIns="45720"/>
          <a:lstStyle/>
          <a:p>
            <a:pPr marL="228600" indent="-228600" algn="l" defTabSz="914400" latinLnBrk="1">
              <a:lnSpc>
                <a:spcPct val="130000"/>
              </a:lnSpc>
            </a:pPr>
            <a:r>
              <a:rPr lang="en-US" altLang="ko-KR" sz="1400" b="1" spc="-2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3</a:t>
            </a:r>
            <a:r>
              <a:rPr lang="en-US" altLang="ko-KR" sz="1400" b="1" kern="1200" spc="-2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. </a:t>
            </a:r>
            <a:r>
              <a:rPr lang="ko-KR" altLang="en-US" sz="1400" b="1" spc="-2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월 별 판매 예상</a:t>
            </a:r>
            <a:endParaRPr sz="1400" b="1" kern="1200" spc="-20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6726093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직사각형 4"/>
          <p:cNvSpPr/>
          <p:nvPr/>
        </p:nvSpPr>
        <p:spPr>
          <a:xfrm>
            <a:off x="0" y="703944"/>
            <a:ext cx="9144000" cy="5379864"/>
          </a:xfrm>
          <a:prstGeom prst="rect">
            <a:avLst/>
          </a:prstGeom>
          <a:solidFill>
            <a:srgbClr val="92D050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7" name="그림 6" descr="그림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979920" y="6083808"/>
            <a:ext cx="2164080" cy="774192"/>
          </a:xfrm>
          <a:prstGeom prst="rect">
            <a:avLst/>
          </a:prstGeom>
        </p:spPr>
      </p:pic>
      <p:sp>
        <p:nvSpPr>
          <p:cNvPr id="8" name="내용 개체 틀 2"/>
          <p:cNvSpPr>
            <a:spLocks noGrp="1"/>
          </p:cNvSpPr>
          <p:nvPr>
            <p:ph idx="1"/>
          </p:nvPr>
        </p:nvSpPr>
        <p:spPr>
          <a:xfrm>
            <a:off x="5037" y="1216823"/>
            <a:ext cx="9138963" cy="3734988"/>
          </a:xfrm>
        </p:spPr>
        <p:txBody>
          <a:bodyPr>
            <a:noAutofit/>
          </a:bodyPr>
          <a:lstStyle/>
          <a:p>
            <a:pPr marL="0" indent="0">
              <a:lnSpc>
                <a:spcPct val="150000"/>
              </a:lnSpc>
              <a:buNone/>
            </a:pPr>
            <a:endParaRPr lang="en-US" altLang="ko-KR" sz="1400" b="1" u="sng" dirty="0">
              <a:latin typeface="HY견고딕" panose="02030600000101010101" pitchFamily="18" charset="-127"/>
              <a:ea typeface="HY견고딕" panose="02030600000101010101" pitchFamily="18" charset="-127"/>
            </a:endParaRPr>
          </a:p>
          <a:p>
            <a:pPr marL="0" indent="0">
              <a:lnSpc>
                <a:spcPct val="150000"/>
              </a:lnSpc>
              <a:buNone/>
            </a:pPr>
            <a:endParaRPr lang="en-US" altLang="ko-KR" sz="1100" b="1" dirty="0">
              <a:latin typeface="HY견고딕" panose="02030600000101010101" pitchFamily="18" charset="-127"/>
              <a:ea typeface="HY견고딕" panose="02030600000101010101" pitchFamily="18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부동산 </a:t>
            </a:r>
            <a:r>
              <a:rPr lang="ko-KR" altLang="en-US" sz="120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씨리얼</a:t>
            </a:r>
            <a:r>
              <a:rPr lang="en-US" altLang="ko-KR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(</a:t>
            </a:r>
            <a:r>
              <a:rPr lang="en-US" altLang="ko-KR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  <a:hlinkClick r:id="rId3"/>
              </a:rPr>
              <a:t>https://</a:t>
            </a:r>
            <a:r>
              <a:rPr lang="en-US" altLang="ko-KR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  <a:hlinkClick r:id="rId3"/>
              </a:rPr>
              <a:t>seereal.lh.or.kr)-</a:t>
            </a:r>
            <a:r>
              <a:rPr lang="en-US" altLang="ko-KR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 </a:t>
            </a:r>
            <a:r>
              <a:rPr lang="ko-KR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지역 별 개업 신고한 중개업소를 검색해서 빠른 시일 내에 </a:t>
            </a:r>
            <a:r>
              <a:rPr lang="ko-KR" altLang="en-US" sz="120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돌방</a:t>
            </a:r>
            <a:r>
              <a:rPr lang="ko-KR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 영업</a:t>
            </a:r>
            <a:endParaRPr lang="en-US" altLang="ko-KR" sz="1200" dirty="0" smtClean="0">
              <a:solidFill>
                <a:schemeClr val="tx1">
                  <a:lumMod val="65000"/>
                  <a:lumOff val="35000"/>
                </a:schemeClr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현재 운영중인 업소로 네이버부동산에 링크된 개인 블로그가 없는 업소 타겟 영업</a:t>
            </a:r>
            <a:endParaRPr lang="en-US" altLang="ko-KR" sz="1200" dirty="0" smtClean="0">
              <a:solidFill>
                <a:schemeClr val="tx1">
                  <a:lumMod val="65000"/>
                  <a:lumOff val="35000"/>
                </a:schemeClr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T.M</a:t>
            </a:r>
          </a:p>
          <a:p>
            <a:pPr>
              <a:lnSpc>
                <a:spcPct val="150000"/>
              </a:lnSpc>
            </a:pPr>
            <a:endParaRPr lang="en-US" altLang="ko-KR" sz="1200" dirty="0">
              <a:solidFill>
                <a:schemeClr val="tx1">
                  <a:lumMod val="65000"/>
                  <a:lumOff val="35000"/>
                </a:schemeClr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>
              <a:lnSpc>
                <a:spcPct val="150000"/>
              </a:lnSpc>
            </a:pPr>
            <a:endParaRPr lang="en-US" altLang="ko-KR" sz="1400" dirty="0" smtClean="0">
              <a:latin typeface="HY견고딕" panose="02030600000101010101" pitchFamily="18" charset="-127"/>
              <a:ea typeface="HY견고딕" panose="02030600000101010101" pitchFamily="18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영업자 개인 블로그</a:t>
            </a:r>
            <a:r>
              <a:rPr lang="en-US" altLang="ko-KR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/</a:t>
            </a:r>
            <a:r>
              <a:rPr lang="ko-KR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페이스북</a:t>
            </a:r>
            <a:r>
              <a:rPr lang="en-US" altLang="ko-KR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/</a:t>
            </a:r>
            <a:r>
              <a:rPr lang="ko-KR" altLang="en-US" sz="120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인스타그램</a:t>
            </a:r>
            <a:r>
              <a:rPr lang="ko-KR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 을 통한 상품 정보 제공으로 인한 상품 문의 유입 유도</a:t>
            </a:r>
            <a:endParaRPr lang="en-US" altLang="ko-KR" sz="1200" dirty="0" smtClean="0">
              <a:solidFill>
                <a:schemeClr val="tx1">
                  <a:lumMod val="65000"/>
                  <a:lumOff val="35000"/>
                </a:schemeClr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특가 프로모션</a:t>
            </a:r>
            <a:r>
              <a:rPr lang="en-US" altLang="ko-KR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,</a:t>
            </a:r>
            <a:r>
              <a:rPr lang="ko-KR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선착순 이벤트</a:t>
            </a:r>
            <a:r>
              <a:rPr lang="en-US" altLang="ko-KR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,</a:t>
            </a:r>
            <a:r>
              <a:rPr lang="ko-KR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추천인 이벤트 등 본사 정책에 의거한 이벤트 마케팅으로 광고주의 </a:t>
            </a:r>
            <a:r>
              <a:rPr lang="ko-KR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유</a:t>
            </a:r>
            <a:r>
              <a:rPr lang="ko-KR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입 유도   </a:t>
            </a:r>
            <a:endParaRPr lang="en-US" altLang="ko-KR" sz="1400" dirty="0" smtClean="0">
              <a:solidFill>
                <a:schemeClr val="tx1">
                  <a:lumMod val="65000"/>
                  <a:lumOff val="35000"/>
                </a:schemeClr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  <a:p>
            <a:pPr>
              <a:lnSpc>
                <a:spcPct val="150000"/>
              </a:lnSpc>
            </a:pPr>
            <a:endParaRPr lang="en-US" altLang="ko-KR" sz="1400" dirty="0" smtClean="0">
              <a:solidFill>
                <a:schemeClr val="tx1">
                  <a:lumMod val="65000"/>
                  <a:lumOff val="35000"/>
                </a:schemeClr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  <a:p>
            <a:pPr marL="0" indent="0">
              <a:lnSpc>
                <a:spcPct val="150000"/>
              </a:lnSpc>
              <a:buNone/>
            </a:pPr>
            <a:endParaRPr lang="en-US" altLang="ko-KR" sz="1200" dirty="0">
              <a:solidFill>
                <a:schemeClr val="tx1">
                  <a:lumMod val="65000"/>
                  <a:lumOff val="35000"/>
                </a:schemeClr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일반적인 저가형 자동 블로그와는 다른</a:t>
            </a:r>
            <a:r>
              <a:rPr lang="en-US" altLang="ko-KR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, AS</a:t>
            </a:r>
            <a:r>
              <a:rPr lang="ko-KR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까지 확실한 </a:t>
            </a:r>
            <a:r>
              <a:rPr lang="en-US" altLang="ko-KR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AI</a:t>
            </a:r>
            <a:r>
              <a:rPr lang="ko-KR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블로그만의 특장점을 어필한 브랜드화</a:t>
            </a:r>
            <a:endParaRPr lang="en-US" altLang="ko-KR" sz="1200" dirty="0" smtClean="0">
              <a:solidFill>
                <a:schemeClr val="tx1">
                  <a:lumMod val="65000"/>
                  <a:lumOff val="35000"/>
                </a:schemeClr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타사 경쟁 상품의 가격과 구성을 비교 분석</a:t>
            </a:r>
            <a:r>
              <a:rPr lang="en-US" altLang="ko-KR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, </a:t>
            </a:r>
            <a:r>
              <a:rPr lang="ko-KR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제시하여</a:t>
            </a:r>
            <a:r>
              <a:rPr lang="en-US" altLang="ko-KR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 </a:t>
            </a:r>
            <a:r>
              <a:rPr lang="ko-KR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중개업소에서의  </a:t>
            </a:r>
            <a:r>
              <a:rPr lang="en-US" altLang="ko-KR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AI</a:t>
            </a:r>
            <a:r>
              <a:rPr lang="ko-KR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블로그의 인지도를  </a:t>
            </a:r>
            <a:r>
              <a:rPr lang="ko-KR" altLang="en-US" sz="120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상항시킴</a:t>
            </a:r>
            <a:endParaRPr lang="en-US" altLang="ko-KR" sz="1200" dirty="0" smtClean="0">
              <a:solidFill>
                <a:schemeClr val="tx1">
                  <a:lumMod val="65000"/>
                  <a:lumOff val="35000"/>
                </a:schemeClr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 marL="0" indent="0">
              <a:lnSpc>
                <a:spcPct val="150000"/>
              </a:lnSpc>
              <a:buNone/>
            </a:pPr>
            <a:endParaRPr lang="en-US" altLang="ko-KR" sz="1200" dirty="0" smtClean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9" name="slide4_shape4"/>
          <p:cNvSpPr/>
          <p:nvPr/>
        </p:nvSpPr>
        <p:spPr>
          <a:xfrm>
            <a:off x="323528" y="1471092"/>
            <a:ext cx="3312368" cy="360040"/>
          </a:xfrm>
          <a:prstGeom prst="rect">
            <a:avLst/>
          </a:prstGeom>
        </p:spPr>
        <p:txBody>
          <a:bodyPr lIns="91440" tIns="45720" rIns="91440" bIns="45720"/>
          <a:lstStyle/>
          <a:p>
            <a:pPr marL="228600" indent="-228600" algn="l" defTabSz="914400" latinLnBrk="1">
              <a:lnSpc>
                <a:spcPct val="130000"/>
              </a:lnSpc>
            </a:pPr>
            <a:r>
              <a:rPr lang="en-US" altLang="ko-KR" sz="1400" b="1" spc="-2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1</a:t>
            </a:r>
            <a:r>
              <a:rPr lang="en-US" altLang="ko-KR" sz="1400" b="1" kern="1200" spc="-2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. </a:t>
            </a:r>
            <a:r>
              <a:rPr lang="ko-KR" altLang="en-US" sz="1400" b="1" spc="-2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영업 경로</a:t>
            </a:r>
            <a:endParaRPr sz="1400" b="1" kern="1200" spc="-20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10" name="slide4_shape4"/>
          <p:cNvSpPr/>
          <p:nvPr/>
        </p:nvSpPr>
        <p:spPr>
          <a:xfrm>
            <a:off x="323528" y="3033836"/>
            <a:ext cx="3312368" cy="360040"/>
          </a:xfrm>
          <a:prstGeom prst="rect">
            <a:avLst/>
          </a:prstGeom>
        </p:spPr>
        <p:txBody>
          <a:bodyPr lIns="91440" tIns="45720" rIns="91440" bIns="45720"/>
          <a:lstStyle/>
          <a:p>
            <a:pPr marL="228600" indent="-228600" algn="l" defTabSz="914400" latinLnBrk="1">
              <a:lnSpc>
                <a:spcPct val="130000"/>
              </a:lnSpc>
            </a:pPr>
            <a:r>
              <a:rPr lang="en-US" altLang="ko-KR" sz="1400" b="1" spc="-2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2. </a:t>
            </a:r>
            <a:r>
              <a:rPr lang="ko-KR" altLang="en-US" sz="1400" b="1" spc="-20" dirty="0" err="1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소셜미디어</a:t>
            </a:r>
            <a:r>
              <a:rPr lang="ko-KR" altLang="en-US" sz="1400" b="1" spc="-2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 활용 마케팅</a:t>
            </a:r>
            <a:endParaRPr sz="1400" b="1" kern="1200" spc="-20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13" name="slide4_shape4"/>
          <p:cNvSpPr/>
          <p:nvPr/>
        </p:nvSpPr>
        <p:spPr>
          <a:xfrm>
            <a:off x="323528" y="4416560"/>
            <a:ext cx="3312368" cy="360040"/>
          </a:xfrm>
          <a:prstGeom prst="rect">
            <a:avLst/>
          </a:prstGeom>
        </p:spPr>
        <p:txBody>
          <a:bodyPr lIns="91440" tIns="45720" rIns="91440" bIns="45720"/>
          <a:lstStyle/>
          <a:p>
            <a:pPr marL="228600" indent="-228600" algn="l" defTabSz="914400" latinLnBrk="1">
              <a:lnSpc>
                <a:spcPct val="130000"/>
              </a:lnSpc>
            </a:pPr>
            <a:r>
              <a:rPr lang="en-US" altLang="ko-KR" sz="1400" b="1" spc="-2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3. </a:t>
            </a:r>
            <a:r>
              <a:rPr lang="ko-KR" altLang="en-US" sz="1400" b="1" spc="-2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브랜드화</a:t>
            </a:r>
            <a:r>
              <a:rPr lang="en-US" altLang="ko-KR" sz="1400" b="1" spc="-2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&amp;</a:t>
            </a:r>
            <a:r>
              <a:rPr lang="ko-KR" altLang="en-US" sz="1400" b="1" spc="-2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인지도 상향</a:t>
            </a:r>
            <a:endParaRPr sz="1400" b="1" kern="1200" spc="-20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4" name="한쪽 모서리가 잘린 사각형 3"/>
          <p:cNvSpPr/>
          <p:nvPr/>
        </p:nvSpPr>
        <p:spPr>
          <a:xfrm>
            <a:off x="0" y="548680"/>
            <a:ext cx="2459732" cy="432048"/>
          </a:xfrm>
          <a:prstGeom prst="snip1Rect">
            <a:avLst/>
          </a:prstGeom>
          <a:solidFill>
            <a:srgbClr val="00B050">
              <a:alpha val="9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b="1" dirty="0" smtClean="0"/>
              <a:t>3.</a:t>
            </a:r>
            <a:r>
              <a:rPr lang="ko-KR" altLang="en-US" b="1" dirty="0" smtClean="0"/>
              <a:t>마케팅 전략</a:t>
            </a:r>
            <a:endParaRPr lang="ko-KR" altLang="en-US" b="1" dirty="0"/>
          </a:p>
        </p:txBody>
      </p:sp>
    </p:spTree>
    <p:extLst>
      <p:ext uri="{BB962C8B-B14F-4D97-AF65-F5344CB8AC3E}">
        <p14:creationId xmlns:p14="http://schemas.microsoft.com/office/powerpoint/2010/main" xmlns="" val="25097119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내용 개체 틀 2"/>
          <p:cNvSpPr>
            <a:spLocks noGrp="1"/>
          </p:cNvSpPr>
          <p:nvPr>
            <p:ph idx="1"/>
          </p:nvPr>
        </p:nvSpPr>
        <p:spPr>
          <a:xfrm>
            <a:off x="5037" y="1216823"/>
            <a:ext cx="9138963" cy="3734988"/>
          </a:xfrm>
        </p:spPr>
        <p:txBody>
          <a:bodyPr>
            <a:noAutofit/>
          </a:bodyPr>
          <a:lstStyle/>
          <a:p>
            <a:pPr marL="0" indent="0">
              <a:lnSpc>
                <a:spcPct val="150000"/>
              </a:lnSpc>
              <a:buNone/>
            </a:pPr>
            <a:endParaRPr lang="en-US" altLang="ko-KR" sz="1400" b="1" u="sng" dirty="0">
              <a:latin typeface="HY견고딕" panose="02030600000101010101" pitchFamily="18" charset="-127"/>
              <a:ea typeface="HY견고딕" panose="02030600000101010101" pitchFamily="18" charset="-127"/>
            </a:endParaRPr>
          </a:p>
          <a:p>
            <a:pPr marL="0" indent="0">
              <a:lnSpc>
                <a:spcPct val="150000"/>
              </a:lnSpc>
              <a:buNone/>
            </a:pPr>
            <a:endParaRPr lang="en-US" altLang="ko-KR" sz="1100" b="1" dirty="0">
              <a:latin typeface="HY견고딕" panose="02030600000101010101" pitchFamily="18" charset="-127"/>
              <a:ea typeface="HY견고딕" panose="02030600000101010101" pitchFamily="18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AI</a:t>
            </a:r>
            <a:r>
              <a:rPr lang="ko-KR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블로그는 네이버와 연동되어 포스팅됨으로 광고주 명의로 된 네이버 단체 계정을 생성해야 함 </a:t>
            </a:r>
            <a:endParaRPr lang="en-US" altLang="ko-KR" sz="1200" dirty="0" smtClean="0">
              <a:solidFill>
                <a:schemeClr val="tx1">
                  <a:lumMod val="65000"/>
                  <a:lumOff val="35000"/>
                </a:schemeClr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단체 계정 생성 후 </a:t>
            </a:r>
            <a:r>
              <a:rPr lang="en-US" altLang="ko-KR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[</a:t>
            </a:r>
            <a:r>
              <a:rPr lang="ko-KR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네이버부동산</a:t>
            </a:r>
            <a:r>
              <a:rPr lang="en-US" altLang="ko-KR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]-[</a:t>
            </a:r>
            <a:r>
              <a:rPr lang="ko-KR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부동산관리센터</a:t>
            </a:r>
            <a:r>
              <a:rPr lang="en-US" altLang="ko-KR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]-[</a:t>
            </a:r>
            <a:r>
              <a:rPr lang="ko-KR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중개업소 회원</a:t>
            </a:r>
            <a:r>
              <a:rPr lang="en-US" altLang="ko-KR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] </a:t>
            </a:r>
            <a:r>
              <a:rPr lang="ko-KR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가입한다</a:t>
            </a:r>
            <a:r>
              <a:rPr lang="en-US" altLang="ko-KR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.</a:t>
            </a:r>
          </a:p>
          <a:p>
            <a:pPr>
              <a:lnSpc>
                <a:spcPct val="150000"/>
              </a:lnSpc>
            </a:pPr>
            <a:r>
              <a:rPr lang="ko-KR" altLang="en-US" sz="1200" dirty="0" smtClean="0">
                <a:solidFill>
                  <a:srgbClr val="FF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이미 쓰고있는 네이버 단체 계정이 있다면 따로 생성하지 않아도 된다</a:t>
            </a:r>
            <a:r>
              <a:rPr lang="en-US" altLang="ko-KR" sz="1200" dirty="0" smtClean="0">
                <a:solidFill>
                  <a:srgbClr val="FF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.</a:t>
            </a:r>
            <a:endParaRPr lang="en-US" altLang="ko-KR" sz="1200" dirty="0" smtClean="0">
              <a:solidFill>
                <a:schemeClr val="tx1">
                  <a:lumMod val="65000"/>
                  <a:lumOff val="35000"/>
                </a:schemeClr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>
              <a:lnSpc>
                <a:spcPct val="150000"/>
              </a:lnSpc>
            </a:pPr>
            <a:endParaRPr lang="en-US" altLang="ko-KR" sz="1200" dirty="0" smtClean="0">
              <a:solidFill>
                <a:schemeClr val="tx1">
                  <a:lumMod val="65000"/>
                  <a:lumOff val="35000"/>
                </a:schemeClr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6" name="slide4_shape4"/>
          <p:cNvSpPr/>
          <p:nvPr/>
        </p:nvSpPr>
        <p:spPr>
          <a:xfrm>
            <a:off x="323528" y="1471092"/>
            <a:ext cx="3312368" cy="360040"/>
          </a:xfrm>
          <a:prstGeom prst="rect">
            <a:avLst/>
          </a:prstGeom>
        </p:spPr>
        <p:txBody>
          <a:bodyPr lIns="91440" tIns="45720" rIns="91440" bIns="45720"/>
          <a:lstStyle/>
          <a:p>
            <a:pPr marL="228600" indent="-228600" algn="l" defTabSz="914400" latinLnBrk="1">
              <a:lnSpc>
                <a:spcPct val="130000"/>
              </a:lnSpc>
            </a:pPr>
            <a:r>
              <a:rPr lang="en-US" altLang="ko-KR" sz="1400" b="1" spc="-2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1</a:t>
            </a:r>
            <a:r>
              <a:rPr lang="en-US" altLang="ko-KR" sz="1400" b="1" kern="1200" spc="-2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. </a:t>
            </a:r>
            <a:r>
              <a:rPr lang="ko-KR" altLang="en-US" sz="1400" b="1" spc="-2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네이버 </a:t>
            </a:r>
            <a:r>
              <a:rPr lang="ko-KR" altLang="en-US" sz="1400" b="1" spc="-20" dirty="0" err="1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단체계정</a:t>
            </a:r>
            <a:endParaRPr sz="1400" b="1" kern="1200" spc="-20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pic>
        <p:nvPicPr>
          <p:cNvPr id="8" name="그림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08782" y="3407656"/>
            <a:ext cx="2147645" cy="1652919"/>
          </a:xfrm>
          <a:prstGeom prst="rect">
            <a:avLst/>
          </a:prstGeom>
        </p:spPr>
      </p:pic>
      <p:pic>
        <p:nvPicPr>
          <p:cNvPr id="10" name="그림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134728" y="3442908"/>
            <a:ext cx="2526599" cy="1652919"/>
          </a:xfrm>
          <a:prstGeom prst="rect">
            <a:avLst/>
          </a:prstGeom>
        </p:spPr>
      </p:pic>
      <p:pic>
        <p:nvPicPr>
          <p:cNvPr id="11" name="그림 1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339628" y="2445492"/>
            <a:ext cx="2790476" cy="3577244"/>
          </a:xfrm>
          <a:prstGeom prst="rect">
            <a:avLst/>
          </a:prstGeom>
        </p:spPr>
      </p:pic>
      <p:sp>
        <p:nvSpPr>
          <p:cNvPr id="14" name="오른쪽 화살표 13"/>
          <p:cNvSpPr/>
          <p:nvPr/>
        </p:nvSpPr>
        <p:spPr>
          <a:xfrm>
            <a:off x="2555776" y="4005064"/>
            <a:ext cx="432048" cy="264303"/>
          </a:xfrm>
          <a:prstGeom prst="rightArrow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5" name="오른쪽 화살표 14"/>
          <p:cNvSpPr/>
          <p:nvPr/>
        </p:nvSpPr>
        <p:spPr>
          <a:xfrm>
            <a:off x="5828819" y="4005063"/>
            <a:ext cx="432048" cy="264303"/>
          </a:xfrm>
          <a:prstGeom prst="rightArrow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6" name="직사각형 15"/>
          <p:cNvSpPr/>
          <p:nvPr/>
        </p:nvSpPr>
        <p:spPr>
          <a:xfrm>
            <a:off x="0" y="703944"/>
            <a:ext cx="9144000" cy="5379864"/>
          </a:xfrm>
          <a:prstGeom prst="rect">
            <a:avLst/>
          </a:prstGeom>
          <a:solidFill>
            <a:srgbClr val="92D050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한쪽 모서리가 잘린 사각형 4"/>
          <p:cNvSpPr/>
          <p:nvPr/>
        </p:nvSpPr>
        <p:spPr>
          <a:xfrm>
            <a:off x="0" y="548680"/>
            <a:ext cx="2459732" cy="432048"/>
          </a:xfrm>
          <a:prstGeom prst="snip1Rect">
            <a:avLst/>
          </a:prstGeom>
          <a:solidFill>
            <a:srgbClr val="00B050">
              <a:alpha val="9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b="1" dirty="0" smtClean="0"/>
              <a:t>4.</a:t>
            </a:r>
            <a:r>
              <a:rPr lang="ko-KR" altLang="en-US" b="1" dirty="0" smtClean="0"/>
              <a:t>가입</a:t>
            </a:r>
            <a:r>
              <a:rPr lang="en-US" altLang="ko-KR" b="1" dirty="0" smtClean="0"/>
              <a:t>/</a:t>
            </a:r>
            <a:r>
              <a:rPr lang="ko-KR" altLang="en-US" b="1" dirty="0" smtClean="0"/>
              <a:t>계약 절차</a:t>
            </a:r>
            <a:endParaRPr lang="ko-KR" altLang="en-US" b="1" dirty="0"/>
          </a:p>
        </p:txBody>
      </p:sp>
      <p:pic>
        <p:nvPicPr>
          <p:cNvPr id="17" name="그림 16" descr="그림3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6979920" y="6083808"/>
            <a:ext cx="2164080" cy="7741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3943196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4_shape4"/>
          <p:cNvSpPr/>
          <p:nvPr/>
        </p:nvSpPr>
        <p:spPr>
          <a:xfrm>
            <a:off x="323528" y="1471092"/>
            <a:ext cx="3312368" cy="360040"/>
          </a:xfrm>
          <a:prstGeom prst="rect">
            <a:avLst/>
          </a:prstGeom>
        </p:spPr>
        <p:txBody>
          <a:bodyPr lIns="91440" tIns="45720" rIns="91440" bIns="45720"/>
          <a:lstStyle/>
          <a:p>
            <a:pPr marL="228600" indent="-228600" algn="l" defTabSz="914400" latinLnBrk="1">
              <a:lnSpc>
                <a:spcPct val="130000"/>
              </a:lnSpc>
            </a:pPr>
            <a:r>
              <a:rPr lang="en-US" altLang="ko-KR" sz="1400" b="1" spc="-20" dirty="0">
                <a:latin typeface="나눔고딕" panose="020D0604000000000000" pitchFamily="50" charset="-127"/>
                <a:ea typeface="나눔고딕" panose="020D0604000000000000" pitchFamily="50" charset="-127"/>
              </a:rPr>
              <a:t>2</a:t>
            </a:r>
            <a:r>
              <a:rPr lang="en-US" altLang="ko-KR" sz="1400" b="1" kern="1200" spc="-2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. </a:t>
            </a:r>
            <a:r>
              <a:rPr lang="ko-KR" altLang="en-US" sz="1400" b="1" spc="-2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블로그 생성</a:t>
            </a:r>
            <a:endParaRPr sz="1400" b="1" kern="1200" spc="-20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8" name="내용 개체 틀 2"/>
          <p:cNvSpPr>
            <a:spLocks noGrp="1"/>
          </p:cNvSpPr>
          <p:nvPr>
            <p:ph idx="1"/>
          </p:nvPr>
        </p:nvSpPr>
        <p:spPr>
          <a:xfrm>
            <a:off x="5037" y="1216823"/>
            <a:ext cx="9138963" cy="3734988"/>
          </a:xfrm>
        </p:spPr>
        <p:txBody>
          <a:bodyPr>
            <a:noAutofit/>
          </a:bodyPr>
          <a:lstStyle/>
          <a:p>
            <a:pPr marL="0" indent="0">
              <a:lnSpc>
                <a:spcPct val="150000"/>
              </a:lnSpc>
              <a:buNone/>
            </a:pPr>
            <a:endParaRPr lang="en-US" altLang="ko-KR" sz="1400" b="1" u="sng" dirty="0">
              <a:latin typeface="HY견고딕" panose="02030600000101010101" pitchFamily="18" charset="-127"/>
              <a:ea typeface="HY견고딕" panose="02030600000101010101" pitchFamily="18" charset="-127"/>
            </a:endParaRPr>
          </a:p>
          <a:p>
            <a:pPr marL="0" indent="0">
              <a:lnSpc>
                <a:spcPct val="150000"/>
              </a:lnSpc>
              <a:buNone/>
            </a:pPr>
            <a:endParaRPr lang="en-US" altLang="ko-KR" sz="1100" b="1" dirty="0">
              <a:latin typeface="HY견고딕" panose="02030600000101010101" pitchFamily="18" charset="-127"/>
              <a:ea typeface="HY견고딕" panose="02030600000101010101" pitchFamily="18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광고주네이버 개인 계정을 신규로 생성해야 함</a:t>
            </a:r>
            <a:r>
              <a:rPr lang="en-US" altLang="ko-KR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.</a:t>
            </a:r>
          </a:p>
          <a:p>
            <a:pPr>
              <a:lnSpc>
                <a:spcPct val="150000"/>
              </a:lnSpc>
            </a:pPr>
            <a:r>
              <a:rPr lang="ko-KR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광고주 기존 네이버 계정으로도 블로그 연동 진행이 가능하나</a:t>
            </a:r>
            <a:r>
              <a:rPr lang="en-US" altLang="ko-KR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,</a:t>
            </a:r>
            <a:r>
              <a:rPr lang="ko-KR" altLang="en-US" sz="120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저품질</a:t>
            </a:r>
            <a:r>
              <a:rPr lang="en-US" altLang="ko-KR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, </a:t>
            </a:r>
            <a:r>
              <a:rPr lang="ko-KR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유사 등으로                                                                             계정을 삭제해야 하는 사유 발생시</a:t>
            </a:r>
            <a:r>
              <a:rPr lang="en-US" altLang="ko-KR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(</a:t>
            </a:r>
            <a:r>
              <a:rPr lang="ko-KR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네이버 메일</a:t>
            </a:r>
            <a:r>
              <a:rPr lang="en-US" altLang="ko-KR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/Keep/</a:t>
            </a:r>
            <a:r>
              <a:rPr lang="ko-KR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연락처</a:t>
            </a:r>
            <a:r>
              <a:rPr lang="en-US" altLang="ko-KR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/PAY </a:t>
            </a:r>
            <a:r>
              <a:rPr lang="ko-KR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삭제</a:t>
            </a:r>
            <a:r>
              <a:rPr lang="en-US" altLang="ko-KR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)</a:t>
            </a:r>
            <a:r>
              <a:rPr lang="ko-KR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                                                                                                 </a:t>
            </a:r>
            <a:r>
              <a:rPr lang="en-US" altLang="ko-KR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“</a:t>
            </a:r>
            <a:r>
              <a:rPr lang="ko-KR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홍희 마케팅</a:t>
            </a:r>
            <a:r>
              <a:rPr lang="en-US" altLang="ko-KR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”</a:t>
            </a:r>
            <a:r>
              <a:rPr lang="ko-KR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에 책임이 없음을 고지해야 함 </a:t>
            </a:r>
            <a:endParaRPr lang="en-US" altLang="ko-KR" sz="1200" dirty="0" smtClean="0">
              <a:solidFill>
                <a:schemeClr val="tx1">
                  <a:lumMod val="65000"/>
                  <a:lumOff val="35000"/>
                </a:schemeClr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네이버 계정 생성 후 </a:t>
            </a:r>
            <a:r>
              <a:rPr lang="en-US" altLang="ko-KR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[</a:t>
            </a:r>
            <a:r>
              <a:rPr lang="ko-KR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내 블로그</a:t>
            </a:r>
            <a:r>
              <a:rPr lang="en-US" altLang="ko-KR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]</a:t>
            </a:r>
            <a:r>
              <a:rPr lang="ko-KR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 생성</a:t>
            </a:r>
            <a:endParaRPr lang="en-US" altLang="ko-KR" sz="1200" dirty="0">
              <a:solidFill>
                <a:schemeClr val="tx1">
                  <a:lumMod val="65000"/>
                  <a:lumOff val="35000"/>
                </a:schemeClr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[</a:t>
            </a:r>
            <a:r>
              <a:rPr lang="ko-KR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내 블로그 </a:t>
            </a:r>
            <a:r>
              <a:rPr lang="en-US" altLang="ko-KR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]</a:t>
            </a:r>
            <a:r>
              <a:rPr lang="ko-KR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생성시 블로그 아이디는 아이디 중복 등의 특이사항이 없을 시                                                                                         네이버 개인 계정과 동일하게 생성해야 함</a:t>
            </a:r>
            <a:r>
              <a:rPr lang="en-US" altLang="ko-KR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.</a:t>
            </a:r>
          </a:p>
          <a:p>
            <a:pPr>
              <a:lnSpc>
                <a:spcPct val="150000"/>
              </a:lnSpc>
            </a:pPr>
            <a:endParaRPr lang="en-US" altLang="ko-KR" sz="1200" dirty="0" smtClean="0">
              <a:solidFill>
                <a:schemeClr val="tx1">
                  <a:lumMod val="65000"/>
                  <a:lumOff val="35000"/>
                </a:schemeClr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>
              <a:lnSpc>
                <a:spcPct val="150000"/>
              </a:lnSpc>
            </a:pPr>
            <a:endParaRPr lang="en-US" altLang="ko-KR" sz="1200" dirty="0" smtClean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pic>
        <p:nvPicPr>
          <p:cNvPr id="10" name="그림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796136" y="764704"/>
            <a:ext cx="3240360" cy="5256584"/>
          </a:xfrm>
          <a:prstGeom prst="rect">
            <a:avLst/>
          </a:prstGeom>
          <a:ln>
            <a:solidFill>
              <a:schemeClr val="accent3"/>
            </a:solidFill>
          </a:ln>
        </p:spPr>
      </p:pic>
      <p:pic>
        <p:nvPicPr>
          <p:cNvPr id="12" name="그림 11" descr="그림3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979920" y="6083808"/>
            <a:ext cx="2164080" cy="774192"/>
          </a:xfrm>
          <a:prstGeom prst="rect">
            <a:avLst/>
          </a:prstGeom>
        </p:spPr>
      </p:pic>
      <p:sp>
        <p:nvSpPr>
          <p:cNvPr id="11" name="직사각형 10"/>
          <p:cNvSpPr/>
          <p:nvPr/>
        </p:nvSpPr>
        <p:spPr>
          <a:xfrm>
            <a:off x="0" y="703944"/>
            <a:ext cx="9144000" cy="5379864"/>
          </a:xfrm>
          <a:prstGeom prst="rect">
            <a:avLst/>
          </a:prstGeom>
          <a:solidFill>
            <a:srgbClr val="92D050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" name="한쪽 모서리가 잘린 사각형 3"/>
          <p:cNvSpPr/>
          <p:nvPr/>
        </p:nvSpPr>
        <p:spPr>
          <a:xfrm>
            <a:off x="0" y="548680"/>
            <a:ext cx="2459732" cy="432048"/>
          </a:xfrm>
          <a:prstGeom prst="snip1Rect">
            <a:avLst/>
          </a:prstGeom>
          <a:solidFill>
            <a:srgbClr val="00B050">
              <a:alpha val="9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b="1" dirty="0" smtClean="0"/>
              <a:t>4.</a:t>
            </a:r>
            <a:r>
              <a:rPr lang="ko-KR" altLang="en-US" b="1" dirty="0" smtClean="0"/>
              <a:t>가입</a:t>
            </a:r>
            <a:r>
              <a:rPr lang="en-US" altLang="ko-KR" b="1" dirty="0" smtClean="0"/>
              <a:t>/</a:t>
            </a:r>
            <a:r>
              <a:rPr lang="ko-KR" altLang="en-US" b="1" dirty="0" smtClean="0"/>
              <a:t>계약 절차</a:t>
            </a:r>
            <a:endParaRPr lang="ko-KR" altLang="en-US" b="1" dirty="0"/>
          </a:p>
        </p:txBody>
      </p:sp>
    </p:spTree>
    <p:extLst>
      <p:ext uri="{BB962C8B-B14F-4D97-AF65-F5344CB8AC3E}">
        <p14:creationId xmlns:p14="http://schemas.microsoft.com/office/powerpoint/2010/main" xmlns="" val="42320164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직사각형 8"/>
          <p:cNvSpPr/>
          <p:nvPr/>
        </p:nvSpPr>
        <p:spPr>
          <a:xfrm>
            <a:off x="247" y="703944"/>
            <a:ext cx="9144000" cy="5379864"/>
          </a:xfrm>
          <a:prstGeom prst="rect">
            <a:avLst/>
          </a:prstGeom>
          <a:solidFill>
            <a:srgbClr val="92D050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내용 개체 틀 2"/>
          <p:cNvSpPr>
            <a:spLocks noGrp="1"/>
          </p:cNvSpPr>
          <p:nvPr>
            <p:ph idx="1"/>
          </p:nvPr>
        </p:nvSpPr>
        <p:spPr>
          <a:xfrm>
            <a:off x="5037" y="1166967"/>
            <a:ext cx="9138963" cy="3470076"/>
          </a:xfrm>
        </p:spPr>
        <p:txBody>
          <a:bodyPr>
            <a:noAutofit/>
          </a:bodyPr>
          <a:lstStyle/>
          <a:p>
            <a:pPr marL="0" indent="0">
              <a:lnSpc>
                <a:spcPct val="150000"/>
              </a:lnSpc>
              <a:buNone/>
            </a:pPr>
            <a:endParaRPr lang="en-US" altLang="ko-KR" sz="1400" b="1" u="sng" dirty="0">
              <a:latin typeface="HY견고딕" panose="02030600000101010101" pitchFamily="18" charset="-127"/>
              <a:ea typeface="HY견고딕" panose="02030600000101010101" pitchFamily="18" charset="-127"/>
            </a:endParaRPr>
          </a:p>
          <a:p>
            <a:pPr marL="0" indent="0">
              <a:lnSpc>
                <a:spcPct val="150000"/>
              </a:lnSpc>
              <a:buNone/>
            </a:pPr>
            <a:endParaRPr lang="en-US" altLang="ko-KR" sz="1100" b="1" dirty="0">
              <a:latin typeface="HY견고딕" panose="02030600000101010101" pitchFamily="18" charset="-127"/>
              <a:ea typeface="HY견고딕" panose="02030600000101010101" pitchFamily="18" charset="-127"/>
            </a:endParaRPr>
          </a:p>
          <a:p>
            <a:pPr marL="228600" indent="-228600">
              <a:lnSpc>
                <a:spcPct val="150000"/>
              </a:lnSpc>
            </a:pPr>
            <a:r>
              <a:rPr lang="ko-KR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가입 상품 종류</a:t>
            </a:r>
            <a:r>
              <a:rPr lang="en-US" altLang="ko-KR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(</a:t>
            </a:r>
            <a:r>
              <a:rPr lang="ko-KR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공동</a:t>
            </a:r>
            <a:r>
              <a:rPr lang="en-US" altLang="ko-KR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/</a:t>
            </a:r>
            <a:r>
              <a:rPr lang="ko-KR" altLang="en-US" sz="120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비공동</a:t>
            </a:r>
            <a:r>
              <a:rPr lang="en-US" altLang="ko-KR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/</a:t>
            </a:r>
            <a:r>
              <a:rPr lang="ko-KR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공동</a:t>
            </a:r>
            <a:r>
              <a:rPr lang="en-US" altLang="ko-KR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+</a:t>
            </a:r>
            <a:r>
              <a:rPr lang="ko-KR" altLang="en-US" sz="120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비공동</a:t>
            </a:r>
            <a:r>
              <a:rPr lang="en-US" altLang="ko-KR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)</a:t>
            </a:r>
            <a:r>
              <a:rPr lang="ko-KR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 및 </a:t>
            </a:r>
            <a:r>
              <a:rPr lang="ko-KR" altLang="en-US" sz="120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대문디자인</a:t>
            </a:r>
            <a:r>
              <a:rPr lang="ko-KR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 유무</a:t>
            </a:r>
            <a:endParaRPr lang="en-US" altLang="ko-KR" sz="1200" dirty="0" smtClean="0">
              <a:solidFill>
                <a:schemeClr val="tx1">
                  <a:lumMod val="65000"/>
                  <a:lumOff val="35000"/>
                </a:schemeClr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 marL="228600" indent="-228600">
              <a:lnSpc>
                <a:spcPct val="150000"/>
              </a:lnSpc>
            </a:pPr>
            <a:r>
              <a:rPr lang="ko-KR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중개업소 정보</a:t>
            </a:r>
            <a:r>
              <a:rPr lang="en-US" altLang="ko-KR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(</a:t>
            </a:r>
            <a:r>
              <a:rPr lang="ko-KR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중개업소 명함</a:t>
            </a:r>
            <a:r>
              <a:rPr lang="en-US" altLang="ko-KR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)</a:t>
            </a:r>
          </a:p>
          <a:p>
            <a:pPr marL="228600" indent="-228600">
              <a:lnSpc>
                <a:spcPct val="150000"/>
              </a:lnSpc>
            </a:pPr>
            <a:r>
              <a:rPr lang="ko-KR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사업자등록증 번호</a:t>
            </a:r>
            <a:endParaRPr lang="en-US" altLang="ko-KR" sz="1200" dirty="0" smtClean="0">
              <a:solidFill>
                <a:schemeClr val="tx1">
                  <a:lumMod val="65000"/>
                  <a:lumOff val="35000"/>
                </a:schemeClr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 marL="228600" indent="-228600">
              <a:lnSpc>
                <a:spcPct val="150000"/>
              </a:lnSpc>
            </a:pPr>
            <a:r>
              <a:rPr lang="ko-KR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중개업소 개설등록증번호</a:t>
            </a:r>
            <a:endParaRPr lang="en-US" altLang="ko-KR" sz="1200" dirty="0" smtClean="0">
              <a:solidFill>
                <a:schemeClr val="tx1">
                  <a:lumMod val="65000"/>
                  <a:lumOff val="35000"/>
                </a:schemeClr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 marL="228600" indent="-228600">
              <a:lnSpc>
                <a:spcPct val="150000"/>
              </a:lnSpc>
            </a:pPr>
            <a:r>
              <a:rPr lang="ko-KR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네이버 계정 신규 가입</a:t>
            </a:r>
            <a:r>
              <a:rPr lang="en-US" altLang="ko-KR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(</a:t>
            </a:r>
            <a:r>
              <a:rPr lang="ko-KR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아이디</a:t>
            </a:r>
            <a:r>
              <a:rPr lang="en-US" altLang="ko-KR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/</a:t>
            </a:r>
            <a:r>
              <a:rPr lang="ko-KR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비번</a:t>
            </a:r>
            <a:r>
              <a:rPr lang="en-US" altLang="ko-KR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)</a:t>
            </a:r>
          </a:p>
          <a:p>
            <a:pPr marL="228600" indent="-228600">
              <a:lnSpc>
                <a:spcPct val="150000"/>
              </a:lnSpc>
            </a:pPr>
            <a:r>
              <a:rPr lang="ko-KR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네이버 단체 계정</a:t>
            </a:r>
            <a:r>
              <a:rPr lang="en-US" altLang="ko-KR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(</a:t>
            </a:r>
            <a:r>
              <a:rPr lang="ko-KR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없으면 필히 생성</a:t>
            </a:r>
            <a:r>
              <a:rPr lang="en-US" altLang="ko-KR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)</a:t>
            </a:r>
          </a:p>
          <a:p>
            <a:pPr marL="228600" indent="-228600">
              <a:lnSpc>
                <a:spcPct val="150000"/>
              </a:lnSpc>
            </a:pPr>
            <a:r>
              <a:rPr lang="ko-KR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중개업소 소장이 원하는 태그 기재</a:t>
            </a:r>
            <a:r>
              <a:rPr lang="en-US" altLang="ko-KR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(ex/**</a:t>
            </a:r>
            <a:r>
              <a:rPr lang="ko-KR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동 부동산</a:t>
            </a:r>
            <a:r>
              <a:rPr lang="en-US" altLang="ko-KR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,**</a:t>
            </a:r>
            <a:r>
              <a:rPr lang="ko-KR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아파트</a:t>
            </a:r>
            <a:r>
              <a:rPr lang="en-US" altLang="ko-KR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,**</a:t>
            </a:r>
            <a:r>
              <a:rPr lang="ko-KR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동 토지 등</a:t>
            </a:r>
            <a:r>
              <a:rPr lang="en-US" altLang="ko-KR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)</a:t>
            </a:r>
          </a:p>
          <a:p>
            <a:pPr marL="228600" indent="-228600">
              <a:lnSpc>
                <a:spcPct val="150000"/>
              </a:lnSpc>
            </a:pPr>
            <a:endParaRPr lang="en-US" altLang="ko-KR" sz="1200" dirty="0">
              <a:solidFill>
                <a:schemeClr val="tx1">
                  <a:lumMod val="65000"/>
                  <a:lumOff val="35000"/>
                </a:schemeClr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 marL="228600" indent="-228600">
              <a:lnSpc>
                <a:spcPct val="150000"/>
              </a:lnSpc>
            </a:pPr>
            <a:endParaRPr lang="en-US" altLang="ko-KR" sz="1200" dirty="0" smtClean="0">
              <a:solidFill>
                <a:schemeClr val="tx1">
                  <a:lumMod val="65000"/>
                  <a:lumOff val="35000"/>
                </a:schemeClr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 marL="228600" indent="-228600">
              <a:lnSpc>
                <a:spcPct val="150000"/>
              </a:lnSpc>
            </a:pPr>
            <a:r>
              <a:rPr lang="ko-KR" altLang="en-US" sz="1200" b="1" dirty="0" smtClean="0">
                <a:solidFill>
                  <a:srgbClr val="FF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상기 내용 </a:t>
            </a:r>
            <a:r>
              <a:rPr lang="ko-KR" altLang="en-US" sz="1200" b="1" dirty="0" err="1" smtClean="0">
                <a:solidFill>
                  <a:srgbClr val="FF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지득하여</a:t>
            </a:r>
            <a:r>
              <a:rPr lang="ko-KR" altLang="en-US" sz="1200" b="1" dirty="0" smtClean="0">
                <a:solidFill>
                  <a:srgbClr val="FF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 </a:t>
            </a:r>
            <a:r>
              <a:rPr lang="ko-KR" altLang="en-US" sz="1200" b="1" dirty="0" err="1" smtClean="0">
                <a:solidFill>
                  <a:srgbClr val="FF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홍희마케팅</a:t>
            </a:r>
            <a:r>
              <a:rPr lang="ko-KR" altLang="en-US" sz="1200" b="1" dirty="0" smtClean="0">
                <a:solidFill>
                  <a:srgbClr val="FF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 </a:t>
            </a:r>
            <a:r>
              <a:rPr lang="ko-KR" altLang="en-US" sz="1200" b="1" dirty="0" err="1" smtClean="0">
                <a:solidFill>
                  <a:srgbClr val="FF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라인방</a:t>
            </a:r>
            <a:r>
              <a:rPr lang="en-US" altLang="ko-KR" sz="1200" b="1" dirty="0" smtClean="0">
                <a:solidFill>
                  <a:srgbClr val="FF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or </a:t>
            </a:r>
            <a:r>
              <a:rPr lang="ko-KR" altLang="en-US" sz="1200" b="1" dirty="0" smtClean="0">
                <a:solidFill>
                  <a:srgbClr val="FF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유선상으로 내용 전달하고</a:t>
            </a:r>
            <a:r>
              <a:rPr lang="en-US" altLang="ko-KR" sz="1200" b="1" dirty="0" smtClean="0">
                <a:solidFill>
                  <a:srgbClr val="FF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, </a:t>
            </a:r>
            <a:r>
              <a:rPr lang="ko-KR" altLang="en-US" sz="1200" b="1" dirty="0" smtClean="0">
                <a:solidFill>
                  <a:srgbClr val="FF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내부지원팀은 </a:t>
            </a:r>
            <a:r>
              <a:rPr lang="ko-KR" altLang="en-US" sz="1200" b="1" dirty="0" err="1" smtClean="0">
                <a:solidFill>
                  <a:srgbClr val="FF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어드민</a:t>
            </a:r>
            <a:r>
              <a:rPr lang="ko-KR" altLang="en-US" sz="1200" b="1" dirty="0" smtClean="0">
                <a:solidFill>
                  <a:srgbClr val="FF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 접속하여 가입 진행</a:t>
            </a:r>
            <a:endParaRPr lang="en-US" altLang="ko-KR" sz="1200" b="1" dirty="0" smtClean="0">
              <a:solidFill>
                <a:srgbClr val="FF0000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 marL="228600" indent="-228600">
              <a:lnSpc>
                <a:spcPct val="150000"/>
              </a:lnSpc>
            </a:pPr>
            <a:endParaRPr lang="en-US" altLang="ko-KR" sz="1200" dirty="0" smtClean="0">
              <a:solidFill>
                <a:schemeClr val="tx1">
                  <a:lumMod val="65000"/>
                  <a:lumOff val="35000"/>
                </a:schemeClr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>
              <a:lnSpc>
                <a:spcPct val="150000"/>
              </a:lnSpc>
            </a:pPr>
            <a:endParaRPr lang="en-US" altLang="ko-KR" sz="1200" dirty="0" smtClean="0">
              <a:solidFill>
                <a:schemeClr val="tx1">
                  <a:lumMod val="65000"/>
                  <a:lumOff val="35000"/>
                </a:schemeClr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5" name="slide4_shape4"/>
          <p:cNvSpPr/>
          <p:nvPr/>
        </p:nvSpPr>
        <p:spPr>
          <a:xfrm>
            <a:off x="323528" y="1471092"/>
            <a:ext cx="3312368" cy="360040"/>
          </a:xfrm>
          <a:prstGeom prst="rect">
            <a:avLst/>
          </a:prstGeom>
        </p:spPr>
        <p:txBody>
          <a:bodyPr lIns="91440" tIns="45720" rIns="91440" bIns="45720"/>
          <a:lstStyle/>
          <a:p>
            <a:pPr marL="228600" indent="-228600" algn="l" defTabSz="914400" latinLnBrk="1">
              <a:lnSpc>
                <a:spcPct val="130000"/>
              </a:lnSpc>
            </a:pPr>
            <a:r>
              <a:rPr lang="en-US" altLang="ko-KR" sz="1400" b="1" spc="-2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3</a:t>
            </a:r>
            <a:r>
              <a:rPr lang="en-US" altLang="ko-KR" sz="1400" b="1" kern="1200" spc="-2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. </a:t>
            </a:r>
            <a:r>
              <a:rPr lang="ko-KR" altLang="en-US" sz="1400" b="1" spc="-2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가입시 취합 내용</a:t>
            </a:r>
            <a:endParaRPr sz="1400" b="1" kern="1200" spc="-20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3" name="한쪽 모서리가 잘린 사각형 2"/>
          <p:cNvSpPr/>
          <p:nvPr/>
        </p:nvSpPr>
        <p:spPr>
          <a:xfrm>
            <a:off x="0" y="548680"/>
            <a:ext cx="2459732" cy="432048"/>
          </a:xfrm>
          <a:prstGeom prst="snip1Rect">
            <a:avLst/>
          </a:prstGeom>
          <a:solidFill>
            <a:srgbClr val="00B050">
              <a:alpha val="9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b="1" dirty="0" smtClean="0"/>
              <a:t>4.</a:t>
            </a:r>
            <a:r>
              <a:rPr lang="ko-KR" altLang="en-US" b="1" dirty="0" smtClean="0"/>
              <a:t>가입</a:t>
            </a:r>
            <a:r>
              <a:rPr lang="en-US" altLang="ko-KR" b="1" dirty="0" smtClean="0"/>
              <a:t>/</a:t>
            </a:r>
            <a:r>
              <a:rPr lang="ko-KR" altLang="en-US" b="1" dirty="0" smtClean="0"/>
              <a:t>계약 절차</a:t>
            </a:r>
            <a:endParaRPr lang="ko-KR" altLang="en-US" b="1" dirty="0"/>
          </a:p>
        </p:txBody>
      </p:sp>
      <p:pic>
        <p:nvPicPr>
          <p:cNvPr id="11" name="그림 10" descr="그림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979920" y="6083808"/>
            <a:ext cx="2164080" cy="7741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2081289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직사각형 8"/>
          <p:cNvSpPr/>
          <p:nvPr/>
        </p:nvSpPr>
        <p:spPr>
          <a:xfrm>
            <a:off x="247" y="703944"/>
            <a:ext cx="9144000" cy="5379864"/>
          </a:xfrm>
          <a:prstGeom prst="rect">
            <a:avLst/>
          </a:prstGeom>
          <a:solidFill>
            <a:srgbClr val="92D050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내용 개체 틀 2"/>
          <p:cNvSpPr>
            <a:spLocks noGrp="1"/>
          </p:cNvSpPr>
          <p:nvPr>
            <p:ph idx="1"/>
          </p:nvPr>
        </p:nvSpPr>
        <p:spPr>
          <a:xfrm>
            <a:off x="5037" y="1166967"/>
            <a:ext cx="9138963" cy="3470076"/>
          </a:xfrm>
        </p:spPr>
        <p:txBody>
          <a:bodyPr>
            <a:noAutofit/>
          </a:bodyPr>
          <a:lstStyle/>
          <a:p>
            <a:pPr marL="228600" indent="-228600">
              <a:lnSpc>
                <a:spcPct val="150000"/>
              </a:lnSpc>
            </a:pPr>
            <a:endParaRPr lang="en-US" altLang="ko-KR" sz="1200" dirty="0" smtClean="0">
              <a:solidFill>
                <a:schemeClr val="tx1">
                  <a:lumMod val="65000"/>
                  <a:lumOff val="35000"/>
                </a:schemeClr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>
              <a:lnSpc>
                <a:spcPct val="150000"/>
              </a:lnSpc>
            </a:pPr>
            <a:endParaRPr lang="en-US" altLang="ko-KR" sz="1200" dirty="0" smtClean="0">
              <a:solidFill>
                <a:schemeClr val="tx1">
                  <a:lumMod val="65000"/>
                  <a:lumOff val="35000"/>
                </a:schemeClr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5" name="slide4_shape4"/>
          <p:cNvSpPr/>
          <p:nvPr/>
        </p:nvSpPr>
        <p:spPr>
          <a:xfrm>
            <a:off x="323528" y="1471092"/>
            <a:ext cx="3312368" cy="360040"/>
          </a:xfrm>
          <a:prstGeom prst="rect">
            <a:avLst/>
          </a:prstGeom>
        </p:spPr>
        <p:txBody>
          <a:bodyPr lIns="91440" tIns="45720" rIns="91440" bIns="45720"/>
          <a:lstStyle/>
          <a:p>
            <a:pPr marL="228600" indent="-228600" algn="l" defTabSz="914400" latinLnBrk="1">
              <a:lnSpc>
                <a:spcPct val="130000"/>
              </a:lnSpc>
            </a:pPr>
            <a:r>
              <a:rPr lang="en-US" altLang="ko-KR" sz="1400" b="1" spc="-2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4</a:t>
            </a:r>
            <a:r>
              <a:rPr lang="en-US" altLang="ko-KR" sz="1400" b="1" kern="1200" spc="-2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. </a:t>
            </a:r>
            <a:r>
              <a:rPr lang="ko-KR" altLang="en-US" sz="1400" b="1" spc="-2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계약 절차</a:t>
            </a:r>
            <a:endParaRPr sz="1400" b="1" kern="1200" spc="-20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3" name="한쪽 모서리가 잘린 사각형 2"/>
          <p:cNvSpPr/>
          <p:nvPr/>
        </p:nvSpPr>
        <p:spPr>
          <a:xfrm>
            <a:off x="0" y="548680"/>
            <a:ext cx="2459732" cy="432048"/>
          </a:xfrm>
          <a:prstGeom prst="snip1Rect">
            <a:avLst/>
          </a:prstGeom>
          <a:solidFill>
            <a:srgbClr val="00B050">
              <a:alpha val="9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b="1" dirty="0" smtClean="0"/>
              <a:t>4.</a:t>
            </a:r>
            <a:r>
              <a:rPr lang="ko-KR" altLang="en-US" b="1" dirty="0" smtClean="0"/>
              <a:t>가입</a:t>
            </a:r>
            <a:r>
              <a:rPr lang="en-US" altLang="ko-KR" b="1" dirty="0" smtClean="0"/>
              <a:t>/</a:t>
            </a:r>
            <a:r>
              <a:rPr lang="ko-KR" altLang="en-US" b="1" dirty="0" smtClean="0"/>
              <a:t>계약 절차</a:t>
            </a:r>
            <a:endParaRPr lang="ko-KR" altLang="en-US" b="1" dirty="0"/>
          </a:p>
        </p:txBody>
      </p:sp>
      <p:pic>
        <p:nvPicPr>
          <p:cNvPr id="11" name="그림 10" descr="그림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979920" y="6083808"/>
            <a:ext cx="2164080" cy="774192"/>
          </a:xfrm>
          <a:prstGeom prst="rect">
            <a:avLst/>
          </a:prstGeom>
        </p:spPr>
      </p:pic>
      <p:sp>
        <p:nvSpPr>
          <p:cNvPr id="7" name="직사각형 6">
            <a:extLst>
              <a:ext uri="{FF2B5EF4-FFF2-40B4-BE49-F238E27FC236}">
                <a16:creationId xmlns:a16="http://schemas.microsoft.com/office/drawing/2014/main" xmlns="" id="{D201D160-635B-4C6A-AABC-9D5EA92C8676}"/>
              </a:ext>
            </a:extLst>
          </p:cNvPr>
          <p:cNvSpPr/>
          <p:nvPr/>
        </p:nvSpPr>
        <p:spPr>
          <a:xfrm>
            <a:off x="193769" y="2457246"/>
            <a:ext cx="2770782" cy="3453185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0"/>
          </a:p>
        </p:txBody>
      </p:sp>
      <p:sp>
        <p:nvSpPr>
          <p:cNvPr id="10" name="타원 9">
            <a:extLst>
              <a:ext uri="{FF2B5EF4-FFF2-40B4-BE49-F238E27FC236}">
                <a16:creationId xmlns:a16="http://schemas.microsoft.com/office/drawing/2014/main" xmlns="" id="{87767047-F913-4842-A03F-F9650858812E}"/>
              </a:ext>
            </a:extLst>
          </p:cNvPr>
          <p:cNvSpPr/>
          <p:nvPr/>
        </p:nvSpPr>
        <p:spPr>
          <a:xfrm>
            <a:off x="870512" y="1999941"/>
            <a:ext cx="1417295" cy="1026811"/>
          </a:xfrm>
          <a:prstGeom prst="ellipse">
            <a:avLst/>
          </a:prstGeom>
          <a:solidFill>
            <a:schemeClr val="bg1"/>
          </a:solidFill>
          <a:ln w="111125">
            <a:solidFill>
              <a:srgbClr val="F4B49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0"/>
          </a:p>
        </p:txBody>
      </p:sp>
      <p:sp>
        <p:nvSpPr>
          <p:cNvPr id="12" name="직사각형 11">
            <a:extLst>
              <a:ext uri="{FF2B5EF4-FFF2-40B4-BE49-F238E27FC236}">
                <a16:creationId xmlns:a16="http://schemas.microsoft.com/office/drawing/2014/main" xmlns="" id="{63E81CC0-51D8-4A6C-8B8F-50F4EB5FFEAD}"/>
              </a:ext>
            </a:extLst>
          </p:cNvPr>
          <p:cNvSpPr/>
          <p:nvPr/>
        </p:nvSpPr>
        <p:spPr>
          <a:xfrm>
            <a:off x="3203848" y="2454981"/>
            <a:ext cx="2770782" cy="3455450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0"/>
          </a:p>
        </p:txBody>
      </p:sp>
      <p:sp>
        <p:nvSpPr>
          <p:cNvPr id="13" name="타원 12">
            <a:extLst>
              <a:ext uri="{FF2B5EF4-FFF2-40B4-BE49-F238E27FC236}">
                <a16:creationId xmlns:a16="http://schemas.microsoft.com/office/drawing/2014/main" xmlns="" id="{224C771A-F016-4822-BF35-8604CC185389}"/>
              </a:ext>
            </a:extLst>
          </p:cNvPr>
          <p:cNvSpPr/>
          <p:nvPr/>
        </p:nvSpPr>
        <p:spPr>
          <a:xfrm>
            <a:off x="3882540" y="1970268"/>
            <a:ext cx="1417295" cy="1026811"/>
          </a:xfrm>
          <a:prstGeom prst="ellipse">
            <a:avLst/>
          </a:prstGeom>
          <a:solidFill>
            <a:schemeClr val="bg1"/>
          </a:solidFill>
          <a:ln w="111125">
            <a:solidFill>
              <a:srgbClr val="C7E5D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0"/>
          </a:p>
        </p:txBody>
      </p:sp>
      <p:sp>
        <p:nvSpPr>
          <p:cNvPr id="14" name="직사각형 13">
            <a:extLst>
              <a:ext uri="{FF2B5EF4-FFF2-40B4-BE49-F238E27FC236}">
                <a16:creationId xmlns:a16="http://schemas.microsoft.com/office/drawing/2014/main" xmlns="" id="{569A00B8-B1F4-401A-AB3A-FF064A3684E3}"/>
              </a:ext>
            </a:extLst>
          </p:cNvPr>
          <p:cNvSpPr/>
          <p:nvPr/>
        </p:nvSpPr>
        <p:spPr>
          <a:xfrm>
            <a:off x="6184903" y="2457246"/>
            <a:ext cx="2770782" cy="3453185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0"/>
          </a:p>
        </p:txBody>
      </p:sp>
      <p:sp>
        <p:nvSpPr>
          <p:cNvPr id="15" name="타원 14">
            <a:extLst>
              <a:ext uri="{FF2B5EF4-FFF2-40B4-BE49-F238E27FC236}">
                <a16:creationId xmlns:a16="http://schemas.microsoft.com/office/drawing/2014/main" xmlns="" id="{1C659CE9-24E3-4E89-9B55-47E0A98D8052}"/>
              </a:ext>
            </a:extLst>
          </p:cNvPr>
          <p:cNvSpPr/>
          <p:nvPr/>
        </p:nvSpPr>
        <p:spPr>
          <a:xfrm>
            <a:off x="6858765" y="1999941"/>
            <a:ext cx="1417295" cy="1026811"/>
          </a:xfrm>
          <a:prstGeom prst="ellipse">
            <a:avLst/>
          </a:prstGeom>
          <a:solidFill>
            <a:schemeClr val="bg1"/>
          </a:solidFill>
          <a:ln w="111125">
            <a:solidFill>
              <a:srgbClr val="D1BAC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xmlns="" id="{071539A8-1E9B-4528-B3B2-6C507A41F503}"/>
              </a:ext>
            </a:extLst>
          </p:cNvPr>
          <p:cNvSpPr txBox="1"/>
          <p:nvPr/>
        </p:nvSpPr>
        <p:spPr>
          <a:xfrm>
            <a:off x="1051378" y="2230638"/>
            <a:ext cx="10492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dirty="0">
                <a:solidFill>
                  <a:srgbClr val="F4B490"/>
                </a:solidFill>
                <a:latin typeface="에스코어 드림 9 Black" panose="020B0A03030302020204" pitchFamily="34" charset="-127"/>
                <a:ea typeface="에스코어 드림 9 Black" panose="020B0A03030302020204" pitchFamily="34" charset="-127"/>
              </a:rPr>
              <a:t>1</a:t>
            </a:r>
            <a:r>
              <a:rPr lang="ko-KR" altLang="en-US" dirty="0">
                <a:solidFill>
                  <a:srgbClr val="F4B490"/>
                </a:solidFill>
                <a:latin typeface="에스코어 드림 9 Black" panose="020B0A03030302020204" pitchFamily="34" charset="-127"/>
                <a:ea typeface="에스코어 드림 9 Black" panose="020B0A03030302020204" pitchFamily="34" charset="-127"/>
              </a:rPr>
              <a:t>단계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xmlns="" id="{45A21D82-A89A-4225-B722-31CB6D054E20}"/>
              </a:ext>
            </a:extLst>
          </p:cNvPr>
          <p:cNvSpPr txBox="1"/>
          <p:nvPr/>
        </p:nvSpPr>
        <p:spPr>
          <a:xfrm>
            <a:off x="4060732" y="2238500"/>
            <a:ext cx="10492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dirty="0">
                <a:solidFill>
                  <a:srgbClr val="C7E5D6"/>
                </a:solidFill>
                <a:latin typeface="에스코어 드림 9 Black" panose="020B0A03030302020204" pitchFamily="34" charset="-127"/>
                <a:ea typeface="에스코어 드림 9 Black" panose="020B0A03030302020204" pitchFamily="34" charset="-127"/>
              </a:rPr>
              <a:t>2</a:t>
            </a:r>
            <a:r>
              <a:rPr lang="ko-KR" altLang="en-US" dirty="0">
                <a:solidFill>
                  <a:srgbClr val="C7E5D6"/>
                </a:solidFill>
                <a:latin typeface="에스코어 드림 9 Black" panose="020B0A03030302020204" pitchFamily="34" charset="-127"/>
                <a:ea typeface="에스코어 드림 9 Black" panose="020B0A03030302020204" pitchFamily="34" charset="-127"/>
              </a:rPr>
              <a:t>단계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xmlns="" id="{FA548716-99E0-462F-B74B-4C692F57EAAC}"/>
              </a:ext>
            </a:extLst>
          </p:cNvPr>
          <p:cNvSpPr txBox="1"/>
          <p:nvPr/>
        </p:nvSpPr>
        <p:spPr>
          <a:xfrm>
            <a:off x="7042046" y="2206782"/>
            <a:ext cx="10492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dirty="0">
                <a:solidFill>
                  <a:srgbClr val="D1BAC8"/>
                </a:solidFill>
                <a:latin typeface="에스코어 드림 9 Black" panose="020B0A03030302020204" pitchFamily="34" charset="-127"/>
                <a:ea typeface="에스코어 드림 9 Black" panose="020B0A03030302020204" pitchFamily="34" charset="-127"/>
              </a:rPr>
              <a:t>3</a:t>
            </a:r>
            <a:r>
              <a:rPr lang="ko-KR" altLang="en-US" dirty="0">
                <a:solidFill>
                  <a:srgbClr val="D1BAC8"/>
                </a:solidFill>
                <a:latin typeface="에스코어 드림 9 Black" panose="020B0A03030302020204" pitchFamily="34" charset="-127"/>
                <a:ea typeface="에스코어 드림 9 Black" panose="020B0A03030302020204" pitchFamily="34" charset="-127"/>
              </a:rPr>
              <a:t>단계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xmlns="" id="{E2C6CA61-60FE-4434-A1C8-AD095BCB18DA}"/>
              </a:ext>
            </a:extLst>
          </p:cNvPr>
          <p:cNvSpPr txBox="1"/>
          <p:nvPr/>
        </p:nvSpPr>
        <p:spPr>
          <a:xfrm>
            <a:off x="1151545" y="2544155"/>
            <a:ext cx="81910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100" dirty="0"/>
              <a:t>one-step</a:t>
            </a:r>
            <a:endParaRPr lang="ko-KR" altLang="en-US" sz="1100" dirty="0">
              <a:solidFill>
                <a:schemeClr val="tx1">
                  <a:lumMod val="75000"/>
                  <a:lumOff val="25000"/>
                </a:schemeClr>
              </a:solidFill>
              <a:latin typeface="에스코어 드림 3 Light" panose="020B0303030302020204" pitchFamily="34" charset="-127"/>
              <a:ea typeface="에스코어 드림 3 Light" panose="020B0303030302020204" pitchFamily="34" charset="-127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xmlns="" id="{E9217DE6-BC99-4BE3-9190-00C02DDB30E4}"/>
              </a:ext>
            </a:extLst>
          </p:cNvPr>
          <p:cNvSpPr txBox="1"/>
          <p:nvPr/>
        </p:nvSpPr>
        <p:spPr>
          <a:xfrm>
            <a:off x="4178000" y="2576089"/>
            <a:ext cx="81468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100" dirty="0"/>
              <a:t>two-step</a:t>
            </a:r>
            <a:endParaRPr lang="ko-KR" altLang="en-US" sz="1100" dirty="0">
              <a:solidFill>
                <a:schemeClr val="tx1">
                  <a:lumMod val="75000"/>
                  <a:lumOff val="25000"/>
                </a:schemeClr>
              </a:solidFill>
              <a:latin typeface="에스코어 드림 3 Light" panose="020B0303030302020204" pitchFamily="34" charset="-127"/>
              <a:ea typeface="에스코어 드림 3 Light" panose="020B0303030302020204" pitchFamily="34" charset="-127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xmlns="" id="{10242C50-27CB-44A0-A1D3-98E87E24431F}"/>
              </a:ext>
            </a:extLst>
          </p:cNvPr>
          <p:cNvSpPr txBox="1"/>
          <p:nvPr/>
        </p:nvSpPr>
        <p:spPr>
          <a:xfrm>
            <a:off x="7149080" y="2543005"/>
            <a:ext cx="90761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100" dirty="0"/>
              <a:t>three-step</a:t>
            </a:r>
            <a:endParaRPr lang="ko-KR" altLang="en-US" sz="1100" dirty="0">
              <a:solidFill>
                <a:schemeClr val="tx1">
                  <a:lumMod val="75000"/>
                  <a:lumOff val="25000"/>
                </a:schemeClr>
              </a:solidFill>
              <a:latin typeface="에스코어 드림 3 Light" panose="020B0303030302020204" pitchFamily="34" charset="-127"/>
              <a:ea typeface="에스코어 드림 3 Light" panose="020B0303030302020204" pitchFamily="34" charset="-127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xmlns="" id="{50A927C1-5C48-4E07-B538-E347B1802CBE}"/>
              </a:ext>
            </a:extLst>
          </p:cNvPr>
          <p:cNvSpPr txBox="1"/>
          <p:nvPr/>
        </p:nvSpPr>
        <p:spPr>
          <a:xfrm>
            <a:off x="299658" y="3189496"/>
            <a:ext cx="2546191" cy="9387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1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영업</a:t>
            </a:r>
            <a:r>
              <a:rPr lang="en-US" altLang="ko-KR" sz="11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[TM, </a:t>
            </a:r>
            <a:r>
              <a:rPr lang="ko-KR" altLang="en-US" sz="11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돌방등</a:t>
            </a:r>
            <a:r>
              <a:rPr lang="en-US" altLang="ko-KR" sz="11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]</a:t>
            </a:r>
            <a:r>
              <a:rPr lang="ko-KR" altLang="en-US" sz="11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을 통하여 가입을 위한 </a:t>
            </a:r>
            <a:r>
              <a:rPr lang="ko-KR" altLang="en-US" sz="11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멘트</a:t>
            </a:r>
            <a:r>
              <a:rPr lang="ko-KR" altLang="en-US" sz="11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 및 브리핑</a:t>
            </a:r>
            <a:endParaRPr lang="en-US" altLang="ko-KR" sz="1100" b="1" dirty="0">
              <a:solidFill>
                <a:schemeClr val="tx1">
                  <a:lumMod val="75000"/>
                  <a:lumOff val="25000"/>
                </a:schemeClr>
              </a:solidFill>
              <a:latin typeface="에스코어 드림 3 Light" panose="020B0303030302020204" pitchFamily="34" charset="-127"/>
              <a:ea typeface="에스코어 드림 3 Light" panose="020B0303030302020204" pitchFamily="34" charset="-127"/>
            </a:endParaRPr>
          </a:p>
          <a:p>
            <a:endParaRPr lang="en-US" altLang="ko-KR" sz="1100" b="1" dirty="0">
              <a:solidFill>
                <a:schemeClr val="tx1">
                  <a:lumMod val="75000"/>
                  <a:lumOff val="25000"/>
                </a:schemeClr>
              </a:solidFill>
              <a:latin typeface="에스코어 드림 3 Light" panose="020B0303030302020204" pitchFamily="34" charset="-127"/>
              <a:ea typeface="에스코어 드림 3 Light" panose="020B0303030302020204" pitchFamily="34" charset="-127"/>
            </a:endParaRPr>
          </a:p>
          <a:p>
            <a:r>
              <a:rPr lang="ko-KR" altLang="en-US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중개업소에서 가입을 요청 할 경우</a:t>
            </a:r>
            <a:endParaRPr lang="en-US" altLang="ko-KR" sz="1100" dirty="0">
              <a:solidFill>
                <a:schemeClr val="tx1">
                  <a:lumMod val="75000"/>
                  <a:lumOff val="25000"/>
                </a:schemeClr>
              </a:solidFill>
              <a:latin typeface="에스코어 드림 3 Light" panose="020B0303030302020204" pitchFamily="34" charset="-127"/>
              <a:ea typeface="에스코어 드림 3 Light" panose="020B0303030302020204" pitchFamily="34" charset="-127"/>
            </a:endParaRPr>
          </a:p>
          <a:p>
            <a:r>
              <a:rPr lang="ko-KR" altLang="en-US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내부지원팀에 보낼 서류 취합</a:t>
            </a:r>
            <a:r>
              <a:rPr lang="en-US" altLang="ko-KR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.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xmlns="" id="{04647F91-A154-413A-8705-BB3236C3F950}"/>
              </a:ext>
            </a:extLst>
          </p:cNvPr>
          <p:cNvSpPr txBox="1"/>
          <p:nvPr/>
        </p:nvSpPr>
        <p:spPr>
          <a:xfrm>
            <a:off x="3290314" y="3187230"/>
            <a:ext cx="2590054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중개업소 </a:t>
            </a:r>
            <a:r>
              <a:rPr lang="ko-KR" altLang="en-US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가입 취합 </a:t>
            </a:r>
            <a:r>
              <a:rPr lang="ko-KR" altLang="en-US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내용 및 서류</a:t>
            </a:r>
            <a:endParaRPr lang="en-US" altLang="ko-KR" sz="1100" dirty="0" smtClean="0">
              <a:solidFill>
                <a:schemeClr val="tx1">
                  <a:lumMod val="75000"/>
                  <a:lumOff val="25000"/>
                </a:schemeClr>
              </a:solidFill>
              <a:latin typeface="에스코어 드림 3 Light" panose="020B0303030302020204" pitchFamily="34" charset="-127"/>
              <a:ea typeface="에스코어 드림 3 Light" panose="020B0303030302020204" pitchFamily="34" charset="-127"/>
            </a:endParaRPr>
          </a:p>
          <a:p>
            <a:endParaRPr lang="en-US" altLang="ko-KR" sz="1100" dirty="0">
              <a:solidFill>
                <a:schemeClr val="tx1">
                  <a:lumMod val="75000"/>
                  <a:lumOff val="25000"/>
                </a:schemeClr>
              </a:solidFill>
              <a:latin typeface="에스코어 드림 3 Light" panose="020B0303030302020204" pitchFamily="34" charset="-127"/>
              <a:ea typeface="에스코어 드림 3 Light" panose="020B0303030302020204" pitchFamily="34" charset="-127"/>
            </a:endParaRPr>
          </a:p>
          <a:p>
            <a:r>
              <a:rPr lang="en-US" altLang="ko-KR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-</a:t>
            </a:r>
            <a:r>
              <a:rPr lang="ko-KR" altLang="en-US" sz="11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가입상품</a:t>
            </a:r>
            <a:r>
              <a:rPr lang="ko-KR" altLang="en-US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 및 </a:t>
            </a:r>
            <a:r>
              <a:rPr lang="ko-KR" altLang="en-US" sz="11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대문디자인</a:t>
            </a:r>
            <a:r>
              <a:rPr lang="ko-KR" altLang="en-US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 유무</a:t>
            </a:r>
            <a:endParaRPr lang="en-US" altLang="ko-KR" sz="1100" dirty="0">
              <a:solidFill>
                <a:schemeClr val="tx1">
                  <a:lumMod val="75000"/>
                  <a:lumOff val="25000"/>
                </a:schemeClr>
              </a:solidFill>
              <a:latin typeface="에스코어 드림 3 Light" panose="020B0303030302020204" pitchFamily="34" charset="-127"/>
              <a:ea typeface="에스코어 드림 3 Light" panose="020B0303030302020204" pitchFamily="34" charset="-127"/>
            </a:endParaRPr>
          </a:p>
          <a:p>
            <a:r>
              <a:rPr lang="en-US" altLang="ko-KR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-</a:t>
            </a:r>
            <a:r>
              <a:rPr lang="ko-KR" altLang="en-US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중개업소 정보</a:t>
            </a:r>
            <a:r>
              <a:rPr lang="en-US" altLang="ko-KR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[</a:t>
            </a:r>
            <a:r>
              <a:rPr lang="ko-KR" altLang="en-US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명함 받기</a:t>
            </a:r>
            <a:r>
              <a:rPr lang="en-US" altLang="ko-KR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]</a:t>
            </a:r>
          </a:p>
          <a:p>
            <a:r>
              <a:rPr lang="en-US" altLang="ko-KR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-</a:t>
            </a:r>
            <a:r>
              <a:rPr lang="ko-KR" altLang="en-US" sz="11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사업자번호</a:t>
            </a:r>
            <a:endParaRPr lang="en-US" altLang="ko-KR" sz="1100" dirty="0">
              <a:solidFill>
                <a:schemeClr val="tx1">
                  <a:lumMod val="75000"/>
                  <a:lumOff val="25000"/>
                </a:schemeClr>
              </a:solidFill>
              <a:latin typeface="에스코어 드림 3 Light" panose="020B0303030302020204" pitchFamily="34" charset="-127"/>
              <a:ea typeface="에스코어 드림 3 Light" panose="020B0303030302020204" pitchFamily="34" charset="-127"/>
            </a:endParaRPr>
          </a:p>
          <a:p>
            <a:r>
              <a:rPr lang="en-US" altLang="ko-KR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-</a:t>
            </a:r>
            <a:r>
              <a:rPr lang="ko-KR" altLang="en-US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개설등록번호</a:t>
            </a:r>
            <a:endParaRPr lang="en-US" altLang="ko-KR" sz="1100" dirty="0">
              <a:solidFill>
                <a:schemeClr val="tx1">
                  <a:lumMod val="75000"/>
                  <a:lumOff val="25000"/>
                </a:schemeClr>
              </a:solidFill>
              <a:latin typeface="에스코어 드림 3 Light" panose="020B0303030302020204" pitchFamily="34" charset="-127"/>
              <a:ea typeface="에스코어 드림 3 Light" panose="020B0303030302020204" pitchFamily="34" charset="-127"/>
            </a:endParaRPr>
          </a:p>
          <a:p>
            <a:r>
              <a:rPr lang="en-US" altLang="ko-KR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-</a:t>
            </a:r>
            <a:r>
              <a:rPr lang="ko-KR" altLang="en-US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네이버 계정 신규가입</a:t>
            </a:r>
            <a:r>
              <a:rPr lang="en-US" altLang="ko-KR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[</a:t>
            </a:r>
            <a:r>
              <a:rPr lang="ko-KR" altLang="en-US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아이디</a:t>
            </a:r>
            <a:r>
              <a:rPr lang="en-US" altLang="ko-KR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/</a:t>
            </a:r>
            <a:r>
              <a:rPr lang="ko-KR" altLang="en-US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비번</a:t>
            </a:r>
            <a:r>
              <a:rPr lang="en-US" altLang="ko-KR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]</a:t>
            </a:r>
          </a:p>
          <a:p>
            <a:r>
              <a:rPr lang="en-US" altLang="ko-KR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-</a:t>
            </a:r>
            <a:r>
              <a:rPr lang="ko-KR" altLang="en-US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네이버 </a:t>
            </a:r>
            <a:r>
              <a:rPr lang="ko-KR" altLang="en-US" sz="11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단체계정</a:t>
            </a:r>
            <a:r>
              <a:rPr lang="en-US" altLang="ko-KR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[</a:t>
            </a:r>
            <a:r>
              <a:rPr lang="ko-KR" altLang="en-US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없으면 생성하기</a:t>
            </a:r>
            <a:r>
              <a:rPr lang="en-US" altLang="ko-KR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]</a:t>
            </a:r>
          </a:p>
          <a:p>
            <a:r>
              <a:rPr lang="en-US" altLang="ko-KR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-</a:t>
            </a:r>
            <a:r>
              <a:rPr lang="ko-KR" altLang="en-US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중개업자가 원하는 태그 문안 </a:t>
            </a:r>
            <a:r>
              <a:rPr lang="ko-KR" altLang="en-US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받기</a:t>
            </a:r>
            <a:endParaRPr lang="en-US" altLang="ko-KR" sz="1100" dirty="0" smtClean="0">
              <a:solidFill>
                <a:schemeClr val="tx1">
                  <a:lumMod val="75000"/>
                  <a:lumOff val="25000"/>
                </a:schemeClr>
              </a:solidFill>
              <a:latin typeface="에스코어 드림 3 Light" panose="020B0303030302020204" pitchFamily="34" charset="-127"/>
              <a:ea typeface="에스코어 드림 3 Light" panose="020B0303030302020204" pitchFamily="34" charset="-127"/>
            </a:endParaRPr>
          </a:p>
          <a:p>
            <a:endParaRPr lang="en-US" altLang="ko-KR" sz="1100" dirty="0">
              <a:solidFill>
                <a:schemeClr val="tx1">
                  <a:lumMod val="75000"/>
                  <a:lumOff val="25000"/>
                </a:schemeClr>
              </a:solidFill>
              <a:latin typeface="에스코어 드림 3 Light" panose="020B0303030302020204" pitchFamily="34" charset="-127"/>
              <a:ea typeface="에스코어 드림 3 Light" panose="020B0303030302020204" pitchFamily="34" charset="-127"/>
            </a:endParaRPr>
          </a:p>
          <a:p>
            <a:r>
              <a:rPr lang="ko-KR" altLang="en-US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자료 취합 후 내부지원팀에 내용 전달</a:t>
            </a:r>
            <a:endParaRPr lang="en-US" altLang="ko-KR" sz="1100" dirty="0" smtClean="0">
              <a:solidFill>
                <a:schemeClr val="tx1">
                  <a:lumMod val="75000"/>
                  <a:lumOff val="25000"/>
                </a:schemeClr>
              </a:solidFill>
              <a:latin typeface="에스코어 드림 3 Light" panose="020B0303030302020204" pitchFamily="34" charset="-127"/>
              <a:ea typeface="에스코어 드림 3 Light" panose="020B0303030302020204" pitchFamily="34" charset="-127"/>
            </a:endParaRPr>
          </a:p>
          <a:p>
            <a:r>
              <a:rPr lang="en-US" altLang="ko-KR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(</a:t>
            </a:r>
            <a:r>
              <a:rPr lang="ko-KR" altLang="en-US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라인 </a:t>
            </a:r>
            <a:r>
              <a:rPr lang="en-US" altLang="ko-KR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&amp; </a:t>
            </a:r>
            <a:r>
              <a:rPr lang="ko-KR" altLang="en-US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유선상</a:t>
            </a:r>
            <a:r>
              <a:rPr lang="en-US" altLang="ko-KR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)</a:t>
            </a:r>
            <a:endParaRPr lang="ko-KR" altLang="en-US" sz="1100" dirty="0">
              <a:solidFill>
                <a:schemeClr val="tx1">
                  <a:lumMod val="75000"/>
                  <a:lumOff val="25000"/>
                </a:schemeClr>
              </a:solidFill>
              <a:latin typeface="에스코어 드림 3 Light" panose="020B0303030302020204" pitchFamily="34" charset="-127"/>
              <a:ea typeface="에스코어 드림 3 Light" panose="020B0303030302020204" pitchFamily="34" charset="-127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xmlns="" id="{6AB23EDF-CECC-45EA-948C-4C3D6194C603}"/>
              </a:ext>
            </a:extLst>
          </p:cNvPr>
          <p:cNvSpPr txBox="1"/>
          <p:nvPr/>
        </p:nvSpPr>
        <p:spPr>
          <a:xfrm>
            <a:off x="6304335" y="3151984"/>
            <a:ext cx="2441077" cy="27584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Ai</a:t>
            </a:r>
            <a:r>
              <a:rPr lang="ko-KR" altLang="en-US" sz="11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블로그 계약서 </a:t>
            </a:r>
            <a:endParaRPr lang="en-US" altLang="ko-KR" sz="1100" b="1" dirty="0">
              <a:solidFill>
                <a:schemeClr val="tx1">
                  <a:lumMod val="75000"/>
                  <a:lumOff val="25000"/>
                </a:schemeClr>
              </a:solidFill>
              <a:latin typeface="에스코어 드림 3 Light" panose="020B0303030302020204" pitchFamily="34" charset="-127"/>
              <a:ea typeface="에스코어 드림 3 Light" panose="020B0303030302020204" pitchFamily="34" charset="-127"/>
            </a:endParaRPr>
          </a:p>
          <a:p>
            <a:endParaRPr lang="en-US" altLang="ko-KR" sz="1100" dirty="0">
              <a:solidFill>
                <a:schemeClr val="tx1">
                  <a:lumMod val="75000"/>
                  <a:lumOff val="25000"/>
                </a:schemeClr>
              </a:solidFill>
              <a:latin typeface="에스코어 드림 3 Light" panose="020B0303030302020204" pitchFamily="34" charset="-127"/>
              <a:ea typeface="에스코어 드림 3 Light" panose="020B0303030302020204" pitchFamily="34" charset="-127"/>
            </a:endParaRPr>
          </a:p>
          <a:p>
            <a:r>
              <a:rPr lang="ko-KR" altLang="en-US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캡처한 계약서를 가입한 </a:t>
            </a:r>
            <a:r>
              <a:rPr lang="ko-KR" altLang="en-US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대표에게 문자 </a:t>
            </a:r>
            <a:r>
              <a:rPr lang="ko-KR" altLang="en-US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또는 </a:t>
            </a:r>
            <a:r>
              <a:rPr lang="ko-KR" altLang="en-US" sz="11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카톡으로</a:t>
            </a:r>
            <a:r>
              <a:rPr lang="ko-KR" altLang="en-US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 보낸 후 </a:t>
            </a:r>
            <a:r>
              <a:rPr lang="ko-KR" altLang="en-US" sz="1100" dirty="0" smtClean="0">
                <a:solidFill>
                  <a:srgbClr val="FF0000"/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서명 </a:t>
            </a:r>
            <a:r>
              <a:rPr lang="en-US" altLang="ko-KR" sz="1100" dirty="0">
                <a:solidFill>
                  <a:srgbClr val="FF0000"/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2</a:t>
            </a:r>
            <a:r>
              <a:rPr lang="ko-KR" altLang="en-US" sz="1100" dirty="0">
                <a:solidFill>
                  <a:srgbClr val="FF0000"/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곳을 받고 회신 받는다</a:t>
            </a:r>
            <a:r>
              <a:rPr lang="en-US" altLang="ko-KR" sz="1100" dirty="0">
                <a:solidFill>
                  <a:srgbClr val="FF0000"/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.</a:t>
            </a:r>
          </a:p>
          <a:p>
            <a:pPr algn="ctr"/>
            <a:r>
              <a:rPr lang="ko-KR" altLang="en-US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↓</a:t>
            </a:r>
            <a:endParaRPr lang="en-US" altLang="ko-KR" sz="1100" dirty="0">
              <a:solidFill>
                <a:schemeClr val="tx1">
                  <a:lumMod val="75000"/>
                  <a:lumOff val="25000"/>
                </a:schemeClr>
              </a:solidFill>
              <a:latin typeface="에스코어 드림 3 Light" panose="020B0303030302020204" pitchFamily="34" charset="-127"/>
              <a:ea typeface="에스코어 드림 3 Light" panose="020B0303030302020204" pitchFamily="34" charset="-127"/>
            </a:endParaRPr>
          </a:p>
          <a:p>
            <a:r>
              <a:rPr lang="ko-KR" altLang="en-US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회신 받은 계약서 및 </a:t>
            </a:r>
            <a:r>
              <a:rPr lang="ko-KR" altLang="en-US" sz="11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업소정보를</a:t>
            </a:r>
            <a:r>
              <a:rPr lang="ko-KR" altLang="en-US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 운영 관리하는 </a:t>
            </a:r>
            <a:r>
              <a:rPr lang="ko-KR" altLang="en-US" sz="11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라인방에</a:t>
            </a:r>
            <a:r>
              <a:rPr lang="ko-KR" altLang="en-US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 전달한다</a:t>
            </a:r>
            <a:r>
              <a:rPr lang="en-US" altLang="ko-KR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.</a:t>
            </a:r>
          </a:p>
          <a:p>
            <a:pPr algn="ctr"/>
            <a:r>
              <a:rPr lang="ko-KR" altLang="en-US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↓</a:t>
            </a:r>
            <a:endParaRPr lang="en-US" altLang="ko-KR" sz="1100" dirty="0">
              <a:solidFill>
                <a:schemeClr val="tx1">
                  <a:lumMod val="75000"/>
                  <a:lumOff val="25000"/>
                </a:schemeClr>
              </a:solidFill>
              <a:latin typeface="에스코어 드림 3 Light" panose="020B0303030302020204" pitchFamily="34" charset="-127"/>
              <a:ea typeface="에스코어 드림 3 Light" panose="020B0303030302020204" pitchFamily="34" charset="-127"/>
            </a:endParaRPr>
          </a:p>
          <a:p>
            <a:r>
              <a:rPr lang="ko-KR" altLang="en-US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관리자는 </a:t>
            </a:r>
            <a:r>
              <a:rPr lang="ko-KR" altLang="en-US" sz="11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어드민에</a:t>
            </a:r>
            <a:r>
              <a:rPr lang="ko-KR" altLang="en-US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 </a:t>
            </a:r>
            <a:r>
              <a:rPr lang="ko-KR" altLang="en-US" sz="11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업소정보</a:t>
            </a:r>
            <a:r>
              <a:rPr lang="ko-KR" altLang="en-US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 </a:t>
            </a:r>
            <a:r>
              <a:rPr lang="ko-KR" altLang="en-US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 정확히 </a:t>
            </a:r>
            <a:r>
              <a:rPr lang="ko-KR" altLang="en-US" sz="11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기재되어있는지</a:t>
            </a:r>
            <a:r>
              <a:rPr lang="ko-KR" altLang="en-US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 다시 확인한다</a:t>
            </a:r>
            <a:r>
              <a:rPr lang="en-US" altLang="ko-KR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.</a:t>
            </a:r>
          </a:p>
          <a:p>
            <a:pPr algn="ctr"/>
            <a:r>
              <a:rPr lang="ko-KR" altLang="en-US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↓</a:t>
            </a:r>
            <a:endParaRPr lang="en-US" altLang="ko-KR" sz="1100" dirty="0">
              <a:solidFill>
                <a:schemeClr val="tx1">
                  <a:lumMod val="75000"/>
                  <a:lumOff val="25000"/>
                </a:schemeClr>
              </a:solidFill>
              <a:latin typeface="에스코어 드림 3 Light" panose="020B0303030302020204" pitchFamily="34" charset="-127"/>
              <a:ea typeface="에스코어 드림 3 Light" panose="020B0303030302020204" pitchFamily="34" charset="-127"/>
            </a:endParaRPr>
          </a:p>
          <a:p>
            <a:r>
              <a:rPr lang="ko-KR" altLang="en-US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포스팅은 당일 진행</a:t>
            </a:r>
            <a:r>
              <a:rPr lang="en-US" altLang="ko-KR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,</a:t>
            </a:r>
            <a:r>
              <a:rPr lang="ko-KR" altLang="en-US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대문디자인은 </a:t>
            </a:r>
            <a:endParaRPr lang="en-US" altLang="ko-KR" sz="1100" dirty="0">
              <a:solidFill>
                <a:schemeClr val="tx1">
                  <a:lumMod val="75000"/>
                  <a:lumOff val="25000"/>
                </a:schemeClr>
              </a:solidFill>
              <a:latin typeface="에스코어 드림 3 Light" panose="020B0303030302020204" pitchFamily="34" charset="-127"/>
              <a:ea typeface="에스코어 드림 3 Light" panose="020B0303030302020204" pitchFamily="34" charset="-127"/>
            </a:endParaRPr>
          </a:p>
          <a:p>
            <a:r>
              <a:rPr lang="en-US" altLang="ko-KR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1</a:t>
            </a:r>
            <a:r>
              <a:rPr lang="ko-KR" altLang="en-US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주일 이상 소요됨을 계약자에게 전달한다</a:t>
            </a:r>
            <a:r>
              <a:rPr lang="en-US" altLang="ko-KR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.</a:t>
            </a:r>
          </a:p>
          <a:p>
            <a:endParaRPr lang="ko-KR" altLang="en-US" sz="825" dirty="0">
              <a:solidFill>
                <a:schemeClr val="tx1">
                  <a:lumMod val="75000"/>
                  <a:lumOff val="25000"/>
                </a:schemeClr>
              </a:solidFill>
              <a:latin typeface="에스코어 드림 3 Light" panose="020B0303030302020204" pitchFamily="34" charset="-127"/>
              <a:ea typeface="에스코어 드림 3 Light" panose="020B0303030302020204" pitchFamily="34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1978211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직사각형 5"/>
          <p:cNvSpPr/>
          <p:nvPr/>
        </p:nvSpPr>
        <p:spPr>
          <a:xfrm>
            <a:off x="0" y="764704"/>
            <a:ext cx="9144000" cy="5319104"/>
          </a:xfrm>
          <a:prstGeom prst="rect">
            <a:avLst/>
          </a:prstGeom>
          <a:solidFill>
            <a:srgbClr val="92D050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" name="내용 개체 틀 2"/>
          <p:cNvSpPr>
            <a:spLocks noGrp="1"/>
          </p:cNvSpPr>
          <p:nvPr>
            <p:ph idx="1"/>
          </p:nvPr>
        </p:nvSpPr>
        <p:spPr>
          <a:xfrm>
            <a:off x="5037" y="1216823"/>
            <a:ext cx="9138963" cy="3734988"/>
          </a:xfrm>
        </p:spPr>
        <p:txBody>
          <a:bodyPr>
            <a:noAutofit/>
          </a:bodyPr>
          <a:lstStyle/>
          <a:p>
            <a:pPr marL="0" indent="0">
              <a:lnSpc>
                <a:spcPct val="150000"/>
              </a:lnSpc>
              <a:buNone/>
            </a:pPr>
            <a:endParaRPr lang="en-US" altLang="ko-KR" sz="1400" b="1" u="sng" dirty="0">
              <a:latin typeface="HY견고딕" panose="02030600000101010101" pitchFamily="18" charset="-127"/>
              <a:ea typeface="HY견고딕" panose="02030600000101010101" pitchFamily="18" charset="-127"/>
            </a:endParaRPr>
          </a:p>
          <a:p>
            <a:pPr marL="0" indent="0">
              <a:lnSpc>
                <a:spcPct val="150000"/>
              </a:lnSpc>
              <a:buNone/>
            </a:pPr>
            <a:endParaRPr lang="en-US" altLang="ko-KR" sz="1100" b="1" dirty="0">
              <a:latin typeface="HY견고딕" panose="02030600000101010101" pitchFamily="18" charset="-127"/>
              <a:ea typeface="HY견고딕" panose="02030600000101010101" pitchFamily="18" charset="-127"/>
            </a:endParaRPr>
          </a:p>
          <a:p>
            <a:pPr marL="228600" indent="-228600">
              <a:lnSpc>
                <a:spcPct val="150000"/>
              </a:lnSpc>
            </a:pPr>
            <a:r>
              <a:rPr lang="ko-KR" altLang="en-US" sz="1200" spc="-2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/>
                <a:ea typeface="나눔고딕"/>
              </a:rPr>
              <a:t>결재 </a:t>
            </a:r>
            <a:r>
              <a:rPr lang="ko-KR" altLang="en-US" sz="1200" spc="-20" dirty="0">
                <a:solidFill>
                  <a:schemeClr val="tx1">
                    <a:lumMod val="65000"/>
                    <a:lumOff val="35000"/>
                  </a:schemeClr>
                </a:solidFill>
                <a:latin typeface="나눔고딕"/>
                <a:ea typeface="나눔고딕"/>
              </a:rPr>
              <a:t>방법은 현금입금</a:t>
            </a:r>
            <a:r>
              <a:rPr lang="en-US" altLang="ko-KR" sz="1200" spc="-20" dirty="0">
                <a:solidFill>
                  <a:schemeClr val="tx1">
                    <a:lumMod val="65000"/>
                    <a:lumOff val="35000"/>
                  </a:schemeClr>
                </a:solidFill>
                <a:latin typeface="나눔고딕"/>
                <a:ea typeface="나눔고딕"/>
              </a:rPr>
              <a:t>[</a:t>
            </a:r>
            <a:r>
              <a:rPr lang="ko-KR" altLang="en-US" sz="1200" spc="-20" dirty="0">
                <a:solidFill>
                  <a:schemeClr val="tx1">
                    <a:lumMod val="65000"/>
                    <a:lumOff val="35000"/>
                  </a:schemeClr>
                </a:solidFill>
                <a:latin typeface="나눔고딕"/>
                <a:ea typeface="나눔고딕"/>
              </a:rPr>
              <a:t>계좌이체</a:t>
            </a:r>
            <a:r>
              <a:rPr lang="en-US" altLang="ko-KR" sz="1200" spc="-20" dirty="0">
                <a:solidFill>
                  <a:schemeClr val="tx1">
                    <a:lumMod val="65000"/>
                    <a:lumOff val="35000"/>
                  </a:schemeClr>
                </a:solidFill>
                <a:latin typeface="나눔고딕"/>
                <a:ea typeface="나눔고딕"/>
              </a:rPr>
              <a:t>]</a:t>
            </a:r>
            <a:r>
              <a:rPr lang="ko-KR" altLang="en-US" sz="1200" spc="-20" dirty="0">
                <a:solidFill>
                  <a:schemeClr val="tx1">
                    <a:lumMod val="65000"/>
                    <a:lumOff val="35000"/>
                  </a:schemeClr>
                </a:solidFill>
                <a:latin typeface="나눔고딕"/>
                <a:ea typeface="나눔고딕"/>
              </a:rPr>
              <a:t>와 카드결재</a:t>
            </a:r>
            <a:r>
              <a:rPr lang="en-US" altLang="ko-KR" sz="1200" spc="-20" dirty="0">
                <a:solidFill>
                  <a:schemeClr val="tx1">
                    <a:lumMod val="65000"/>
                    <a:lumOff val="35000"/>
                  </a:schemeClr>
                </a:solidFill>
                <a:latin typeface="나눔고딕"/>
                <a:ea typeface="나눔고딕"/>
              </a:rPr>
              <a:t>[</a:t>
            </a:r>
            <a:r>
              <a:rPr lang="ko-KR" altLang="en-US" sz="1200" spc="-2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나눔고딕"/>
                <a:ea typeface="나눔고딕"/>
              </a:rPr>
              <a:t>페이엣</a:t>
            </a:r>
            <a:r>
              <a:rPr lang="en-US" altLang="ko-KR" sz="1200" spc="-20" dirty="0">
                <a:solidFill>
                  <a:schemeClr val="tx1">
                    <a:lumMod val="65000"/>
                    <a:lumOff val="35000"/>
                  </a:schemeClr>
                </a:solidFill>
                <a:latin typeface="나눔고딕"/>
                <a:ea typeface="나눔고딕"/>
              </a:rPr>
              <a:t>] 2</a:t>
            </a:r>
            <a:r>
              <a:rPr lang="ko-KR" altLang="en-US" sz="1200" spc="-20" dirty="0">
                <a:solidFill>
                  <a:schemeClr val="tx1">
                    <a:lumMod val="65000"/>
                    <a:lumOff val="35000"/>
                  </a:schemeClr>
                </a:solidFill>
                <a:latin typeface="나눔고딕"/>
                <a:ea typeface="나눔고딕"/>
              </a:rPr>
              <a:t>가지 </a:t>
            </a:r>
            <a:r>
              <a:rPr lang="ko-KR" altLang="en-US" sz="1200" spc="-2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/>
                <a:ea typeface="나눔고딕"/>
              </a:rPr>
              <a:t>방식</a:t>
            </a:r>
            <a:r>
              <a:rPr lang="en-US" altLang="ko-KR" sz="1200" spc="-2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/>
                <a:ea typeface="나눔고딕"/>
              </a:rPr>
              <a:t>.</a:t>
            </a:r>
            <a:endParaRPr lang="en-US" altLang="ko-KR" sz="1200" spc="-20" dirty="0">
              <a:solidFill>
                <a:schemeClr val="tx1">
                  <a:lumMod val="65000"/>
                  <a:lumOff val="35000"/>
                </a:schemeClr>
              </a:solidFill>
              <a:latin typeface="나눔고딕"/>
              <a:ea typeface="나눔고딕"/>
            </a:endParaRPr>
          </a:p>
          <a:p>
            <a:pPr marL="228600" indent="-228600">
              <a:lnSpc>
                <a:spcPct val="150000"/>
              </a:lnSpc>
              <a:buFont typeface="+mj-ea"/>
              <a:buAutoNum type="circleNumDbPlain"/>
            </a:pPr>
            <a:r>
              <a:rPr lang="ko-KR" altLang="en-US" sz="1200" spc="-2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/>
                <a:ea typeface="나눔고딕"/>
              </a:rPr>
              <a:t>현금입금</a:t>
            </a:r>
            <a:r>
              <a:rPr lang="en-US" altLang="ko-KR" sz="1200" spc="-20" dirty="0">
                <a:solidFill>
                  <a:schemeClr val="tx1">
                    <a:lumMod val="65000"/>
                    <a:lumOff val="35000"/>
                  </a:schemeClr>
                </a:solidFill>
                <a:latin typeface="나눔고딕"/>
                <a:ea typeface="나눔고딕"/>
              </a:rPr>
              <a:t>[</a:t>
            </a:r>
            <a:r>
              <a:rPr lang="ko-KR" altLang="en-US" sz="1200" spc="-20" dirty="0">
                <a:solidFill>
                  <a:schemeClr val="tx1">
                    <a:lumMod val="65000"/>
                    <a:lumOff val="35000"/>
                  </a:schemeClr>
                </a:solidFill>
                <a:latin typeface="나눔고딕"/>
                <a:ea typeface="나눔고딕"/>
              </a:rPr>
              <a:t>계좌이체</a:t>
            </a:r>
            <a:r>
              <a:rPr lang="en-US" altLang="ko-KR" sz="1200" spc="-20" dirty="0">
                <a:solidFill>
                  <a:schemeClr val="tx1">
                    <a:lumMod val="65000"/>
                    <a:lumOff val="35000"/>
                  </a:schemeClr>
                </a:solidFill>
                <a:latin typeface="나눔고딕"/>
                <a:ea typeface="나눔고딕"/>
              </a:rPr>
              <a:t>] 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altLang="ko-KR" sz="1200" spc="-20" dirty="0">
                <a:solidFill>
                  <a:schemeClr val="tx1">
                    <a:lumMod val="65000"/>
                    <a:lumOff val="35000"/>
                  </a:schemeClr>
                </a:solidFill>
                <a:latin typeface="나눔고딕"/>
                <a:ea typeface="나눔고딕"/>
              </a:rPr>
              <a:t>-</a:t>
            </a:r>
            <a:r>
              <a:rPr lang="ko-KR" altLang="en-US" sz="1200" spc="-20" dirty="0">
                <a:solidFill>
                  <a:schemeClr val="tx1">
                    <a:lumMod val="65000"/>
                    <a:lumOff val="35000"/>
                  </a:schemeClr>
                </a:solidFill>
                <a:latin typeface="나눔고딕"/>
                <a:ea typeface="나눔고딕"/>
              </a:rPr>
              <a:t>계좌이체  </a:t>
            </a:r>
            <a:r>
              <a:rPr lang="en-US" altLang="ko-KR" sz="1200" spc="-20" dirty="0">
                <a:solidFill>
                  <a:schemeClr val="tx1">
                    <a:lumMod val="65000"/>
                    <a:lumOff val="35000"/>
                  </a:schemeClr>
                </a:solidFill>
                <a:latin typeface="나눔고딕"/>
                <a:ea typeface="나눔고딕"/>
              </a:rPr>
              <a:t>: </a:t>
            </a:r>
            <a:r>
              <a:rPr lang="ko-KR" altLang="en-US" sz="1200" spc="-20" dirty="0">
                <a:solidFill>
                  <a:schemeClr val="tx1">
                    <a:lumMod val="65000"/>
                    <a:lumOff val="35000"/>
                  </a:schemeClr>
                </a:solidFill>
                <a:latin typeface="나눔고딕"/>
                <a:ea typeface="나눔고딕"/>
              </a:rPr>
              <a:t>농협 계좌번호 </a:t>
            </a:r>
            <a:r>
              <a:rPr lang="en-US" altLang="ko-KR" sz="1200" spc="-20" dirty="0">
                <a:solidFill>
                  <a:schemeClr val="tx1">
                    <a:lumMod val="65000"/>
                    <a:lumOff val="35000"/>
                  </a:schemeClr>
                </a:solidFill>
                <a:latin typeface="나눔고딕"/>
                <a:ea typeface="나눔고딕"/>
              </a:rPr>
              <a:t>351-5537-7635-13  </a:t>
            </a:r>
            <a:r>
              <a:rPr lang="ko-KR" altLang="en-US" sz="1200" spc="-20" dirty="0">
                <a:solidFill>
                  <a:schemeClr val="tx1">
                    <a:lumMod val="65000"/>
                    <a:lumOff val="35000"/>
                  </a:schemeClr>
                </a:solidFill>
                <a:latin typeface="나눔고딕"/>
                <a:ea typeface="나눔고딕"/>
              </a:rPr>
              <a:t>예금주  박준홍</a:t>
            </a:r>
            <a:r>
              <a:rPr lang="en-US" altLang="ko-KR" sz="1200" spc="-20" dirty="0">
                <a:solidFill>
                  <a:schemeClr val="tx1">
                    <a:lumMod val="65000"/>
                    <a:lumOff val="35000"/>
                  </a:schemeClr>
                </a:solidFill>
                <a:latin typeface="나눔고딕"/>
                <a:ea typeface="나눔고딕"/>
              </a:rPr>
              <a:t>(</a:t>
            </a:r>
            <a:r>
              <a:rPr lang="ko-KR" altLang="en-US" sz="1200" spc="-2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나눔고딕"/>
                <a:ea typeface="나눔고딕"/>
              </a:rPr>
              <a:t>홍희마케팅</a:t>
            </a:r>
            <a:r>
              <a:rPr lang="en-US" altLang="ko-KR" sz="1200" spc="-20" dirty="0">
                <a:solidFill>
                  <a:schemeClr val="tx1">
                    <a:lumMod val="65000"/>
                    <a:lumOff val="35000"/>
                  </a:schemeClr>
                </a:solidFill>
                <a:latin typeface="나눔고딕"/>
                <a:ea typeface="나눔고딕"/>
              </a:rPr>
              <a:t>)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altLang="ko-KR" sz="1200" spc="-20" dirty="0">
                <a:solidFill>
                  <a:schemeClr val="tx1">
                    <a:lumMod val="65000"/>
                    <a:lumOff val="35000"/>
                  </a:schemeClr>
                </a:solidFill>
                <a:latin typeface="나눔고딕"/>
                <a:ea typeface="나눔고딕"/>
              </a:rPr>
              <a:t>-</a:t>
            </a:r>
            <a:r>
              <a:rPr lang="ko-KR" altLang="en-US" sz="1200" spc="-20" dirty="0">
                <a:solidFill>
                  <a:schemeClr val="tx1">
                    <a:lumMod val="65000"/>
                    <a:lumOff val="35000"/>
                  </a:schemeClr>
                </a:solidFill>
                <a:latin typeface="나눔고딕"/>
                <a:ea typeface="나눔고딕"/>
              </a:rPr>
              <a:t>현금  </a:t>
            </a:r>
            <a:r>
              <a:rPr lang="en-US" altLang="ko-KR" sz="1200" spc="-20" dirty="0">
                <a:solidFill>
                  <a:schemeClr val="tx1">
                    <a:lumMod val="65000"/>
                    <a:lumOff val="35000"/>
                  </a:schemeClr>
                </a:solidFill>
                <a:latin typeface="나눔고딕"/>
                <a:ea typeface="나눔고딕"/>
              </a:rPr>
              <a:t>:  </a:t>
            </a:r>
            <a:r>
              <a:rPr lang="ko-KR" altLang="en-US" sz="1200" spc="-20" dirty="0">
                <a:solidFill>
                  <a:schemeClr val="tx1">
                    <a:lumMod val="65000"/>
                    <a:lumOff val="35000"/>
                  </a:schemeClr>
                </a:solidFill>
                <a:latin typeface="나눔고딕"/>
                <a:ea typeface="나눔고딕"/>
              </a:rPr>
              <a:t>현금으로 받았을 시 인근 은행에서 계좌이체 한다</a:t>
            </a:r>
            <a:r>
              <a:rPr lang="en-US" altLang="ko-KR" sz="1200" spc="-2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/>
                <a:ea typeface="나눔고딕"/>
              </a:rPr>
              <a:t>.</a:t>
            </a:r>
          </a:p>
          <a:p>
            <a:pPr marL="228600" indent="-228600">
              <a:lnSpc>
                <a:spcPct val="150000"/>
              </a:lnSpc>
              <a:buFont typeface="+mj-ea"/>
              <a:buAutoNum type="circleNumDbPlain" startAt="2"/>
            </a:pPr>
            <a:r>
              <a:rPr lang="ko-KR" altLang="en-US" sz="1200" spc="-2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/>
                <a:ea typeface="나눔고딕"/>
              </a:rPr>
              <a:t>카드결제</a:t>
            </a:r>
            <a:r>
              <a:rPr lang="en-US" altLang="ko-KR" sz="1200" spc="-2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/>
                <a:ea typeface="나눔고딕"/>
              </a:rPr>
              <a:t>-</a:t>
            </a:r>
            <a:r>
              <a:rPr lang="ko-KR" altLang="en-US" sz="1200" spc="-2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/>
                <a:ea typeface="나눔고딕"/>
              </a:rPr>
              <a:t>페이엣</a:t>
            </a:r>
            <a:r>
              <a:rPr lang="ko-KR" altLang="en-US" sz="1200" spc="-2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/>
                <a:ea typeface="나눔고딕"/>
              </a:rPr>
              <a:t> </a:t>
            </a:r>
            <a:endParaRPr lang="en-US" altLang="ko-KR" sz="1200" spc="-20" dirty="0" smtClean="0">
              <a:solidFill>
                <a:schemeClr val="tx1">
                  <a:lumMod val="65000"/>
                  <a:lumOff val="35000"/>
                </a:schemeClr>
              </a:solidFill>
              <a:latin typeface="나눔고딕"/>
              <a:ea typeface="나눔고딕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en-US" altLang="ko-KR" sz="1200" spc="-2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/>
                <a:ea typeface="나눔고딕"/>
              </a:rPr>
              <a:t>-</a:t>
            </a:r>
            <a:r>
              <a:rPr lang="ko-KR" altLang="en-US" sz="1200" spc="-2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나눔고딕"/>
                <a:ea typeface="나눔고딕"/>
              </a:rPr>
              <a:t>페이엣</a:t>
            </a:r>
            <a:r>
              <a:rPr lang="ko-KR" altLang="en-US" sz="1200" spc="-20" dirty="0">
                <a:solidFill>
                  <a:schemeClr val="tx1">
                    <a:lumMod val="65000"/>
                    <a:lumOff val="35000"/>
                  </a:schemeClr>
                </a:solidFill>
                <a:latin typeface="나눔고딕"/>
                <a:ea typeface="나눔고딕"/>
              </a:rPr>
              <a:t> </a:t>
            </a:r>
            <a:r>
              <a:rPr lang="en-US" altLang="ko-KR" sz="1200" spc="-2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/>
                <a:ea typeface="나눔고딕"/>
              </a:rPr>
              <a:t>id-</a:t>
            </a:r>
            <a:r>
              <a:rPr lang="ko-KR" altLang="en-US" sz="1200" spc="-2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/>
                <a:ea typeface="나눔고딕"/>
              </a:rPr>
              <a:t>본사 지정 부여 코드</a:t>
            </a:r>
            <a:r>
              <a:rPr lang="en-US" altLang="ko-KR" sz="1200" spc="-2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/>
                <a:ea typeface="나눔고딕"/>
              </a:rPr>
              <a:t> </a:t>
            </a:r>
            <a:r>
              <a:rPr lang="en-US" altLang="ko-KR" sz="1200" spc="-20" dirty="0">
                <a:solidFill>
                  <a:schemeClr val="tx1">
                    <a:lumMod val="65000"/>
                    <a:lumOff val="35000"/>
                  </a:schemeClr>
                </a:solidFill>
                <a:latin typeface="나눔고딕"/>
                <a:ea typeface="나눔고딕"/>
              </a:rPr>
              <a:t>, </a:t>
            </a:r>
            <a:r>
              <a:rPr lang="en-US" altLang="ko-KR" sz="1200" spc="-2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/>
                <a:ea typeface="나눔고딕"/>
              </a:rPr>
              <a:t>password-</a:t>
            </a:r>
            <a:r>
              <a:rPr lang="ko-KR" altLang="en-US" sz="1200" spc="-2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/>
                <a:ea typeface="나눔고딕"/>
              </a:rPr>
              <a:t>본사 지정 비번 입력</a:t>
            </a:r>
            <a:endParaRPr lang="en-US" altLang="ko-KR" sz="1200" spc="-20" dirty="0">
              <a:solidFill>
                <a:schemeClr val="tx1">
                  <a:lumMod val="65000"/>
                  <a:lumOff val="35000"/>
                </a:schemeClr>
              </a:solidFill>
              <a:latin typeface="나눔고딕"/>
              <a:ea typeface="나눔고딕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en-US" altLang="ko-KR" sz="1200" spc="-2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/>
                <a:ea typeface="나눔고딕"/>
              </a:rPr>
              <a:t>-</a:t>
            </a:r>
            <a:r>
              <a:rPr lang="ko-KR" altLang="en-US" sz="1200" spc="-2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나눔고딕"/>
                <a:ea typeface="나눔고딕"/>
              </a:rPr>
              <a:t>과세금액</a:t>
            </a:r>
            <a:r>
              <a:rPr lang="en-US" altLang="ko-KR" sz="1200" spc="-20" dirty="0">
                <a:solidFill>
                  <a:schemeClr val="tx1">
                    <a:lumMod val="65000"/>
                    <a:lumOff val="35000"/>
                  </a:schemeClr>
                </a:solidFill>
                <a:latin typeface="나눔고딕"/>
                <a:ea typeface="나눔고딕"/>
              </a:rPr>
              <a:t>- </a:t>
            </a:r>
            <a:r>
              <a:rPr lang="ko-KR" altLang="en-US" sz="1200" spc="-20" dirty="0">
                <a:solidFill>
                  <a:schemeClr val="tx1">
                    <a:lumMod val="65000"/>
                    <a:lumOff val="35000"/>
                  </a:schemeClr>
                </a:solidFill>
                <a:latin typeface="나눔고딕"/>
                <a:ea typeface="나눔고딕"/>
              </a:rPr>
              <a:t>판매하는 상품 금액 기재</a:t>
            </a:r>
            <a:endParaRPr lang="en-US" altLang="ko-KR" sz="1200" spc="-20" dirty="0">
              <a:solidFill>
                <a:schemeClr val="tx1">
                  <a:lumMod val="65000"/>
                  <a:lumOff val="35000"/>
                </a:schemeClr>
              </a:solidFill>
              <a:latin typeface="나눔고딕"/>
              <a:ea typeface="나눔고딕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en-US" altLang="ko-KR" sz="1200" spc="-20" dirty="0">
                <a:solidFill>
                  <a:schemeClr val="tx1">
                    <a:lumMod val="65000"/>
                    <a:lumOff val="35000"/>
                  </a:schemeClr>
                </a:solidFill>
                <a:latin typeface="나눔고딕"/>
                <a:ea typeface="나눔고딕"/>
              </a:rPr>
              <a:t>-</a:t>
            </a:r>
            <a:r>
              <a:rPr lang="ko-KR" altLang="en-US" sz="1200" spc="-2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나눔고딕"/>
                <a:ea typeface="나눔고딕"/>
              </a:rPr>
              <a:t>비과세금액</a:t>
            </a:r>
            <a:r>
              <a:rPr lang="en-US" altLang="ko-KR" sz="1200" spc="-20" dirty="0">
                <a:solidFill>
                  <a:schemeClr val="tx1">
                    <a:lumMod val="65000"/>
                    <a:lumOff val="35000"/>
                  </a:schemeClr>
                </a:solidFill>
                <a:latin typeface="나눔고딕"/>
                <a:ea typeface="나눔고딕"/>
              </a:rPr>
              <a:t>-</a:t>
            </a:r>
            <a:r>
              <a:rPr lang="ko-KR" altLang="en-US" sz="1200" spc="-20" dirty="0">
                <a:solidFill>
                  <a:schemeClr val="tx1">
                    <a:lumMod val="65000"/>
                    <a:lumOff val="35000"/>
                  </a:schemeClr>
                </a:solidFill>
                <a:latin typeface="나눔고딕"/>
                <a:ea typeface="나눔고딕"/>
              </a:rPr>
              <a:t>공란으로 둔다</a:t>
            </a:r>
            <a:endParaRPr lang="en-US" altLang="ko-KR" sz="1200" spc="-20" dirty="0">
              <a:solidFill>
                <a:schemeClr val="tx1">
                  <a:lumMod val="65000"/>
                  <a:lumOff val="35000"/>
                </a:schemeClr>
              </a:solidFill>
              <a:latin typeface="나눔고딕"/>
              <a:ea typeface="나눔고딕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en-US" altLang="ko-KR" sz="1200" spc="-20" dirty="0">
                <a:solidFill>
                  <a:schemeClr val="tx1">
                    <a:lumMod val="65000"/>
                    <a:lumOff val="35000"/>
                  </a:schemeClr>
                </a:solidFill>
                <a:latin typeface="나눔고딕"/>
                <a:ea typeface="나눔고딕"/>
              </a:rPr>
              <a:t>-</a:t>
            </a:r>
            <a:r>
              <a:rPr lang="ko-KR" altLang="en-US" sz="1200" spc="-20" dirty="0">
                <a:solidFill>
                  <a:schemeClr val="tx1">
                    <a:lumMod val="65000"/>
                    <a:lumOff val="35000"/>
                  </a:schemeClr>
                </a:solidFill>
                <a:latin typeface="나눔고딕"/>
                <a:ea typeface="나눔고딕"/>
              </a:rPr>
              <a:t>메모</a:t>
            </a:r>
            <a:r>
              <a:rPr lang="en-US" altLang="ko-KR" sz="1200" spc="-20" dirty="0">
                <a:solidFill>
                  <a:schemeClr val="tx1">
                    <a:lumMod val="65000"/>
                    <a:lumOff val="35000"/>
                  </a:schemeClr>
                </a:solidFill>
                <a:latin typeface="나눔고딕"/>
                <a:ea typeface="나눔고딕"/>
              </a:rPr>
              <a:t>-</a:t>
            </a:r>
            <a:r>
              <a:rPr lang="ko-KR" altLang="en-US" sz="1200" spc="-20" dirty="0">
                <a:solidFill>
                  <a:schemeClr val="tx1">
                    <a:lumMod val="65000"/>
                    <a:lumOff val="35000"/>
                  </a:schemeClr>
                </a:solidFill>
                <a:latin typeface="나눔고딕"/>
                <a:ea typeface="나눔고딕"/>
              </a:rPr>
              <a:t>지역</a:t>
            </a:r>
            <a:r>
              <a:rPr lang="en-US" altLang="ko-KR" sz="1200" spc="-20" dirty="0">
                <a:solidFill>
                  <a:schemeClr val="tx1">
                    <a:lumMod val="65000"/>
                    <a:lumOff val="35000"/>
                  </a:schemeClr>
                </a:solidFill>
                <a:latin typeface="나눔고딕"/>
                <a:ea typeface="나눔고딕"/>
              </a:rPr>
              <a:t>_</a:t>
            </a:r>
            <a:r>
              <a:rPr lang="ko-KR" altLang="en-US" sz="1200" spc="-20" dirty="0">
                <a:solidFill>
                  <a:schemeClr val="tx1">
                    <a:lumMod val="65000"/>
                    <a:lumOff val="35000"/>
                  </a:schemeClr>
                </a:solidFill>
                <a:latin typeface="나눔고딕"/>
                <a:ea typeface="나눔고딕"/>
              </a:rPr>
              <a:t>상호 필히 </a:t>
            </a:r>
            <a:r>
              <a:rPr lang="ko-KR" altLang="en-US" sz="1200" spc="-2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/>
                <a:ea typeface="나눔고딕"/>
              </a:rPr>
              <a:t>기재</a:t>
            </a:r>
            <a:endParaRPr lang="en-US" altLang="ko-KR" sz="1200" spc="-20" dirty="0" smtClean="0">
              <a:solidFill>
                <a:schemeClr val="tx1">
                  <a:lumMod val="65000"/>
                  <a:lumOff val="35000"/>
                </a:schemeClr>
              </a:solidFill>
              <a:latin typeface="나눔고딕"/>
              <a:ea typeface="나눔고딕"/>
            </a:endParaRPr>
          </a:p>
          <a:p>
            <a:pPr marL="0" indent="0">
              <a:lnSpc>
                <a:spcPct val="150000"/>
              </a:lnSpc>
              <a:buNone/>
            </a:pPr>
            <a:endParaRPr lang="en-US" altLang="ko-KR" sz="1200" spc="-20" dirty="0">
              <a:solidFill>
                <a:schemeClr val="tx1">
                  <a:lumMod val="65000"/>
                  <a:lumOff val="35000"/>
                </a:schemeClr>
              </a:solidFill>
              <a:latin typeface="나눔고딕"/>
              <a:ea typeface="나눔고딕"/>
            </a:endParaRPr>
          </a:p>
          <a:p>
            <a:pPr marL="228600" indent="-228600">
              <a:lnSpc>
                <a:spcPct val="150000"/>
              </a:lnSpc>
            </a:pPr>
            <a:r>
              <a:rPr lang="ko-KR" altLang="en-US" sz="1200" spc="-2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/>
                <a:ea typeface="나눔고딕"/>
              </a:rPr>
              <a:t>카드정보입력</a:t>
            </a:r>
            <a:r>
              <a:rPr lang="en-US" altLang="ko-KR" sz="1200" spc="-20" dirty="0">
                <a:solidFill>
                  <a:schemeClr val="tx1">
                    <a:lumMod val="65000"/>
                    <a:lumOff val="35000"/>
                  </a:schemeClr>
                </a:solidFill>
                <a:latin typeface="나눔고딕"/>
                <a:ea typeface="나눔고딕"/>
              </a:rPr>
              <a:t>-</a:t>
            </a:r>
            <a:r>
              <a:rPr lang="ko-KR" altLang="en-US" sz="1200" spc="-2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나눔고딕"/>
                <a:ea typeface="나눔고딕"/>
              </a:rPr>
              <a:t>카드입력</a:t>
            </a:r>
            <a:r>
              <a:rPr lang="ko-KR" altLang="en-US" sz="1200" spc="-20" dirty="0">
                <a:solidFill>
                  <a:schemeClr val="tx1">
                    <a:lumMod val="65000"/>
                    <a:lumOff val="35000"/>
                  </a:schemeClr>
                </a:solidFill>
                <a:latin typeface="나눔고딕"/>
                <a:ea typeface="나눔고딕"/>
              </a:rPr>
              <a:t> 및 무이자 할부가 매달 </a:t>
            </a:r>
            <a:r>
              <a:rPr lang="ko-KR" altLang="en-US" sz="1200" spc="-2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나눔고딕"/>
                <a:ea typeface="나눔고딕"/>
              </a:rPr>
              <a:t>상이하니</a:t>
            </a:r>
            <a:r>
              <a:rPr lang="ko-KR" altLang="en-US" sz="1200" spc="-20" dirty="0">
                <a:solidFill>
                  <a:schemeClr val="tx1">
                    <a:lumMod val="65000"/>
                    <a:lumOff val="35000"/>
                  </a:schemeClr>
                </a:solidFill>
                <a:latin typeface="나눔고딕"/>
                <a:ea typeface="나눔고딕"/>
              </a:rPr>
              <a:t> 확인하고 할부 기재할 것</a:t>
            </a:r>
            <a:endParaRPr lang="en-US" altLang="ko-KR" sz="1200" dirty="0">
              <a:solidFill>
                <a:schemeClr val="tx1">
                  <a:lumMod val="65000"/>
                  <a:lumOff val="35000"/>
                </a:schemeClr>
              </a:solidFill>
              <a:latin typeface="나눔고딕"/>
              <a:ea typeface="나눔고딕"/>
            </a:endParaRPr>
          </a:p>
          <a:p>
            <a:pPr>
              <a:lnSpc>
                <a:spcPct val="150000"/>
              </a:lnSpc>
            </a:pPr>
            <a:endParaRPr lang="en-US" altLang="ko-KR" sz="1200" dirty="0" smtClean="0">
              <a:solidFill>
                <a:schemeClr val="tx1">
                  <a:lumMod val="65000"/>
                  <a:lumOff val="35000"/>
                </a:schemeClr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>
              <a:lnSpc>
                <a:spcPct val="150000"/>
              </a:lnSpc>
            </a:pPr>
            <a:endParaRPr lang="en-US" altLang="ko-KR" sz="1200" dirty="0" smtClean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4" name="slide4_shape4"/>
          <p:cNvSpPr/>
          <p:nvPr/>
        </p:nvSpPr>
        <p:spPr>
          <a:xfrm>
            <a:off x="323528" y="1471092"/>
            <a:ext cx="3312368" cy="360040"/>
          </a:xfrm>
          <a:prstGeom prst="rect">
            <a:avLst/>
          </a:prstGeom>
        </p:spPr>
        <p:txBody>
          <a:bodyPr lIns="91440" tIns="45720" rIns="91440" bIns="45720"/>
          <a:lstStyle/>
          <a:p>
            <a:pPr marL="228600" indent="-228600" algn="l" defTabSz="914400" latinLnBrk="1">
              <a:lnSpc>
                <a:spcPct val="130000"/>
              </a:lnSpc>
            </a:pPr>
            <a:r>
              <a:rPr lang="en-US" altLang="ko-KR" sz="1400" b="1" spc="-2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5</a:t>
            </a:r>
            <a:r>
              <a:rPr lang="en-US" altLang="ko-KR" sz="1400" b="1" kern="1200" spc="-2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. </a:t>
            </a:r>
            <a:r>
              <a:rPr lang="ko-KR" altLang="en-US" sz="1400" b="1" spc="-2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결제</a:t>
            </a:r>
            <a:r>
              <a:rPr lang="en-US" altLang="ko-KR" sz="1400" b="1" spc="-20" dirty="0">
                <a:latin typeface="나눔고딕" panose="020D0604000000000000" pitchFamily="50" charset="-127"/>
                <a:ea typeface="나눔고딕" panose="020D0604000000000000" pitchFamily="50" charset="-127"/>
              </a:rPr>
              <a:t> </a:t>
            </a:r>
            <a:r>
              <a:rPr lang="ko-KR" altLang="en-US" sz="1400" b="1" spc="-2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방법</a:t>
            </a:r>
            <a:endParaRPr sz="1400" b="1" kern="1200" spc="-20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pic>
        <p:nvPicPr>
          <p:cNvPr id="8" name="Picture 3" descr="C:\Users\Owner\OneDrive\Desktop\홍희페이엣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652119" y="1471092"/>
            <a:ext cx="3266495" cy="4190156"/>
          </a:xfrm>
          <a:prstGeom prst="rect">
            <a:avLst/>
          </a:prstGeom>
          <a:noFill/>
          <a:ln>
            <a:solidFill>
              <a:schemeClr val="accent3"/>
            </a:solidFill>
          </a:ln>
        </p:spPr>
      </p:pic>
      <p:sp>
        <p:nvSpPr>
          <p:cNvPr id="5" name="한쪽 모서리가 잘린 사각형 4"/>
          <p:cNvSpPr/>
          <p:nvPr/>
        </p:nvSpPr>
        <p:spPr>
          <a:xfrm>
            <a:off x="0" y="548680"/>
            <a:ext cx="2459732" cy="432048"/>
          </a:xfrm>
          <a:prstGeom prst="snip1Rect">
            <a:avLst/>
          </a:prstGeom>
          <a:solidFill>
            <a:srgbClr val="00B050">
              <a:alpha val="9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b="1" dirty="0" smtClean="0"/>
              <a:t>4.</a:t>
            </a:r>
            <a:r>
              <a:rPr lang="ko-KR" altLang="en-US" b="1" dirty="0" smtClean="0"/>
              <a:t>가입</a:t>
            </a:r>
            <a:r>
              <a:rPr lang="en-US" altLang="ko-KR" b="1" dirty="0" smtClean="0"/>
              <a:t>/</a:t>
            </a:r>
            <a:r>
              <a:rPr lang="ko-KR" altLang="en-US" b="1" dirty="0" smtClean="0"/>
              <a:t>계약 절차</a:t>
            </a:r>
            <a:endParaRPr lang="ko-KR" altLang="en-US" b="1" dirty="0"/>
          </a:p>
        </p:txBody>
      </p:sp>
      <p:pic>
        <p:nvPicPr>
          <p:cNvPr id="9" name="그림 8" descr="그림3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988262" y="6083808"/>
            <a:ext cx="2164080" cy="7741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1863258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직사각형 11"/>
          <p:cNvSpPr/>
          <p:nvPr/>
        </p:nvSpPr>
        <p:spPr>
          <a:xfrm>
            <a:off x="0" y="764704"/>
            <a:ext cx="9144000" cy="5319104"/>
          </a:xfrm>
          <a:prstGeom prst="rect">
            <a:avLst/>
          </a:prstGeom>
          <a:solidFill>
            <a:srgbClr val="92D050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" name="내용 개체 틀 2"/>
          <p:cNvSpPr>
            <a:spLocks noGrp="1"/>
          </p:cNvSpPr>
          <p:nvPr>
            <p:ph idx="1"/>
          </p:nvPr>
        </p:nvSpPr>
        <p:spPr>
          <a:xfrm>
            <a:off x="5037" y="1216823"/>
            <a:ext cx="9138963" cy="3734988"/>
          </a:xfrm>
        </p:spPr>
        <p:txBody>
          <a:bodyPr>
            <a:noAutofit/>
          </a:bodyPr>
          <a:lstStyle/>
          <a:p>
            <a:pPr marL="0" indent="0">
              <a:lnSpc>
                <a:spcPct val="150000"/>
              </a:lnSpc>
              <a:buNone/>
            </a:pPr>
            <a:endParaRPr lang="en-US" altLang="ko-KR" sz="1400" b="1" u="sng" dirty="0">
              <a:solidFill>
                <a:schemeClr val="tx1">
                  <a:lumMod val="65000"/>
                  <a:lumOff val="35000"/>
                </a:schemeClr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  <a:p>
            <a:pPr marL="0" indent="0">
              <a:lnSpc>
                <a:spcPct val="150000"/>
              </a:lnSpc>
              <a:buNone/>
            </a:pPr>
            <a:endParaRPr lang="en-US" altLang="ko-KR" sz="1100" b="1" dirty="0">
              <a:solidFill>
                <a:schemeClr val="tx1">
                  <a:lumMod val="65000"/>
                  <a:lumOff val="35000"/>
                </a:schemeClr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  <a:p>
            <a:pPr marL="228600" indent="-228600">
              <a:lnSpc>
                <a:spcPct val="150000"/>
              </a:lnSpc>
            </a:pPr>
            <a:r>
              <a:rPr lang="ko-KR" altLang="en-US" sz="1200" spc="-2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대문디자인은 </a:t>
            </a:r>
            <a:r>
              <a:rPr lang="ko-KR" altLang="en-US" sz="1200" spc="-2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디자인 확정 후 </a:t>
            </a:r>
            <a:r>
              <a:rPr lang="ko-KR" altLang="en-US" sz="1200" spc="-2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환불금이</a:t>
            </a:r>
            <a:r>
              <a:rPr lang="ko-KR" altLang="en-US" sz="1200" spc="-2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없다</a:t>
            </a:r>
            <a:r>
              <a:rPr lang="en-US" altLang="ko-KR" sz="1200" spc="-2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. </a:t>
            </a:r>
            <a:r>
              <a:rPr lang="ko-KR" altLang="en-US" sz="1200" spc="-2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디자인 적용 전이면 </a:t>
            </a:r>
            <a:r>
              <a:rPr lang="en-US" altLang="ko-KR" sz="1200" spc="-2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100% </a:t>
            </a:r>
            <a:r>
              <a:rPr lang="ko-KR" altLang="en-US" sz="1200" spc="-2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환불한다</a:t>
            </a:r>
            <a:r>
              <a:rPr lang="en-US" altLang="ko-KR" sz="1200" spc="-2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.</a:t>
            </a:r>
          </a:p>
          <a:p>
            <a:pPr marL="228600" indent="-228600">
              <a:lnSpc>
                <a:spcPct val="150000"/>
              </a:lnSpc>
            </a:pPr>
            <a:r>
              <a:rPr lang="ko-KR" altLang="en-US" sz="1200" spc="-2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블로그 </a:t>
            </a:r>
            <a:r>
              <a:rPr lang="ko-KR" altLang="en-US" sz="1200" spc="-2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환불은 다음과 같이 진행한다</a:t>
            </a:r>
            <a:r>
              <a:rPr lang="en-US" altLang="ko-KR" sz="1200" spc="-2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.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altLang="ko-KR" sz="1200" spc="-2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-</a:t>
            </a:r>
            <a:r>
              <a:rPr lang="ko-KR" altLang="en-US" sz="1200" spc="-2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계약일로 </a:t>
            </a:r>
            <a:r>
              <a:rPr lang="ko-KR" altLang="en-US" sz="1200" spc="-2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부터 </a:t>
            </a:r>
            <a:r>
              <a:rPr lang="en-US" altLang="ko-KR" sz="1200" spc="-2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14</a:t>
            </a:r>
            <a:r>
              <a:rPr lang="ko-KR" altLang="en-US" sz="1200" spc="-2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일 이내 계약 철회 요청 시 광고비 전액을 환불한다</a:t>
            </a:r>
            <a:r>
              <a:rPr lang="en-US" altLang="ko-KR" sz="1200" spc="-2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.  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altLang="ko-KR" sz="1200" spc="-2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-</a:t>
            </a:r>
            <a:r>
              <a:rPr lang="ko-KR" altLang="en-US" sz="1200" spc="-2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단 </a:t>
            </a:r>
            <a:r>
              <a:rPr lang="ko-KR" altLang="en-US" sz="1200" spc="-2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포스팅이 진행이 되었을 경우 포스팅</a:t>
            </a:r>
            <a:r>
              <a:rPr lang="en-US" altLang="ko-KR" sz="1200" spc="-2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1</a:t>
            </a:r>
            <a:r>
              <a:rPr lang="ko-KR" altLang="en-US" sz="1200" spc="-2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회당 </a:t>
            </a:r>
            <a:r>
              <a:rPr lang="en-US" altLang="ko-KR" sz="1200" spc="-2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5,500</a:t>
            </a:r>
            <a:r>
              <a:rPr lang="ko-KR" altLang="en-US" sz="1200" spc="-2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원을 차감 후 환불한다</a:t>
            </a:r>
            <a:r>
              <a:rPr lang="en-US" altLang="ko-KR" sz="1200" spc="-2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. 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altLang="ko-KR" sz="1200" spc="-2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-1</a:t>
            </a:r>
            <a:r>
              <a:rPr lang="ko-KR" altLang="en-US" sz="1200" spc="-2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회 포스팅 개수 정산은 네이버에서 매물을 내려 종료 된 포스팅도 포함한다</a:t>
            </a:r>
            <a:r>
              <a:rPr lang="en-US" altLang="ko-KR" sz="1200" spc="-2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.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altLang="ko-KR" sz="1200" spc="-2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-</a:t>
            </a:r>
            <a:r>
              <a:rPr lang="ko-KR" altLang="en-US" sz="1200" spc="-2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계약일로 </a:t>
            </a:r>
            <a:r>
              <a:rPr lang="ko-KR" altLang="en-US" sz="1200" spc="-2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부터 </a:t>
            </a:r>
            <a:r>
              <a:rPr lang="en-US" altLang="ko-KR" sz="1200" spc="-2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14</a:t>
            </a:r>
            <a:r>
              <a:rPr lang="ko-KR" altLang="en-US" sz="1200" spc="-2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일 이후 계약 철회 요청 시 계약한 블로그 상품 가격의 </a:t>
            </a:r>
            <a:r>
              <a:rPr lang="en-US" altLang="ko-KR" sz="1200" spc="-2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10%</a:t>
            </a:r>
            <a:r>
              <a:rPr lang="ko-KR" altLang="en-US" sz="1200" spc="-2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공제 후 사용한 기간 </a:t>
            </a:r>
            <a:endParaRPr lang="en-US" altLang="ko-KR" sz="1200" spc="-20" dirty="0" smtClean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ko-KR" altLang="en-US" sz="1200" spc="-2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일할 계산 </a:t>
            </a:r>
            <a:r>
              <a:rPr lang="ko-KR" altLang="en-US" sz="1200" spc="-2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공제후</a:t>
            </a:r>
            <a:r>
              <a:rPr lang="en-US" altLang="ko-KR" sz="1200" spc="-2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ko-KR" altLang="en-US" sz="1200" spc="-2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포스팅 </a:t>
            </a:r>
            <a:r>
              <a:rPr lang="en-US" altLang="ko-KR" sz="1200" spc="-2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1</a:t>
            </a:r>
            <a:r>
              <a:rPr lang="ko-KR" altLang="en-US" sz="1200" spc="-2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회 </a:t>
            </a:r>
            <a:r>
              <a:rPr lang="en-US" altLang="ko-KR" sz="1200" spc="-2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5,500</a:t>
            </a:r>
            <a:r>
              <a:rPr lang="ko-KR" altLang="en-US" sz="1200" spc="-2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원을 더하여 환불한다</a:t>
            </a:r>
            <a:r>
              <a:rPr lang="en-US" altLang="ko-KR" sz="1200" spc="-2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.</a:t>
            </a:r>
          </a:p>
          <a:p>
            <a:pPr marL="228600" indent="-228600">
              <a:lnSpc>
                <a:spcPct val="150000"/>
              </a:lnSpc>
            </a:pPr>
            <a:r>
              <a:rPr lang="ko-KR" altLang="en-US" sz="1200" spc="-2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카드</a:t>
            </a:r>
            <a:r>
              <a:rPr lang="en-US" altLang="ko-KR" sz="1200" spc="-2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/</a:t>
            </a:r>
            <a:r>
              <a:rPr lang="ko-KR" altLang="en-US" sz="1200" spc="-2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현금 환불 방법</a:t>
            </a:r>
            <a:endParaRPr lang="en-US" altLang="ko-KR" sz="1200" spc="-2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en-US" altLang="ko-KR" sz="1200" spc="-2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-</a:t>
            </a:r>
            <a:r>
              <a:rPr lang="ko-KR" altLang="en-US" sz="1200" spc="-2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현금은 환불 신청한 업소의 대표자 계좌로만 환불한다</a:t>
            </a:r>
            <a:r>
              <a:rPr lang="en-US" altLang="ko-KR" sz="1200" spc="-2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. 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altLang="ko-KR" sz="1200" spc="-2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- </a:t>
            </a:r>
            <a:r>
              <a:rPr lang="ko-KR" altLang="en-US" sz="1200" spc="-2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단</a:t>
            </a:r>
            <a:r>
              <a:rPr lang="en-US" altLang="ko-KR" sz="1200" spc="-2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, </a:t>
            </a:r>
            <a:r>
              <a:rPr lang="ko-KR" altLang="en-US" sz="1200" spc="-2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다른 사람이 환불을 받아야 할 시 대표자 확인서를 받으면 가능하다</a:t>
            </a:r>
            <a:r>
              <a:rPr lang="en-US" altLang="ko-KR" sz="1200" spc="-2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. </a:t>
            </a:r>
            <a:r>
              <a:rPr lang="ko-KR" altLang="en-US" sz="1200" spc="-2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서류 본사 요청</a:t>
            </a:r>
            <a:endParaRPr lang="en-US" altLang="ko-KR" sz="1200" spc="-2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en-US" altLang="ko-KR" sz="1200" spc="-2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-</a:t>
            </a:r>
            <a:r>
              <a:rPr lang="ko-KR" altLang="en-US" sz="1200" spc="-2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카드 </a:t>
            </a:r>
            <a:r>
              <a:rPr lang="ko-KR" altLang="en-US" sz="1200" spc="-2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취소시</a:t>
            </a:r>
            <a:r>
              <a:rPr lang="ko-KR" altLang="en-US" sz="1200" spc="-2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공제금액을 제외한 </a:t>
            </a:r>
            <a:r>
              <a:rPr lang="ko-KR" altLang="en-US" sz="1200" spc="-2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부분취소로</a:t>
            </a:r>
            <a:r>
              <a:rPr lang="ko-KR" altLang="en-US" sz="1200" spc="-2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한다</a:t>
            </a:r>
            <a:r>
              <a:rPr lang="en-US" altLang="ko-KR" sz="1200" spc="-2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. </a:t>
            </a:r>
            <a:r>
              <a:rPr lang="ko-KR" altLang="en-US" sz="1200" spc="-2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취소한 부분은 결재한 카드사에서 확인하면 된다</a:t>
            </a:r>
            <a:r>
              <a:rPr lang="en-US" altLang="ko-KR" sz="1200" spc="-2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.</a:t>
            </a:r>
            <a:r>
              <a:rPr lang="ko-KR" altLang="en-US" sz="1200" spc="-2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endParaRPr lang="en-US" altLang="ko-KR" sz="1200" spc="-2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marL="228600" indent="-228600">
              <a:lnSpc>
                <a:spcPct val="150000"/>
              </a:lnSpc>
            </a:pPr>
            <a:r>
              <a:rPr lang="ko-KR" altLang="en-US" sz="1200" spc="-2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환불 </a:t>
            </a:r>
            <a:r>
              <a:rPr lang="ko-KR" altLang="en-US" sz="1200" spc="-2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정책을 고지하지 아니하고 판매하여 고객이 </a:t>
            </a:r>
            <a:r>
              <a:rPr lang="en-US" altLang="ko-KR" sz="1200" spc="-2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CS</a:t>
            </a:r>
            <a:r>
              <a:rPr lang="ko-KR" altLang="en-US" sz="1200" spc="-2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를 </a:t>
            </a:r>
            <a:r>
              <a:rPr lang="ko-KR" altLang="en-US" sz="1200" spc="-2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내면 해당 영업자가 책임진다</a:t>
            </a:r>
            <a:r>
              <a:rPr lang="en-US" altLang="ko-KR" sz="1200" spc="-2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.</a:t>
            </a:r>
          </a:p>
          <a:p>
            <a:pPr marL="228600" indent="-228600">
              <a:lnSpc>
                <a:spcPct val="150000"/>
              </a:lnSpc>
            </a:pPr>
            <a:r>
              <a:rPr lang="ko-KR" altLang="en-US" sz="1200" spc="-20" dirty="0" smtClean="0">
                <a:solidFill>
                  <a:srgbClr val="FF0000"/>
                </a:solidFill>
              </a:rPr>
              <a:t>상기 내용 필히 숙지하고 안내한다</a:t>
            </a:r>
            <a:r>
              <a:rPr lang="en-US" altLang="ko-KR" sz="1200" spc="-20" dirty="0" smtClean="0">
                <a:solidFill>
                  <a:srgbClr val="FF0000"/>
                </a:solidFill>
              </a:rPr>
              <a:t>.</a:t>
            </a:r>
            <a:endParaRPr lang="en-US" altLang="ko-KR" sz="1200" spc="-20" dirty="0">
              <a:solidFill>
                <a:srgbClr val="FF0000"/>
              </a:solidFill>
            </a:endParaRPr>
          </a:p>
          <a:p>
            <a:pPr>
              <a:lnSpc>
                <a:spcPct val="150000"/>
              </a:lnSpc>
            </a:pPr>
            <a:endParaRPr lang="en-US" altLang="ko-KR" sz="1200" dirty="0" smtClean="0">
              <a:solidFill>
                <a:schemeClr val="tx1">
                  <a:lumMod val="65000"/>
                  <a:lumOff val="35000"/>
                </a:schemeClr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>
              <a:lnSpc>
                <a:spcPct val="150000"/>
              </a:lnSpc>
            </a:pPr>
            <a:endParaRPr lang="en-US" altLang="ko-KR" sz="1200" dirty="0" smtClean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pic>
        <p:nvPicPr>
          <p:cNvPr id="6" name="그림 5" descr="그림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988262" y="6083808"/>
            <a:ext cx="2164080" cy="774192"/>
          </a:xfrm>
          <a:prstGeom prst="rect">
            <a:avLst/>
          </a:prstGeom>
        </p:spPr>
      </p:pic>
      <p:sp>
        <p:nvSpPr>
          <p:cNvPr id="7" name="slide4_shape4"/>
          <p:cNvSpPr/>
          <p:nvPr/>
        </p:nvSpPr>
        <p:spPr>
          <a:xfrm>
            <a:off x="323528" y="1471092"/>
            <a:ext cx="3312368" cy="360040"/>
          </a:xfrm>
          <a:prstGeom prst="rect">
            <a:avLst/>
          </a:prstGeom>
        </p:spPr>
        <p:txBody>
          <a:bodyPr lIns="91440" tIns="45720" rIns="91440" bIns="45720"/>
          <a:lstStyle/>
          <a:p>
            <a:pPr marL="228600" indent="-228600" algn="l" defTabSz="914400" latinLnBrk="1">
              <a:lnSpc>
                <a:spcPct val="130000"/>
              </a:lnSpc>
            </a:pPr>
            <a:r>
              <a:rPr lang="en-US" altLang="ko-KR" sz="1400" b="1" spc="-2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6</a:t>
            </a:r>
            <a:r>
              <a:rPr lang="en-US" altLang="ko-KR" sz="1400" b="1" kern="1200" spc="-2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. </a:t>
            </a:r>
            <a:r>
              <a:rPr lang="ko-KR" altLang="en-US" sz="1400" b="1" spc="-2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환불 정책</a:t>
            </a:r>
            <a:endParaRPr sz="1400" b="1" kern="1200" spc="-20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4" name="한쪽 모서리가 잘린 사각형 3"/>
          <p:cNvSpPr/>
          <p:nvPr/>
        </p:nvSpPr>
        <p:spPr>
          <a:xfrm>
            <a:off x="0" y="548680"/>
            <a:ext cx="2459732" cy="432048"/>
          </a:xfrm>
          <a:prstGeom prst="snip1Rect">
            <a:avLst/>
          </a:prstGeom>
          <a:solidFill>
            <a:srgbClr val="00B050">
              <a:alpha val="9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b="1" dirty="0" smtClean="0"/>
              <a:t>4.</a:t>
            </a:r>
            <a:r>
              <a:rPr lang="ko-KR" altLang="en-US" b="1" dirty="0" smtClean="0"/>
              <a:t>가입</a:t>
            </a:r>
            <a:r>
              <a:rPr lang="en-US" altLang="ko-KR" b="1" dirty="0" smtClean="0"/>
              <a:t>/</a:t>
            </a:r>
            <a:r>
              <a:rPr lang="ko-KR" altLang="en-US" b="1" dirty="0" smtClean="0"/>
              <a:t>계약 절차</a:t>
            </a:r>
            <a:endParaRPr lang="ko-KR" altLang="en-US" b="1" dirty="0"/>
          </a:p>
        </p:txBody>
      </p:sp>
    </p:spTree>
    <p:extLst>
      <p:ext uri="{BB962C8B-B14F-4D97-AF65-F5344CB8AC3E}">
        <p14:creationId xmlns:p14="http://schemas.microsoft.com/office/powerpoint/2010/main" xmlns="" val="29879497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직사각형 4"/>
          <p:cNvSpPr/>
          <p:nvPr/>
        </p:nvSpPr>
        <p:spPr>
          <a:xfrm>
            <a:off x="8342" y="734464"/>
            <a:ext cx="9144000" cy="5349344"/>
          </a:xfrm>
          <a:prstGeom prst="rect">
            <a:avLst/>
          </a:prstGeom>
          <a:solidFill>
            <a:srgbClr val="92D050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pic>
        <p:nvPicPr>
          <p:cNvPr id="6" name="그림 5" descr="그림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988262" y="6083808"/>
            <a:ext cx="2164080" cy="774192"/>
          </a:xfrm>
          <a:prstGeom prst="rect">
            <a:avLst/>
          </a:prstGeom>
        </p:spPr>
      </p:pic>
      <p:sp>
        <p:nvSpPr>
          <p:cNvPr id="7" name="slide4_shape4"/>
          <p:cNvSpPr/>
          <p:nvPr/>
        </p:nvSpPr>
        <p:spPr>
          <a:xfrm>
            <a:off x="323528" y="1471092"/>
            <a:ext cx="3312368" cy="360040"/>
          </a:xfrm>
          <a:prstGeom prst="rect">
            <a:avLst/>
          </a:prstGeom>
        </p:spPr>
        <p:txBody>
          <a:bodyPr lIns="91440" tIns="45720" rIns="91440" bIns="45720"/>
          <a:lstStyle/>
          <a:p>
            <a:pPr marL="342900" indent="-342900" algn="l" defTabSz="914400" latinLnBrk="1">
              <a:lnSpc>
                <a:spcPct val="130000"/>
              </a:lnSpc>
              <a:buAutoNum type="arabicPeriod"/>
            </a:pPr>
            <a:r>
              <a:rPr lang="ko-KR" altLang="en-US" sz="1400" b="1" spc="-2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지원 인력</a:t>
            </a:r>
            <a:endParaRPr sz="1400" b="1" kern="1200" spc="-20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8" name="slide4_shape3"/>
          <p:cNvSpPr/>
          <p:nvPr/>
        </p:nvSpPr>
        <p:spPr>
          <a:xfrm>
            <a:off x="179512" y="2005736"/>
            <a:ext cx="7560840" cy="4005064"/>
          </a:xfrm>
          <a:prstGeom prst="rect">
            <a:avLst/>
          </a:prstGeom>
        </p:spPr>
        <p:txBody>
          <a:bodyPr lIns="91440" tIns="45720" rIns="91440" bIns="45720">
            <a:noAutofit/>
          </a:bodyPr>
          <a:lstStyle/>
          <a:p>
            <a:pPr marL="228600" indent="-228600" algn="l" defTabSz="914400" latinLnBrk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200" kern="1200" spc="-2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/>
                <a:ea typeface="나눔고딕"/>
                <a:cs typeface="+mn-cs"/>
              </a:rPr>
              <a:t>업무 지원은</a:t>
            </a:r>
            <a:r>
              <a:rPr lang="en-US" altLang="ko-KR" sz="1200" spc="-2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/>
                <a:ea typeface="나눔고딕"/>
              </a:rPr>
              <a:t> </a:t>
            </a:r>
            <a:r>
              <a:rPr lang="ko-KR" altLang="en-US" sz="1200" spc="-2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/>
                <a:ea typeface="나눔고딕"/>
              </a:rPr>
              <a:t>홍희마케팅</a:t>
            </a:r>
            <a:r>
              <a:rPr lang="ko-KR" altLang="en-US" sz="1200" spc="-2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/>
                <a:ea typeface="나눔고딕"/>
              </a:rPr>
              <a:t> 내부 </a:t>
            </a:r>
            <a:r>
              <a:rPr lang="ko-KR" altLang="en-US" sz="1200" spc="-2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/>
                <a:ea typeface="나눔고딕"/>
              </a:rPr>
              <a:t>지원팀에서</a:t>
            </a:r>
            <a:r>
              <a:rPr lang="ko-KR" altLang="en-US" sz="1200" spc="-2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/>
                <a:ea typeface="나눔고딕"/>
              </a:rPr>
              <a:t> 지원한다</a:t>
            </a:r>
            <a:r>
              <a:rPr lang="en-US" altLang="ko-KR" sz="1200" spc="-2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/>
                <a:ea typeface="나눔고딕"/>
              </a:rPr>
              <a:t>.</a:t>
            </a:r>
          </a:p>
          <a:p>
            <a:pPr marL="228600" indent="-228600" algn="l" defTabSz="914400" latinLnBrk="1">
              <a:lnSpc>
                <a:spcPct val="150000"/>
              </a:lnSpc>
            </a:pPr>
            <a:r>
              <a:rPr lang="en-US" altLang="ko-KR" sz="1200" spc="-2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/>
                <a:ea typeface="나눔고딕"/>
              </a:rPr>
              <a:t>-</a:t>
            </a:r>
            <a:r>
              <a:rPr lang="ko-KR" altLang="en-US" sz="1200" spc="-2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/>
                <a:ea typeface="나눔고딕"/>
              </a:rPr>
              <a:t>전문 인력 </a:t>
            </a:r>
            <a:r>
              <a:rPr lang="en-US" altLang="ko-KR" sz="1200" spc="-2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/>
                <a:ea typeface="나눔고딕"/>
              </a:rPr>
              <a:t>2</a:t>
            </a:r>
            <a:r>
              <a:rPr lang="ko-KR" altLang="en-US" sz="1200" spc="-2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/>
                <a:ea typeface="나눔고딕"/>
              </a:rPr>
              <a:t>명이 지원한다</a:t>
            </a:r>
            <a:r>
              <a:rPr lang="en-US" altLang="ko-KR" sz="1200" spc="-2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/>
                <a:ea typeface="나눔고딕"/>
              </a:rPr>
              <a:t>.</a:t>
            </a:r>
          </a:p>
          <a:p>
            <a:pPr marL="228600" indent="-228600" algn="l" defTabSz="914400" latinLnBrk="1">
              <a:lnSpc>
                <a:spcPct val="150000"/>
              </a:lnSpc>
            </a:pPr>
            <a:r>
              <a:rPr lang="en-US" altLang="ko-KR" sz="1200" spc="-2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/>
                <a:ea typeface="나눔고딕"/>
              </a:rPr>
              <a:t>-</a:t>
            </a:r>
            <a:r>
              <a:rPr lang="ko-KR" altLang="en-US" sz="1200" spc="-2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/>
                <a:ea typeface="나눔고딕"/>
              </a:rPr>
              <a:t>업무에 원활함을 위해 </a:t>
            </a:r>
            <a:r>
              <a:rPr lang="ko-KR" altLang="en-US" sz="1200" spc="-2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/>
                <a:ea typeface="나눔고딕"/>
              </a:rPr>
              <a:t>카톡방에서</a:t>
            </a:r>
            <a:r>
              <a:rPr lang="ko-KR" altLang="en-US" sz="1200" spc="-2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/>
                <a:ea typeface="나눔고딕"/>
              </a:rPr>
              <a:t> 업무를 지원한다</a:t>
            </a:r>
            <a:r>
              <a:rPr lang="en-US" altLang="ko-KR" sz="1200" spc="-2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/>
                <a:ea typeface="나눔고딕"/>
              </a:rPr>
              <a:t>.</a:t>
            </a:r>
          </a:p>
          <a:p>
            <a:pPr marL="228600" indent="-228600" algn="l" defTabSz="914400" latinLnBrk="1">
              <a:lnSpc>
                <a:spcPct val="150000"/>
              </a:lnSpc>
            </a:pPr>
            <a:r>
              <a:rPr lang="en-US" altLang="ko-KR" sz="1200" spc="-2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/>
                <a:ea typeface="나눔고딕"/>
              </a:rPr>
              <a:t>-</a:t>
            </a:r>
            <a:r>
              <a:rPr lang="ko-KR" altLang="en-US" sz="1200" spc="-2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/>
                <a:ea typeface="나눔고딕"/>
              </a:rPr>
              <a:t>대문 디자인 계약 시  샘플 블로그에서 확인 후 전달하면 </a:t>
            </a:r>
            <a:r>
              <a:rPr lang="en-US" altLang="ko-KR" sz="1200" spc="-2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/>
                <a:ea typeface="나눔고딕"/>
              </a:rPr>
              <a:t>3</a:t>
            </a:r>
            <a:r>
              <a:rPr lang="ko-KR" altLang="en-US" sz="1200" spc="-2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/>
                <a:ea typeface="나눔고딕"/>
              </a:rPr>
              <a:t>일 안으로 디자인이 적용</a:t>
            </a:r>
            <a:r>
              <a:rPr lang="en-US" altLang="ko-KR" sz="1200" spc="-2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/>
                <a:ea typeface="나눔고딕"/>
              </a:rPr>
              <a:t>, </a:t>
            </a:r>
          </a:p>
          <a:p>
            <a:pPr marL="228600" indent="-228600" algn="l" defTabSz="914400" latinLnBrk="1">
              <a:lnSpc>
                <a:spcPct val="150000"/>
              </a:lnSpc>
            </a:pPr>
            <a:r>
              <a:rPr lang="ko-KR" altLang="en-US" sz="1200" spc="-2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/>
                <a:ea typeface="나눔고딕"/>
              </a:rPr>
              <a:t>진행 사항은 내부에서 직접</a:t>
            </a:r>
            <a:r>
              <a:rPr lang="en-US" altLang="ko-KR" sz="1200" spc="-2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/>
                <a:ea typeface="나눔고딕"/>
              </a:rPr>
              <a:t> </a:t>
            </a:r>
            <a:r>
              <a:rPr lang="ko-KR" altLang="en-US" sz="1200" spc="-2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/>
                <a:ea typeface="나눔고딕"/>
              </a:rPr>
              <a:t>고객과 소통하여 영업 담당자가 업무에 전념하도록 한다</a:t>
            </a:r>
            <a:r>
              <a:rPr lang="en-US" altLang="ko-KR" sz="1200" spc="-2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/>
                <a:ea typeface="나눔고딕"/>
              </a:rPr>
              <a:t>.</a:t>
            </a:r>
          </a:p>
          <a:p>
            <a:pPr marL="228600" indent="-228600" algn="l" defTabSz="914400" latinLnBrk="1">
              <a:lnSpc>
                <a:spcPct val="150000"/>
              </a:lnSpc>
            </a:pPr>
            <a:r>
              <a:rPr lang="en-US" altLang="ko-KR" sz="1200" spc="-2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/>
                <a:ea typeface="나눔고딕"/>
              </a:rPr>
              <a:t>-AI</a:t>
            </a:r>
            <a:r>
              <a:rPr lang="ko-KR" altLang="en-US" sz="1200" spc="-2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/>
                <a:ea typeface="나눔고딕"/>
              </a:rPr>
              <a:t>블로그 계약 후 포스팅 여부 및 고객응대 업무는 내부 </a:t>
            </a:r>
            <a:r>
              <a:rPr lang="ko-KR" altLang="en-US" sz="1200" spc="-2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/>
                <a:ea typeface="나눔고딕"/>
              </a:rPr>
              <a:t>지원팀에서</a:t>
            </a:r>
            <a:r>
              <a:rPr lang="ko-KR" altLang="en-US" sz="1200" spc="-2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/>
                <a:ea typeface="나눔고딕"/>
              </a:rPr>
              <a:t> 대응한다</a:t>
            </a:r>
            <a:r>
              <a:rPr lang="en-US" altLang="ko-KR" sz="1200" spc="-2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/>
                <a:ea typeface="나눔고딕"/>
              </a:rPr>
              <a:t>.</a:t>
            </a:r>
          </a:p>
          <a:p>
            <a:pPr marL="228600" indent="-228600" algn="l" defTabSz="914400" latinLnBrk="1">
              <a:lnSpc>
                <a:spcPct val="150000"/>
              </a:lnSpc>
            </a:pPr>
            <a:endParaRPr lang="en-US" altLang="ko-KR" sz="1200" spc="-20" dirty="0" smtClean="0">
              <a:solidFill>
                <a:schemeClr val="tx1">
                  <a:lumMod val="65000"/>
                  <a:lumOff val="35000"/>
                </a:schemeClr>
              </a:solidFill>
              <a:latin typeface="나눔고딕"/>
              <a:ea typeface="나눔고딕"/>
            </a:endParaRPr>
          </a:p>
          <a:p>
            <a:pPr marL="228600" indent="-228600" algn="l" defTabSz="914400" latinLnBrk="1">
              <a:lnSpc>
                <a:spcPct val="150000"/>
              </a:lnSpc>
            </a:pPr>
            <a:endParaRPr lang="en-US" altLang="ko-KR" sz="1200" spc="-20" dirty="0" smtClean="0">
              <a:solidFill>
                <a:schemeClr val="tx1">
                  <a:lumMod val="65000"/>
                  <a:lumOff val="35000"/>
                </a:schemeClr>
              </a:solidFill>
              <a:latin typeface="나눔고딕"/>
              <a:ea typeface="나눔고딕"/>
            </a:endParaRPr>
          </a:p>
          <a:p>
            <a:pPr marL="228600" indent="-228600" algn="l" defTabSz="914400" latinLnBrk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200" spc="-2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/>
                <a:ea typeface="나눔고딕"/>
              </a:rPr>
              <a:t>중개업소 가입시 </a:t>
            </a:r>
            <a:r>
              <a:rPr lang="ko-KR" altLang="en-US" sz="1200" spc="-2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/>
                <a:ea typeface="나눔고딕"/>
              </a:rPr>
              <a:t>홍희마케팅</a:t>
            </a:r>
            <a:r>
              <a:rPr lang="ko-KR" altLang="en-US" sz="1200" spc="-2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/>
                <a:ea typeface="나눔고딕"/>
              </a:rPr>
              <a:t> 내부지원팀의 이정희 팀장</a:t>
            </a:r>
            <a:r>
              <a:rPr lang="en-US" altLang="ko-KR" sz="1200" spc="-2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/>
                <a:ea typeface="나눔고딕"/>
              </a:rPr>
              <a:t>/</a:t>
            </a:r>
            <a:r>
              <a:rPr lang="ko-KR" altLang="en-US" sz="1200" spc="-2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/>
                <a:ea typeface="나눔고딕"/>
              </a:rPr>
              <a:t>유인경</a:t>
            </a:r>
            <a:r>
              <a:rPr lang="ko-KR" altLang="en-US" sz="1200" spc="-2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/>
                <a:ea typeface="나눔고딕"/>
              </a:rPr>
              <a:t> 과장에게 라인 및</a:t>
            </a:r>
            <a:endParaRPr lang="en-US" altLang="ko-KR" sz="1200" spc="-20" dirty="0" smtClean="0">
              <a:solidFill>
                <a:schemeClr val="tx1">
                  <a:lumMod val="65000"/>
                  <a:lumOff val="35000"/>
                </a:schemeClr>
              </a:solidFill>
              <a:latin typeface="나눔고딕"/>
              <a:ea typeface="나눔고딕"/>
            </a:endParaRPr>
          </a:p>
          <a:p>
            <a:pPr algn="l" defTabSz="914400" latinLnBrk="1">
              <a:lnSpc>
                <a:spcPct val="150000"/>
              </a:lnSpc>
            </a:pPr>
            <a:r>
              <a:rPr lang="ko-KR" altLang="en-US" sz="1200" spc="-2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/>
                <a:ea typeface="나눔고딕"/>
              </a:rPr>
              <a:t>유선상으로 업무 지원 요청한다</a:t>
            </a:r>
            <a:r>
              <a:rPr lang="en-US" altLang="ko-KR" sz="1200" spc="-2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/>
                <a:ea typeface="나눔고딕"/>
              </a:rPr>
              <a:t>.</a:t>
            </a:r>
          </a:p>
          <a:p>
            <a:pPr marL="228600" indent="-228600" algn="l" defTabSz="914400" latinLnBrk="1">
              <a:lnSpc>
                <a:spcPct val="150000"/>
              </a:lnSpc>
            </a:pPr>
            <a:endParaRPr lang="en-US" altLang="ko-KR" sz="1200" dirty="0" smtClean="0">
              <a:solidFill>
                <a:schemeClr val="accent6">
                  <a:lumMod val="75000"/>
                </a:schemeClr>
              </a:solidFill>
              <a:latin typeface="나눔고딕"/>
              <a:ea typeface="나눔고딕"/>
            </a:endParaRPr>
          </a:p>
          <a:p>
            <a:pPr marL="228600" indent="-228600">
              <a:lnSpc>
                <a:spcPct val="150000"/>
              </a:lnSpc>
            </a:pPr>
            <a:r>
              <a:rPr lang="en-US" altLang="ko-KR" sz="1200" dirty="0" smtClean="0">
                <a:solidFill>
                  <a:schemeClr val="accent6">
                    <a:lumMod val="75000"/>
                  </a:schemeClr>
                </a:solidFill>
                <a:latin typeface="나눔고딕"/>
                <a:ea typeface="나눔고딕"/>
              </a:rPr>
              <a:t>    </a:t>
            </a:r>
          </a:p>
          <a:p>
            <a:pPr marL="228600" indent="-228600">
              <a:lnSpc>
                <a:spcPct val="150000"/>
              </a:lnSpc>
            </a:pPr>
            <a:endParaRPr lang="en-US" sz="1200" kern="1200" spc="-20" dirty="0" smtClean="0">
              <a:solidFill>
                <a:schemeClr val="accent6">
                  <a:lumMod val="75000"/>
                </a:schemeClr>
              </a:solidFill>
              <a:latin typeface="나눔명조"/>
              <a:ea typeface="나눔명조"/>
              <a:cs typeface="+mn-cs"/>
            </a:endParaRPr>
          </a:p>
          <a:p>
            <a:pPr marL="228600" indent="-228600">
              <a:lnSpc>
                <a:spcPct val="150000"/>
              </a:lnSpc>
            </a:pPr>
            <a:endParaRPr sz="1200" kern="1200" spc="-20" dirty="0">
              <a:solidFill>
                <a:schemeClr val="accent6">
                  <a:lumMod val="75000"/>
                </a:schemeClr>
              </a:solidFill>
              <a:latin typeface="나눔명조"/>
              <a:ea typeface="나눔명조"/>
              <a:cs typeface="+mn-cs"/>
            </a:endParaRPr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xmlns="" id="{3468B420-627D-4F03-BD88-1EFFD4E25AF2}"/>
              </a:ext>
            </a:extLst>
          </p:cNvPr>
          <p:cNvSpPr/>
          <p:nvPr/>
        </p:nvSpPr>
        <p:spPr>
          <a:xfrm>
            <a:off x="5931772" y="1471092"/>
            <a:ext cx="1307921" cy="129042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  <a:ln w="19050">
            <a:solidFill>
              <a:schemeClr val="accent3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" name="직사각형 9">
            <a:extLst>
              <a:ext uri="{FF2B5EF4-FFF2-40B4-BE49-F238E27FC236}">
                <a16:creationId xmlns:a16="http://schemas.microsoft.com/office/drawing/2014/main" xmlns="" id="{3468B420-627D-4F03-BD88-1EFFD4E25AF2}"/>
              </a:ext>
            </a:extLst>
          </p:cNvPr>
          <p:cNvSpPr/>
          <p:nvPr/>
        </p:nvSpPr>
        <p:spPr>
          <a:xfrm>
            <a:off x="5931773" y="2981376"/>
            <a:ext cx="1303744" cy="1276538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  <a:ln w="19050">
            <a:solidFill>
              <a:schemeClr val="accent3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" name="직사각형 10">
            <a:extLst>
              <a:ext uri="{FF2B5EF4-FFF2-40B4-BE49-F238E27FC236}">
                <a16:creationId xmlns:a16="http://schemas.microsoft.com/office/drawing/2014/main" xmlns="" id="{3468B420-627D-4F03-BD88-1EFFD4E25AF2}"/>
              </a:ext>
            </a:extLst>
          </p:cNvPr>
          <p:cNvSpPr/>
          <p:nvPr/>
        </p:nvSpPr>
        <p:spPr>
          <a:xfrm>
            <a:off x="5936729" y="4475527"/>
            <a:ext cx="1299567" cy="1290424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  <a:ln w="19050">
            <a:solidFill>
              <a:schemeClr val="accent3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xmlns="" id="{50A927C1-5C48-4E07-B538-E347B1802CBE}"/>
              </a:ext>
            </a:extLst>
          </p:cNvPr>
          <p:cNvSpPr txBox="1"/>
          <p:nvPr/>
        </p:nvSpPr>
        <p:spPr>
          <a:xfrm>
            <a:off x="7529084" y="1472242"/>
            <a:ext cx="1435404" cy="12772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박 준 홍 대표</a:t>
            </a:r>
            <a:endParaRPr lang="en-US" altLang="ko-KR" sz="1100" dirty="0" smtClean="0">
              <a:solidFill>
                <a:schemeClr val="tx1">
                  <a:lumMod val="75000"/>
                  <a:lumOff val="25000"/>
                </a:schemeClr>
              </a:solidFill>
              <a:latin typeface="에스코어 드림 3 Light" panose="020B0303030302020204" pitchFamily="34" charset="-127"/>
              <a:ea typeface="에스코어 드림 3 Light" panose="020B0303030302020204" pitchFamily="34" charset="-127"/>
            </a:endParaRPr>
          </a:p>
          <a:p>
            <a:endParaRPr lang="en-US" altLang="ko-KR" sz="1100" dirty="0" smtClean="0">
              <a:solidFill>
                <a:schemeClr val="tx1">
                  <a:lumMod val="75000"/>
                  <a:lumOff val="25000"/>
                </a:schemeClr>
              </a:solidFill>
              <a:latin typeface="에스코어 드림 3 Light" panose="020B0303030302020204" pitchFamily="34" charset="-127"/>
              <a:ea typeface="에스코어 드림 3 Light" panose="020B0303030302020204" pitchFamily="34" charset="-127"/>
            </a:endParaRPr>
          </a:p>
          <a:p>
            <a:r>
              <a:rPr lang="en-US" altLang="ko-KR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010-5537-7635</a:t>
            </a:r>
          </a:p>
          <a:p>
            <a:r>
              <a:rPr lang="en-US" altLang="ko-KR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  <a:hlinkClick r:id="rId6"/>
              </a:rPr>
              <a:t>pjjh0305@naver.com</a:t>
            </a:r>
            <a:endParaRPr lang="en-US" altLang="ko-KR" sz="1100" dirty="0" smtClean="0">
              <a:solidFill>
                <a:schemeClr val="tx1">
                  <a:lumMod val="75000"/>
                  <a:lumOff val="25000"/>
                </a:schemeClr>
              </a:solidFill>
              <a:latin typeface="에스코어 드림 3 Light" panose="020B0303030302020204" pitchFamily="34" charset="-127"/>
              <a:ea typeface="에스코어 드림 3 Light" panose="020B0303030302020204" pitchFamily="34" charset="-127"/>
            </a:endParaRPr>
          </a:p>
          <a:p>
            <a:endParaRPr lang="en-US" altLang="ko-KR" sz="1100" dirty="0" smtClean="0">
              <a:solidFill>
                <a:schemeClr val="tx1">
                  <a:lumMod val="75000"/>
                  <a:lumOff val="25000"/>
                </a:schemeClr>
              </a:solidFill>
              <a:latin typeface="에스코어 드림 3 Light" panose="020B0303030302020204" pitchFamily="34" charset="-127"/>
              <a:ea typeface="에스코어 드림 3 Light" panose="020B0303030302020204" pitchFamily="34" charset="-127"/>
            </a:endParaRPr>
          </a:p>
          <a:p>
            <a:r>
              <a:rPr lang="ko-KR" altLang="en-US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업무</a:t>
            </a:r>
            <a:r>
              <a:rPr lang="en-US" altLang="ko-KR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-</a:t>
            </a:r>
            <a:r>
              <a:rPr lang="ko-KR" altLang="en-US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총괄</a:t>
            </a:r>
            <a:endParaRPr lang="en-US" altLang="ko-KR" sz="1100" dirty="0" smtClean="0">
              <a:solidFill>
                <a:schemeClr val="tx1">
                  <a:lumMod val="75000"/>
                  <a:lumOff val="25000"/>
                </a:schemeClr>
              </a:solidFill>
              <a:latin typeface="에스코어 드림 3 Light" panose="020B0303030302020204" pitchFamily="34" charset="-127"/>
              <a:ea typeface="에스코어 드림 3 Light" panose="020B0303030302020204" pitchFamily="34" charset="-127"/>
            </a:endParaRPr>
          </a:p>
          <a:p>
            <a:r>
              <a:rPr lang="ko-KR" altLang="en-US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지원</a:t>
            </a:r>
            <a:r>
              <a:rPr lang="en-US" altLang="ko-KR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-</a:t>
            </a:r>
            <a:r>
              <a:rPr lang="ko-KR" altLang="en-US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사고 접수</a:t>
            </a:r>
            <a:endParaRPr lang="en-US" altLang="ko-KR" sz="1100" dirty="0" smtClean="0">
              <a:solidFill>
                <a:schemeClr val="tx1">
                  <a:lumMod val="75000"/>
                  <a:lumOff val="25000"/>
                </a:schemeClr>
              </a:solidFill>
              <a:latin typeface="에스코어 드림 3 Light" panose="020B0303030302020204" pitchFamily="34" charset="-127"/>
              <a:ea typeface="에스코어 드림 3 Light" panose="020B0303030302020204" pitchFamily="34" charset="-127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xmlns="" id="{50A927C1-5C48-4E07-B538-E347B1802CBE}"/>
              </a:ext>
            </a:extLst>
          </p:cNvPr>
          <p:cNvSpPr txBox="1"/>
          <p:nvPr/>
        </p:nvSpPr>
        <p:spPr>
          <a:xfrm>
            <a:off x="7525796" y="2981376"/>
            <a:ext cx="2105895" cy="12772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이 정 희 팀장</a:t>
            </a:r>
            <a:endParaRPr lang="en-US" altLang="ko-KR" sz="1100" dirty="0" smtClean="0">
              <a:solidFill>
                <a:schemeClr val="tx1">
                  <a:lumMod val="75000"/>
                  <a:lumOff val="25000"/>
                </a:schemeClr>
              </a:solidFill>
              <a:latin typeface="에스코어 드림 3 Light" panose="020B0303030302020204" pitchFamily="34" charset="-127"/>
              <a:ea typeface="에스코어 드림 3 Light" panose="020B0303030302020204" pitchFamily="34" charset="-127"/>
            </a:endParaRPr>
          </a:p>
          <a:p>
            <a:endParaRPr lang="en-US" altLang="ko-KR" sz="1100" dirty="0" smtClean="0">
              <a:solidFill>
                <a:schemeClr val="tx1">
                  <a:lumMod val="75000"/>
                  <a:lumOff val="25000"/>
                </a:schemeClr>
              </a:solidFill>
              <a:latin typeface="에스코어 드림 3 Light" panose="020B0303030302020204" pitchFamily="34" charset="-127"/>
              <a:ea typeface="에스코어 드림 3 Light" panose="020B0303030302020204" pitchFamily="34" charset="-127"/>
            </a:endParaRPr>
          </a:p>
          <a:p>
            <a:r>
              <a:rPr lang="en-US" altLang="ko-KR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1800-3844</a:t>
            </a:r>
          </a:p>
          <a:p>
            <a:r>
              <a:rPr lang="en-US" altLang="ko-KR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  <a:hlinkClick r:id="rId7"/>
              </a:rPr>
              <a:t>Ims954954@naver.com</a:t>
            </a:r>
            <a:endParaRPr lang="en-US" altLang="ko-KR" sz="1100" dirty="0" smtClean="0">
              <a:solidFill>
                <a:schemeClr val="tx1">
                  <a:lumMod val="75000"/>
                  <a:lumOff val="25000"/>
                </a:schemeClr>
              </a:solidFill>
              <a:latin typeface="에스코어 드림 3 Light" panose="020B0303030302020204" pitchFamily="34" charset="-127"/>
              <a:ea typeface="에스코어 드림 3 Light" panose="020B0303030302020204" pitchFamily="34" charset="-127"/>
            </a:endParaRPr>
          </a:p>
          <a:p>
            <a:endParaRPr lang="en-US" altLang="ko-KR" sz="1100" dirty="0" smtClean="0">
              <a:solidFill>
                <a:schemeClr val="tx1">
                  <a:lumMod val="75000"/>
                  <a:lumOff val="25000"/>
                </a:schemeClr>
              </a:solidFill>
              <a:latin typeface="에스코어 드림 3 Light" panose="020B0303030302020204" pitchFamily="34" charset="-127"/>
              <a:ea typeface="에스코어 드림 3 Light" panose="020B0303030302020204" pitchFamily="34" charset="-127"/>
            </a:endParaRPr>
          </a:p>
          <a:p>
            <a:r>
              <a:rPr lang="ko-KR" altLang="en-US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업무</a:t>
            </a:r>
            <a:r>
              <a:rPr lang="en-US" altLang="ko-KR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-</a:t>
            </a:r>
            <a:r>
              <a:rPr lang="ko-KR" altLang="en-US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고객지원</a:t>
            </a:r>
            <a:endParaRPr lang="en-US" altLang="ko-KR" sz="1100" dirty="0" smtClean="0">
              <a:solidFill>
                <a:schemeClr val="tx1">
                  <a:lumMod val="75000"/>
                  <a:lumOff val="25000"/>
                </a:schemeClr>
              </a:solidFill>
              <a:latin typeface="에스코어 드림 3 Light" panose="020B0303030302020204" pitchFamily="34" charset="-127"/>
              <a:ea typeface="에스코어 드림 3 Light" panose="020B0303030302020204" pitchFamily="34" charset="-127"/>
            </a:endParaRPr>
          </a:p>
          <a:p>
            <a:r>
              <a:rPr lang="ko-KR" altLang="en-US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지원</a:t>
            </a:r>
            <a:r>
              <a:rPr lang="en-US" altLang="ko-KR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-</a:t>
            </a:r>
            <a:r>
              <a:rPr lang="ko-KR" altLang="en-US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홍희 전 상품</a:t>
            </a:r>
            <a:endParaRPr lang="en-US" altLang="ko-KR" sz="1100" dirty="0" smtClean="0">
              <a:solidFill>
                <a:schemeClr val="tx1">
                  <a:lumMod val="75000"/>
                  <a:lumOff val="25000"/>
                </a:schemeClr>
              </a:solidFill>
              <a:latin typeface="에스코어 드림 3 Light" panose="020B0303030302020204" pitchFamily="34" charset="-127"/>
              <a:ea typeface="에스코어 드림 3 Light" panose="020B0303030302020204" pitchFamily="34" charset="-127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xmlns="" id="{50A927C1-5C48-4E07-B538-E347B1802CBE}"/>
              </a:ext>
            </a:extLst>
          </p:cNvPr>
          <p:cNvSpPr txBox="1"/>
          <p:nvPr/>
        </p:nvSpPr>
        <p:spPr>
          <a:xfrm>
            <a:off x="7525795" y="4475413"/>
            <a:ext cx="2105895" cy="12772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유 인 경 과장</a:t>
            </a:r>
            <a:endParaRPr lang="en-US" altLang="ko-KR" sz="1100" dirty="0" smtClean="0">
              <a:solidFill>
                <a:schemeClr val="tx1">
                  <a:lumMod val="75000"/>
                  <a:lumOff val="25000"/>
                </a:schemeClr>
              </a:solidFill>
              <a:latin typeface="에스코어 드림 3 Light" panose="020B0303030302020204" pitchFamily="34" charset="-127"/>
              <a:ea typeface="에스코어 드림 3 Light" panose="020B0303030302020204" pitchFamily="34" charset="-127"/>
            </a:endParaRPr>
          </a:p>
          <a:p>
            <a:endParaRPr lang="en-US" altLang="ko-KR" sz="1100" dirty="0" smtClean="0">
              <a:solidFill>
                <a:schemeClr val="tx1">
                  <a:lumMod val="75000"/>
                  <a:lumOff val="25000"/>
                </a:schemeClr>
              </a:solidFill>
              <a:latin typeface="에스코어 드림 3 Light" panose="020B0303030302020204" pitchFamily="34" charset="-127"/>
              <a:ea typeface="에스코어 드림 3 Light" panose="020B0303030302020204" pitchFamily="34" charset="-127"/>
            </a:endParaRPr>
          </a:p>
          <a:p>
            <a:r>
              <a:rPr lang="en-US" altLang="ko-KR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010-8340-5947</a:t>
            </a:r>
          </a:p>
          <a:p>
            <a:r>
              <a:rPr lang="en-US" altLang="ko-KR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  <a:hlinkClick r:id="rId8"/>
              </a:rPr>
              <a:t>ikyoo0121@icloud.com</a:t>
            </a:r>
            <a:endParaRPr lang="en-US" altLang="ko-KR" sz="1100" dirty="0" smtClean="0">
              <a:solidFill>
                <a:schemeClr val="tx1">
                  <a:lumMod val="75000"/>
                  <a:lumOff val="25000"/>
                </a:schemeClr>
              </a:solidFill>
              <a:latin typeface="에스코어 드림 3 Light" panose="020B0303030302020204" pitchFamily="34" charset="-127"/>
              <a:ea typeface="에스코어 드림 3 Light" panose="020B0303030302020204" pitchFamily="34" charset="-127"/>
            </a:endParaRPr>
          </a:p>
          <a:p>
            <a:endParaRPr lang="en-US" altLang="ko-KR" sz="1100" dirty="0" smtClean="0">
              <a:solidFill>
                <a:schemeClr val="tx1">
                  <a:lumMod val="75000"/>
                  <a:lumOff val="25000"/>
                </a:schemeClr>
              </a:solidFill>
              <a:latin typeface="에스코어 드림 3 Light" panose="020B0303030302020204" pitchFamily="34" charset="-127"/>
              <a:ea typeface="에스코어 드림 3 Light" panose="020B0303030302020204" pitchFamily="34" charset="-127"/>
            </a:endParaRPr>
          </a:p>
          <a:p>
            <a:r>
              <a:rPr lang="ko-KR" altLang="en-US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업무</a:t>
            </a:r>
            <a:r>
              <a:rPr lang="en-US" altLang="ko-KR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-</a:t>
            </a:r>
            <a:r>
              <a:rPr lang="ko-KR" altLang="en-US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블로그 관리</a:t>
            </a:r>
            <a:endParaRPr lang="en-US" altLang="ko-KR" sz="1100" dirty="0" smtClean="0">
              <a:solidFill>
                <a:schemeClr val="tx1">
                  <a:lumMod val="75000"/>
                  <a:lumOff val="25000"/>
                </a:schemeClr>
              </a:solidFill>
              <a:latin typeface="에스코어 드림 3 Light" panose="020B0303030302020204" pitchFamily="34" charset="-127"/>
              <a:ea typeface="에스코어 드림 3 Light" panose="020B0303030302020204" pitchFamily="34" charset="-127"/>
            </a:endParaRPr>
          </a:p>
          <a:p>
            <a:r>
              <a:rPr lang="ko-KR" altLang="en-US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지원</a:t>
            </a:r>
            <a:r>
              <a:rPr lang="en-US" altLang="ko-KR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-</a:t>
            </a:r>
            <a:r>
              <a:rPr lang="ko-KR" altLang="en-US" sz="11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에스코어 드림 3 Light" panose="020B0303030302020204" pitchFamily="34" charset="-127"/>
                <a:ea typeface="에스코어 드림 3 Light" panose="020B0303030302020204" pitchFamily="34" charset="-127"/>
              </a:rPr>
              <a:t>블로그 상품</a:t>
            </a:r>
            <a:endParaRPr lang="en-US" altLang="ko-KR" sz="1100" dirty="0" smtClean="0">
              <a:solidFill>
                <a:schemeClr val="tx1">
                  <a:lumMod val="75000"/>
                  <a:lumOff val="25000"/>
                </a:schemeClr>
              </a:solidFill>
              <a:latin typeface="에스코어 드림 3 Light" panose="020B0303030302020204" pitchFamily="34" charset="-127"/>
              <a:ea typeface="에스코어 드림 3 Light" panose="020B0303030302020204" pitchFamily="34" charset="-127"/>
            </a:endParaRPr>
          </a:p>
        </p:txBody>
      </p:sp>
      <p:sp>
        <p:nvSpPr>
          <p:cNvPr id="4" name="한쪽 모서리가 잘린 사각형 3"/>
          <p:cNvSpPr/>
          <p:nvPr/>
        </p:nvSpPr>
        <p:spPr>
          <a:xfrm>
            <a:off x="0" y="548680"/>
            <a:ext cx="2459732" cy="432048"/>
          </a:xfrm>
          <a:prstGeom prst="snip1Rect">
            <a:avLst/>
          </a:prstGeom>
          <a:solidFill>
            <a:srgbClr val="00B050">
              <a:alpha val="9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b="1" dirty="0" smtClean="0"/>
              <a:t>5.</a:t>
            </a:r>
            <a:r>
              <a:rPr lang="ko-KR" altLang="en-US" b="1" dirty="0" smtClean="0"/>
              <a:t>영업 지원</a:t>
            </a:r>
            <a:endParaRPr lang="ko-KR" altLang="en-US" b="1" dirty="0"/>
          </a:p>
        </p:txBody>
      </p:sp>
    </p:spTree>
    <p:extLst>
      <p:ext uri="{BB962C8B-B14F-4D97-AF65-F5344CB8AC3E}">
        <p14:creationId xmlns:p14="http://schemas.microsoft.com/office/powerpoint/2010/main" xmlns="" val="18717860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4_shape4"/>
          <p:cNvSpPr/>
          <p:nvPr/>
        </p:nvSpPr>
        <p:spPr>
          <a:xfrm>
            <a:off x="323528" y="1471092"/>
            <a:ext cx="3312368" cy="360040"/>
          </a:xfrm>
          <a:prstGeom prst="rect">
            <a:avLst/>
          </a:prstGeom>
        </p:spPr>
        <p:txBody>
          <a:bodyPr lIns="91440" tIns="45720" rIns="91440" bIns="45720"/>
          <a:lstStyle/>
          <a:p>
            <a:pPr algn="l" defTabSz="914400" latinLnBrk="1">
              <a:lnSpc>
                <a:spcPct val="130000"/>
              </a:lnSpc>
            </a:pPr>
            <a:r>
              <a:rPr lang="en-US" altLang="ko-KR" sz="1400" b="1" spc="-2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1.    </a:t>
            </a:r>
            <a:r>
              <a:rPr lang="ko-KR" altLang="en-US" sz="1400" b="1" spc="-2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영업 시 고지 사항</a:t>
            </a:r>
            <a:endParaRPr sz="1400" b="1" kern="1200" spc="-20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8" name="slide4_shape3"/>
          <p:cNvSpPr/>
          <p:nvPr/>
        </p:nvSpPr>
        <p:spPr>
          <a:xfrm>
            <a:off x="179512" y="1971401"/>
            <a:ext cx="7560840" cy="4047832"/>
          </a:xfrm>
          <a:prstGeom prst="rect">
            <a:avLst/>
          </a:prstGeom>
        </p:spPr>
        <p:txBody>
          <a:bodyPr lIns="91440" tIns="45720" rIns="91440" bIns="45720">
            <a:no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altLang="ko-KR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AI</a:t>
            </a:r>
            <a:r>
              <a:rPr lang="ko-KR" altLang="en-US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포스팅은 주중 기준으로 </a:t>
            </a:r>
            <a:r>
              <a:rPr lang="en-US" altLang="ko-KR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1</a:t>
            </a:r>
            <a:r>
              <a:rPr lang="ko-KR" altLang="en-US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일 </a:t>
            </a:r>
            <a:r>
              <a:rPr lang="en-US" altLang="ko-KR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1</a:t>
            </a:r>
            <a:r>
              <a:rPr lang="ko-KR" altLang="en-US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회 주 </a:t>
            </a:r>
            <a:r>
              <a:rPr lang="en-US" altLang="ko-KR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7</a:t>
            </a:r>
            <a:r>
              <a:rPr lang="ko-KR" altLang="en-US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회 </a:t>
            </a:r>
            <a:r>
              <a:rPr lang="ko-KR" altLang="en-US" sz="12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포스팅된다</a:t>
            </a:r>
            <a:r>
              <a:rPr lang="en-US" altLang="ko-KR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.</a:t>
            </a:r>
          </a:p>
          <a:p>
            <a:r>
              <a:rPr lang="ko-KR" altLang="en-US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단</a:t>
            </a:r>
            <a:r>
              <a:rPr lang="en-US" altLang="ko-KR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, </a:t>
            </a:r>
            <a:r>
              <a:rPr lang="ko-KR" altLang="en-US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고객이 네이버에 매물 등록을 하지 않은 경우 포스팅은 되지 않는다</a:t>
            </a:r>
            <a:r>
              <a:rPr lang="en-US" altLang="ko-KR" sz="12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.</a:t>
            </a:r>
          </a:p>
          <a:p>
            <a:endParaRPr lang="en-US" altLang="ko-KR" sz="12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ko-KR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고객 </a:t>
            </a:r>
            <a:r>
              <a:rPr lang="ko-KR" altLang="en-US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명의의 네이버 신규 계정으로 블로그를 개설한다</a:t>
            </a:r>
            <a:r>
              <a:rPr lang="en-US" altLang="ko-KR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.</a:t>
            </a:r>
          </a:p>
          <a:p>
            <a:r>
              <a:rPr lang="en-US" altLang="ko-KR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ko-KR" altLang="en-US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사유는 계약만료 시 계정 삭제 및 </a:t>
            </a:r>
            <a:r>
              <a:rPr lang="ko-KR" altLang="en-US" sz="12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저품질로</a:t>
            </a:r>
            <a:r>
              <a:rPr lang="ko-KR" altLang="en-US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블로그 유형 변경 시 계정을 삭제 후 새로이 생성하기 위함이다</a:t>
            </a:r>
            <a:r>
              <a:rPr lang="en-US" altLang="ko-KR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.</a:t>
            </a:r>
          </a:p>
          <a:p>
            <a:r>
              <a:rPr lang="ko-KR" altLang="en-US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상기 사유에도 불구하고 기존 계정을 사용할 경우 별도의 확인서 양식을 작성 후 사용할 수 있다</a:t>
            </a:r>
            <a:r>
              <a:rPr lang="en-US" altLang="ko-KR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.</a:t>
            </a:r>
          </a:p>
          <a:p>
            <a:endParaRPr lang="en-US" altLang="ko-KR" sz="12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ko-KR" altLang="en-US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포스팅할 매물은 </a:t>
            </a:r>
            <a:r>
              <a:rPr lang="en-US" altLang="ko-KR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AI</a:t>
            </a:r>
            <a:r>
              <a:rPr lang="ko-KR" altLang="en-US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가 선택하고 포스팅하며 고객이 직접 지정할 수 없다</a:t>
            </a:r>
            <a:r>
              <a:rPr lang="en-US" altLang="ko-KR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.</a:t>
            </a:r>
          </a:p>
          <a:p>
            <a:pPr>
              <a:buFontTx/>
              <a:buChar char="-"/>
            </a:pPr>
            <a:endParaRPr lang="en-US" altLang="ko-KR" sz="12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altLang="ko-KR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AI</a:t>
            </a:r>
            <a:r>
              <a:rPr lang="ko-KR" altLang="en-US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블로그는 고객이 직접 개인 포스팅을 할 수 있다</a:t>
            </a:r>
            <a:r>
              <a:rPr lang="en-US" altLang="ko-KR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. </a:t>
            </a:r>
            <a:r>
              <a:rPr lang="ko-KR" altLang="en-US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개인 블로그가 많으면 지수에 많은 도움이 된다</a:t>
            </a:r>
            <a:r>
              <a:rPr lang="en-US" altLang="ko-KR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.</a:t>
            </a:r>
          </a:p>
          <a:p>
            <a:pPr>
              <a:buFontTx/>
              <a:buChar char="-"/>
            </a:pPr>
            <a:endParaRPr lang="en-US" altLang="ko-KR" sz="12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altLang="ko-KR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AI</a:t>
            </a:r>
            <a:r>
              <a:rPr lang="ko-KR" altLang="en-US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블로그가 포스팅한 내용을 고객이 직접 수정</a:t>
            </a:r>
            <a:r>
              <a:rPr lang="en-US" altLang="ko-KR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, </a:t>
            </a:r>
            <a:r>
              <a:rPr lang="ko-KR" altLang="en-US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보완이 가능하다</a:t>
            </a:r>
            <a:r>
              <a:rPr lang="en-US" altLang="ko-KR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.</a:t>
            </a:r>
          </a:p>
          <a:p>
            <a:pPr>
              <a:buFontTx/>
              <a:buChar char="-"/>
            </a:pPr>
            <a:endParaRPr lang="en-US" altLang="ko-KR" sz="12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altLang="ko-KR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AI</a:t>
            </a:r>
            <a:r>
              <a:rPr lang="ko-KR" altLang="en-US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블로그 포스팅 시 </a:t>
            </a:r>
            <a:r>
              <a:rPr lang="ko-KR" altLang="en-US" sz="12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사진등록을</a:t>
            </a:r>
            <a:r>
              <a:rPr lang="ko-KR" altLang="en-US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원할 때는 네이버 </a:t>
            </a:r>
            <a:r>
              <a:rPr lang="ko-KR" altLang="en-US" sz="12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매물광고</a:t>
            </a:r>
            <a:r>
              <a:rPr lang="ko-KR" altLang="en-US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등록할 때 사진을 등록하면 가능하다고 안내한다</a:t>
            </a:r>
            <a:r>
              <a:rPr lang="en-US" altLang="ko-KR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.</a:t>
            </a:r>
          </a:p>
          <a:p>
            <a:r>
              <a:rPr lang="ko-KR" altLang="en-US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또한 수정으로 사진을 첨부하는 방식도 있다라고 안내하면 된다</a:t>
            </a:r>
            <a:r>
              <a:rPr lang="en-US" altLang="ko-KR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.</a:t>
            </a:r>
          </a:p>
          <a:p>
            <a:pPr>
              <a:buFontTx/>
              <a:buChar char="-"/>
            </a:pPr>
            <a:endParaRPr lang="en-US" altLang="ko-KR" sz="12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altLang="ko-KR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AI</a:t>
            </a:r>
            <a:r>
              <a:rPr lang="ko-KR" altLang="en-US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블로그가 </a:t>
            </a:r>
            <a:r>
              <a:rPr lang="ko-KR" altLang="en-US" sz="12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저품질이나</a:t>
            </a:r>
            <a:r>
              <a:rPr lang="ko-KR" altLang="en-US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유사로 인해 노출이 안 될 경우 기존 블로그 계정을 삭제 후 새로운 계정을 생성하여 포스팅을 진행한다</a:t>
            </a:r>
            <a:r>
              <a:rPr lang="en-US" altLang="ko-KR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.[</a:t>
            </a:r>
            <a:r>
              <a:rPr lang="ko-KR" altLang="en-US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블로그 상품 특성상 고객이 자주 확인하여 함</a:t>
            </a:r>
            <a:r>
              <a:rPr lang="en-US" altLang="ko-KR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]</a:t>
            </a:r>
          </a:p>
          <a:p>
            <a:pPr>
              <a:buFontTx/>
              <a:buChar char="-"/>
            </a:pPr>
            <a:endParaRPr lang="en-US" altLang="ko-KR" sz="12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ko-KR" altLang="en-US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세금계산서는 카드 결제 시 영수증으로 대체하며</a:t>
            </a:r>
            <a:r>
              <a:rPr lang="en-US" altLang="ko-KR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, </a:t>
            </a:r>
            <a:r>
              <a:rPr lang="ko-KR" altLang="en-US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현금은 </a:t>
            </a:r>
            <a:r>
              <a:rPr lang="ko-KR" altLang="en-US" sz="12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전자세금</a:t>
            </a:r>
            <a:r>
              <a:rPr lang="ko-KR" altLang="en-US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계산서로 발행한다</a:t>
            </a:r>
            <a:r>
              <a:rPr lang="en-US" altLang="ko-KR" sz="1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.</a:t>
            </a:r>
          </a:p>
          <a:p>
            <a:pPr marL="228600" indent="-228600" algn="l" defTabSz="914400" latinLnBrk="1">
              <a:lnSpc>
                <a:spcPct val="150000"/>
              </a:lnSpc>
            </a:pPr>
            <a:endParaRPr lang="en-US" altLang="ko-KR" sz="1200" dirty="0" smtClean="0">
              <a:solidFill>
                <a:schemeClr val="accent6">
                  <a:lumMod val="75000"/>
                </a:schemeClr>
              </a:solidFill>
              <a:latin typeface="나눔고딕"/>
              <a:ea typeface="나눔고딕"/>
            </a:endParaRPr>
          </a:p>
          <a:p>
            <a:pPr marL="228600" indent="-228600">
              <a:lnSpc>
                <a:spcPct val="150000"/>
              </a:lnSpc>
            </a:pPr>
            <a:r>
              <a:rPr lang="en-US" altLang="ko-KR" sz="1200" dirty="0" smtClean="0">
                <a:solidFill>
                  <a:schemeClr val="accent6">
                    <a:lumMod val="75000"/>
                  </a:schemeClr>
                </a:solidFill>
                <a:latin typeface="나눔고딕"/>
                <a:ea typeface="나눔고딕"/>
              </a:rPr>
              <a:t>    </a:t>
            </a:r>
          </a:p>
          <a:p>
            <a:pPr marL="228600" indent="-228600">
              <a:lnSpc>
                <a:spcPct val="150000"/>
              </a:lnSpc>
            </a:pPr>
            <a:endParaRPr lang="en-US" sz="1200" kern="1200" spc="-20" dirty="0" smtClean="0">
              <a:solidFill>
                <a:schemeClr val="accent6">
                  <a:lumMod val="75000"/>
                </a:schemeClr>
              </a:solidFill>
              <a:latin typeface="나눔명조"/>
              <a:ea typeface="나눔명조"/>
              <a:cs typeface="+mn-cs"/>
            </a:endParaRPr>
          </a:p>
          <a:p>
            <a:pPr marL="228600" indent="-228600">
              <a:lnSpc>
                <a:spcPct val="150000"/>
              </a:lnSpc>
            </a:pPr>
            <a:endParaRPr sz="1200" kern="1200" spc="-20" dirty="0">
              <a:solidFill>
                <a:schemeClr val="accent6">
                  <a:lumMod val="75000"/>
                </a:schemeClr>
              </a:solidFill>
              <a:latin typeface="나눔명조"/>
              <a:ea typeface="나눔명조"/>
              <a:cs typeface="+mn-cs"/>
            </a:endParaRPr>
          </a:p>
        </p:txBody>
      </p:sp>
      <p:pic>
        <p:nvPicPr>
          <p:cNvPr id="9" name="그림 8" descr="그림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988262" y="6083808"/>
            <a:ext cx="2164080" cy="774192"/>
          </a:xfrm>
          <a:prstGeom prst="rect">
            <a:avLst/>
          </a:prstGeom>
        </p:spPr>
      </p:pic>
      <p:sp>
        <p:nvSpPr>
          <p:cNvPr id="11" name="직사각형 10"/>
          <p:cNvSpPr/>
          <p:nvPr/>
        </p:nvSpPr>
        <p:spPr>
          <a:xfrm>
            <a:off x="-1092" y="734462"/>
            <a:ext cx="9144000" cy="5349345"/>
          </a:xfrm>
          <a:prstGeom prst="rect">
            <a:avLst/>
          </a:prstGeom>
          <a:solidFill>
            <a:srgbClr val="92D050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4" name="한쪽 모서리가 잘린 사각형 3"/>
          <p:cNvSpPr/>
          <p:nvPr/>
        </p:nvSpPr>
        <p:spPr>
          <a:xfrm>
            <a:off x="0" y="548680"/>
            <a:ext cx="2459732" cy="432048"/>
          </a:xfrm>
          <a:prstGeom prst="snip1Rect">
            <a:avLst/>
          </a:prstGeom>
          <a:solidFill>
            <a:srgbClr val="00B050">
              <a:alpha val="9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b="1" dirty="0" smtClean="0"/>
              <a:t>6.</a:t>
            </a:r>
            <a:r>
              <a:rPr lang="ko-KR" altLang="en-US" b="1" dirty="0" smtClean="0"/>
              <a:t>고지 사항</a:t>
            </a:r>
            <a:endParaRPr lang="ko-KR" altLang="en-US" b="1" dirty="0"/>
          </a:p>
        </p:txBody>
      </p:sp>
      <p:sp>
        <p:nvSpPr>
          <p:cNvPr id="7" name="slide4_shape4"/>
          <p:cNvSpPr/>
          <p:nvPr/>
        </p:nvSpPr>
        <p:spPr>
          <a:xfrm>
            <a:off x="2471130" y="567409"/>
            <a:ext cx="3312368" cy="360040"/>
          </a:xfrm>
          <a:prstGeom prst="rect">
            <a:avLst/>
          </a:prstGeom>
        </p:spPr>
        <p:txBody>
          <a:bodyPr lIns="91440" tIns="45720" rIns="91440" bIns="45720"/>
          <a:lstStyle/>
          <a:p>
            <a:pPr algn="l" defTabSz="914400" latinLnBrk="1">
              <a:lnSpc>
                <a:spcPct val="130000"/>
              </a:lnSpc>
            </a:pPr>
            <a:r>
              <a:rPr lang="en-US" altLang="ko-KR" sz="1400" b="1" spc="-20" dirty="0" smtClean="0">
                <a:solidFill>
                  <a:srgbClr val="FF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* </a:t>
            </a:r>
            <a:r>
              <a:rPr lang="ko-KR" altLang="en-US" sz="1400" b="1" spc="-20" dirty="0" smtClean="0">
                <a:solidFill>
                  <a:srgbClr val="FF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반드시 필독 후 숙지해서 안내할 것</a:t>
            </a:r>
            <a:r>
              <a:rPr lang="en-US" altLang="ko-KR" sz="1400" b="1" spc="-20" dirty="0" smtClean="0">
                <a:solidFill>
                  <a:srgbClr val="FF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!</a:t>
            </a:r>
            <a:endParaRPr sz="1400" b="1" kern="1200" spc="-20" dirty="0">
              <a:solidFill>
                <a:srgbClr val="FF0000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0321552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직사각형 9"/>
          <p:cNvSpPr/>
          <p:nvPr/>
        </p:nvSpPr>
        <p:spPr>
          <a:xfrm>
            <a:off x="-1092" y="734462"/>
            <a:ext cx="9144000" cy="5349345"/>
          </a:xfrm>
          <a:prstGeom prst="rect">
            <a:avLst/>
          </a:prstGeom>
          <a:solidFill>
            <a:srgbClr val="92D050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6" name="slide4_shape4"/>
          <p:cNvSpPr/>
          <p:nvPr/>
        </p:nvSpPr>
        <p:spPr>
          <a:xfrm>
            <a:off x="323528" y="1471092"/>
            <a:ext cx="3312368" cy="360040"/>
          </a:xfrm>
          <a:prstGeom prst="rect">
            <a:avLst/>
          </a:prstGeom>
        </p:spPr>
        <p:txBody>
          <a:bodyPr lIns="91440" tIns="45720" rIns="91440" bIns="45720"/>
          <a:lstStyle/>
          <a:p>
            <a:pPr algn="l" defTabSz="914400" latinLnBrk="1">
              <a:lnSpc>
                <a:spcPct val="130000"/>
              </a:lnSpc>
            </a:pPr>
            <a:r>
              <a:rPr lang="en-US" altLang="ko-KR" sz="1400" b="1" spc="-20" dirty="0">
                <a:latin typeface="나눔고딕" panose="020D0604000000000000" pitchFamily="50" charset="-127"/>
                <a:ea typeface="나눔고딕" panose="020D0604000000000000" pitchFamily="50" charset="-127"/>
              </a:rPr>
              <a:t>2</a:t>
            </a:r>
            <a:r>
              <a:rPr lang="en-US" altLang="ko-KR" sz="1400" b="1" spc="-2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.    </a:t>
            </a:r>
            <a:r>
              <a:rPr lang="ko-KR" altLang="en-US" sz="1400" b="1" spc="-2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계약 시 고지 사항</a:t>
            </a:r>
            <a:endParaRPr sz="1400" b="1" kern="1200" spc="-20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8" name="slide4_shape3"/>
          <p:cNvSpPr/>
          <p:nvPr/>
        </p:nvSpPr>
        <p:spPr>
          <a:xfrm>
            <a:off x="179512" y="1971401"/>
            <a:ext cx="7560840" cy="4047832"/>
          </a:xfrm>
          <a:prstGeom prst="rect">
            <a:avLst/>
          </a:prstGeom>
        </p:spPr>
        <p:txBody>
          <a:bodyPr lIns="91440" tIns="45720" rIns="91440" bIns="45720">
            <a:no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altLang="ko-KR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AI</a:t>
            </a:r>
            <a:r>
              <a:rPr lang="ko-KR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부동산 블로그 상품은 지수를 천천히 올리는 </a:t>
            </a:r>
            <a:r>
              <a:rPr lang="ko-KR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상품으로 계약 </a:t>
            </a:r>
            <a:r>
              <a:rPr lang="ko-KR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후 바로 네이버에서 검색 시 상단에 노출되는</a:t>
            </a:r>
            <a:r>
              <a:rPr lang="en-US" altLang="ko-KR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 </a:t>
            </a:r>
            <a:r>
              <a:rPr lang="ko-KR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상품이 아닌 </a:t>
            </a:r>
            <a:r>
              <a:rPr lang="en-US" altLang="ko-KR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VIEW</a:t>
            </a:r>
            <a:r>
              <a:rPr lang="ko-KR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에서 필터를 </a:t>
            </a:r>
            <a:r>
              <a:rPr lang="ko-KR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최신 순으로 </a:t>
            </a:r>
            <a:r>
              <a:rPr lang="ko-KR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놓고 확인함을  인지시킨다</a:t>
            </a:r>
            <a:r>
              <a:rPr lang="en-US" altLang="ko-KR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.</a:t>
            </a:r>
          </a:p>
          <a:p>
            <a:pPr algn="ctr">
              <a:buFontTx/>
              <a:buChar char="-"/>
            </a:pPr>
            <a:endParaRPr lang="en-US" altLang="ko-KR" sz="1200" dirty="0">
              <a:solidFill>
                <a:schemeClr val="tx1">
                  <a:lumMod val="65000"/>
                  <a:lumOff val="35000"/>
                </a:schemeClr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ko-KR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네이버에 등록된 매물 </a:t>
            </a:r>
            <a:r>
              <a:rPr lang="ko-KR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검색 시 </a:t>
            </a:r>
            <a:r>
              <a:rPr lang="ko-KR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상단에 고정 노출되는 상품이 아니라는걸 인지시킨다</a:t>
            </a:r>
            <a:r>
              <a:rPr lang="en-US" altLang="ko-KR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.</a:t>
            </a:r>
          </a:p>
          <a:p>
            <a:r>
              <a:rPr lang="en-US" altLang="ko-KR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 </a:t>
            </a:r>
            <a:r>
              <a:rPr lang="ko-KR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상단 고정 노출 </a:t>
            </a:r>
            <a:r>
              <a:rPr lang="ko-KR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상품을 원하면 </a:t>
            </a:r>
            <a:r>
              <a:rPr lang="ko-KR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상단 고정 </a:t>
            </a:r>
            <a:r>
              <a:rPr lang="ko-KR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상품을 안내하고 가입하면 된다</a:t>
            </a:r>
            <a:r>
              <a:rPr lang="en-US" altLang="ko-KR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.[</a:t>
            </a:r>
            <a:r>
              <a:rPr lang="ko-KR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상단 </a:t>
            </a:r>
            <a:r>
              <a:rPr lang="ko-KR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고정 형도 </a:t>
            </a:r>
            <a:r>
              <a:rPr lang="ko-KR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판매하고 있음</a:t>
            </a:r>
            <a:r>
              <a:rPr lang="en-US" altLang="ko-KR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]</a:t>
            </a:r>
          </a:p>
          <a:p>
            <a:r>
              <a:rPr lang="en-US" altLang="ko-KR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 </a:t>
            </a:r>
            <a:r>
              <a:rPr lang="ko-KR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상단 고정 </a:t>
            </a:r>
            <a:r>
              <a:rPr lang="ko-KR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노출 상품은 키워드 별 금액이 상이하게 책정되므로 원하는 키워드에 따라 금액을 안내한다</a:t>
            </a:r>
            <a:r>
              <a:rPr lang="en-US" altLang="ko-KR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.</a:t>
            </a:r>
          </a:p>
          <a:p>
            <a:endParaRPr lang="en-US" altLang="ko-KR" sz="1200" dirty="0">
              <a:solidFill>
                <a:schemeClr val="tx1">
                  <a:lumMod val="65000"/>
                  <a:lumOff val="35000"/>
                </a:schemeClr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altLang="ko-KR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2021</a:t>
            </a:r>
            <a:r>
              <a:rPr lang="ko-KR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년 </a:t>
            </a:r>
            <a:r>
              <a:rPr lang="en-US" altLang="ko-KR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8</a:t>
            </a:r>
            <a:r>
              <a:rPr lang="ko-KR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월 </a:t>
            </a:r>
            <a:r>
              <a:rPr lang="en-US" altLang="ko-KR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21</a:t>
            </a:r>
            <a:r>
              <a:rPr lang="ko-KR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일 공인중개사법 제</a:t>
            </a:r>
            <a:r>
              <a:rPr lang="en-US" altLang="ko-KR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18</a:t>
            </a:r>
            <a:r>
              <a:rPr lang="ko-KR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조의</a:t>
            </a:r>
            <a:r>
              <a:rPr lang="en-US" altLang="ko-KR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2</a:t>
            </a:r>
            <a:r>
              <a:rPr lang="ko-KR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제</a:t>
            </a:r>
            <a:r>
              <a:rPr lang="en-US" altLang="ko-KR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4</a:t>
            </a:r>
            <a:r>
              <a:rPr lang="ko-KR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항에 의거 거래 완료된 매물은 광고주가 직접 삭제 또는 비공개로 처리해야 </a:t>
            </a:r>
            <a:r>
              <a:rPr lang="ko-KR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한다</a:t>
            </a:r>
            <a:r>
              <a:rPr lang="en-US" altLang="ko-KR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. </a:t>
            </a:r>
            <a:r>
              <a:rPr lang="ko-KR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그렇지 않을 시 과태료가 부과되며 본 업체는 책임이 없다는 내용을 필히 </a:t>
            </a:r>
            <a:r>
              <a:rPr lang="ko-KR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고지하여야 한다</a:t>
            </a:r>
            <a:r>
              <a:rPr lang="en-US" altLang="ko-KR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.</a:t>
            </a:r>
          </a:p>
          <a:p>
            <a:endParaRPr lang="en-US" altLang="ko-KR" sz="1200" dirty="0">
              <a:solidFill>
                <a:schemeClr val="tx1">
                  <a:lumMod val="65000"/>
                  <a:lumOff val="35000"/>
                </a:schemeClr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ko-KR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네이버 매물 등록</a:t>
            </a:r>
            <a:r>
              <a:rPr lang="en-US" altLang="ko-KR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/</a:t>
            </a:r>
            <a:r>
              <a:rPr lang="ko-KR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종료에 따라 자동으로 설정이 되어 </a:t>
            </a:r>
            <a:r>
              <a:rPr lang="en-US" altLang="ko-KR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AI</a:t>
            </a:r>
            <a:r>
              <a:rPr lang="ko-KR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블로그에 적용되나 공인중개사법에 따라</a:t>
            </a:r>
            <a:r>
              <a:rPr lang="en-US" altLang="ko-KR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 </a:t>
            </a:r>
            <a:r>
              <a:rPr lang="ko-KR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과태료가 부과될 수  있으니 고객이 잘 확인하도록 안내한다</a:t>
            </a:r>
            <a:r>
              <a:rPr lang="en-US" altLang="ko-KR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. </a:t>
            </a:r>
            <a:r>
              <a:rPr lang="ko-KR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고객의 불찰로 과태료 부과 시 </a:t>
            </a:r>
            <a:r>
              <a:rPr lang="en-US" altLang="ko-KR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 </a:t>
            </a:r>
            <a:r>
              <a:rPr lang="ko-KR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본 업체는 고지의 의무를 다했기에 책임이 없음을 인지시킨다</a:t>
            </a:r>
            <a:r>
              <a:rPr lang="en-US" altLang="ko-KR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.[</a:t>
            </a:r>
            <a:r>
              <a:rPr lang="ko-KR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계약 시 계약서에도 </a:t>
            </a:r>
            <a:r>
              <a:rPr lang="ko-KR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체크 란 </a:t>
            </a:r>
            <a:r>
              <a:rPr lang="ko-KR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필히 설명할 것</a:t>
            </a:r>
            <a:r>
              <a:rPr lang="en-US" altLang="ko-KR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]</a:t>
            </a:r>
          </a:p>
          <a:p>
            <a:endParaRPr lang="en-US" altLang="ko-KR" sz="1200" dirty="0">
              <a:solidFill>
                <a:schemeClr val="tx1">
                  <a:lumMod val="65000"/>
                  <a:lumOff val="35000"/>
                </a:schemeClr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altLang="ko-KR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AI</a:t>
            </a:r>
            <a:r>
              <a:rPr lang="ko-KR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블로그 포스팅은 일일 </a:t>
            </a:r>
            <a:r>
              <a:rPr lang="en-US" altLang="ko-KR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1</a:t>
            </a:r>
            <a:r>
              <a:rPr lang="ko-KR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회 포스팅 되며 포스팅 시간은 익일 자정이다</a:t>
            </a:r>
            <a:r>
              <a:rPr lang="en-US" altLang="ko-KR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. </a:t>
            </a:r>
            <a:r>
              <a:rPr lang="ko-KR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자정에 포스팅 시 네이버와 연동되어 네이버 삭제 매물이 </a:t>
            </a:r>
            <a:r>
              <a:rPr lang="en-US" altLang="ko-KR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AI</a:t>
            </a:r>
            <a:r>
              <a:rPr lang="ko-KR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블로그에도 적용되어 포스팅이 내려가게 </a:t>
            </a:r>
            <a:r>
              <a:rPr lang="ko-KR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된다</a:t>
            </a:r>
            <a:r>
              <a:rPr lang="en-US" altLang="ko-KR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. </a:t>
            </a:r>
            <a:r>
              <a:rPr lang="ko-KR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고객에게 계약된 매물이 네이버에 있다면 필히 블로그에도 확인하여 직접 내려야 한도 고지 해야 함</a:t>
            </a:r>
            <a:r>
              <a:rPr lang="en-US" altLang="ko-KR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.</a:t>
            </a:r>
          </a:p>
          <a:p>
            <a:pPr>
              <a:buFontTx/>
              <a:buChar char="-"/>
            </a:pPr>
            <a:endParaRPr lang="en-US" altLang="ko-KR" sz="1200" dirty="0">
              <a:solidFill>
                <a:schemeClr val="tx1">
                  <a:lumMod val="65000"/>
                  <a:lumOff val="35000"/>
                </a:schemeClr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altLang="ko-KR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AI</a:t>
            </a:r>
            <a:r>
              <a:rPr lang="ko-KR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블로그는 네이버 고객 계정으로 가입하므로 양도</a:t>
            </a:r>
            <a:r>
              <a:rPr lang="en-US" altLang="ko-KR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/</a:t>
            </a:r>
            <a:r>
              <a:rPr lang="ko-KR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양수가 불가하다</a:t>
            </a:r>
            <a:r>
              <a:rPr lang="en-US" altLang="ko-KR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.</a:t>
            </a:r>
          </a:p>
          <a:p>
            <a:pPr>
              <a:buFontTx/>
              <a:buChar char="-"/>
            </a:pPr>
            <a:endParaRPr lang="en-US" altLang="ko-KR" sz="1200" dirty="0">
              <a:solidFill>
                <a:schemeClr val="tx1">
                  <a:lumMod val="65000"/>
                  <a:lumOff val="35000"/>
                </a:schemeClr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 marL="228600" indent="-2286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ko-KR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AI</a:t>
            </a:r>
            <a:r>
              <a:rPr lang="ko-KR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블로그 계약 시 환불 정책을 인지한 후 계약 체결한다</a:t>
            </a:r>
            <a:r>
              <a:rPr lang="en-US" altLang="ko-KR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.</a:t>
            </a:r>
          </a:p>
          <a:p>
            <a:pPr marL="228600" indent="-228600" algn="l" defTabSz="914400" latinLnBrk="1">
              <a:lnSpc>
                <a:spcPct val="150000"/>
              </a:lnSpc>
            </a:pPr>
            <a:endParaRPr lang="en-US" altLang="ko-KR" sz="1200" dirty="0" smtClean="0">
              <a:solidFill>
                <a:schemeClr val="accent6">
                  <a:lumMod val="75000"/>
                </a:schemeClr>
              </a:solidFill>
              <a:latin typeface="나눔고딕"/>
              <a:ea typeface="나눔고딕"/>
            </a:endParaRPr>
          </a:p>
          <a:p>
            <a:pPr marL="228600" indent="-228600">
              <a:lnSpc>
                <a:spcPct val="150000"/>
              </a:lnSpc>
            </a:pPr>
            <a:r>
              <a:rPr lang="en-US" altLang="ko-KR" sz="1200" dirty="0" smtClean="0">
                <a:solidFill>
                  <a:schemeClr val="accent6">
                    <a:lumMod val="75000"/>
                  </a:schemeClr>
                </a:solidFill>
                <a:latin typeface="나눔고딕"/>
                <a:ea typeface="나눔고딕"/>
              </a:rPr>
              <a:t>    </a:t>
            </a:r>
          </a:p>
          <a:p>
            <a:pPr marL="228600" indent="-228600">
              <a:lnSpc>
                <a:spcPct val="150000"/>
              </a:lnSpc>
            </a:pPr>
            <a:endParaRPr lang="en-US" sz="1200" kern="1200" spc="-20" dirty="0" smtClean="0">
              <a:solidFill>
                <a:schemeClr val="accent6">
                  <a:lumMod val="75000"/>
                </a:schemeClr>
              </a:solidFill>
              <a:latin typeface="나눔명조"/>
              <a:ea typeface="나눔명조"/>
              <a:cs typeface="+mn-cs"/>
            </a:endParaRPr>
          </a:p>
          <a:p>
            <a:pPr marL="228600" indent="-228600">
              <a:lnSpc>
                <a:spcPct val="150000"/>
              </a:lnSpc>
            </a:pPr>
            <a:endParaRPr sz="1200" kern="1200" spc="-20" dirty="0">
              <a:solidFill>
                <a:schemeClr val="accent6">
                  <a:lumMod val="75000"/>
                </a:schemeClr>
              </a:solidFill>
              <a:latin typeface="나눔명조"/>
              <a:ea typeface="나눔명조"/>
              <a:cs typeface="+mn-cs"/>
            </a:endParaRPr>
          </a:p>
        </p:txBody>
      </p:sp>
      <p:pic>
        <p:nvPicPr>
          <p:cNvPr id="9" name="그림 8" descr="그림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988262" y="6083808"/>
            <a:ext cx="2164080" cy="774192"/>
          </a:xfrm>
          <a:prstGeom prst="rect">
            <a:avLst/>
          </a:prstGeom>
        </p:spPr>
      </p:pic>
      <p:sp>
        <p:nvSpPr>
          <p:cNvPr id="4" name="한쪽 모서리가 잘린 사각형 3"/>
          <p:cNvSpPr/>
          <p:nvPr/>
        </p:nvSpPr>
        <p:spPr>
          <a:xfrm>
            <a:off x="0" y="548680"/>
            <a:ext cx="2459732" cy="432048"/>
          </a:xfrm>
          <a:prstGeom prst="snip1Rect">
            <a:avLst/>
          </a:prstGeom>
          <a:solidFill>
            <a:srgbClr val="00B050">
              <a:alpha val="9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b="1" dirty="0" smtClean="0"/>
              <a:t>6.</a:t>
            </a:r>
            <a:r>
              <a:rPr lang="ko-KR" altLang="en-US" b="1" dirty="0" smtClean="0"/>
              <a:t>고지 사항</a:t>
            </a:r>
            <a:endParaRPr lang="ko-KR" altLang="en-US" b="1" dirty="0"/>
          </a:p>
        </p:txBody>
      </p:sp>
      <p:sp>
        <p:nvSpPr>
          <p:cNvPr id="7" name="slide4_shape4"/>
          <p:cNvSpPr/>
          <p:nvPr/>
        </p:nvSpPr>
        <p:spPr>
          <a:xfrm>
            <a:off x="2471130" y="567409"/>
            <a:ext cx="3312368" cy="360040"/>
          </a:xfrm>
          <a:prstGeom prst="rect">
            <a:avLst/>
          </a:prstGeom>
        </p:spPr>
        <p:txBody>
          <a:bodyPr lIns="91440" tIns="45720" rIns="91440" bIns="45720"/>
          <a:lstStyle/>
          <a:p>
            <a:pPr algn="l" defTabSz="914400" latinLnBrk="1">
              <a:lnSpc>
                <a:spcPct val="130000"/>
              </a:lnSpc>
            </a:pPr>
            <a:r>
              <a:rPr lang="en-US" altLang="ko-KR" sz="1400" b="1" spc="-20" dirty="0" smtClean="0">
                <a:solidFill>
                  <a:srgbClr val="FF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* </a:t>
            </a:r>
            <a:r>
              <a:rPr lang="ko-KR" altLang="en-US" sz="1400" b="1" spc="-20" dirty="0" smtClean="0">
                <a:solidFill>
                  <a:srgbClr val="FF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반드시 필독 후 숙지해서 안내할 것</a:t>
            </a:r>
            <a:r>
              <a:rPr lang="en-US" altLang="ko-KR" sz="1400" b="1" spc="-20" dirty="0" smtClean="0">
                <a:solidFill>
                  <a:srgbClr val="FF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!</a:t>
            </a:r>
            <a:endParaRPr sz="1400" b="1" kern="1200" spc="-20" dirty="0">
              <a:solidFill>
                <a:srgbClr val="FF0000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126848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직사각형 4"/>
          <p:cNvSpPr/>
          <p:nvPr/>
        </p:nvSpPr>
        <p:spPr>
          <a:xfrm>
            <a:off x="-1092" y="734462"/>
            <a:ext cx="9144000" cy="5349345"/>
          </a:xfrm>
          <a:prstGeom prst="rect">
            <a:avLst/>
          </a:prstGeom>
          <a:solidFill>
            <a:srgbClr val="92D050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7" name="slide4_shape4"/>
          <p:cNvSpPr/>
          <p:nvPr/>
        </p:nvSpPr>
        <p:spPr>
          <a:xfrm>
            <a:off x="323528" y="1471092"/>
            <a:ext cx="7056784" cy="360040"/>
          </a:xfrm>
          <a:prstGeom prst="rect">
            <a:avLst/>
          </a:prstGeom>
        </p:spPr>
        <p:txBody>
          <a:bodyPr lIns="91440" tIns="45720" rIns="91440" bIns="45720"/>
          <a:lstStyle/>
          <a:p>
            <a:pPr algn="l" defTabSz="914400" latinLnBrk="1">
              <a:lnSpc>
                <a:spcPct val="130000"/>
              </a:lnSpc>
            </a:pPr>
            <a:r>
              <a:rPr lang="en-US" altLang="ko-KR" sz="1400" b="1" spc="-20" dirty="0">
                <a:latin typeface="나눔고딕" panose="020D0604000000000000" pitchFamily="50" charset="-127"/>
                <a:ea typeface="나눔고딕" panose="020D0604000000000000" pitchFamily="50" charset="-127"/>
              </a:rPr>
              <a:t>3</a:t>
            </a:r>
            <a:r>
              <a:rPr lang="en-US" altLang="ko-KR" sz="1400" b="1" spc="-2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.    </a:t>
            </a:r>
            <a:r>
              <a:rPr lang="ko-KR" altLang="en-US" sz="1400" b="1" spc="-2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광고주 문자 전달</a:t>
            </a:r>
            <a:r>
              <a:rPr lang="en-US" altLang="ko-KR" sz="1400" b="1" spc="-2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- </a:t>
            </a:r>
            <a:r>
              <a:rPr lang="ko-KR" altLang="en-US" sz="1200" b="1" spc="-20" dirty="0" smtClean="0">
                <a:solidFill>
                  <a:srgbClr val="FF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하기 내용 복사 후 계정 기재해서 광고주에게 문자 </a:t>
            </a:r>
            <a:r>
              <a:rPr lang="ko-KR" altLang="en-US" sz="1200" b="1" spc="-20" dirty="0" err="1" smtClean="0">
                <a:solidFill>
                  <a:srgbClr val="FF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메세지</a:t>
            </a:r>
            <a:r>
              <a:rPr lang="ko-KR" altLang="en-US" sz="1200" b="1" spc="-20" dirty="0" smtClean="0">
                <a:solidFill>
                  <a:srgbClr val="FF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 전송</a:t>
            </a:r>
            <a:endParaRPr sz="1200" b="1" kern="1200" spc="-20" dirty="0">
              <a:solidFill>
                <a:srgbClr val="FF0000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6" name="한쪽 모서리가 잘린 사각형 5"/>
          <p:cNvSpPr/>
          <p:nvPr/>
        </p:nvSpPr>
        <p:spPr>
          <a:xfrm>
            <a:off x="0" y="548680"/>
            <a:ext cx="2459732" cy="432048"/>
          </a:xfrm>
          <a:prstGeom prst="snip1Rect">
            <a:avLst/>
          </a:prstGeom>
          <a:solidFill>
            <a:srgbClr val="00B050">
              <a:alpha val="9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b="1" dirty="0" smtClean="0"/>
              <a:t>6.</a:t>
            </a:r>
            <a:r>
              <a:rPr lang="ko-KR" altLang="en-US" b="1" dirty="0" smtClean="0"/>
              <a:t>고지 사항</a:t>
            </a:r>
            <a:endParaRPr lang="ko-KR" altLang="en-US" b="1" dirty="0"/>
          </a:p>
        </p:txBody>
      </p:sp>
      <p:sp>
        <p:nvSpPr>
          <p:cNvPr id="9" name="직사각형 8"/>
          <p:cNvSpPr/>
          <p:nvPr/>
        </p:nvSpPr>
        <p:spPr>
          <a:xfrm>
            <a:off x="323528" y="2002944"/>
            <a:ext cx="8496944" cy="38472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■</a:t>
            </a:r>
            <a:r>
              <a:rPr lang="ko-KR" altLang="en-US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내 블로그 관리 경로</a:t>
            </a:r>
            <a:r>
              <a:rPr lang="en-US" altLang="ko-KR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[</a:t>
            </a:r>
            <a:r>
              <a:rPr lang="ko-KR" altLang="en-US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직접 포스팅 </a:t>
            </a:r>
            <a:r>
              <a:rPr lang="ko-KR" altLang="en-US" sz="11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할때</a:t>
            </a:r>
            <a:r>
              <a:rPr lang="en-US" altLang="ko-KR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]</a:t>
            </a:r>
          </a:p>
          <a:p>
            <a:r>
              <a:rPr lang="ko-KR" altLang="en-US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네이버 로그인 → 블로그</a:t>
            </a:r>
            <a:r>
              <a:rPr lang="en-US" altLang="ko-KR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[</a:t>
            </a:r>
            <a:r>
              <a:rPr lang="ko-KR" altLang="en-US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클릭</a:t>
            </a:r>
            <a:r>
              <a:rPr lang="en-US" altLang="ko-KR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]  → </a:t>
            </a:r>
            <a:r>
              <a:rPr lang="ko-KR" altLang="en-US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내 블로그</a:t>
            </a:r>
            <a:r>
              <a:rPr lang="en-US" altLang="ko-KR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[</a:t>
            </a:r>
            <a:r>
              <a:rPr lang="ko-KR" altLang="en-US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클릭</a:t>
            </a:r>
            <a:r>
              <a:rPr lang="en-US" altLang="ko-KR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]  → </a:t>
            </a:r>
            <a:r>
              <a:rPr lang="ko-KR" altLang="en-US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블로그 관리  </a:t>
            </a:r>
          </a:p>
          <a:p>
            <a:r>
              <a:rPr lang="ko-KR" altLang="en-US" sz="1100" dirty="0">
                <a:solidFill>
                  <a:srgbClr val="FF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아이디</a:t>
            </a:r>
            <a:r>
              <a:rPr lang="en-US" altLang="ko-KR" sz="1100" dirty="0">
                <a:solidFill>
                  <a:srgbClr val="FF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-        </a:t>
            </a:r>
            <a:r>
              <a:rPr lang="ko-KR" altLang="en-US" sz="1100" dirty="0">
                <a:solidFill>
                  <a:srgbClr val="FF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비밀번호</a:t>
            </a:r>
            <a:r>
              <a:rPr lang="en-US" altLang="ko-KR" sz="1100" dirty="0">
                <a:solidFill>
                  <a:srgbClr val="FF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-</a:t>
            </a:r>
          </a:p>
          <a:p>
            <a:endParaRPr lang="en-US" altLang="ko-KR" sz="1100" dirty="0">
              <a:solidFill>
                <a:schemeClr val="tx1">
                  <a:lumMod val="65000"/>
                  <a:lumOff val="35000"/>
                </a:schemeClr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r>
              <a:rPr lang="en-US" altLang="ko-KR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■</a:t>
            </a:r>
            <a:r>
              <a:rPr lang="ko-KR" altLang="en-US" sz="11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거래 완료된 </a:t>
            </a:r>
            <a:r>
              <a:rPr lang="ko-KR" altLang="en-US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포스팅 비공개 전환 경로</a:t>
            </a:r>
          </a:p>
          <a:p>
            <a:r>
              <a:rPr lang="ko-KR" altLang="en-US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내 </a:t>
            </a:r>
            <a:r>
              <a:rPr lang="ko-KR" altLang="en-US" sz="11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블로그  </a:t>
            </a:r>
            <a:r>
              <a:rPr lang="ko-KR" altLang="en-US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→ 해당 포스팅 클릭  → 수정하기 클릭 → 비공개 클릭 → 저장</a:t>
            </a:r>
            <a:endParaRPr lang="en-US" altLang="ko-KR" sz="1100" dirty="0">
              <a:solidFill>
                <a:schemeClr val="tx1">
                  <a:lumMod val="65000"/>
                  <a:lumOff val="35000"/>
                </a:schemeClr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endParaRPr lang="ko-KR" altLang="en-US" sz="1100" dirty="0">
              <a:solidFill>
                <a:schemeClr val="tx1">
                  <a:lumMod val="65000"/>
                  <a:lumOff val="35000"/>
                </a:schemeClr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r>
              <a:rPr lang="ko-KR" altLang="en-US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■블로그 계약 시 필독 내용</a:t>
            </a:r>
          </a:p>
          <a:p>
            <a:r>
              <a:rPr lang="ko-KR" altLang="en-US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★계약서에 서명</a:t>
            </a:r>
            <a:r>
              <a:rPr lang="en-US" altLang="ko-KR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[2</a:t>
            </a:r>
            <a:r>
              <a:rPr lang="ko-KR" altLang="en-US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곳</a:t>
            </a:r>
            <a:r>
              <a:rPr lang="en-US" altLang="ko-KR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]</a:t>
            </a:r>
            <a:r>
              <a:rPr lang="ko-KR" altLang="en-US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후 회사</a:t>
            </a:r>
            <a:r>
              <a:rPr lang="en-US" altLang="ko-KR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/</a:t>
            </a:r>
            <a:r>
              <a:rPr lang="ko-KR" altLang="en-US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고객이 </a:t>
            </a:r>
            <a:r>
              <a:rPr lang="ko-KR" altLang="en-US" sz="11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한 부씩 </a:t>
            </a:r>
            <a:r>
              <a:rPr lang="ko-KR" altLang="en-US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보관한다</a:t>
            </a:r>
            <a:r>
              <a:rPr lang="en-US" altLang="ko-KR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.</a:t>
            </a:r>
          </a:p>
          <a:p>
            <a:r>
              <a:rPr lang="en-US" altLang="ko-KR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★</a:t>
            </a:r>
            <a:r>
              <a:rPr lang="ko-KR" altLang="en-US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고객 명의의 네이버 계정으로 블로그를 개설한다</a:t>
            </a:r>
            <a:r>
              <a:rPr lang="en-US" altLang="ko-KR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.[</a:t>
            </a:r>
            <a:r>
              <a:rPr lang="ko-KR" altLang="en-US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관리</a:t>
            </a:r>
            <a:r>
              <a:rPr lang="en-US" altLang="ko-KR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,</a:t>
            </a:r>
            <a:r>
              <a:rPr lang="ko-KR" altLang="en-US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통계를 고객이 직접 확인 가능함</a:t>
            </a:r>
            <a:r>
              <a:rPr lang="en-US" altLang="ko-KR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]</a:t>
            </a:r>
          </a:p>
          <a:p>
            <a:r>
              <a:rPr lang="en-US" altLang="ko-KR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★</a:t>
            </a:r>
            <a:r>
              <a:rPr lang="ko-KR" altLang="en-US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포스팅은 주중 기준으로 </a:t>
            </a:r>
            <a:r>
              <a:rPr lang="en-US" altLang="ko-KR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1</a:t>
            </a:r>
            <a:r>
              <a:rPr lang="ko-KR" altLang="en-US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일 </a:t>
            </a:r>
            <a:r>
              <a:rPr lang="en-US" altLang="ko-KR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1</a:t>
            </a:r>
            <a:r>
              <a:rPr lang="ko-KR" altLang="en-US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회 포스팅 된다</a:t>
            </a:r>
            <a:r>
              <a:rPr lang="en-US" altLang="ko-KR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.  </a:t>
            </a:r>
            <a:r>
              <a:rPr lang="ko-KR" altLang="en-US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단</a:t>
            </a:r>
            <a:r>
              <a:rPr lang="en-US" altLang="ko-KR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, </a:t>
            </a:r>
            <a:r>
              <a:rPr lang="ko-KR" altLang="en-US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고객이 네이버에 매물 등록을 하지 않은 경우 포스팅은 되지 않는다</a:t>
            </a:r>
            <a:r>
              <a:rPr lang="en-US" altLang="ko-KR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.</a:t>
            </a:r>
          </a:p>
          <a:p>
            <a:r>
              <a:rPr lang="en-US" altLang="ko-KR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★</a:t>
            </a:r>
            <a:r>
              <a:rPr lang="ko-KR" altLang="en-US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포스팅할 매물을 고객이 직접 지정할 수 없다</a:t>
            </a:r>
            <a:r>
              <a:rPr lang="en-US" altLang="ko-KR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.</a:t>
            </a:r>
          </a:p>
          <a:p>
            <a:r>
              <a:rPr lang="en-US" altLang="ko-KR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★</a:t>
            </a:r>
            <a:r>
              <a:rPr lang="ko-KR" altLang="en-US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고객이 직접 포스팅을 할 수 있다</a:t>
            </a:r>
            <a:r>
              <a:rPr lang="en-US" altLang="ko-KR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.[</a:t>
            </a:r>
            <a:r>
              <a:rPr lang="ko-KR" altLang="en-US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지수에 많은 도움이 됨</a:t>
            </a:r>
            <a:r>
              <a:rPr lang="en-US" altLang="ko-KR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]</a:t>
            </a:r>
          </a:p>
          <a:p>
            <a:r>
              <a:rPr lang="en-US" altLang="ko-KR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★AI</a:t>
            </a:r>
            <a:r>
              <a:rPr lang="ko-KR" altLang="en-US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블로그가 포스팅한 내용을 고객이 직접 수정 가능하다</a:t>
            </a:r>
            <a:r>
              <a:rPr lang="en-US" altLang="ko-KR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.</a:t>
            </a:r>
          </a:p>
          <a:p>
            <a:r>
              <a:rPr lang="en-US" altLang="ko-KR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★</a:t>
            </a:r>
            <a:r>
              <a:rPr lang="ko-KR" altLang="en-US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부동산 블로그 상품 특성상 네이버에서 </a:t>
            </a:r>
            <a:r>
              <a:rPr lang="ko-KR" altLang="en-US" sz="11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검색 시 최신 순으로 </a:t>
            </a:r>
            <a:r>
              <a:rPr lang="ko-KR" altLang="en-US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놓고 확인함을 인지한다</a:t>
            </a:r>
            <a:r>
              <a:rPr lang="en-US" altLang="ko-KR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..</a:t>
            </a:r>
          </a:p>
          <a:p>
            <a:r>
              <a:rPr lang="en-US" altLang="ko-KR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★</a:t>
            </a:r>
            <a:r>
              <a:rPr lang="ko-KR" altLang="en-US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블로그가 </a:t>
            </a:r>
            <a:r>
              <a:rPr lang="ko-KR" altLang="en-US" sz="11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저품질이나</a:t>
            </a:r>
            <a:r>
              <a:rPr lang="ko-KR" altLang="en-US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 유사로 인해 노출이 안 </a:t>
            </a:r>
            <a:r>
              <a:rPr lang="ko-KR" altLang="en-US" sz="11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될 경우 </a:t>
            </a:r>
            <a:r>
              <a:rPr lang="ko-KR" altLang="en-US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기존 블로그 계정을 삭제 후  바로 새로운 계정을</a:t>
            </a:r>
          </a:p>
          <a:p>
            <a:r>
              <a:rPr lang="ko-KR" altLang="en-US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   생성하여 포스팅을 진행한다</a:t>
            </a:r>
            <a:r>
              <a:rPr lang="en-US" altLang="ko-KR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.[</a:t>
            </a:r>
            <a:r>
              <a:rPr lang="ko-KR" altLang="en-US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블로그 상품 특성상 고객이 자주 확인하여 함</a:t>
            </a:r>
            <a:r>
              <a:rPr lang="en-US" altLang="ko-KR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]</a:t>
            </a:r>
          </a:p>
          <a:p>
            <a:r>
              <a:rPr lang="en-US" altLang="ko-KR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★</a:t>
            </a:r>
            <a:r>
              <a:rPr lang="ko-KR" altLang="en-US" sz="11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포스팅 시 사진 등록을 원할 때는 </a:t>
            </a:r>
            <a:r>
              <a:rPr lang="ko-KR" altLang="en-US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네이버 </a:t>
            </a:r>
            <a:r>
              <a:rPr lang="ko-KR" altLang="en-US" sz="11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매물 광고 </a:t>
            </a:r>
            <a:r>
              <a:rPr lang="ko-KR" altLang="en-US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등록할 때 사진을 등록하면 된다</a:t>
            </a:r>
            <a:r>
              <a:rPr lang="en-US" altLang="ko-KR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.</a:t>
            </a:r>
          </a:p>
          <a:p>
            <a:r>
              <a:rPr lang="en-US" altLang="ko-KR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★</a:t>
            </a:r>
            <a:r>
              <a:rPr lang="ko-KR" altLang="en-US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블로그는 네이버 고객 계정으로 가입하므로 양도</a:t>
            </a:r>
            <a:r>
              <a:rPr lang="en-US" altLang="ko-KR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/</a:t>
            </a:r>
            <a:r>
              <a:rPr lang="ko-KR" altLang="en-US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양수가 불가하다</a:t>
            </a:r>
            <a:r>
              <a:rPr lang="en-US" altLang="ko-KR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.</a:t>
            </a:r>
          </a:p>
          <a:p>
            <a:r>
              <a:rPr lang="en-US" altLang="ko-KR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★</a:t>
            </a:r>
            <a:r>
              <a:rPr lang="ko-KR" altLang="en-US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세금계산서는 카드 결제 시 영수증으로 대체하며</a:t>
            </a:r>
            <a:r>
              <a:rPr lang="en-US" altLang="ko-KR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, </a:t>
            </a:r>
            <a:r>
              <a:rPr lang="ko-KR" altLang="en-US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현금은 </a:t>
            </a:r>
            <a:r>
              <a:rPr lang="ko-KR" altLang="en-US" sz="11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전자 세금 </a:t>
            </a:r>
            <a:r>
              <a:rPr lang="ko-KR" altLang="en-US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계산서를 발행한다</a:t>
            </a:r>
            <a:r>
              <a:rPr lang="en-US" altLang="ko-KR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.</a:t>
            </a:r>
          </a:p>
          <a:p>
            <a:r>
              <a:rPr lang="en-US" altLang="ko-KR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★</a:t>
            </a:r>
            <a:r>
              <a:rPr lang="ko-KR" altLang="en-US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계약기간은 가입일로부터 </a:t>
            </a:r>
            <a:r>
              <a:rPr lang="en-US" altLang="ko-KR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1</a:t>
            </a:r>
            <a:r>
              <a:rPr lang="ko-KR" altLang="en-US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년이며</a:t>
            </a:r>
            <a:r>
              <a:rPr lang="en-US" altLang="ko-KR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,  </a:t>
            </a:r>
            <a:r>
              <a:rPr lang="ko-KR" altLang="en-US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환불 </a:t>
            </a:r>
            <a:r>
              <a:rPr lang="ko-KR" altLang="en-US" sz="11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요청 시 </a:t>
            </a:r>
            <a:r>
              <a:rPr lang="ko-KR" altLang="en-US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결제금액의 </a:t>
            </a:r>
            <a:r>
              <a:rPr lang="en-US" altLang="ko-KR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10%</a:t>
            </a:r>
            <a:r>
              <a:rPr lang="ko-KR" altLang="en-US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공제 후 </a:t>
            </a:r>
            <a:r>
              <a:rPr lang="en-US" altLang="ko-KR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1</a:t>
            </a:r>
            <a:r>
              <a:rPr lang="ko-KR" altLang="en-US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회 포스팅 비용 </a:t>
            </a:r>
            <a:r>
              <a:rPr lang="en-US" altLang="ko-KR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5,500</a:t>
            </a:r>
            <a:r>
              <a:rPr lang="ko-KR" altLang="en-US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원 차감 후 환불한다</a:t>
            </a:r>
            <a:r>
              <a:rPr lang="en-US" altLang="ko-KR" sz="1200" dirty="0"/>
              <a:t>.</a:t>
            </a:r>
          </a:p>
          <a:p>
            <a:endParaRPr lang="en-US" altLang="ko-KR" sz="1200" dirty="0"/>
          </a:p>
        </p:txBody>
      </p:sp>
      <p:sp>
        <p:nvSpPr>
          <p:cNvPr id="11" name="모서리가 둥근 직사각형 10"/>
          <p:cNvSpPr/>
          <p:nvPr/>
        </p:nvSpPr>
        <p:spPr>
          <a:xfrm>
            <a:off x="107504" y="1831132"/>
            <a:ext cx="8928992" cy="4118148"/>
          </a:xfrm>
          <a:prstGeom prst="roundRect">
            <a:avLst/>
          </a:prstGeom>
          <a:noFill/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12" name="그림 11" descr="그림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988262" y="6083808"/>
            <a:ext cx="2164080" cy="7741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8739818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직사각형 15"/>
          <p:cNvSpPr/>
          <p:nvPr/>
        </p:nvSpPr>
        <p:spPr>
          <a:xfrm>
            <a:off x="8342" y="734462"/>
            <a:ext cx="9144000" cy="5349346"/>
          </a:xfrm>
          <a:prstGeom prst="rect">
            <a:avLst/>
          </a:prstGeom>
          <a:solidFill>
            <a:srgbClr val="92D050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6" name="slide4_shape4"/>
          <p:cNvSpPr/>
          <p:nvPr/>
        </p:nvSpPr>
        <p:spPr>
          <a:xfrm>
            <a:off x="323528" y="1780771"/>
            <a:ext cx="3312368" cy="360040"/>
          </a:xfrm>
          <a:prstGeom prst="rect">
            <a:avLst/>
          </a:prstGeom>
        </p:spPr>
        <p:txBody>
          <a:bodyPr lIns="91440" tIns="45720" rIns="91440" bIns="45720"/>
          <a:lstStyle/>
          <a:p>
            <a:pPr marL="285750" indent="-285750" algn="l" defTabSz="914400" latinLnBrk="1">
              <a:lnSpc>
                <a:spcPct val="130000"/>
              </a:lnSpc>
              <a:buFont typeface="Arial" panose="020B0604020202020204" pitchFamily="34" charset="0"/>
              <a:buChar char="•"/>
            </a:pPr>
            <a:r>
              <a:rPr lang="ko-KR" altLang="en-US" sz="1400" b="1" spc="-2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기본</a:t>
            </a:r>
            <a:endParaRPr sz="1400" b="1" kern="1200" spc="-20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8" name="slide4_shape3"/>
          <p:cNvSpPr/>
          <p:nvPr/>
        </p:nvSpPr>
        <p:spPr>
          <a:xfrm>
            <a:off x="179512" y="2184813"/>
            <a:ext cx="8640960" cy="596360"/>
          </a:xfrm>
          <a:prstGeom prst="rect">
            <a:avLst/>
          </a:prstGeom>
        </p:spPr>
        <p:txBody>
          <a:bodyPr lIns="91440" tIns="45720" rIns="91440" bIns="45720">
            <a:noAutofit/>
          </a:bodyPr>
          <a:lstStyle/>
          <a:p>
            <a:r>
              <a:rPr lang="en-US" altLang="ko-KR" sz="1200" b="1" dirty="0" smtClean="0">
                <a:solidFill>
                  <a:srgbClr val="FF0000"/>
                </a:solidFill>
                <a:latin typeface="나눔고딕"/>
                <a:ea typeface="나눔고딕"/>
              </a:rPr>
              <a:t>Ex) </a:t>
            </a:r>
            <a:r>
              <a:rPr lang="ko-KR" altLang="en-US" sz="1200" dirty="0" smtClean="0">
                <a:latin typeface="나눔고딕"/>
                <a:ea typeface="나눔고딕"/>
              </a:rPr>
              <a:t>대표님</a:t>
            </a:r>
            <a:r>
              <a:rPr lang="en-US" altLang="ko-KR" sz="1200" dirty="0">
                <a:latin typeface="나눔고딕"/>
                <a:ea typeface="나눔고딕"/>
              </a:rPr>
              <a:t>. </a:t>
            </a:r>
            <a:r>
              <a:rPr lang="ko-KR" altLang="en-US" sz="1200" dirty="0">
                <a:latin typeface="나눔고딕"/>
                <a:ea typeface="나눔고딕"/>
              </a:rPr>
              <a:t>안녕하세요</a:t>
            </a:r>
            <a:r>
              <a:rPr lang="en-US" altLang="ko-KR" sz="1200" dirty="0">
                <a:latin typeface="나눔고딕"/>
                <a:ea typeface="나눔고딕"/>
              </a:rPr>
              <a:t>. </a:t>
            </a:r>
            <a:r>
              <a:rPr lang="ko-KR" altLang="en-US" sz="1200" dirty="0" smtClean="0">
                <a:latin typeface="나눔고딕"/>
                <a:ea typeface="나눔고딕"/>
              </a:rPr>
              <a:t>네이버 </a:t>
            </a:r>
            <a:r>
              <a:rPr lang="ko-KR" altLang="en-US" sz="1200" dirty="0">
                <a:latin typeface="나눔고딕"/>
                <a:ea typeface="나눔고딕"/>
              </a:rPr>
              <a:t>블로그에서 </a:t>
            </a:r>
            <a:r>
              <a:rPr lang="ko-KR" altLang="en-US" sz="1200" dirty="0" smtClean="0">
                <a:latin typeface="나눔고딕"/>
                <a:ea typeface="나눔고딕"/>
              </a:rPr>
              <a:t>전화 드렸습니다</a:t>
            </a:r>
            <a:r>
              <a:rPr lang="en-US" altLang="ko-KR" sz="1200" dirty="0">
                <a:latin typeface="나눔고딕"/>
                <a:ea typeface="나눔고딕"/>
              </a:rPr>
              <a:t>. </a:t>
            </a:r>
            <a:r>
              <a:rPr lang="ko-KR" altLang="en-US" sz="1200" dirty="0">
                <a:latin typeface="나눔고딕"/>
                <a:ea typeface="나눔고딕"/>
              </a:rPr>
              <a:t>블로그 광고 하고 계신가요</a:t>
            </a:r>
            <a:r>
              <a:rPr lang="en-US" altLang="ko-KR" sz="1200" dirty="0">
                <a:latin typeface="나눔고딕"/>
                <a:ea typeface="나눔고딕"/>
              </a:rPr>
              <a:t>? </a:t>
            </a:r>
            <a:r>
              <a:rPr lang="ko-KR" altLang="en-US" sz="1200" dirty="0" smtClean="0">
                <a:latin typeface="나눔고딕"/>
                <a:ea typeface="나눔고딕"/>
              </a:rPr>
              <a:t>블로그 </a:t>
            </a:r>
            <a:r>
              <a:rPr lang="ko-KR" altLang="en-US" sz="1200" dirty="0">
                <a:latin typeface="나눔고딕"/>
                <a:ea typeface="나눔고딕"/>
              </a:rPr>
              <a:t>광고는 매일 </a:t>
            </a:r>
            <a:r>
              <a:rPr lang="ko-KR" altLang="en-US" sz="1200" dirty="0" err="1" smtClean="0">
                <a:latin typeface="나눔고딕"/>
                <a:ea typeface="나눔고딕"/>
              </a:rPr>
              <a:t>하나씩포스팅하는게</a:t>
            </a:r>
            <a:r>
              <a:rPr lang="ko-KR" altLang="en-US" sz="1200" dirty="0" smtClean="0">
                <a:latin typeface="나눔고딕"/>
                <a:ea typeface="나눔고딕"/>
              </a:rPr>
              <a:t> </a:t>
            </a:r>
            <a:r>
              <a:rPr lang="ko-KR" altLang="en-US" sz="1200" dirty="0">
                <a:latin typeface="나눔고딕"/>
                <a:ea typeface="나눔고딕"/>
              </a:rPr>
              <a:t>중요한데 </a:t>
            </a:r>
            <a:r>
              <a:rPr lang="ko-KR" altLang="en-US" sz="1200" dirty="0" err="1">
                <a:latin typeface="나눔고딕"/>
                <a:ea typeface="나눔고딕"/>
              </a:rPr>
              <a:t>힘든게</a:t>
            </a:r>
            <a:r>
              <a:rPr lang="ko-KR" altLang="en-US" sz="1200" dirty="0">
                <a:latin typeface="나눔고딕"/>
                <a:ea typeface="나눔고딕"/>
              </a:rPr>
              <a:t> 현실이죠</a:t>
            </a:r>
            <a:r>
              <a:rPr lang="en-US" altLang="ko-KR" sz="1200" dirty="0">
                <a:latin typeface="나눔고딕"/>
                <a:ea typeface="나눔고딕"/>
              </a:rPr>
              <a:t>? </a:t>
            </a:r>
            <a:r>
              <a:rPr lang="ko-KR" altLang="en-US" sz="1200" dirty="0">
                <a:latin typeface="나눔고딕"/>
                <a:ea typeface="나눔고딕"/>
              </a:rPr>
              <a:t>그래서 대표님 네이버 </a:t>
            </a:r>
            <a:r>
              <a:rPr lang="ko-KR" altLang="en-US" sz="1200" dirty="0" err="1" smtClean="0">
                <a:latin typeface="나눔고딕"/>
                <a:ea typeface="나눔고딕"/>
              </a:rPr>
              <a:t>매물광고</a:t>
            </a:r>
            <a:r>
              <a:rPr lang="en-US" altLang="ko-KR" sz="1200" dirty="0" smtClean="0">
                <a:latin typeface="나눔고딕"/>
                <a:ea typeface="나눔고딕"/>
              </a:rPr>
              <a:t>[</a:t>
            </a:r>
            <a:r>
              <a:rPr lang="ko-KR" altLang="en-US" sz="1200" dirty="0">
                <a:latin typeface="나눔고딕"/>
                <a:ea typeface="나눔고딕"/>
              </a:rPr>
              <a:t>네이버 </a:t>
            </a:r>
            <a:r>
              <a:rPr lang="ko-KR" altLang="en-US" sz="1200" dirty="0" err="1">
                <a:latin typeface="나눔고딕"/>
                <a:ea typeface="나눔고딕"/>
              </a:rPr>
              <a:t>협력사</a:t>
            </a:r>
            <a:r>
              <a:rPr lang="ko-KR" altLang="en-US" sz="1200" dirty="0">
                <a:latin typeface="나눔고딕"/>
                <a:ea typeface="나눔고딕"/>
              </a:rPr>
              <a:t> </a:t>
            </a:r>
            <a:r>
              <a:rPr lang="en-US" altLang="ko-KR" sz="1200" dirty="0" smtClean="0">
                <a:latin typeface="나눔고딕"/>
                <a:ea typeface="나눔고딕"/>
              </a:rPr>
              <a:t>33</a:t>
            </a:r>
            <a:r>
              <a:rPr lang="ko-KR" altLang="en-US" sz="1200" dirty="0" smtClean="0">
                <a:latin typeface="나눔고딕"/>
                <a:ea typeface="나눔고딕"/>
              </a:rPr>
              <a:t>곳</a:t>
            </a:r>
            <a:r>
              <a:rPr lang="en-US" altLang="ko-KR" sz="1200" dirty="0">
                <a:latin typeface="나눔고딕"/>
                <a:ea typeface="나눔고딕"/>
              </a:rPr>
              <a:t>]</a:t>
            </a:r>
            <a:r>
              <a:rPr lang="ko-KR" altLang="en-US" sz="1200" dirty="0">
                <a:latin typeface="나눔고딕"/>
                <a:ea typeface="나눔고딕"/>
              </a:rPr>
              <a:t>하시면 쉽게 블로그 관리가 됩니다</a:t>
            </a:r>
            <a:r>
              <a:rPr lang="en-US" altLang="ko-KR" sz="1200" dirty="0">
                <a:latin typeface="나눔고딕"/>
                <a:ea typeface="나눔고딕"/>
              </a:rPr>
              <a:t>. </a:t>
            </a:r>
            <a:r>
              <a:rPr lang="ko-KR" altLang="en-US" sz="1200" dirty="0" smtClean="0">
                <a:latin typeface="나눔고딕"/>
                <a:ea typeface="나눔고딕"/>
              </a:rPr>
              <a:t>대표님이 </a:t>
            </a:r>
            <a:r>
              <a:rPr lang="ko-KR" altLang="en-US" sz="1200" dirty="0">
                <a:latin typeface="나눔고딕"/>
                <a:ea typeface="나눔고딕"/>
              </a:rPr>
              <a:t>올리신 매물을 </a:t>
            </a:r>
            <a:r>
              <a:rPr lang="en-US" altLang="ko-KR" sz="1200" dirty="0">
                <a:latin typeface="나눔고딕"/>
                <a:ea typeface="나눔고딕"/>
              </a:rPr>
              <a:t>AI</a:t>
            </a:r>
            <a:r>
              <a:rPr lang="ko-KR" altLang="en-US" sz="1200" dirty="0">
                <a:latin typeface="나눔고딕"/>
                <a:ea typeface="나눔고딕"/>
              </a:rPr>
              <a:t>가 매일 하루에 하나씩 포스팅을 해줍니다</a:t>
            </a:r>
            <a:r>
              <a:rPr lang="en-US" altLang="ko-KR" sz="1200" dirty="0">
                <a:latin typeface="나눔고딕"/>
                <a:ea typeface="나눔고딕"/>
              </a:rPr>
              <a:t>. </a:t>
            </a:r>
            <a:r>
              <a:rPr lang="ko-KR" altLang="en-US" sz="1200" dirty="0">
                <a:latin typeface="나눔고딕"/>
                <a:ea typeface="나눔고딕"/>
              </a:rPr>
              <a:t>블로그를 따로 관리안하셔도 광고성 좋은 블로그를 갖게 </a:t>
            </a:r>
            <a:r>
              <a:rPr lang="ko-KR" altLang="en-US" sz="1200" dirty="0" err="1">
                <a:latin typeface="나눔고딕"/>
                <a:ea typeface="나눔고딕"/>
              </a:rPr>
              <a:t>되는거지요</a:t>
            </a:r>
            <a:r>
              <a:rPr lang="en-US" altLang="ko-KR" sz="1200" dirty="0">
                <a:latin typeface="나눔고딕"/>
                <a:ea typeface="나눔고딕"/>
              </a:rPr>
              <a:t>. </a:t>
            </a:r>
            <a:r>
              <a:rPr lang="ko-KR" altLang="en-US" sz="1200" dirty="0" smtClean="0">
                <a:latin typeface="나눔고딕"/>
                <a:ea typeface="나눔고딕"/>
              </a:rPr>
              <a:t>현재 </a:t>
            </a:r>
            <a:r>
              <a:rPr lang="ko-KR" altLang="en-US" sz="1200" dirty="0">
                <a:latin typeface="나눔고딕"/>
                <a:ea typeface="나눔고딕"/>
              </a:rPr>
              <a:t>부동산 광고 넘버원은 네이버 입니다</a:t>
            </a:r>
            <a:r>
              <a:rPr lang="en-US" altLang="ko-KR" sz="1200" dirty="0">
                <a:latin typeface="나눔고딕"/>
                <a:ea typeface="나눔고딕"/>
              </a:rPr>
              <a:t>. </a:t>
            </a:r>
            <a:r>
              <a:rPr lang="ko-KR" altLang="en-US" sz="1200" dirty="0">
                <a:latin typeface="나눔고딕"/>
                <a:ea typeface="나눔고딕"/>
              </a:rPr>
              <a:t>블로그 하나쯤 운영하시면 매출 증대에 많이 기여할 것으로 판단됩니다</a:t>
            </a:r>
            <a:r>
              <a:rPr lang="en-US" altLang="ko-KR" sz="1200" dirty="0">
                <a:latin typeface="나눔고딕"/>
                <a:ea typeface="나눔고딕"/>
              </a:rPr>
              <a:t>.</a:t>
            </a:r>
            <a:endParaRPr lang="en-US" altLang="ko-KR" sz="1200" dirty="0">
              <a:solidFill>
                <a:schemeClr val="tx1">
                  <a:lumMod val="75000"/>
                  <a:lumOff val="25000"/>
                </a:schemeClr>
              </a:solidFill>
              <a:latin typeface="에스코어 드림 3 Light" panose="020B0303030302020204" pitchFamily="34" charset="-127"/>
              <a:ea typeface="에스코어 드림 3 Light" panose="020B0303030302020204" pitchFamily="34" charset="-127"/>
            </a:endParaRPr>
          </a:p>
          <a:p>
            <a:pPr marL="228600" indent="-228600">
              <a:lnSpc>
                <a:spcPct val="150000"/>
              </a:lnSpc>
            </a:pPr>
            <a:endParaRPr lang="en-US" altLang="ko-KR" sz="1100" dirty="0" smtClean="0">
              <a:solidFill>
                <a:schemeClr val="accent6">
                  <a:lumMod val="75000"/>
                </a:schemeClr>
              </a:solidFill>
              <a:latin typeface="나눔고딕"/>
              <a:ea typeface="나눔고딕"/>
            </a:endParaRPr>
          </a:p>
          <a:p>
            <a:pPr marL="228600" indent="-228600">
              <a:lnSpc>
                <a:spcPct val="150000"/>
              </a:lnSpc>
            </a:pPr>
            <a:endParaRPr lang="en-US" sz="1100" kern="1200" spc="-20" dirty="0" smtClean="0">
              <a:solidFill>
                <a:schemeClr val="accent6">
                  <a:lumMod val="75000"/>
                </a:schemeClr>
              </a:solidFill>
              <a:latin typeface="나눔명조"/>
              <a:ea typeface="나눔명조"/>
            </a:endParaRPr>
          </a:p>
          <a:p>
            <a:pPr marL="228600" indent="-228600">
              <a:lnSpc>
                <a:spcPct val="150000"/>
              </a:lnSpc>
            </a:pPr>
            <a:endParaRPr sz="1100" kern="1200" spc="-20" dirty="0">
              <a:solidFill>
                <a:schemeClr val="accent6">
                  <a:lumMod val="75000"/>
                </a:schemeClr>
              </a:solidFill>
              <a:latin typeface="나눔명조"/>
              <a:ea typeface="나눔명조"/>
            </a:endParaRPr>
          </a:p>
        </p:txBody>
      </p:sp>
      <p:pic>
        <p:nvPicPr>
          <p:cNvPr id="9" name="그림 8" descr="그림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988262" y="6083808"/>
            <a:ext cx="2164080" cy="774192"/>
          </a:xfrm>
          <a:prstGeom prst="rect">
            <a:avLst/>
          </a:prstGeom>
        </p:spPr>
      </p:pic>
      <p:sp>
        <p:nvSpPr>
          <p:cNvPr id="7" name="slide4_shape4"/>
          <p:cNvSpPr/>
          <p:nvPr/>
        </p:nvSpPr>
        <p:spPr>
          <a:xfrm>
            <a:off x="323528" y="3258072"/>
            <a:ext cx="3312368" cy="360040"/>
          </a:xfrm>
          <a:prstGeom prst="rect">
            <a:avLst/>
          </a:prstGeom>
        </p:spPr>
        <p:txBody>
          <a:bodyPr lIns="91440" tIns="45720" rIns="91440" bIns="45720"/>
          <a:lstStyle/>
          <a:p>
            <a:pPr marL="285750" indent="-285750" algn="l" defTabSz="914400" latinLnBrk="1">
              <a:lnSpc>
                <a:spcPct val="130000"/>
              </a:lnSpc>
              <a:buFont typeface="Arial" panose="020B0604020202020204" pitchFamily="34" charset="0"/>
              <a:buChar char="•"/>
            </a:pPr>
            <a:r>
              <a:rPr lang="ko-KR" altLang="en-US" sz="1400" b="1" spc="-2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관심있는 업소 </a:t>
            </a:r>
            <a:endParaRPr sz="1400" b="1" kern="1200" spc="-20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11" name="slide4_shape3"/>
          <p:cNvSpPr/>
          <p:nvPr/>
        </p:nvSpPr>
        <p:spPr>
          <a:xfrm>
            <a:off x="179512" y="3654888"/>
            <a:ext cx="8640960" cy="1248467"/>
          </a:xfrm>
          <a:prstGeom prst="rect">
            <a:avLst/>
          </a:prstGeom>
        </p:spPr>
        <p:txBody>
          <a:bodyPr lIns="91440" tIns="45720" rIns="91440" bIns="45720">
            <a:noAutofit/>
          </a:bodyPr>
          <a:lstStyle/>
          <a:p>
            <a:pPr lvl="0"/>
            <a:r>
              <a:rPr lang="en-US" altLang="ko-KR" sz="1200" b="1" dirty="0" smtClean="0">
                <a:solidFill>
                  <a:srgbClr val="FF0000"/>
                </a:solidFill>
                <a:latin typeface="나눔고딕" pitchFamily="50" charset="-127"/>
                <a:ea typeface="나눔고딕" pitchFamily="50" charset="-127"/>
              </a:rPr>
              <a:t>Ex) </a:t>
            </a:r>
            <a:r>
              <a:rPr lang="ko-KR" altLang="en-US" sz="1200" dirty="0" smtClean="0">
                <a:latin typeface="나눔고딕" pitchFamily="50" charset="-127"/>
                <a:ea typeface="나눔고딕" pitchFamily="50" charset="-127"/>
              </a:rPr>
              <a:t>저희 </a:t>
            </a:r>
            <a:r>
              <a:rPr lang="ko-KR" altLang="en-US" sz="1200" dirty="0">
                <a:latin typeface="나눔고딕" pitchFamily="50" charset="-127"/>
                <a:ea typeface="나눔고딕" pitchFamily="50" charset="-127"/>
              </a:rPr>
              <a:t>블로그는 </a:t>
            </a:r>
            <a:r>
              <a:rPr lang="en-US" altLang="ko-KR" sz="1200" dirty="0">
                <a:latin typeface="나눔고딕" pitchFamily="50" charset="-127"/>
                <a:ea typeface="나눔고딕" pitchFamily="50" charset="-127"/>
              </a:rPr>
              <a:t>1</a:t>
            </a:r>
            <a:r>
              <a:rPr lang="ko-KR" altLang="en-US" sz="1200" dirty="0">
                <a:latin typeface="나눔고딕" pitchFamily="50" charset="-127"/>
                <a:ea typeface="나눔고딕" pitchFamily="50" charset="-127"/>
              </a:rPr>
              <a:t>년 단위로 계약이 </a:t>
            </a:r>
            <a:r>
              <a:rPr lang="ko-KR" altLang="en-US" sz="1200" dirty="0" smtClean="0">
                <a:latin typeface="나눔고딕" pitchFamily="50" charset="-127"/>
                <a:ea typeface="나눔고딕" pitchFamily="50" charset="-127"/>
              </a:rPr>
              <a:t>이루어 </a:t>
            </a:r>
            <a:r>
              <a:rPr lang="ko-KR" altLang="en-US" sz="1200" dirty="0">
                <a:latin typeface="나눔고딕" pitchFamily="50" charset="-127"/>
                <a:ea typeface="나눔고딕" pitchFamily="50" charset="-127"/>
              </a:rPr>
              <a:t>지며 비용은 공동주택만 </a:t>
            </a:r>
            <a:r>
              <a:rPr lang="ko-KR" altLang="en-US" sz="1200" dirty="0" smtClean="0">
                <a:latin typeface="나눔고딕" pitchFamily="50" charset="-127"/>
                <a:ea typeface="나눔고딕" pitchFamily="50" charset="-127"/>
              </a:rPr>
              <a:t>포스팅 </a:t>
            </a:r>
            <a:r>
              <a:rPr lang="en-US" altLang="ko-KR" sz="1200" dirty="0">
                <a:latin typeface="나눔고딕" pitchFamily="50" charset="-127"/>
                <a:ea typeface="나눔고딕" pitchFamily="50" charset="-127"/>
              </a:rPr>
              <a:t>55</a:t>
            </a:r>
            <a:r>
              <a:rPr lang="ko-KR" altLang="en-US" sz="1200" dirty="0">
                <a:latin typeface="나눔고딕" pitchFamily="50" charset="-127"/>
                <a:ea typeface="나눔고딕" pitchFamily="50" charset="-127"/>
              </a:rPr>
              <a:t>만원</a:t>
            </a:r>
            <a:r>
              <a:rPr lang="en-US" altLang="ko-KR" sz="1200" dirty="0">
                <a:latin typeface="나눔고딕" pitchFamily="50" charset="-127"/>
                <a:ea typeface="나눔고딕" pitchFamily="50" charset="-127"/>
              </a:rPr>
              <a:t>, </a:t>
            </a:r>
            <a:r>
              <a:rPr lang="ko-KR" altLang="en-US" sz="1200" dirty="0">
                <a:latin typeface="나눔고딕" pitchFamily="50" charset="-127"/>
                <a:ea typeface="나눔고딕" pitchFamily="50" charset="-127"/>
              </a:rPr>
              <a:t>비공동주택만 포스팅 </a:t>
            </a:r>
            <a:r>
              <a:rPr lang="en-US" altLang="ko-KR" sz="1200" dirty="0">
                <a:latin typeface="나눔고딕" pitchFamily="50" charset="-127"/>
                <a:ea typeface="나눔고딕" pitchFamily="50" charset="-127"/>
              </a:rPr>
              <a:t>66</a:t>
            </a:r>
            <a:r>
              <a:rPr lang="ko-KR" altLang="en-US" sz="1200" dirty="0">
                <a:latin typeface="나눔고딕" pitchFamily="50" charset="-127"/>
                <a:ea typeface="나눔고딕" pitchFamily="50" charset="-127"/>
              </a:rPr>
              <a:t>만원</a:t>
            </a:r>
            <a:r>
              <a:rPr lang="en-US" altLang="ko-KR" sz="1200" dirty="0">
                <a:latin typeface="나눔고딕" pitchFamily="50" charset="-127"/>
                <a:ea typeface="나눔고딕" pitchFamily="50" charset="-127"/>
              </a:rPr>
              <a:t>, </a:t>
            </a:r>
            <a:r>
              <a:rPr lang="ko-KR" altLang="en-US" sz="1200" dirty="0">
                <a:latin typeface="나눔고딕" pitchFamily="50" charset="-127"/>
                <a:ea typeface="나눔고딕" pitchFamily="50" charset="-127"/>
              </a:rPr>
              <a:t>공동</a:t>
            </a:r>
            <a:r>
              <a:rPr lang="en-US" altLang="ko-KR" sz="1200" dirty="0">
                <a:latin typeface="나눔고딕" pitchFamily="50" charset="-127"/>
                <a:ea typeface="나눔고딕" pitchFamily="50" charset="-127"/>
              </a:rPr>
              <a:t>+</a:t>
            </a:r>
            <a:r>
              <a:rPr lang="ko-KR" altLang="en-US" sz="1200" dirty="0" err="1">
                <a:latin typeface="나눔고딕" pitchFamily="50" charset="-127"/>
                <a:ea typeface="나눔고딕" pitchFamily="50" charset="-127"/>
              </a:rPr>
              <a:t>비공동</a:t>
            </a:r>
            <a:r>
              <a:rPr lang="ko-KR" altLang="en-US" sz="1200" dirty="0">
                <a:latin typeface="나눔고딕" pitchFamily="50" charset="-127"/>
                <a:ea typeface="나눔고딕" pitchFamily="50" charset="-127"/>
              </a:rPr>
              <a:t> 포스팅 </a:t>
            </a:r>
            <a:r>
              <a:rPr lang="en-US" altLang="ko-KR" sz="1200" dirty="0">
                <a:latin typeface="나눔고딕" pitchFamily="50" charset="-127"/>
                <a:ea typeface="나눔고딕" pitchFamily="50" charset="-127"/>
              </a:rPr>
              <a:t>77</a:t>
            </a:r>
            <a:r>
              <a:rPr lang="ko-KR" altLang="en-US" sz="1200" dirty="0">
                <a:latin typeface="나눔고딕" pitchFamily="50" charset="-127"/>
                <a:ea typeface="나눔고딕" pitchFamily="50" charset="-127"/>
              </a:rPr>
              <a:t>만원입니다</a:t>
            </a:r>
            <a:r>
              <a:rPr lang="en-US" altLang="ko-KR" sz="1200" dirty="0">
                <a:latin typeface="나눔고딕" pitchFamily="50" charset="-127"/>
                <a:ea typeface="나눔고딕" pitchFamily="50" charset="-127"/>
              </a:rPr>
              <a:t>. </a:t>
            </a:r>
            <a:r>
              <a:rPr lang="ko-KR" altLang="en-US" sz="1200" dirty="0">
                <a:latin typeface="나눔고딕" pitchFamily="50" charset="-127"/>
                <a:ea typeface="나눔고딕" pitchFamily="50" charset="-127"/>
              </a:rPr>
              <a:t>당연히 부가세 포함 </a:t>
            </a:r>
            <a:r>
              <a:rPr lang="ko-KR" altLang="en-US" sz="1200" dirty="0" smtClean="0">
                <a:latin typeface="나눔고딕" pitchFamily="50" charset="-127"/>
                <a:ea typeface="나눔고딕" pitchFamily="50" charset="-127"/>
              </a:rPr>
              <a:t>가격입니다</a:t>
            </a:r>
            <a:r>
              <a:rPr lang="en-US" altLang="ko-KR" sz="1200" dirty="0">
                <a:latin typeface="나눔고딕" pitchFamily="50" charset="-127"/>
                <a:ea typeface="나눔고딕" pitchFamily="50" charset="-127"/>
              </a:rPr>
              <a:t>. 1</a:t>
            </a:r>
            <a:r>
              <a:rPr lang="ko-KR" altLang="en-US" sz="1200" dirty="0">
                <a:latin typeface="나눔고딕" pitchFamily="50" charset="-127"/>
                <a:ea typeface="나눔고딕" pitchFamily="50" charset="-127"/>
              </a:rPr>
              <a:t>년에 상기 비용을 지불하시면 </a:t>
            </a:r>
            <a:r>
              <a:rPr lang="en-US" altLang="ko-KR" sz="1200" dirty="0">
                <a:latin typeface="나눔고딕" pitchFamily="50" charset="-127"/>
                <a:ea typeface="나눔고딕" pitchFamily="50" charset="-127"/>
              </a:rPr>
              <a:t>1</a:t>
            </a:r>
            <a:r>
              <a:rPr lang="ko-KR" altLang="en-US" sz="1200" dirty="0" err="1">
                <a:latin typeface="나눔고딕" pitchFamily="50" charset="-127"/>
                <a:ea typeface="나눔고딕" pitchFamily="50" charset="-127"/>
              </a:rPr>
              <a:t>년동안</a:t>
            </a:r>
            <a:r>
              <a:rPr lang="ko-KR" altLang="en-US" sz="1200" dirty="0">
                <a:latin typeface="나눔고딕" pitchFamily="50" charset="-127"/>
                <a:ea typeface="나눔고딕" pitchFamily="50" charset="-127"/>
              </a:rPr>
              <a:t> 평일 기준으로 매일 </a:t>
            </a:r>
            <a:r>
              <a:rPr lang="en-US" altLang="ko-KR" sz="1200" dirty="0">
                <a:latin typeface="나눔고딕" pitchFamily="50" charset="-127"/>
                <a:ea typeface="나눔고딕" pitchFamily="50" charset="-127"/>
              </a:rPr>
              <a:t>AI</a:t>
            </a:r>
            <a:r>
              <a:rPr lang="ko-KR" altLang="en-US" sz="1200" dirty="0">
                <a:latin typeface="나눔고딕" pitchFamily="50" charset="-127"/>
                <a:ea typeface="나눔고딕" pitchFamily="50" charset="-127"/>
              </a:rPr>
              <a:t>가 포스팅을 진행합니다</a:t>
            </a:r>
            <a:r>
              <a:rPr lang="en-US" altLang="ko-KR" sz="1200" dirty="0">
                <a:latin typeface="나눔고딕" pitchFamily="50" charset="-127"/>
                <a:ea typeface="나눔고딕" pitchFamily="50" charset="-127"/>
              </a:rPr>
              <a:t>. </a:t>
            </a:r>
            <a:r>
              <a:rPr lang="ko-KR" altLang="en-US" sz="1200" dirty="0">
                <a:latin typeface="나눔고딕" pitchFamily="50" charset="-127"/>
                <a:ea typeface="나눔고딕" pitchFamily="50" charset="-127"/>
              </a:rPr>
              <a:t>시장에 많은 블로그 상품이 있는데요</a:t>
            </a:r>
            <a:r>
              <a:rPr lang="en-US" altLang="ko-KR" sz="1200" dirty="0">
                <a:latin typeface="나눔고딕" pitchFamily="50" charset="-127"/>
                <a:ea typeface="나눔고딕" pitchFamily="50" charset="-127"/>
              </a:rPr>
              <a:t>. </a:t>
            </a:r>
            <a:r>
              <a:rPr lang="ko-KR" altLang="en-US" sz="1200" dirty="0" smtClean="0">
                <a:latin typeface="나눔고딕" pitchFamily="50" charset="-127"/>
                <a:ea typeface="나눔고딕" pitchFamily="50" charset="-127"/>
              </a:rPr>
              <a:t>그중 </a:t>
            </a:r>
            <a:r>
              <a:rPr lang="ko-KR" altLang="en-US" sz="1200" dirty="0">
                <a:latin typeface="나눔고딕" pitchFamily="50" charset="-127"/>
                <a:ea typeface="나눔고딕" pitchFamily="50" charset="-127"/>
              </a:rPr>
              <a:t>제일 저렴하고 만족도가 매우 높은 상품이라고 보시면 됩니다</a:t>
            </a:r>
            <a:r>
              <a:rPr lang="en-US" altLang="ko-KR" sz="1200" dirty="0" smtClean="0">
                <a:latin typeface="나눔고딕" pitchFamily="50" charset="-127"/>
                <a:ea typeface="나눔고딕" pitchFamily="50" charset="-127"/>
              </a:rPr>
              <a:t>.</a:t>
            </a:r>
            <a:r>
              <a:rPr lang="ko-KR" altLang="en-US" sz="1200" dirty="0" smtClean="0">
                <a:latin typeface="나눔고딕" pitchFamily="50" charset="-127"/>
                <a:ea typeface="나눔고딕" pitchFamily="50" charset="-127"/>
              </a:rPr>
              <a:t>블로그 </a:t>
            </a:r>
            <a:r>
              <a:rPr lang="ko-KR" altLang="en-US" sz="1200" dirty="0">
                <a:latin typeface="나눔고딕" pitchFamily="50" charset="-127"/>
                <a:ea typeface="나눔고딕" pitchFamily="50" charset="-127"/>
              </a:rPr>
              <a:t>계정도 대표님 네이버 </a:t>
            </a:r>
            <a:r>
              <a:rPr lang="ko-KR" altLang="en-US" sz="1200" dirty="0" smtClean="0">
                <a:latin typeface="나눔고딕" pitchFamily="50" charset="-127"/>
                <a:ea typeface="나눔고딕" pitchFamily="50" charset="-127"/>
              </a:rPr>
              <a:t>계정으로 </a:t>
            </a:r>
            <a:r>
              <a:rPr lang="ko-KR" altLang="en-US" sz="1200" dirty="0">
                <a:latin typeface="나눔고딕" pitchFamily="50" charset="-127"/>
                <a:ea typeface="나눔고딕" pitchFamily="50" charset="-127"/>
              </a:rPr>
              <a:t>생성하여 대표님이 직접 </a:t>
            </a:r>
            <a:r>
              <a:rPr lang="ko-KR" altLang="en-US" sz="1200" dirty="0" smtClean="0">
                <a:latin typeface="나눔고딕" pitchFamily="50" charset="-127"/>
                <a:ea typeface="나눔고딕" pitchFamily="50" charset="-127"/>
              </a:rPr>
              <a:t>포스팅도 </a:t>
            </a:r>
            <a:r>
              <a:rPr lang="ko-KR" altLang="en-US" sz="1200" dirty="0">
                <a:latin typeface="나눔고딕" pitchFamily="50" charset="-127"/>
                <a:ea typeface="나눔고딕" pitchFamily="50" charset="-127"/>
              </a:rPr>
              <a:t>가능하시고 포스팅 별 </a:t>
            </a:r>
            <a:r>
              <a:rPr lang="ko-KR" altLang="en-US" sz="1200" dirty="0" err="1">
                <a:latin typeface="나눔고딕" pitchFamily="50" charset="-127"/>
                <a:ea typeface="나눔고딕" pitchFamily="50" charset="-127"/>
              </a:rPr>
              <a:t>몇번이</a:t>
            </a:r>
            <a:r>
              <a:rPr lang="ko-KR" altLang="en-US" sz="1200" dirty="0">
                <a:latin typeface="나눔고딕" pitchFamily="50" charset="-127"/>
                <a:ea typeface="나눔고딕" pitchFamily="50" charset="-127"/>
              </a:rPr>
              <a:t> </a:t>
            </a:r>
            <a:r>
              <a:rPr lang="ko-KR" altLang="en-US" sz="1200" dirty="0" err="1">
                <a:latin typeface="나눔고딕" pitchFamily="50" charset="-127"/>
                <a:ea typeface="나눔고딕" pitchFamily="50" charset="-127"/>
              </a:rPr>
              <a:t>클릭되고</a:t>
            </a:r>
            <a:r>
              <a:rPr lang="ko-KR" altLang="en-US" sz="1200" dirty="0">
                <a:latin typeface="나눔고딕" pitchFamily="50" charset="-127"/>
                <a:ea typeface="나눔고딕" pitchFamily="50" charset="-127"/>
              </a:rPr>
              <a:t> 노출되고 있는지 확인 가능하십니다</a:t>
            </a:r>
            <a:r>
              <a:rPr lang="en-US" altLang="ko-KR" sz="1200" dirty="0">
                <a:latin typeface="나눔고딕" pitchFamily="50" charset="-127"/>
                <a:ea typeface="나눔고딕" pitchFamily="50" charset="-127"/>
              </a:rPr>
              <a:t>. </a:t>
            </a:r>
          </a:p>
          <a:p>
            <a:pPr marL="228600" indent="-228600">
              <a:lnSpc>
                <a:spcPct val="150000"/>
              </a:lnSpc>
            </a:pPr>
            <a:endParaRPr lang="en-US" sz="1200" kern="1200" spc="-20" dirty="0" smtClean="0">
              <a:solidFill>
                <a:schemeClr val="accent6">
                  <a:lumMod val="75000"/>
                </a:schemeClr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 marL="228600" indent="-228600">
              <a:lnSpc>
                <a:spcPct val="150000"/>
              </a:lnSpc>
            </a:pPr>
            <a:endParaRPr sz="1200" kern="1200" spc="-20" dirty="0">
              <a:solidFill>
                <a:schemeClr val="accent6">
                  <a:lumMod val="75000"/>
                </a:schemeClr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13" name="slide4_shape4"/>
          <p:cNvSpPr/>
          <p:nvPr/>
        </p:nvSpPr>
        <p:spPr>
          <a:xfrm>
            <a:off x="323528" y="4703997"/>
            <a:ext cx="3881536" cy="360040"/>
          </a:xfrm>
          <a:prstGeom prst="rect">
            <a:avLst/>
          </a:prstGeom>
        </p:spPr>
        <p:txBody>
          <a:bodyPr lIns="91440" tIns="45720" rIns="91440" bIns="45720"/>
          <a:lstStyle/>
          <a:p>
            <a:pPr marL="285750" indent="-285750" algn="l" defTabSz="914400" latinLnBrk="1">
              <a:lnSpc>
                <a:spcPct val="130000"/>
              </a:lnSpc>
              <a:buFont typeface="Arial" panose="020B0604020202020204" pitchFamily="34" charset="0"/>
              <a:buChar char="•"/>
            </a:pPr>
            <a:r>
              <a:rPr lang="ko-KR" altLang="en-US" sz="1400" b="1" spc="-2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비용부담으로 고민하는 업소 </a:t>
            </a:r>
            <a:endParaRPr sz="1400" b="1" kern="1200" spc="-20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14" name="slide4_shape3"/>
          <p:cNvSpPr/>
          <p:nvPr/>
        </p:nvSpPr>
        <p:spPr>
          <a:xfrm>
            <a:off x="179512" y="5162795"/>
            <a:ext cx="8640960" cy="596360"/>
          </a:xfrm>
          <a:prstGeom prst="rect">
            <a:avLst/>
          </a:prstGeom>
        </p:spPr>
        <p:txBody>
          <a:bodyPr lIns="91440" tIns="45720" rIns="91440" bIns="45720">
            <a:noAutofit/>
          </a:bodyPr>
          <a:lstStyle/>
          <a:p>
            <a:pPr defTabSz="4000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altLang="ko-KR" sz="1200" b="1" dirty="0" smtClean="0">
                <a:solidFill>
                  <a:srgbClr val="FF0000"/>
                </a:solidFill>
                <a:latin typeface="나눔고딕" pitchFamily="50" charset="-127"/>
                <a:ea typeface="나눔고딕" pitchFamily="50" charset="-127"/>
              </a:rPr>
              <a:t>Ex) </a:t>
            </a:r>
            <a:r>
              <a:rPr lang="ko-KR" altLang="en-US" sz="1200" dirty="0" smtClean="0">
                <a:latin typeface="나눔고딕" pitchFamily="50" charset="-127"/>
                <a:ea typeface="나눔고딕" pitchFamily="50" charset="-127"/>
              </a:rPr>
              <a:t>공동주택은 </a:t>
            </a:r>
            <a:r>
              <a:rPr lang="en-US" altLang="ko-KR" sz="1200" dirty="0">
                <a:latin typeface="나눔고딕" pitchFamily="50" charset="-127"/>
                <a:ea typeface="나눔고딕" pitchFamily="50" charset="-127"/>
              </a:rPr>
              <a:t>55</a:t>
            </a:r>
            <a:r>
              <a:rPr lang="ko-KR" altLang="en-US" sz="1200" dirty="0">
                <a:latin typeface="나눔고딕" pitchFamily="50" charset="-127"/>
                <a:ea typeface="나눔고딕" pitchFamily="50" charset="-127"/>
              </a:rPr>
              <a:t>만원 월 </a:t>
            </a:r>
            <a:r>
              <a:rPr lang="en-US" altLang="ko-KR" sz="1200" dirty="0">
                <a:latin typeface="나눔고딕" pitchFamily="50" charset="-127"/>
                <a:ea typeface="나눔고딕" pitchFamily="50" charset="-127"/>
              </a:rPr>
              <a:t>41,666</a:t>
            </a:r>
            <a:r>
              <a:rPr lang="ko-KR" altLang="en-US" sz="1200" dirty="0" smtClean="0">
                <a:latin typeface="나눔고딕" pitchFamily="50" charset="-127"/>
                <a:ea typeface="나눔고딕" pitchFamily="50" charset="-127"/>
              </a:rPr>
              <a:t>원</a:t>
            </a:r>
            <a:r>
              <a:rPr lang="en-US" altLang="ko-KR" sz="1200" dirty="0" smtClean="0">
                <a:latin typeface="나눔고딕" pitchFamily="50" charset="-127"/>
                <a:ea typeface="나눔고딕" pitchFamily="50" charset="-127"/>
              </a:rPr>
              <a:t>,</a:t>
            </a:r>
            <a:r>
              <a:rPr lang="ko-KR" altLang="en-US" sz="1200" dirty="0" smtClean="0">
                <a:latin typeface="나눔고딕" pitchFamily="50" charset="-127"/>
                <a:ea typeface="나눔고딕" pitchFamily="50" charset="-127"/>
              </a:rPr>
              <a:t>비공동주택은 </a:t>
            </a:r>
            <a:r>
              <a:rPr lang="en-US" altLang="ko-KR" sz="1200" dirty="0">
                <a:latin typeface="나눔고딕" pitchFamily="50" charset="-127"/>
                <a:ea typeface="나눔고딕" pitchFamily="50" charset="-127"/>
              </a:rPr>
              <a:t>66</a:t>
            </a:r>
            <a:r>
              <a:rPr lang="ko-KR" altLang="en-US" sz="1200" dirty="0" smtClean="0">
                <a:latin typeface="나눔고딕" pitchFamily="50" charset="-127"/>
                <a:ea typeface="나눔고딕" pitchFamily="50" charset="-127"/>
              </a:rPr>
              <a:t>만원</a:t>
            </a:r>
            <a:r>
              <a:rPr lang="en-US" altLang="ko-KR" sz="1200" dirty="0">
                <a:latin typeface="나눔고딕" pitchFamily="50" charset="-127"/>
                <a:ea typeface="나눔고딕" pitchFamily="50" charset="-127"/>
              </a:rPr>
              <a:t> </a:t>
            </a:r>
            <a:r>
              <a:rPr lang="ko-KR" altLang="en-US" sz="1200" dirty="0" smtClean="0">
                <a:latin typeface="나눔고딕" pitchFamily="50" charset="-127"/>
                <a:ea typeface="나눔고딕" pitchFamily="50" charset="-127"/>
              </a:rPr>
              <a:t>월 </a:t>
            </a:r>
            <a:r>
              <a:rPr lang="en-US" altLang="ko-KR" sz="1200" dirty="0">
                <a:latin typeface="나눔고딕" pitchFamily="50" charset="-127"/>
                <a:ea typeface="나눔고딕" pitchFamily="50" charset="-127"/>
              </a:rPr>
              <a:t>50,000</a:t>
            </a:r>
            <a:r>
              <a:rPr lang="ko-KR" altLang="en-US" sz="1200" dirty="0" smtClean="0">
                <a:latin typeface="나눔고딕" pitchFamily="50" charset="-127"/>
                <a:ea typeface="나눔고딕" pitchFamily="50" charset="-127"/>
              </a:rPr>
              <a:t>원</a:t>
            </a:r>
            <a:r>
              <a:rPr lang="en-US" altLang="ko-KR" sz="1200" dirty="0" smtClean="0">
                <a:latin typeface="나눔고딕" pitchFamily="50" charset="-127"/>
                <a:ea typeface="나눔고딕" pitchFamily="50" charset="-127"/>
              </a:rPr>
              <a:t>,</a:t>
            </a:r>
            <a:r>
              <a:rPr lang="ko-KR" altLang="en-US" sz="1200" dirty="0" smtClean="0">
                <a:latin typeface="나눔고딕" pitchFamily="50" charset="-127"/>
                <a:ea typeface="나눔고딕" pitchFamily="50" charset="-127"/>
              </a:rPr>
              <a:t>공동</a:t>
            </a:r>
            <a:r>
              <a:rPr lang="en-US" altLang="ko-KR" sz="1200" dirty="0">
                <a:latin typeface="나눔고딕" pitchFamily="50" charset="-127"/>
                <a:ea typeface="나눔고딕" pitchFamily="50" charset="-127"/>
              </a:rPr>
              <a:t>+</a:t>
            </a:r>
            <a:r>
              <a:rPr lang="ko-KR" altLang="en-US" sz="1200" dirty="0">
                <a:latin typeface="나눔고딕" pitchFamily="50" charset="-127"/>
                <a:ea typeface="나눔고딕" pitchFamily="50" charset="-127"/>
              </a:rPr>
              <a:t>비공동주택은 </a:t>
            </a:r>
            <a:r>
              <a:rPr lang="en-US" altLang="ko-KR" sz="1200" dirty="0">
                <a:latin typeface="나눔고딕" pitchFamily="50" charset="-127"/>
                <a:ea typeface="나눔고딕" pitchFamily="50" charset="-127"/>
              </a:rPr>
              <a:t>77</a:t>
            </a:r>
            <a:r>
              <a:rPr lang="ko-KR" altLang="en-US" sz="1200" dirty="0">
                <a:latin typeface="나눔고딕" pitchFamily="50" charset="-127"/>
                <a:ea typeface="나눔고딕" pitchFamily="50" charset="-127"/>
              </a:rPr>
              <a:t>만원 </a:t>
            </a:r>
            <a:r>
              <a:rPr lang="ko-KR" altLang="en-US" sz="1200" dirty="0" smtClean="0">
                <a:latin typeface="나눔고딕" pitchFamily="50" charset="-127"/>
                <a:ea typeface="나눔고딕" pitchFamily="50" charset="-127"/>
              </a:rPr>
              <a:t>월</a:t>
            </a:r>
            <a:r>
              <a:rPr lang="en-US" altLang="ko-KR" sz="1200" dirty="0" smtClean="0">
                <a:latin typeface="나눔고딕" pitchFamily="50" charset="-127"/>
                <a:ea typeface="나눔고딕" pitchFamily="50" charset="-127"/>
              </a:rPr>
              <a:t> 58,333</a:t>
            </a:r>
            <a:r>
              <a:rPr lang="ko-KR" altLang="en-US" sz="1200" dirty="0">
                <a:latin typeface="나눔고딕" pitchFamily="50" charset="-127"/>
                <a:ea typeface="나눔고딕" pitchFamily="50" charset="-127"/>
              </a:rPr>
              <a:t>원 </a:t>
            </a:r>
            <a:r>
              <a:rPr lang="en-US" altLang="ko-KR" sz="1200" dirty="0">
                <a:latin typeface="나눔고딕" pitchFamily="50" charset="-127"/>
                <a:ea typeface="나눔고딕" pitchFamily="50" charset="-127"/>
              </a:rPr>
              <a:t>[</a:t>
            </a:r>
            <a:r>
              <a:rPr lang="ko-KR" altLang="en-US" sz="1200" dirty="0">
                <a:latin typeface="나눔고딕" pitchFamily="50" charset="-127"/>
                <a:ea typeface="나눔고딕" pitchFamily="50" charset="-127"/>
              </a:rPr>
              <a:t>중 해당되는 상품만</a:t>
            </a:r>
            <a:r>
              <a:rPr lang="en-US" altLang="ko-KR" sz="1200" dirty="0" smtClean="0">
                <a:latin typeface="나눔고딕" pitchFamily="50" charset="-127"/>
                <a:ea typeface="나눔고딕" pitchFamily="50" charset="-127"/>
              </a:rPr>
              <a:t>]</a:t>
            </a:r>
            <a:r>
              <a:rPr lang="ko-KR" altLang="en-US" sz="1200" dirty="0" smtClean="0">
                <a:latin typeface="나눔고딕" pitchFamily="50" charset="-127"/>
                <a:ea typeface="나눔고딕" pitchFamily="50" charset="-127"/>
              </a:rPr>
              <a:t>대표님이 </a:t>
            </a:r>
            <a:r>
              <a:rPr lang="ko-KR" altLang="en-US" sz="1200" dirty="0">
                <a:latin typeface="나눔고딕" pitchFamily="50" charset="-127"/>
                <a:ea typeface="나눔고딕" pitchFamily="50" charset="-127"/>
              </a:rPr>
              <a:t>한달에 한번 술자리 </a:t>
            </a:r>
            <a:r>
              <a:rPr lang="ko-KR" altLang="en-US" sz="1200" dirty="0" smtClean="0">
                <a:latin typeface="나눔고딕" pitchFamily="50" charset="-127"/>
                <a:ea typeface="나눔고딕" pitchFamily="50" charset="-127"/>
              </a:rPr>
              <a:t>안 가시면 </a:t>
            </a:r>
            <a:r>
              <a:rPr lang="ko-KR" altLang="en-US" sz="1200" dirty="0">
                <a:latin typeface="나눔고딕" pitchFamily="50" charset="-127"/>
                <a:ea typeface="나눔고딕" pitchFamily="50" charset="-127"/>
              </a:rPr>
              <a:t>광고성 좋은 블로그를 대표님 </a:t>
            </a:r>
            <a:r>
              <a:rPr lang="ko-KR" altLang="en-US" sz="1200" dirty="0" smtClean="0">
                <a:latin typeface="나눔고딕" pitchFamily="50" charset="-127"/>
                <a:ea typeface="나눔고딕" pitchFamily="50" charset="-127"/>
              </a:rPr>
              <a:t>상호로 </a:t>
            </a:r>
            <a:r>
              <a:rPr lang="ko-KR" altLang="en-US" sz="1200" dirty="0">
                <a:latin typeface="나눔고딕" pitchFamily="50" charset="-127"/>
                <a:ea typeface="나눔고딕" pitchFamily="50" charset="-127"/>
              </a:rPr>
              <a:t>광고가 나가게 됩니다</a:t>
            </a:r>
            <a:r>
              <a:rPr lang="en-US" altLang="ko-KR" sz="1200" dirty="0">
                <a:latin typeface="나눔고딕" pitchFamily="50" charset="-127"/>
                <a:ea typeface="나눔고딕" pitchFamily="50" charset="-127"/>
              </a:rPr>
              <a:t>. </a:t>
            </a:r>
            <a:r>
              <a:rPr lang="ko-KR" altLang="en-US" sz="1200" dirty="0" smtClean="0">
                <a:latin typeface="나눔고딕" pitchFamily="50" charset="-127"/>
                <a:ea typeface="나눔고딕" pitchFamily="50" charset="-127"/>
              </a:rPr>
              <a:t>블로그는 </a:t>
            </a:r>
            <a:r>
              <a:rPr lang="ko-KR" altLang="en-US" sz="1200" dirty="0">
                <a:latin typeface="나눔고딕" pitchFamily="50" charset="-127"/>
                <a:ea typeface="나눔고딕" pitchFamily="50" charset="-127"/>
              </a:rPr>
              <a:t>힘들어서 못하시는 분들이</a:t>
            </a:r>
            <a:r>
              <a:rPr lang="en-US" altLang="ko-KR" sz="1200" dirty="0">
                <a:latin typeface="나눔고딕" pitchFamily="50" charset="-127"/>
                <a:ea typeface="나눔고딕" pitchFamily="50" charset="-127"/>
              </a:rPr>
              <a:t> </a:t>
            </a:r>
            <a:r>
              <a:rPr lang="ko-KR" altLang="en-US" sz="1200" dirty="0">
                <a:latin typeface="나눔고딕" pitchFamily="50" charset="-127"/>
                <a:ea typeface="나눔고딕" pitchFamily="50" charset="-127"/>
              </a:rPr>
              <a:t>대부분인데 이렇게 네이버 </a:t>
            </a:r>
            <a:r>
              <a:rPr lang="ko-KR" altLang="en-US" sz="1200" dirty="0" smtClean="0">
                <a:latin typeface="나눔고딕" pitchFamily="50" charset="-127"/>
                <a:ea typeface="나눔고딕" pitchFamily="50" charset="-127"/>
              </a:rPr>
              <a:t>매물만으로 </a:t>
            </a:r>
            <a:r>
              <a:rPr lang="ko-KR" altLang="en-US" sz="1200" dirty="0">
                <a:latin typeface="나눔고딕" pitchFamily="50" charset="-127"/>
                <a:ea typeface="나눔고딕" pitchFamily="50" charset="-127"/>
              </a:rPr>
              <a:t>내 블로그를 갖는다고 </a:t>
            </a:r>
            <a:r>
              <a:rPr lang="ko-KR" altLang="en-US" sz="1200" dirty="0" smtClean="0">
                <a:latin typeface="나눔고딕" pitchFamily="50" charset="-127"/>
                <a:ea typeface="나눔고딕" pitchFamily="50" charset="-127"/>
              </a:rPr>
              <a:t>생각하시면 </a:t>
            </a:r>
            <a:r>
              <a:rPr lang="ko-KR" altLang="en-US" sz="1200" dirty="0">
                <a:latin typeface="나눔고딕" pitchFamily="50" charset="-127"/>
                <a:ea typeface="나눔고딕" pitchFamily="50" charset="-127"/>
              </a:rPr>
              <a:t>매우 </a:t>
            </a:r>
            <a:r>
              <a:rPr lang="ko-KR" altLang="en-US" sz="1200" dirty="0" smtClean="0">
                <a:latin typeface="나눔고딕" pitchFamily="50" charset="-127"/>
                <a:ea typeface="나눔고딕" pitchFamily="50" charset="-127"/>
              </a:rPr>
              <a:t>저렴한 것입니다</a:t>
            </a:r>
            <a:r>
              <a:rPr lang="en-US" altLang="ko-KR" sz="1200" dirty="0" smtClean="0">
                <a:latin typeface="나눔고딕" pitchFamily="50" charset="-127"/>
                <a:ea typeface="나눔고딕" pitchFamily="50" charset="-127"/>
              </a:rPr>
              <a:t>.</a:t>
            </a:r>
            <a:endParaRPr lang="en-US" altLang="ko-KR" sz="1200" dirty="0">
              <a:latin typeface="나눔고딕" pitchFamily="50" charset="-127"/>
              <a:ea typeface="나눔고딕" pitchFamily="50" charset="-127"/>
            </a:endParaRPr>
          </a:p>
        </p:txBody>
      </p:sp>
      <p:sp>
        <p:nvSpPr>
          <p:cNvPr id="4" name="한쪽 모서리가 잘린 사각형 3"/>
          <p:cNvSpPr/>
          <p:nvPr/>
        </p:nvSpPr>
        <p:spPr>
          <a:xfrm>
            <a:off x="0" y="548680"/>
            <a:ext cx="2459732" cy="432048"/>
          </a:xfrm>
          <a:prstGeom prst="snip1Rect">
            <a:avLst/>
          </a:prstGeom>
          <a:solidFill>
            <a:srgbClr val="00B050">
              <a:alpha val="9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b="1" dirty="0" smtClean="0"/>
              <a:t>7.TM Script</a:t>
            </a:r>
            <a:endParaRPr lang="ko-KR" altLang="en-US" b="1" dirty="0"/>
          </a:p>
        </p:txBody>
      </p:sp>
      <p:sp>
        <p:nvSpPr>
          <p:cNvPr id="33" name="slide4_shape4"/>
          <p:cNvSpPr/>
          <p:nvPr/>
        </p:nvSpPr>
        <p:spPr>
          <a:xfrm>
            <a:off x="323528" y="1276098"/>
            <a:ext cx="3312368" cy="360040"/>
          </a:xfrm>
          <a:prstGeom prst="rect">
            <a:avLst/>
          </a:prstGeom>
        </p:spPr>
        <p:txBody>
          <a:bodyPr lIns="91440" tIns="45720" rIns="91440" bIns="45720"/>
          <a:lstStyle/>
          <a:p>
            <a:pPr>
              <a:lnSpc>
                <a:spcPct val="130000"/>
              </a:lnSpc>
            </a:pPr>
            <a:r>
              <a:rPr lang="en-US" altLang="ko-KR" sz="1400" b="1" spc="-2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1.  A</a:t>
            </a:r>
            <a:r>
              <a:rPr lang="en-US" altLang="ko-KR" sz="14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nnouncement</a:t>
            </a:r>
            <a:endParaRPr sz="1400" b="1" kern="1200" spc="-20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9996196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직사각형 4"/>
          <p:cNvSpPr/>
          <p:nvPr/>
        </p:nvSpPr>
        <p:spPr>
          <a:xfrm>
            <a:off x="13051" y="755680"/>
            <a:ext cx="9144000" cy="5349346"/>
          </a:xfrm>
          <a:prstGeom prst="rect">
            <a:avLst/>
          </a:prstGeom>
          <a:solidFill>
            <a:srgbClr val="92D050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xmlns="" id="{9D8FADAD-0FC2-4105-BFCE-CF5926F996E0}"/>
              </a:ext>
            </a:extLst>
          </p:cNvPr>
          <p:cNvSpPr/>
          <p:nvPr/>
        </p:nvSpPr>
        <p:spPr>
          <a:xfrm>
            <a:off x="190260" y="2017389"/>
            <a:ext cx="2808312" cy="235901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  <a:ln w="1905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" name="직사각형 9">
            <a:extLst>
              <a:ext uri="{FF2B5EF4-FFF2-40B4-BE49-F238E27FC236}">
                <a16:creationId xmlns:a16="http://schemas.microsoft.com/office/drawing/2014/main" xmlns="" id="{5FE4F8B0-76E1-425F-BE46-13BD3461819B}"/>
              </a:ext>
            </a:extLst>
          </p:cNvPr>
          <p:cNvSpPr/>
          <p:nvPr/>
        </p:nvSpPr>
        <p:spPr>
          <a:xfrm>
            <a:off x="3137214" y="2017389"/>
            <a:ext cx="2808312" cy="235901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  <a:ln w="1905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" name="직사각형 10">
            <a:extLst>
              <a:ext uri="{FF2B5EF4-FFF2-40B4-BE49-F238E27FC236}">
                <a16:creationId xmlns:a16="http://schemas.microsoft.com/office/drawing/2014/main" xmlns="" id="{7A7C2F35-ED3E-4DBE-A4FD-6259AD4500D6}"/>
              </a:ext>
            </a:extLst>
          </p:cNvPr>
          <p:cNvSpPr/>
          <p:nvPr/>
        </p:nvSpPr>
        <p:spPr>
          <a:xfrm>
            <a:off x="6084168" y="2017389"/>
            <a:ext cx="2808312" cy="2346916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  <a:ln w="1905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" name="slide4_shape4"/>
          <p:cNvSpPr/>
          <p:nvPr/>
        </p:nvSpPr>
        <p:spPr>
          <a:xfrm>
            <a:off x="323528" y="1471092"/>
            <a:ext cx="3312368" cy="360040"/>
          </a:xfrm>
          <a:prstGeom prst="rect">
            <a:avLst/>
          </a:prstGeom>
        </p:spPr>
        <p:txBody>
          <a:bodyPr lIns="91440" tIns="45720" rIns="91440" bIns="45720"/>
          <a:lstStyle/>
          <a:p>
            <a:pPr algn="l" defTabSz="914400" latinLnBrk="1">
              <a:lnSpc>
                <a:spcPct val="130000"/>
              </a:lnSpc>
            </a:pPr>
            <a:r>
              <a:rPr lang="en-US" altLang="ko-KR" sz="1400" b="1" spc="-20" dirty="0">
                <a:latin typeface="나눔고딕" panose="020D0604000000000000" pitchFamily="50" charset="-127"/>
                <a:ea typeface="나눔고딕" panose="020D0604000000000000" pitchFamily="50" charset="-127"/>
              </a:rPr>
              <a:t>2</a:t>
            </a:r>
            <a:r>
              <a:rPr lang="en-US" altLang="ko-KR" sz="1400" b="1" spc="-2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.    </a:t>
            </a:r>
            <a:r>
              <a:rPr lang="ko-KR" altLang="en-US" sz="1400" b="1" spc="-2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네이버부동산 활용</a:t>
            </a:r>
            <a:endParaRPr sz="1400" b="1" kern="1200" spc="-20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4" name="한쪽 모서리가 잘린 사각형 3"/>
          <p:cNvSpPr/>
          <p:nvPr/>
        </p:nvSpPr>
        <p:spPr>
          <a:xfrm>
            <a:off x="0" y="548680"/>
            <a:ext cx="2459732" cy="432048"/>
          </a:xfrm>
          <a:prstGeom prst="snip1Rect">
            <a:avLst/>
          </a:prstGeom>
          <a:solidFill>
            <a:srgbClr val="00B050">
              <a:alpha val="9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b="1" dirty="0" smtClean="0"/>
              <a:t>7.TM Script</a:t>
            </a:r>
            <a:endParaRPr lang="ko-KR" altLang="en-US" b="1" dirty="0"/>
          </a:p>
        </p:txBody>
      </p:sp>
      <p:sp>
        <p:nvSpPr>
          <p:cNvPr id="13" name="TextBox 12"/>
          <p:cNvSpPr txBox="1"/>
          <p:nvPr/>
        </p:nvSpPr>
        <p:spPr>
          <a:xfrm>
            <a:off x="13051" y="4623273"/>
            <a:ext cx="265168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28600" indent="-228600">
              <a:buFont typeface="+mj-ea"/>
              <a:buAutoNum type="circleNumDbPlain"/>
            </a:pPr>
            <a:r>
              <a:rPr lang="ko-KR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네이버 입력 후 부동산 클릭</a:t>
            </a:r>
            <a:endParaRPr lang="en-US" altLang="ko-KR" sz="1200" dirty="0" smtClean="0">
              <a:solidFill>
                <a:schemeClr val="tx1">
                  <a:lumMod val="65000"/>
                  <a:lumOff val="35000"/>
                </a:schemeClr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 marL="228600" indent="-228600">
              <a:buFont typeface="+mj-ea"/>
              <a:buAutoNum type="circleNumDbPlain"/>
            </a:pPr>
            <a:r>
              <a:rPr lang="ko-KR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지도 상단에 지역 클릭</a:t>
            </a:r>
            <a:endParaRPr lang="en-US" altLang="ko-KR" sz="1200" dirty="0" smtClean="0">
              <a:solidFill>
                <a:schemeClr val="tx1">
                  <a:lumMod val="65000"/>
                  <a:lumOff val="35000"/>
                </a:schemeClr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 marL="228600" indent="-228600">
              <a:buFont typeface="+mj-ea"/>
              <a:buAutoNum type="circleNumDbPlain"/>
            </a:pPr>
            <a:r>
              <a:rPr lang="ko-KR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지도 </a:t>
            </a:r>
            <a:r>
              <a:rPr lang="ko-KR" altLang="en-US" sz="120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중앙지역</a:t>
            </a:r>
            <a:r>
              <a:rPr lang="ko-KR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 설정 후 동까지 클릭</a:t>
            </a:r>
            <a:endParaRPr lang="en-US" altLang="ko-KR" sz="1200" dirty="0">
              <a:solidFill>
                <a:schemeClr val="tx1">
                  <a:lumMod val="65000"/>
                  <a:lumOff val="35000"/>
                </a:schemeClr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pic>
        <p:nvPicPr>
          <p:cNvPr id="17" name="그림 16" descr="그림3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6988262" y="6083808"/>
            <a:ext cx="2164080" cy="7741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6690912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직사각형 4"/>
          <p:cNvSpPr/>
          <p:nvPr/>
        </p:nvSpPr>
        <p:spPr>
          <a:xfrm>
            <a:off x="13051" y="755680"/>
            <a:ext cx="9144000" cy="5349346"/>
          </a:xfrm>
          <a:prstGeom prst="rect">
            <a:avLst/>
          </a:prstGeom>
          <a:solidFill>
            <a:srgbClr val="92D050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12" name="slide4_shape4"/>
          <p:cNvSpPr/>
          <p:nvPr/>
        </p:nvSpPr>
        <p:spPr>
          <a:xfrm>
            <a:off x="323528" y="1471092"/>
            <a:ext cx="3312368" cy="360040"/>
          </a:xfrm>
          <a:prstGeom prst="rect">
            <a:avLst/>
          </a:prstGeom>
        </p:spPr>
        <p:txBody>
          <a:bodyPr lIns="91440" tIns="45720" rIns="91440" bIns="45720"/>
          <a:lstStyle/>
          <a:p>
            <a:pPr algn="l" defTabSz="914400" latinLnBrk="1">
              <a:lnSpc>
                <a:spcPct val="130000"/>
              </a:lnSpc>
            </a:pPr>
            <a:r>
              <a:rPr lang="en-US" altLang="ko-KR" sz="1400" b="1" spc="-20" dirty="0">
                <a:latin typeface="나눔고딕" panose="020D0604000000000000" pitchFamily="50" charset="-127"/>
                <a:ea typeface="나눔고딕" panose="020D0604000000000000" pitchFamily="50" charset="-127"/>
              </a:rPr>
              <a:t>2</a:t>
            </a:r>
            <a:r>
              <a:rPr lang="en-US" altLang="ko-KR" sz="1400" b="1" spc="-2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.    </a:t>
            </a:r>
            <a:r>
              <a:rPr lang="ko-KR" altLang="en-US" sz="1400" b="1" spc="-2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네이버부동산 활용</a:t>
            </a:r>
            <a:endParaRPr sz="1400" b="1" kern="1200" spc="-20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3051" y="4623273"/>
            <a:ext cx="355417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28600" indent="-228600">
              <a:buFont typeface="+mj-ea"/>
              <a:buAutoNum type="circleNumDbPlain"/>
            </a:pPr>
            <a:r>
              <a:rPr lang="ko-KR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영업하고자 하는 단지 클릭</a:t>
            </a:r>
            <a:endParaRPr lang="en-US" altLang="ko-KR" sz="1200" dirty="0" smtClean="0">
              <a:solidFill>
                <a:schemeClr val="tx1">
                  <a:lumMod val="65000"/>
                  <a:lumOff val="35000"/>
                </a:schemeClr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 marL="228600" indent="-228600">
              <a:buFont typeface="+mj-ea"/>
              <a:buAutoNum type="circleNumDbPlain"/>
            </a:pPr>
            <a:r>
              <a:rPr lang="ko-KR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상단부터 매물 클릭</a:t>
            </a:r>
            <a:endParaRPr lang="en-US" altLang="ko-KR" sz="1200" dirty="0">
              <a:solidFill>
                <a:schemeClr val="tx1">
                  <a:lumMod val="65000"/>
                  <a:lumOff val="35000"/>
                </a:schemeClr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 marL="228600" indent="-228600">
              <a:buFont typeface="+mj-ea"/>
              <a:buAutoNum type="circleNumDbPlain"/>
            </a:pPr>
            <a:r>
              <a:rPr lang="ko-KR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화면 중앙 중개업소 정보 확인 후 영업</a:t>
            </a:r>
            <a:endParaRPr lang="en-US" altLang="ko-KR" sz="1200" dirty="0" smtClean="0">
              <a:solidFill>
                <a:schemeClr val="tx1">
                  <a:lumMod val="65000"/>
                  <a:lumOff val="35000"/>
                </a:schemeClr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 marL="228600" indent="-228600">
              <a:buFont typeface="+mj-ea"/>
              <a:buAutoNum type="circleNumDbPlain"/>
            </a:pPr>
            <a:r>
              <a:rPr lang="ko-KR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중개업소 홈페이지란에  </a:t>
            </a:r>
            <a:r>
              <a:rPr lang="en-US" altLang="ko-KR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URL</a:t>
            </a:r>
            <a:r>
              <a:rPr lang="ko-KR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없는 업소 </a:t>
            </a:r>
            <a:r>
              <a:rPr lang="ko-KR" altLang="en-US" sz="120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타켓</a:t>
            </a:r>
            <a:r>
              <a:rPr lang="ko-KR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 영업</a:t>
            </a:r>
            <a:endParaRPr lang="en-US" altLang="ko-KR" sz="1200" dirty="0">
              <a:solidFill>
                <a:schemeClr val="tx1">
                  <a:lumMod val="65000"/>
                  <a:lumOff val="35000"/>
                </a:schemeClr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17" name="직사각형 16">
            <a:extLst>
              <a:ext uri="{FF2B5EF4-FFF2-40B4-BE49-F238E27FC236}">
                <a16:creationId xmlns:a16="http://schemas.microsoft.com/office/drawing/2014/main" xmlns="" id="{9D8FADAD-0FC2-4105-BFCE-CF5926F996E0}"/>
              </a:ext>
            </a:extLst>
          </p:cNvPr>
          <p:cNvSpPr/>
          <p:nvPr/>
        </p:nvSpPr>
        <p:spPr>
          <a:xfrm>
            <a:off x="204294" y="1976706"/>
            <a:ext cx="2808312" cy="235169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  <a:ln w="1905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8" name="직사각형 17">
            <a:extLst>
              <a:ext uri="{FF2B5EF4-FFF2-40B4-BE49-F238E27FC236}">
                <a16:creationId xmlns:a16="http://schemas.microsoft.com/office/drawing/2014/main" xmlns="" id="{5FE4F8B0-76E1-425F-BE46-13BD3461819B}"/>
              </a:ext>
            </a:extLst>
          </p:cNvPr>
          <p:cNvSpPr/>
          <p:nvPr/>
        </p:nvSpPr>
        <p:spPr>
          <a:xfrm>
            <a:off x="3203848" y="1976706"/>
            <a:ext cx="2808312" cy="2351693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  <a:ln w="1905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xmlns="" id="{7A7C2F35-ED3E-4DBE-A4FD-6259AD4500D6}"/>
              </a:ext>
            </a:extLst>
          </p:cNvPr>
          <p:cNvSpPr/>
          <p:nvPr/>
        </p:nvSpPr>
        <p:spPr>
          <a:xfrm>
            <a:off x="6189805" y="1988764"/>
            <a:ext cx="2808312" cy="2339635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  <a:ln w="1905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20" name="그림 19" descr="그림3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6988262" y="6083808"/>
            <a:ext cx="2164080" cy="774192"/>
          </a:xfrm>
          <a:prstGeom prst="rect">
            <a:avLst/>
          </a:prstGeom>
        </p:spPr>
      </p:pic>
      <p:sp>
        <p:nvSpPr>
          <p:cNvPr id="4" name="한쪽 모서리가 잘린 사각형 3"/>
          <p:cNvSpPr/>
          <p:nvPr/>
        </p:nvSpPr>
        <p:spPr>
          <a:xfrm>
            <a:off x="0" y="548680"/>
            <a:ext cx="2459732" cy="432048"/>
          </a:xfrm>
          <a:prstGeom prst="snip1Rect">
            <a:avLst/>
          </a:prstGeom>
          <a:solidFill>
            <a:srgbClr val="00B050">
              <a:alpha val="9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b="1" dirty="0" smtClean="0"/>
              <a:t>7.TM Script</a:t>
            </a:r>
            <a:endParaRPr lang="ko-KR" altLang="en-US" b="1" dirty="0"/>
          </a:p>
        </p:txBody>
      </p:sp>
    </p:spTree>
    <p:extLst>
      <p:ext uri="{BB962C8B-B14F-4D97-AF65-F5344CB8AC3E}">
        <p14:creationId xmlns:p14="http://schemas.microsoft.com/office/powerpoint/2010/main" xmlns="" val="1219002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직사각형 14"/>
          <p:cNvSpPr/>
          <p:nvPr/>
        </p:nvSpPr>
        <p:spPr>
          <a:xfrm>
            <a:off x="13051" y="755680"/>
            <a:ext cx="9144000" cy="5349346"/>
          </a:xfrm>
          <a:prstGeom prst="rect">
            <a:avLst/>
          </a:prstGeom>
          <a:solidFill>
            <a:srgbClr val="92D050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40" name="슬라이드 번호 개체 틀 39">
            <a:extLst>
              <a:ext uri="{FF2B5EF4-FFF2-40B4-BE49-F238E27FC236}">
                <a16:creationId xmlns:a16="http://schemas.microsoft.com/office/drawing/2014/main" xmlns="" id="{802950C1-1A39-44AC-8125-E846FE8EB3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86796A-2639-4444-B800-7A57C885E899}" type="slidenum">
              <a:rPr lang="ko-KR" altLang="en-US" smtClean="0"/>
              <a:pPr/>
              <a:t>21</a:t>
            </a:fld>
            <a:endParaRPr lang="ko-KR" altLang="en-US"/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xmlns="" id="{BFF62B98-F432-4C9B-8DA8-7ED5C879DFD2}"/>
              </a:ext>
            </a:extLst>
          </p:cNvPr>
          <p:cNvSpPr txBox="1"/>
          <p:nvPr/>
        </p:nvSpPr>
        <p:spPr>
          <a:xfrm>
            <a:off x="323528" y="2689069"/>
            <a:ext cx="2463284" cy="276999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ko-KR" altLang="en-US" sz="1200" b="1" dirty="0" err="1" smtClean="0">
                <a:solidFill>
                  <a:schemeClr val="bg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가망고객</a:t>
            </a:r>
            <a:r>
              <a:rPr lang="ko-KR" altLang="en-US" sz="1200" b="1" dirty="0">
                <a:solidFill>
                  <a:schemeClr val="bg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 </a:t>
            </a:r>
            <a:r>
              <a:rPr lang="ko-KR" altLang="en-US" sz="1200" b="1" dirty="0" smtClean="0">
                <a:solidFill>
                  <a:schemeClr val="bg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리스트 엑셀파일</a:t>
            </a:r>
            <a:endParaRPr lang="ko-KR" altLang="en-US" sz="1200" b="1" dirty="0">
              <a:solidFill>
                <a:schemeClr val="bg1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24" name="직사각형 23">
            <a:extLst>
              <a:ext uri="{FF2B5EF4-FFF2-40B4-BE49-F238E27FC236}">
                <a16:creationId xmlns:a16="http://schemas.microsoft.com/office/drawing/2014/main" xmlns="" id="{9D8FADAD-0FC2-4105-BFCE-CF5926F996E0}"/>
              </a:ext>
            </a:extLst>
          </p:cNvPr>
          <p:cNvSpPr/>
          <p:nvPr/>
        </p:nvSpPr>
        <p:spPr>
          <a:xfrm>
            <a:off x="323528" y="4409111"/>
            <a:ext cx="8509149" cy="145431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  <a:ln w="1905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0"/>
          </a:p>
        </p:txBody>
      </p:sp>
      <p:sp>
        <p:nvSpPr>
          <p:cNvPr id="25" name="직사각형 24">
            <a:extLst>
              <a:ext uri="{FF2B5EF4-FFF2-40B4-BE49-F238E27FC236}">
                <a16:creationId xmlns:a16="http://schemas.microsoft.com/office/drawing/2014/main" xmlns="" id="{9D8FADAD-0FC2-4105-BFCE-CF5926F996E0}"/>
              </a:ext>
            </a:extLst>
          </p:cNvPr>
          <p:cNvSpPr/>
          <p:nvPr/>
        </p:nvSpPr>
        <p:spPr>
          <a:xfrm>
            <a:off x="323528" y="2942985"/>
            <a:ext cx="8496944" cy="146014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  <a:ln w="1905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0"/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xmlns="" id="{700085A0-0F4F-4F81-920D-9E4CB96292EB}"/>
              </a:ext>
            </a:extLst>
          </p:cNvPr>
          <p:cNvSpPr txBox="1"/>
          <p:nvPr/>
        </p:nvSpPr>
        <p:spPr>
          <a:xfrm>
            <a:off x="311323" y="2052095"/>
            <a:ext cx="776400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ko-KR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itchFamily="50" charset="-127"/>
                <a:ea typeface="나눔고딕" pitchFamily="50" charset="-127"/>
              </a:rPr>
              <a:t>영업 담당자가 고객관리를 </a:t>
            </a:r>
            <a:r>
              <a:rPr lang="ko-KR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itchFamily="50" charset="-127"/>
                <a:ea typeface="나눔고딕" pitchFamily="50" charset="-127"/>
              </a:rPr>
              <a:t>이유로 </a:t>
            </a:r>
            <a:r>
              <a:rPr lang="ko-KR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itchFamily="50" charset="-127"/>
                <a:ea typeface="나눔고딕" pitchFamily="50" charset="-127"/>
              </a:rPr>
              <a:t>파일 요청 시 </a:t>
            </a:r>
            <a:r>
              <a:rPr lang="en-US" altLang="ko-KR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itchFamily="50" charset="-127"/>
                <a:ea typeface="나눔고딕" pitchFamily="50" charset="-127"/>
              </a:rPr>
              <a:t>, </a:t>
            </a:r>
          </a:p>
          <a:p>
            <a:r>
              <a:rPr lang="ko-KR" alt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itchFamily="50" charset="-127"/>
                <a:ea typeface="나눔고딕" pitchFamily="50" charset="-127"/>
              </a:rPr>
              <a:t>가망 업소에 대한 지속적인 어프로치로 성공적인 계약을 위해 홍희 마케팅 전용 리스트를 </a:t>
            </a:r>
            <a:r>
              <a:rPr lang="ko-KR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itchFamily="50" charset="-127"/>
                <a:ea typeface="나눔고딕" pitchFamily="50" charset="-127"/>
              </a:rPr>
              <a:t>제공합니다</a:t>
            </a:r>
            <a:r>
              <a:rPr lang="en-US" altLang="ko-KR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나눔고딕" pitchFamily="50" charset="-127"/>
                <a:ea typeface="나눔고딕" pitchFamily="50" charset="-127"/>
              </a:rPr>
              <a:t>. </a:t>
            </a:r>
          </a:p>
        </p:txBody>
      </p:sp>
      <p:sp>
        <p:nvSpPr>
          <p:cNvPr id="16" name="한쪽 모서리가 잘린 사각형 15"/>
          <p:cNvSpPr/>
          <p:nvPr/>
        </p:nvSpPr>
        <p:spPr>
          <a:xfrm>
            <a:off x="0" y="548680"/>
            <a:ext cx="2459732" cy="432048"/>
          </a:xfrm>
          <a:prstGeom prst="snip1Rect">
            <a:avLst/>
          </a:prstGeom>
          <a:solidFill>
            <a:srgbClr val="00B050">
              <a:alpha val="9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b="1" dirty="0" smtClean="0"/>
              <a:t>7.TM Script</a:t>
            </a:r>
            <a:endParaRPr lang="ko-KR" altLang="en-US" b="1" dirty="0"/>
          </a:p>
        </p:txBody>
      </p:sp>
      <p:sp>
        <p:nvSpPr>
          <p:cNvPr id="18" name="slide4_shape4"/>
          <p:cNvSpPr/>
          <p:nvPr/>
        </p:nvSpPr>
        <p:spPr>
          <a:xfrm>
            <a:off x="323528" y="1471092"/>
            <a:ext cx="3312368" cy="360040"/>
          </a:xfrm>
          <a:prstGeom prst="rect">
            <a:avLst/>
          </a:prstGeom>
        </p:spPr>
        <p:txBody>
          <a:bodyPr lIns="91440" tIns="45720" rIns="91440" bIns="45720"/>
          <a:lstStyle/>
          <a:p>
            <a:pPr algn="l" defTabSz="914400" latinLnBrk="1">
              <a:lnSpc>
                <a:spcPct val="130000"/>
              </a:lnSpc>
            </a:pPr>
            <a:r>
              <a:rPr lang="en-US" altLang="ko-KR" sz="1400" b="1" spc="-2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3.    </a:t>
            </a:r>
            <a:r>
              <a:rPr lang="ko-KR" altLang="en-US" sz="1400" b="1" spc="-20" dirty="0" err="1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가망고객</a:t>
            </a:r>
            <a:r>
              <a:rPr lang="ko-KR" altLang="en-US" sz="1400" b="1" spc="-20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 리스트 제공</a:t>
            </a:r>
            <a:endParaRPr sz="1400" b="1" kern="1200" spc="-20" dirty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pic>
        <p:nvPicPr>
          <p:cNvPr id="19" name="그림 18" descr="그림3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988262" y="6083808"/>
            <a:ext cx="2164080" cy="7741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72128794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 descr="139.png"/>
          <p:cNvPicPr>
            <a:picLocks noChangeAspect="1"/>
          </p:cNvPicPr>
          <p:nvPr/>
        </p:nvPicPr>
        <p:blipFill>
          <a:blip r:embed="rId2" cstate="print">
            <a:duotone>
              <a:schemeClr val="accent3">
                <a:shade val="45000"/>
                <a:satMod val="135000"/>
              </a:schemeClr>
              <a:prstClr val="white"/>
            </a:duotone>
            <a:lum contrast="-1000"/>
          </a:blip>
          <a:stretch>
            <a:fillRect/>
          </a:stretch>
        </p:blipFill>
        <p:spPr>
          <a:xfrm>
            <a:off x="0" y="860821"/>
            <a:ext cx="9144000" cy="5136357"/>
          </a:xfrm>
          <a:prstGeom prst="rect">
            <a:avLst/>
          </a:prstGeom>
        </p:spPr>
      </p:pic>
      <p:sp>
        <p:nvSpPr>
          <p:cNvPr id="4" name="직사각형 3"/>
          <p:cNvSpPr/>
          <p:nvPr/>
        </p:nvSpPr>
        <p:spPr>
          <a:xfrm>
            <a:off x="0" y="5517232"/>
            <a:ext cx="9144000" cy="504056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24104297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793</TotalTime>
  <Words>2379</Words>
  <Application>Microsoft Office PowerPoint</Application>
  <PresentationFormat>화면 슬라이드 쇼(4:3)</PresentationFormat>
  <Paragraphs>361</Paragraphs>
  <Slides>22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22</vt:i4>
      </vt:variant>
    </vt:vector>
  </HeadingPairs>
  <TitlesOfParts>
    <vt:vector size="23" baseType="lpstr">
      <vt:lpstr>Office 테마</vt:lpstr>
      <vt:lpstr>슬라이드 1</vt:lpstr>
      <vt:lpstr>슬라이드 2</vt:lpstr>
      <vt:lpstr>슬라이드 3</vt:lpstr>
      <vt:lpstr>슬라이드 4</vt:lpstr>
      <vt:lpstr>슬라이드 5</vt:lpstr>
      <vt:lpstr>슬라이드 6</vt:lpstr>
      <vt:lpstr>슬라이드 7</vt:lpstr>
      <vt:lpstr>슬라이드 8</vt:lpstr>
      <vt:lpstr>슬라이드 9</vt:lpstr>
      <vt:lpstr>슬라이드 10</vt:lpstr>
      <vt:lpstr>슬라이드 11</vt:lpstr>
      <vt:lpstr>슬라이드 12</vt:lpstr>
      <vt:lpstr>슬라이드 13</vt:lpstr>
      <vt:lpstr>슬라이드 14</vt:lpstr>
      <vt:lpstr>슬라이드 15</vt:lpstr>
      <vt:lpstr>슬라이드 16</vt:lpstr>
      <vt:lpstr>슬라이드 17</vt:lpstr>
      <vt:lpstr>슬라이드 18</vt:lpstr>
      <vt:lpstr>슬라이드 19</vt:lpstr>
      <vt:lpstr>슬라이드 20</vt:lpstr>
      <vt:lpstr>슬라이드 21</vt:lpstr>
      <vt:lpstr>슬라이드 22</vt:lpstr>
    </vt:vector>
  </TitlesOfParts>
  <Company>Doruco Tweak by FSMG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슬라이드 1</dc:title>
  <dc:creator>홍희8</dc:creator>
  <cp:lastModifiedBy>김준성</cp:lastModifiedBy>
  <cp:revision>103</cp:revision>
  <dcterms:created xsi:type="dcterms:W3CDTF">2023-04-16T23:03:56Z</dcterms:created>
  <dcterms:modified xsi:type="dcterms:W3CDTF">2023-06-06T23:27:52Z</dcterms:modified>
</cp:coreProperties>
</file>