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70" r:id="rId4"/>
    <p:sldId id="271" r:id="rId5"/>
    <p:sldId id="259" r:id="rId6"/>
    <p:sldId id="260" r:id="rId7"/>
    <p:sldId id="272" r:id="rId8"/>
    <p:sldId id="274" r:id="rId9"/>
    <p:sldId id="275" r:id="rId10"/>
    <p:sldId id="273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6" r:id="rId21"/>
    <p:sldId id="287" r:id="rId22"/>
    <p:sldId id="285" r:id="rId23"/>
    <p:sldId id="264" r:id="rId2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DB829C1E-6AD2-44E5-857B-CB88D632F191}">
          <p14:sldIdLst>
            <p14:sldId id="257"/>
            <p14:sldId id="258"/>
            <p14:sldId id="270"/>
            <p14:sldId id="271"/>
            <p14:sldId id="259"/>
            <p14:sldId id="260"/>
            <p14:sldId id="272"/>
            <p14:sldId id="274"/>
            <p14:sldId id="275"/>
            <p14:sldId id="273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6"/>
            <p14:sldId id="287"/>
            <p14:sldId id="285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96" autoAdjust="0"/>
    <p:restoredTop sz="94660"/>
  </p:normalViewPr>
  <p:slideViewPr>
    <p:cSldViewPr>
      <p:cViewPr varScale="1">
        <p:scale>
          <a:sx n="86" d="100"/>
          <a:sy n="86" d="100"/>
        </p:scale>
        <p:origin x="153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7E67A-DB1B-4674-9DC0-4353213E1415}" type="datetimeFigureOut">
              <a:rPr lang="ko-KR" altLang="en-US" smtClean="0"/>
              <a:pPr/>
              <a:t>2023-05-28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45E5B-812C-4CB1-B876-C0F3B20495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2023-05-28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2023-05-28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2023-05-28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2023-05-28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58924-A961-4F73-B0C5-4E8523E330D8}" type="datetimeFigureOut">
              <a:rPr lang="ko-KR" altLang="en-US" smtClean="0"/>
              <a:pPr/>
              <a:t>2023-05-28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eereal.lh.or.kr)-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124.194.78.5/admin/logi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mailto:ikyoo0121@icloud.com" TargetMode="External"/><Relationship Id="rId3" Type="http://schemas.openxmlformats.org/officeDocument/2006/relationships/image" Target="../media/image23.jpeg"/><Relationship Id="rId7" Type="http://schemas.openxmlformats.org/officeDocument/2006/relationships/hyperlink" Target="mailto:Ims954954@naver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pjjh0305@naver.com" TargetMode="Externa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1.jpe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814754"/>
            <a:ext cx="9144000" cy="5289451"/>
          </a:xfrm>
          <a:solidFill>
            <a:schemeClr val="accent3">
              <a:lumMod val="75000"/>
              <a:alpha val="5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altLang="ko-KR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b="1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A.I </a:t>
            </a:r>
            <a:r>
              <a:rPr lang="ko-KR" altLang="en-US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블로그</a:t>
            </a: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영업관련 지침서</a:t>
            </a:r>
            <a:endParaRPr lang="en-US" altLang="ko-KR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14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-</a:t>
            </a:r>
          </a:p>
          <a:p>
            <a:pPr marL="0" indent="0">
              <a:buNone/>
            </a:pPr>
            <a:r>
              <a:rPr lang="ko-KR" altLang="en-US" sz="14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홍희마케팅</a:t>
            </a:r>
            <a:r>
              <a:rPr lang="ko-KR" altLang="en-US" sz="14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영업팀</a:t>
            </a:r>
            <a:r>
              <a:rPr lang="en-US" altLang="ko-KR" sz="14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/2023.05</a:t>
            </a:r>
            <a:endParaRPr lang="en-US" altLang="ko-KR" sz="14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1400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5579752"/>
            <a:ext cx="9144000" cy="504056"/>
          </a:xfrm>
          <a:prstGeom prst="rect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62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8406" y="1257710"/>
            <a:ext cx="9144000" cy="4680520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9512" y="1937738"/>
            <a:ext cx="1979712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1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01.</a:t>
            </a:r>
          </a:p>
          <a:p>
            <a:pPr algn="just"/>
            <a:r>
              <a:rPr lang="ko-KR" altLang="en-US" sz="1400" b="1" u="sng" dirty="0" err="1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영업정책</a:t>
            </a:r>
            <a:endParaRPr lang="en-US" altLang="ko-KR" sz="1400" b="1" u="sng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just"/>
            <a:endParaRPr lang="en-US" altLang="ko-KR" sz="1200" b="1" u="sng" dirty="0" smtClean="0">
              <a:solidFill>
                <a:srgbClr val="00B05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영업권 정의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영업권 공통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 수수료 정책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38736" y="1937736"/>
            <a:ext cx="1772965" cy="12618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1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02.</a:t>
            </a:r>
          </a:p>
          <a:p>
            <a:pPr algn="just"/>
            <a:r>
              <a:rPr lang="ko-KR" altLang="en-US" sz="1400" b="1" u="sng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상품구성</a:t>
            </a:r>
            <a:endParaRPr lang="en-US" altLang="ko-KR" sz="1400" b="1" u="sng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just"/>
            <a:endParaRPr lang="en-US" altLang="ko-KR" sz="12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상품 설명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&amp;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가격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대문디자인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시안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90642" y="1937736"/>
            <a:ext cx="2188182" cy="12618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1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03.</a:t>
            </a:r>
          </a:p>
          <a:p>
            <a:pPr algn="just"/>
            <a:r>
              <a:rPr lang="ko-KR" altLang="en-US" sz="1400" b="1" u="sng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마케팅 전략</a:t>
            </a:r>
            <a:endParaRPr lang="en-US" altLang="ko-KR" sz="1400" b="1" u="sng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just"/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 경로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소셜 미디어 활용 마케팅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브랜드화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&amp;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인지도 상향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1" name="그림 20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7765" y="1937736"/>
            <a:ext cx="2188182" cy="18158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1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04.</a:t>
            </a:r>
          </a:p>
          <a:p>
            <a:pPr algn="just"/>
            <a:r>
              <a:rPr lang="ko-KR" altLang="en-US" sz="1400" b="1" u="sng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가입</a:t>
            </a:r>
            <a:r>
              <a:rPr lang="en-US" altLang="ko-KR" sz="1400" b="1" u="sng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1400" b="1" u="sng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계약 절차</a:t>
            </a:r>
            <a:endParaRPr lang="en-US" altLang="ko-KR" sz="1400" b="1" u="sng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just"/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 단체 계정 생성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 생성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어드민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주소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계약서 작성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결제 방법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환불 정책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5427" y="3848292"/>
            <a:ext cx="1979712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1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05.</a:t>
            </a:r>
          </a:p>
          <a:p>
            <a:pPr algn="just"/>
            <a:r>
              <a:rPr lang="ko-KR" altLang="en-US" sz="1400" b="1" u="sng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영업지원</a:t>
            </a:r>
            <a:endParaRPr lang="en-US" altLang="ko-KR" sz="1400" b="1" u="sng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just"/>
            <a:endParaRPr lang="en-US" altLang="ko-KR" sz="1200" b="1" u="sng" dirty="0" smtClean="0">
              <a:solidFill>
                <a:srgbClr val="00B05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지원인력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지원업무 범위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55053" y="3848292"/>
            <a:ext cx="1772965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1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06.</a:t>
            </a:r>
          </a:p>
          <a:p>
            <a:pPr algn="just"/>
            <a:r>
              <a:rPr lang="ko-KR" altLang="en-US" sz="1400" b="1" u="sng" dirty="0" smtClean="0">
                <a:solidFill>
                  <a:srgbClr val="00B050"/>
                </a:solidFill>
                <a:ea typeface="HY견고딕" panose="02030600000101010101" pitchFamily="18" charset="-127"/>
              </a:rPr>
              <a:t>고지사항</a:t>
            </a:r>
            <a:endParaRPr lang="en-US" altLang="ko-KR" sz="1400" b="1" u="sng" dirty="0" smtClean="0">
              <a:solidFill>
                <a:srgbClr val="00B050"/>
              </a:solidFill>
              <a:ea typeface="HY견고딕" panose="02030600000101010101" pitchFamily="18" charset="-127"/>
            </a:endParaRPr>
          </a:p>
          <a:p>
            <a:pPr algn="just"/>
            <a:endParaRPr lang="en-US" altLang="ko-KR" sz="1200" b="1" u="sng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 시 고지사항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 시 고지사항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90642" y="3847314"/>
            <a:ext cx="2558452" cy="12618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1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07.</a:t>
            </a:r>
          </a:p>
          <a:p>
            <a:pPr algn="just"/>
            <a:r>
              <a:rPr lang="ko-KR" altLang="en-US" sz="1400" b="1" u="sng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유의</a:t>
            </a:r>
            <a:r>
              <a:rPr lang="ko-KR" altLang="en-US" sz="1400" b="1" u="sng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</a:t>
            </a:r>
            <a:r>
              <a:rPr lang="ko-KR" altLang="en-US" sz="1400" b="1" u="sng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항</a:t>
            </a:r>
            <a:endParaRPr lang="en-US" altLang="ko-KR" sz="1400" b="1" u="sng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just"/>
            <a:endParaRPr lang="en-US" altLang="ko-KR" sz="12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상품정보 왜곡 금지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고객문의 대응요령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상품 취소 및 환불처리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7765" y="3847314"/>
            <a:ext cx="2188182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1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08.</a:t>
            </a:r>
          </a:p>
          <a:p>
            <a:pPr algn="just"/>
            <a:r>
              <a:rPr lang="ko-KR" altLang="en-US" sz="1400" b="1" u="sng" dirty="0" err="1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문서회신</a:t>
            </a:r>
            <a:endParaRPr lang="en-US" altLang="ko-KR" sz="1400" b="1" u="sng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just"/>
            <a:endParaRPr lang="en-US" altLang="ko-KR" sz="12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계약서 양식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한쪽 모서리가 잘린 사각형 11"/>
          <p:cNvSpPr/>
          <p:nvPr/>
        </p:nvSpPr>
        <p:spPr>
          <a:xfrm>
            <a:off x="0" y="1041686"/>
            <a:ext cx="1403648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INDEX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91880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703944"/>
            <a:ext cx="9144000" cy="537986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 </a:t>
            </a:r>
            <a:r>
              <a:rPr lang="ko-KR" altLang="en-US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영업권 정의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467544" y="1903140"/>
            <a:ext cx="7704856" cy="136815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전국 판매 상품으로 지사계약을 했더라도 판매 권역은 전국으로 정한다</a:t>
            </a:r>
            <a:r>
              <a:rPr lang="en-US" altLang="ko-KR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 algn="l" defTabSz="91440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본사</a:t>
            </a:r>
            <a:r>
              <a:rPr lang="en-US" altLang="ko-KR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1200" kern="1200" spc="-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홍희마케팅</a:t>
            </a:r>
            <a:r>
              <a:rPr lang="en-US" altLang="ko-KR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에서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TM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팀을 통해 전국으로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블로그를 홍보하여 계약을 원할 시  해당 지역 영업 팀에게 </a:t>
            </a:r>
            <a:r>
              <a:rPr lang="ko-KR" altLang="en-US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전달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한다</a:t>
            </a:r>
            <a:r>
              <a:rPr lang="en-US" altLang="ko-KR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</a:t>
            </a:r>
            <a:r>
              <a:rPr lang="en-US" altLang="ko-KR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TM</a:t>
            </a:r>
            <a:r>
              <a:rPr lang="ko-KR" altLang="en-US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직원이 계약이 가능한 경우 직접 계약을 할 수 있다</a:t>
            </a:r>
            <a:r>
              <a:rPr lang="en-US" altLang="ko-KR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영업권이 전국임을 감안하여 영업 권역 충돌 시 무조건 결제한 계약자를 우선으로 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sz="1200" kern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en-US" sz="1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endParaRPr lang="en-US" sz="1200" kern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341530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영업 공통</a:t>
            </a: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필수</a:t>
            </a: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slide4_shape3"/>
          <p:cNvSpPr/>
          <p:nvPr/>
        </p:nvSpPr>
        <p:spPr>
          <a:xfrm>
            <a:off x="467544" y="3847356"/>
            <a:ext cx="7128792" cy="1800200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본사에 정한 금액으로 판매한다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예외적인 일이 발행하면  본사 확인 후 판매할 수 있다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back margin</a:t>
            </a:r>
            <a:r>
              <a:rPr lang="ko-KR" altLang="en-US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영업을 절대 금지한다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 back margin </a:t>
            </a:r>
            <a:r>
              <a:rPr lang="ko-KR" altLang="en-US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 시 계약을 즉시 해지한다</a:t>
            </a:r>
            <a:r>
              <a:rPr lang="en-US" altLang="ko-KR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경쟁 업체에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 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 기술 및 정보를 알리지 않는다</a:t>
            </a: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 algn="l" defTabSz="91440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본사가 정한 결제 수단 외  다른 결재 방식을 하지 않는다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매 달 말 일 계약한 계약서는 본사로 우편 발송한다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endParaRPr sz="1200" kern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en-US" sz="12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</a:t>
            </a:r>
            <a:endParaRPr lang="en-US" sz="1200" kern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1" name="그림 10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1.</a:t>
            </a:r>
            <a:r>
              <a:rPr lang="ko-KR" altLang="en-US" b="1" dirty="0" smtClean="0"/>
              <a:t>영업 정책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36587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703944"/>
            <a:ext cx="9144000" cy="537986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한쪽 모서리가 잘린 사각형 5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1.</a:t>
            </a:r>
            <a:r>
              <a:rPr lang="ko-KR" altLang="en-US" b="1" dirty="0" smtClean="0"/>
              <a:t>영업 정책</a:t>
            </a:r>
            <a:endParaRPr lang="ko-KR" altLang="en-US" b="1" dirty="0"/>
          </a:p>
        </p:txBody>
      </p:sp>
      <p:pic>
        <p:nvPicPr>
          <p:cNvPr id="7" name="그림 6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sp>
        <p:nvSpPr>
          <p:cNvPr id="10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영업 수수료 정책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slide4_shape3"/>
          <p:cNvSpPr/>
          <p:nvPr/>
        </p:nvSpPr>
        <p:spPr>
          <a:xfrm>
            <a:off x="467544" y="1905242"/>
            <a:ext cx="7704856" cy="136815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영업자가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직접  신규 계약 한 건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블로그 판매금액의 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공제비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부가세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+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카드수수료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+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개발기획비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10%]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를 제외한 금액의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50%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를 지급한다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  <a:endParaRPr lang="ko-KR" altLang="en-US" sz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ex.)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공동주택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블로그 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판매시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55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만원 인 경우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공제비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부가세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5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만원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카드수수료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3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만원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,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개발기획비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10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만원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]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    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55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만원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-18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만원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=37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만원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,  37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만원의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50%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인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=18.5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만원 수수료 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지급</a:t>
            </a:r>
            <a:endParaRPr lang="ko-KR" altLang="en-US" sz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2)TM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을 통해  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전달받은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신규 계약 건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블로그 판매금액의 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공제비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부가세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+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카드수수료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+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개발기획비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10%]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를 제외한 금액의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40%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를 지급한다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수수료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공통사항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지급일은 전월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일부터 말일까지  영업이익을 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1,2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번에 맞는 금액을 익월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일 지급한다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사업자인 경우 계산서 발행으로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개인인 경우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3.3%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소득세 공제 후 지급한다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환불  시  지급받은 수수료는 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환불정책에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따라 반환하여야 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퇴사나 업무 종료 시에도 반환의 의무가 있다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재계약은 제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항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항 동일하게  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공제비를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제외한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40%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를  수수료로 지급한다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4)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대문디자인은 신규 업소만  판매 가능하며 판매 금액에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40%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를 수수료로 지급한다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Ex.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디자인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22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만원의 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공제비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카드수수료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+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부가세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}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룰  제외한 금액의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40%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를 지급한다</a:t>
            </a:r>
            <a:r>
              <a:rPr lang="en-US" altLang="ko-KR" sz="1200" spc="-2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endParaRPr lang="ko-KR" altLang="en-US" sz="1200" spc="-20" dirty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</a:t>
            </a:r>
            <a:endParaRPr lang="ko-KR" altLang="en-US" sz="1200" spc="-20" dirty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</a:endParaRPr>
          </a:p>
          <a:p>
            <a:pPr marL="228600" indent="-228600">
              <a:lnSpc>
                <a:spcPct val="150000"/>
              </a:lnSpc>
            </a:pPr>
            <a:endParaRPr lang="ko-KR" altLang="en-US" sz="1200" spc="-20" dirty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458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5037" y="1216823"/>
            <a:ext cx="5940153" cy="37349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400" b="1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대표적인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바이럴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마케팅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상품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네이버부동산에 등록된 매물로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포스팅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대행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휴일을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포함한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 포스팅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포털 사이트에 키워드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검색시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VIEW-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최신순으로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블로그가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노출되는 광고 방식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대문 디자인 포함 시 부가세 포함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220,000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 추가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94894"/>
            <a:ext cx="9144000" cy="168891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387" y="713566"/>
            <a:ext cx="5189613" cy="3003053"/>
          </a:xfrm>
          <a:prstGeom prst="rect">
            <a:avLst/>
          </a:prstGeom>
        </p:spPr>
      </p:pic>
      <p:sp>
        <p:nvSpPr>
          <p:cNvPr id="7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상품 설명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8" name="그림 7" descr="그림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4568903" y="1844824"/>
            <a:ext cx="4575097" cy="1862173"/>
          </a:xfrm>
          <a:prstGeom prst="rect">
            <a:avLst/>
          </a:prstGeom>
          <a:blipFill dpi="0"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" contrast="3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713566"/>
            <a:ext cx="9144000" cy="3711918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한쪽 모서리가 잘린 사각형 12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2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상품 구성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04160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4" y="3255863"/>
            <a:ext cx="6048958" cy="2836722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0" y="701474"/>
            <a:ext cx="6092785" cy="5391111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내용 개체 틀 2"/>
          <p:cNvSpPr>
            <a:spLocks noGrp="1"/>
          </p:cNvSpPr>
          <p:nvPr>
            <p:ph idx="1"/>
          </p:nvPr>
        </p:nvSpPr>
        <p:spPr>
          <a:xfrm>
            <a:off x="5037" y="1216823"/>
            <a:ext cx="5940153" cy="37349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400" b="1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탬플릿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유형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아파트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오피스텔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주상복합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토지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상가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건물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원룸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별로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총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100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여개의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디자인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시안 중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업소의 주 취급 매물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광고주의 취향에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따라 선택 가능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부가세 포함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220,000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 추가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재계약 시 대문 디자인 금액은 제외됨을 고지 할 것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대문 디자인 시안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701474"/>
            <a:ext cx="3049841" cy="165903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151219"/>
            <a:ext cx="3059832" cy="1932590"/>
          </a:xfrm>
          <a:prstGeom prst="rect">
            <a:avLst/>
          </a:prstGeom>
        </p:spPr>
      </p:pic>
      <p:pic>
        <p:nvPicPr>
          <p:cNvPr id="11" name="그림 10" descr="그림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80" y="3406496"/>
            <a:ext cx="4810986" cy="177319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784" y="2360507"/>
            <a:ext cx="3059832" cy="1932589"/>
          </a:xfrm>
          <a:prstGeom prst="rect">
            <a:avLst/>
          </a:prstGeom>
        </p:spPr>
      </p:pic>
      <p:sp>
        <p:nvSpPr>
          <p:cNvPr id="18" name="한쪽 모서리가 잘린 사각형 17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2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상품 구성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98788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703944"/>
            <a:ext cx="9144000" cy="537986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sp>
        <p:nvSpPr>
          <p:cNvPr id="8" name="내용 개체 틀 2"/>
          <p:cNvSpPr>
            <a:spLocks noGrp="1"/>
          </p:cNvSpPr>
          <p:nvPr>
            <p:ph idx="1"/>
          </p:nvPr>
        </p:nvSpPr>
        <p:spPr>
          <a:xfrm>
            <a:off x="5037" y="1216823"/>
            <a:ext cx="9138963" cy="37349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400" b="1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부동산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씨리얼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hlinkClick r:id="rId3"/>
              </a:rPr>
              <a:t>https://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hlinkClick r:id="rId3"/>
              </a:rPr>
              <a:t>seereal.lh.or.kr)-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지역 별 개업 신고한 중개업소를 검색해서 빠른 시일 내에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돌방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영업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현재 운영중인 업소로 네이버부동산에 링크된 개인 블로그가 없는 업소 타겟 영업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T.M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개인 블로그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페이스북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인스타그램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을 통한 상품 정보 제공으로 인한 상품 문의 유입 유도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특가 프로모션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선착순 이벤트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추천인 이벤트 등 본사 정책에 의거한 이벤트 마케팅으로 광고주의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 유도   </a:t>
            </a: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일반적인 저가형 자동 블로그와는 다른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AS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까지 확실한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블로그만의 특장점을 어필한 브랜드화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타사 경쟁 상품의 가격과 구성을 비교 분석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제시하여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중개업소에서의 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블로그의 인지도를 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상항시킴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영업 경로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slide4_shape4"/>
          <p:cNvSpPr/>
          <p:nvPr/>
        </p:nvSpPr>
        <p:spPr>
          <a:xfrm>
            <a:off x="323528" y="3033836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1400" b="1" spc="-2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소셜미디어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활용 마케팅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slide4_shape4"/>
          <p:cNvSpPr/>
          <p:nvPr/>
        </p:nvSpPr>
        <p:spPr>
          <a:xfrm>
            <a:off x="323528" y="4416560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브랜드화</a:t>
            </a: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&amp;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인지도 상향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3.</a:t>
            </a:r>
            <a:r>
              <a:rPr lang="ko-KR" altLang="en-US" b="1" dirty="0" smtClean="0"/>
              <a:t>마케팅 전략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50971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5037" y="1216823"/>
            <a:ext cx="9138963" cy="37349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400" b="1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블로그는 네이버와 연동되어 포스팅됨으로 광고주 명의로 된 네이버 단체 계정을 생성해야 함 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단체 계정 생성 후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네이버부동산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]-[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부동산관리센터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]-[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중개업소 회원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가입한다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이미 쓰고있는 네이버 단체 계정이 있다면 따로 생성하지 않아도 된다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네이버 </a:t>
            </a:r>
            <a:r>
              <a:rPr lang="ko-KR" altLang="en-US" sz="1400" b="1" spc="-2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단체계정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82" y="3407656"/>
            <a:ext cx="2147645" cy="165291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728" y="3442908"/>
            <a:ext cx="2526599" cy="165291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628" y="2445492"/>
            <a:ext cx="2790476" cy="3577244"/>
          </a:xfrm>
          <a:prstGeom prst="rect">
            <a:avLst/>
          </a:prstGeom>
        </p:spPr>
      </p:pic>
      <p:sp>
        <p:nvSpPr>
          <p:cNvPr id="14" name="오른쪽 화살표 13"/>
          <p:cNvSpPr/>
          <p:nvPr/>
        </p:nvSpPr>
        <p:spPr>
          <a:xfrm>
            <a:off x="2555776" y="4005064"/>
            <a:ext cx="432048" cy="26430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른쪽 화살표 14"/>
          <p:cNvSpPr/>
          <p:nvPr/>
        </p:nvSpPr>
        <p:spPr>
          <a:xfrm>
            <a:off x="5828819" y="4005063"/>
            <a:ext cx="432048" cy="26430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0" y="703944"/>
            <a:ext cx="9144000" cy="537986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한쪽 모서리가 잘린 사각형 4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4.</a:t>
            </a:r>
            <a:r>
              <a:rPr lang="ko-KR" altLang="en-US" b="1" dirty="0" smtClean="0"/>
              <a:t>가입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계약 절차</a:t>
            </a:r>
            <a:endParaRPr lang="ko-KR" altLang="en-US" b="1" dirty="0"/>
          </a:p>
        </p:txBody>
      </p:sp>
      <p:pic>
        <p:nvPicPr>
          <p:cNvPr id="17" name="그림 16" descr="그림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1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블로그 생성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"/>
          </p:nvPr>
        </p:nvSpPr>
        <p:spPr>
          <a:xfrm>
            <a:off x="5037" y="1216823"/>
            <a:ext cx="9138963" cy="37349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400" b="1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광고주네이버 개인 계정을 신규로 생성해야 함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광고주 기존 네이버 계정으로도 블로그 연동 진행이 가능하나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저품질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유사 등으로                                                                             계정을 삭제해야 하는 사유 발생시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 메일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/Keep/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연락처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/PAY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삭제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                                                               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홍희 마케팅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 책임이 없음을 고지해야 함 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 계정 생성 후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내 블로그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생성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내 블로그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생성시 블로그 아이디는 아이디 중복 등의 특이사항이 없을 시                                                                                         네이버 개인 계정과 동일하게 생성해야 함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764704"/>
            <a:ext cx="3240360" cy="5256584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12" name="그림 11" descr="그림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0" y="703944"/>
            <a:ext cx="9144000" cy="537986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4.</a:t>
            </a:r>
            <a:r>
              <a:rPr lang="ko-KR" altLang="en-US" b="1" dirty="0" smtClean="0"/>
              <a:t>가입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계약 절차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23201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247" y="703944"/>
            <a:ext cx="9144000" cy="537986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내용 개체 틀 2"/>
          <p:cNvSpPr>
            <a:spLocks noGrp="1"/>
          </p:cNvSpPr>
          <p:nvPr>
            <p:ph idx="1"/>
          </p:nvPr>
        </p:nvSpPr>
        <p:spPr>
          <a:xfrm>
            <a:off x="5037" y="1166967"/>
            <a:ext cx="9138963" cy="347007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400" b="1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어드민주소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-www.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홍희마케팅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.com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어드민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멤버관리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구분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-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슈퍼관리자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본사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권한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-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영업관리자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회사 또는 영업조직의 장의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권한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영업담당자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본사와 계약된 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개인영업인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지사소속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영업인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조직의 직원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영업인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어드민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멤버관리는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본사로 요청하며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검토 후 등록하는 방식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영업담당자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아이디는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영업자 이름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으로 하고 비번은 본사에서 임의로 정해준다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어드민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주소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588224" y="2348880"/>
            <a:ext cx="1872208" cy="13909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  <p:sp>
        <p:nvSpPr>
          <p:cNvPr id="3" name="한쪽 모서리가 잘린 사각형 2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4.</a:t>
            </a:r>
            <a:r>
              <a:rPr lang="ko-KR" altLang="en-US" b="1" dirty="0" smtClean="0"/>
              <a:t>가입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계약 절차</a:t>
            </a:r>
            <a:endParaRPr lang="ko-KR" altLang="en-US" b="1" dirty="0"/>
          </a:p>
        </p:txBody>
      </p:sp>
      <p:pic>
        <p:nvPicPr>
          <p:cNvPr id="11" name="그림 10" descr="그림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12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8596" y="2787919"/>
            <a:ext cx="35004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  <a:hlinkClick r:id="rId2"/>
              </a:rPr>
              <a:t>어드민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  <a:hlinkClick r:id="rId2"/>
              </a:rPr>
              <a:t> 접속링크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  <a:hlinkClick r:id="rId2"/>
            </a:endParaRPr>
          </a:p>
          <a:p>
            <a:pPr algn="ctr"/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www.</a:t>
            </a:r>
            <a:r>
              <a:rPr lang="ko-KR" altLang="en-US" sz="14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홍희마케팅</a:t>
            </a:r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.com</a:t>
            </a:r>
          </a:p>
          <a:p>
            <a:pPr algn="ctr"/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ID –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영업자 이름</a:t>
            </a:r>
            <a:endParaRPr lang="en-US" altLang="ko-KR" sz="14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en-US" altLang="ko-KR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Pw – </a:t>
            </a:r>
            <a:r>
              <a:rPr lang="ko-KR" altLang="en-US" sz="14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본사에서 지정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54" y="703945"/>
            <a:ext cx="4786346" cy="5376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계약서 작성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" name="그림 9" descr="그림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0" y="703945"/>
            <a:ext cx="9144000" cy="537986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4.</a:t>
            </a:r>
            <a:r>
              <a:rPr lang="ko-KR" altLang="en-US" b="1" dirty="0" smtClean="0"/>
              <a:t>가입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계약 절차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21513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104" y="766171"/>
            <a:ext cx="9144000" cy="5317636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-26557" y="764704"/>
            <a:ext cx="9138963" cy="347007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100" b="1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arenR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중개업소 등록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4.</a:t>
            </a:r>
            <a:r>
              <a:rPr lang="ko-KR" altLang="en-US" b="1" dirty="0" smtClean="0"/>
              <a:t>가입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계약 절차</a:t>
            </a:r>
            <a:endParaRPr lang="ko-KR" alt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4149661"/>
            <a:ext cx="35605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+mj-ea"/>
              <a:buAutoNum type="circleNumDbPlain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좌측 상단 중개업소 클릭 후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Font typeface="+mj-ea"/>
              <a:buAutoNum type="circleNumDbPlain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우측 하단 중개업소 추가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클릭해서 중개업소 등록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Font typeface="+mj-ea"/>
              <a:buAutoNum type="circleNumDbPlain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중개업소 검색 눌러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단체아이디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검색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Font typeface="+mj-ea"/>
              <a:buAutoNum type="circleNumDbPlain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중개업소명 외 직접 입력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오타확인 필수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508" y="2831877"/>
            <a:ext cx="4241898" cy="3189411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6660232" cy="216124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22" name="그림 21" descr="그림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24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764704"/>
            <a:ext cx="9144000" cy="531910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37" y="1404375"/>
            <a:ext cx="5153101" cy="216964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5" name="한쪽 모서리가 잘린 사각형 4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4.</a:t>
            </a:r>
            <a:r>
              <a:rPr lang="ko-KR" altLang="en-US" b="1" dirty="0" smtClean="0"/>
              <a:t>가입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계약 절차</a:t>
            </a:r>
            <a:endParaRPr lang="ko-KR" altLang="en-US" b="1" dirty="0"/>
          </a:p>
        </p:txBody>
      </p:sp>
      <p:sp>
        <p:nvSpPr>
          <p:cNvPr id="8" name="내용 개체 틀 2"/>
          <p:cNvSpPr>
            <a:spLocks noGrp="1"/>
          </p:cNvSpPr>
          <p:nvPr>
            <p:ph idx="1"/>
          </p:nvPr>
        </p:nvSpPr>
        <p:spPr>
          <a:xfrm>
            <a:off x="0" y="1052736"/>
            <a:ext cx="9138963" cy="3430942"/>
          </a:xfrm>
        </p:spPr>
        <p:txBody>
          <a:bodyPr>
            <a:no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2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상품 가입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계약서 작성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404375"/>
            <a:ext cx="3918891" cy="4616914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1" name="직사각형 10"/>
          <p:cNvSpPr/>
          <p:nvPr/>
        </p:nvSpPr>
        <p:spPr>
          <a:xfrm>
            <a:off x="8669313" y="5764313"/>
            <a:ext cx="462507" cy="2672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4149661"/>
            <a:ext cx="41168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+mj-ea"/>
              <a:buAutoNum type="circleNumDbPlain"/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상단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가입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탭 클릭 후 우측 하단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계약서 작성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클릭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Font typeface="+mj-ea"/>
              <a:buAutoNum type="circleNumDbPlain"/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중개업소 선택 후 상품 선택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Font typeface="+mj-ea"/>
              <a:buAutoNum type="circleNumDbPlain"/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서비스 기간 설정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계약일로부터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개월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직접 선택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Font typeface="+mj-ea"/>
              <a:buAutoNum type="circleNumDbPlain"/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 계정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선택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추가에서 네이버 계정 기입 후 지정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Font typeface="+mj-ea"/>
              <a:buAutoNum type="circleNumDbPlain"/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담당자 선택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후 저장 누르면 완료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4" name="그림 13" descr="그림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2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764704"/>
            <a:ext cx="9144000" cy="531910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5037" y="764704"/>
            <a:ext cx="9138963" cy="343094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arenR" startAt="3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계약서 출력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3401"/>
            <a:ext cx="5148064" cy="2191623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0" y="4149661"/>
            <a:ext cx="46602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+mj-ea"/>
              <a:buAutoNum type="circleNumDbPlain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가입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 목록 클릭 후 등록한 중개업소 맨 우측 계약서 클릭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Font typeface="+mj-ea"/>
              <a:buAutoNum type="circleNumDbPlain"/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 회원 가입 계약서 프린트 출력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Font typeface="+mj-ea"/>
              <a:buAutoNum type="circleNumDbPlain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계약서에 기재된 법적 사항 고지 후 광고주가 서명 싸인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Font typeface="+mj-ea"/>
              <a:buAutoNum type="circleNumDbPlain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서명 받은 계약서 복사해서 정본은 영업자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사본은 광고주에게 첨부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Font typeface="+mj-ea"/>
              <a:buAutoNum type="circleNumDbPlain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계약서 정본 홍희 마케팅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카톡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방에 사진 찍어 첨부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Font typeface="+mj-ea"/>
              <a:buAutoNum type="circleNumDbPlain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계약서 정본 정리해서 매달 말 일 본사로 송부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816" y="1453401"/>
            <a:ext cx="3888432" cy="4567887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4.</a:t>
            </a:r>
            <a:r>
              <a:rPr lang="ko-KR" altLang="en-US" b="1" dirty="0" smtClean="0"/>
              <a:t>가입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계약 절차</a:t>
            </a:r>
            <a:endParaRPr lang="ko-KR" altLang="en-US" b="1" dirty="0"/>
          </a:p>
        </p:txBody>
      </p:sp>
      <p:pic>
        <p:nvPicPr>
          <p:cNvPr id="12" name="그림 11" descr="그림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21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764704"/>
            <a:ext cx="9144000" cy="531910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5037" y="1216823"/>
            <a:ext cx="9138963" cy="37349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400" b="1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결재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방법은 현금입금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계좌이체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]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와 카드결재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페이엣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] 2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가지 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방식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현금입금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계좌이체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]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계좌이체 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: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농협 계좌번호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351-5537-7635-13 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예금주  박준홍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(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홍희마케팅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현금 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: 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현금으로 받았을 시 인근 은행에서 계좌이체 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 startAt="2"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카드결제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페이엣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</a:t>
            </a: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페이엣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id-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본사 지정 부여 코드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password-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본사 지정 비번 입력</a:t>
            </a: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과세금액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판매하는 상품 금액 기재</a:t>
            </a: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비과세금액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공란으로 둔다</a:t>
            </a: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메모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지역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_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상호 필히 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기재</a:t>
            </a: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카드정보입력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카드입력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및 무이자 할부가 매달 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상이하니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확인하고 할부 기재할 것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결제</a:t>
            </a:r>
            <a:r>
              <a:rPr lang="en-US" altLang="ko-KR" sz="1400" b="1" spc="-2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방법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8" name="Picture 3" descr="C:\Users\Owner\OneDrive\Desktop\홍희페이엣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19" y="1471092"/>
            <a:ext cx="3266495" cy="419015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5" name="한쪽 모서리가 잘린 사각형 4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4.</a:t>
            </a:r>
            <a:r>
              <a:rPr lang="ko-KR" altLang="en-US" b="1" dirty="0" smtClean="0"/>
              <a:t>가입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계약 절차</a:t>
            </a:r>
            <a:endParaRPr lang="ko-KR" altLang="en-US" b="1" dirty="0"/>
          </a:p>
        </p:txBody>
      </p:sp>
      <p:pic>
        <p:nvPicPr>
          <p:cNvPr id="9" name="그림 8" descr="그림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32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내용 개체 틀 2"/>
          <p:cNvSpPr>
            <a:spLocks noGrp="1"/>
          </p:cNvSpPr>
          <p:nvPr>
            <p:ph idx="1"/>
          </p:nvPr>
        </p:nvSpPr>
        <p:spPr>
          <a:xfrm>
            <a:off x="5037" y="1216823"/>
            <a:ext cx="9138963" cy="37349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400" b="1" u="sng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대문디자인은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디자인 확정 후 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환불금이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없다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디자인 적용 전이면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100%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환불한다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블로그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환불은 다음과 같이 진행한다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계약일로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부터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14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일 이내 계약 철회 요청 시 광고비 전액을 환불한다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단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포스팅이 진행이 되었을 경우 포스팅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1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회당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5,500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원을 차감 후 환불한다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-1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회 포스팅 개수 정산은 네이버에서 매물을 내려 종료 된 포스팅도 포함한다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계약일로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부터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14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일 이후 계약 철회 요청 시 계약한 블로그 상품 가격의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10%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공제 후 사용한 기간 </a:t>
            </a: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일할 계산 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공제후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포스팅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회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5,500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원을 더하여 환불한다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카드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현금 환불 방법</a:t>
            </a: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현금은 환불 신청한 업소의 대표자 계좌로만 환불한다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단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다른 사람이 환불을 받아야 할 시 대표자 확인서를 받으면 가능하다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서류 본사 요청</a:t>
            </a: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카드 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취소시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공제금액을 제외한 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부분취소로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취소한 부분은 결재한 카드사에서 확인하면 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환불 정책을 고지하지 아니하고 판매하여 고객이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CS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를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내면 해당 영업자가 책임진다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그림 5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  <p:sp>
        <p:nvSpPr>
          <p:cNvPr id="7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환불 정책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0" y="764704"/>
            <a:ext cx="9144000" cy="531910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4.</a:t>
            </a:r>
            <a:r>
              <a:rPr lang="ko-KR" altLang="en-US" b="1" dirty="0" smtClean="0"/>
              <a:t>가입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계약 절차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98794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342" y="734464"/>
            <a:ext cx="9144000" cy="534934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그림 5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  <p:sp>
        <p:nvSpPr>
          <p:cNvPr id="7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342900" indent="-342900" algn="l" defTabSz="914400" latinLnBrk="1">
              <a:lnSpc>
                <a:spcPct val="130000"/>
              </a:lnSpc>
              <a:buAutoNum type="arabicPeriod"/>
            </a:pP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지원 인력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slide4_shape3"/>
          <p:cNvSpPr/>
          <p:nvPr/>
        </p:nvSpPr>
        <p:spPr>
          <a:xfrm>
            <a:off x="179512" y="2005736"/>
            <a:ext cx="7560840" cy="400506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  <a:cs typeface="+mn-cs"/>
              </a:rPr>
              <a:t>업무 지원은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 sz="1200" spc="-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홍희마케팅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내부 </a:t>
            </a:r>
            <a:r>
              <a:rPr lang="ko-KR" altLang="en-US" sz="1200" spc="-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지원팀에서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지원한다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전문 인력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2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명이 지원한다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업무에 원활함을 위해 </a:t>
            </a:r>
            <a:r>
              <a:rPr lang="ko-KR" altLang="en-US" sz="1200" spc="-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카톡방에서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업무를 지원한다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대문 디자인 계약 시  샘플 블로그에서 확인 후 전달하면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3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일 안으로 디자인이 적용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, 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진행 사항은 내부에서 직접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고객과 소통하여 영업 담당자가 업무에 전념하도록 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-AI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블로그 계약 후 포스팅 여부 및 고객응대 업무는 내부 </a:t>
            </a:r>
            <a:r>
              <a:rPr lang="ko-KR" altLang="en-US" sz="1200" spc="-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지원팀에서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대응한다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TM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업무 지원은 </a:t>
            </a:r>
            <a:r>
              <a:rPr lang="ko-KR" altLang="en-US" sz="1200" spc="-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홍희마케팅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TM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팀에서 지원한다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전문 인력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6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명이 지원한다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 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최대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10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명까지 인력 보충 예정</a:t>
            </a: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업무에 원활함을 위해 해당 지역 </a:t>
            </a:r>
            <a:r>
              <a:rPr lang="ko-KR" altLang="en-US" sz="1200" spc="-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카톡방에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 업소 정보를 제공한다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제공 받은 업소 계약 시 필히 전달한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TM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담당자에게  계약 여부를 회신한다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dirty="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</a:t>
            </a:r>
          </a:p>
          <a:p>
            <a:pPr marL="228600" indent="-228600">
              <a:lnSpc>
                <a:spcPct val="150000"/>
              </a:lnSpc>
            </a:pPr>
            <a:endParaRPr lang="en-US" sz="1200" kern="1200" spc="-20" dirty="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468B420-627D-4F03-BD88-1EFFD4E25AF2}"/>
              </a:ext>
            </a:extLst>
          </p:cNvPr>
          <p:cNvSpPr/>
          <p:nvPr/>
        </p:nvSpPr>
        <p:spPr>
          <a:xfrm>
            <a:off x="5931772" y="1471092"/>
            <a:ext cx="1307921" cy="1290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9050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468B420-627D-4F03-BD88-1EFFD4E25AF2}"/>
              </a:ext>
            </a:extLst>
          </p:cNvPr>
          <p:cNvSpPr/>
          <p:nvPr/>
        </p:nvSpPr>
        <p:spPr>
          <a:xfrm>
            <a:off x="5931773" y="2981376"/>
            <a:ext cx="1303744" cy="12765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9050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468B420-627D-4F03-BD88-1EFFD4E25AF2}"/>
              </a:ext>
            </a:extLst>
          </p:cNvPr>
          <p:cNvSpPr/>
          <p:nvPr/>
        </p:nvSpPr>
        <p:spPr>
          <a:xfrm>
            <a:off x="5936729" y="4475527"/>
            <a:ext cx="1299567" cy="12904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19050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A927C1-5C48-4E07-B538-E347B1802CBE}"/>
              </a:ext>
            </a:extLst>
          </p:cNvPr>
          <p:cNvSpPr txBox="1"/>
          <p:nvPr/>
        </p:nvSpPr>
        <p:spPr>
          <a:xfrm>
            <a:off x="7529084" y="1472242"/>
            <a:ext cx="143540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박 준 홍 대표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010-5537-7635</a:t>
            </a: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  <a:hlinkClick r:id="rId6"/>
              </a:rPr>
              <a:t>pjjh0305@naver.com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업무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총괄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지원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사고 접수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A927C1-5C48-4E07-B538-E347B1802CBE}"/>
              </a:ext>
            </a:extLst>
          </p:cNvPr>
          <p:cNvSpPr txBox="1"/>
          <p:nvPr/>
        </p:nvSpPr>
        <p:spPr>
          <a:xfrm>
            <a:off x="7525796" y="2981376"/>
            <a:ext cx="21058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이 정 희 팀장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1800-3844</a:t>
            </a: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  <a:hlinkClick r:id="rId7"/>
              </a:rPr>
              <a:t>Ims954954@naver.com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업무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고객지원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지원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홍희 전 상품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A927C1-5C48-4E07-B538-E347B1802CBE}"/>
              </a:ext>
            </a:extLst>
          </p:cNvPr>
          <p:cNvSpPr txBox="1"/>
          <p:nvPr/>
        </p:nvSpPr>
        <p:spPr>
          <a:xfrm>
            <a:off x="7525795" y="4475413"/>
            <a:ext cx="21058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유 인 경 과장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010-8340-5947</a:t>
            </a: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  <a:hlinkClick r:id="rId8"/>
              </a:rPr>
              <a:t>ikyoo0121@icloud.com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업무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 관리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지원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 상품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5.</a:t>
            </a:r>
            <a:r>
              <a:rPr lang="ko-KR" altLang="en-US" b="1" dirty="0" smtClean="0"/>
              <a:t>영업 지원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87178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764704"/>
            <a:ext cx="9144000" cy="531910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slide4_shape3"/>
          <p:cNvSpPr/>
          <p:nvPr/>
        </p:nvSpPr>
        <p:spPr>
          <a:xfrm>
            <a:off x="179512" y="2005736"/>
            <a:ext cx="7560840" cy="404783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지원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업무 범위는 내부지원팀과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TM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팀으로 나눠진다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1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내부지원팀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업무 범위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영업자가 현장에서 가입이 불가한 경우 내부지원팀에서 가입을 진행한다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영업자가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블로그 관련 업무를 내부지원팀에 요청 시 내부지원팀에서 처리한다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2.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TM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팀 업무 범위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전국을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TM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팀이 정한 지역을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call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를 돌린다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고객이 직접 계약을 원할 경우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TM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팀에서 계약을 완료한다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고객이 영업사원의 방문을 원할 경우 해당 지역에 있는 영업사원에게 방문을 요청한다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특정 지역의 영업 팀에서 해당지역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call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를 요청하면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TM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팀은 해당지역에 집중해서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call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를 돌린다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지역 영업 담당자는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call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를 통해 방문 전 해당 사원의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개략적인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내용을 듣고 방문한다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dirty="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</a:t>
            </a:r>
          </a:p>
          <a:p>
            <a:pPr marL="228600" indent="-228600">
              <a:lnSpc>
                <a:spcPct val="150000"/>
              </a:lnSpc>
            </a:pPr>
            <a:endParaRPr lang="en-US" sz="1200" kern="1200" spc="-20" dirty="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7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2.   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지원 범위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9" name="그림 8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  <p:sp>
        <p:nvSpPr>
          <p:cNvPr id="6" name="한쪽 모서리가 잘린 사각형 5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5.</a:t>
            </a:r>
            <a:r>
              <a:rPr lang="ko-KR" altLang="en-US" b="1" dirty="0" smtClean="0"/>
              <a:t>영업 지원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56453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   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영업 시 고지 사항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slide4_shape3"/>
          <p:cNvSpPr/>
          <p:nvPr/>
        </p:nvSpPr>
        <p:spPr>
          <a:xfrm>
            <a:off x="179512" y="1971401"/>
            <a:ext cx="7560840" cy="404783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포스팅은 주중 기준으로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일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회 주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회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포스팅된다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단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고객이 네이버에 매물 등록을 하지 않은 경우 포스팅은 되지 않는다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고객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명의의 네이버 신규 계정으로 블로그를 개설한다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사유는 계약만료 시 계정 삭제 및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저품질로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블로그 유형 변경 시 계정을 삭제 후 새로이 생성하기 위함이다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상기 사유에도 불구하고 기존 계정을 사용할 경우 별도의 확인서 양식을 작성 후 사용할 수 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포스팅할 매물은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가 선택하고 포스팅하며 고객이 직접 지정할 수 없다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블로그는 고객이 직접 개인 포스팅을 할 수 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개인 블로그가 많으면 지수에 많은 도움이 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블로그가 포스팅한 내용을 고객이 직접 수정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보완이 가능하다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블로그 포스팅 시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사진등록을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원할 때는 네이버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매물광고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등록할 때 사진을 등록하면 가능하다고 안내한다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또한 수정으로 사진을 첨부하는 방식도 있다라고 안내하면 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블로그가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저품질이나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유사로 인해 노출이 안 될 경우 기존 블로그 계정을 삭제 후 새로운 계정을 생성하여 포스팅을 진행한다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.[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블로그 상품 특성상 고객이 자주 확인하여 함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</a:p>
          <a:p>
            <a:pPr>
              <a:buFontTx/>
              <a:buChar char="-"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세금계산서는 카드 결제 시 영수증으로 대체하며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현금은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전자세금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계산서로 발행한다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dirty="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</a:t>
            </a:r>
          </a:p>
          <a:p>
            <a:pPr marL="228600" indent="-228600">
              <a:lnSpc>
                <a:spcPct val="150000"/>
              </a:lnSpc>
            </a:pPr>
            <a:endParaRPr lang="en-US" sz="1200" kern="1200" spc="-20" dirty="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pic>
        <p:nvPicPr>
          <p:cNvPr id="9" name="그림 8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0" y="764704"/>
            <a:ext cx="9144000" cy="531910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6.</a:t>
            </a:r>
            <a:r>
              <a:rPr lang="ko-KR" altLang="en-US" b="1" dirty="0" smtClean="0"/>
              <a:t>고지 사항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03215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-1092" y="734462"/>
            <a:ext cx="9144000" cy="5349345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 defTabSz="914400" latinLnBrk="1">
              <a:lnSpc>
                <a:spcPct val="130000"/>
              </a:lnSpc>
            </a:pPr>
            <a:r>
              <a:rPr lang="en-US" altLang="ko-KR" sz="1400" b="1" spc="-2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  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계약 시 고지 사항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slide4_shape3"/>
          <p:cNvSpPr/>
          <p:nvPr/>
        </p:nvSpPr>
        <p:spPr>
          <a:xfrm>
            <a:off x="179512" y="1971401"/>
            <a:ext cx="7560840" cy="404783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부동산 블로그 상품은 지수를 천천히 올리는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상품으로 계약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후 바로 네이버에서 검색 시 상단에 노출되는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상품이 아닌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VIEW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에서 필터를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최신 순으로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놓고 확인함을  인지시킨다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algn="ctr">
              <a:buFontTx/>
              <a:buChar char="-"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네이버에 등록된 매물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검색 시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상단에 고정 노출되는 상품이 아니라는걸 인지시킨다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상단 고정 노출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상품을 원하면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상단 고정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상품을 안내하고 가입하면 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.[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상단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고정 형도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판매하고 있음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</a:p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상단 고정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노출 상품은 키워드 별 금액이 상이하게 책정되므로 원하는 키워드에 따라 금액을 안내한다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2021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월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21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 공인중개사법 제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18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조의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항에 의거 거래 완료된 매물은 광고주가 직접 삭제 또는 비공개로 처리해야 합니다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그렇지 않을 시 과태료가 부과되며 본 업체는 책임이 없다는 내용을 필히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고지하여야 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 매물 등록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종료에 따라 자동으로 설정이 되어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블로그에 적용되나 공인중개사법에 따라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과태료가 부과될 수  있으니 고객이 잘 확인하도록 안내한다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고객의 불찰로 과태료 부과 시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 업체는 고지의 의무를 다했기에 책임이 없음을 인지시킨다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.[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 시 계약서에도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체크 란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필히 설명할 것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</a:p>
          <a:p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 포스팅은 일일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 포스팅 되며 포스팅 시간은 익일 자정이다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자정에 포스팅 시 네이버와 연동되어 네이버 삭제 매물이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블로그에도 적용되어 포스팅이 내려가게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된다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고객에게 계약된 매물이 네이버에 있다면 필히 블로그에도 확인하여 직접 내려야 한도 고지 해야 함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buFontTx/>
              <a:buChar char="-"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블로그는 네이버 고객 계정으로 가입하므로 양도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양수가 불가하다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buFontTx/>
              <a:buChar char="-"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 계약 시 환불 정책을 인지한 후 계약 체결한다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dirty="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</a:t>
            </a:r>
          </a:p>
          <a:p>
            <a:pPr marL="228600" indent="-228600">
              <a:lnSpc>
                <a:spcPct val="150000"/>
              </a:lnSpc>
            </a:pPr>
            <a:endParaRPr lang="en-US" sz="1200" kern="1200" spc="-20" dirty="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pic>
        <p:nvPicPr>
          <p:cNvPr id="9" name="그림 8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6.</a:t>
            </a:r>
            <a:r>
              <a:rPr lang="ko-KR" altLang="en-US" b="1" dirty="0" smtClean="0"/>
              <a:t>고지 사항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1268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   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상품 정보 </a:t>
            </a:r>
            <a:r>
              <a:rPr lang="ko-KR" altLang="en-US" sz="1400" b="1" spc="-2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왜곡금지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slide4_shape3"/>
          <p:cNvSpPr/>
          <p:nvPr/>
        </p:nvSpPr>
        <p:spPr>
          <a:xfrm>
            <a:off x="179512" y="1971401"/>
            <a:ext cx="7560840" cy="596360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매물 블로그 포스팅 시 상단 고정 노출 언급 절대 금지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노출종료된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매물은 자동으로 포스팅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비공개되나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광고주에게 확인의무있음을 확실히 인지시킬 것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</a:t>
            </a:r>
          </a:p>
          <a:p>
            <a:pPr marL="228600" indent="-228600">
              <a:lnSpc>
                <a:spcPct val="150000"/>
              </a:lnSpc>
            </a:pPr>
            <a:endParaRPr lang="en-US" sz="1200" kern="1200" spc="-20" dirty="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pic>
        <p:nvPicPr>
          <p:cNvPr id="9" name="그림 8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  <p:sp>
        <p:nvSpPr>
          <p:cNvPr id="7" name="slide4_shape4"/>
          <p:cNvSpPr/>
          <p:nvPr/>
        </p:nvSpPr>
        <p:spPr>
          <a:xfrm>
            <a:off x="325323" y="2641785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342900" indent="-342900" algn="l" defTabSz="914400" latinLnBrk="1">
              <a:lnSpc>
                <a:spcPct val="130000"/>
              </a:lnSpc>
              <a:buAutoNum type="arabicPeriod" startAt="2"/>
            </a:pP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고객문의 응대 요령</a:t>
            </a:r>
            <a:endParaRPr lang="en-US" altLang="ko-KR" sz="1400" b="1" spc="-2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 defTabSz="914400" latinLnBrk="1">
              <a:lnSpc>
                <a:spcPct val="130000"/>
              </a:lnSpc>
            </a:pP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slide4_shape3"/>
          <p:cNvSpPr/>
          <p:nvPr/>
        </p:nvSpPr>
        <p:spPr>
          <a:xfrm>
            <a:off x="179512" y="3044628"/>
            <a:ext cx="7560840" cy="1248467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 후 가입 업소의 매물 네이버 노출 문의 시 네이버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[VIEW]-[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필터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]-[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최신순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으로 볼 것을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안내드리며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매물 광고는 최신 매물 포스팅 광고인 만큼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실제 매물을 구하는 이용객들이 지수 높은 블로그의 이전 매물이 아닌 최신 매물을 보기 위해 최신 순으로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검색함을 인지시킨다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노출 문의로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검색시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최신순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]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에서도 노출이 되지않을 때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업소 재방문하여 기존 계정 삭제 후 새로 계정 생성하여 블로그 포스팅을 시작한다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상품 가입 유선상 문의 있을 시 개략적인 상품 설명 드리고 방문해서 브리핑한다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endParaRPr lang="en-US" sz="1200" kern="1200" spc="-20" dirty="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13" name="slide4_shape4"/>
          <p:cNvSpPr/>
          <p:nvPr/>
        </p:nvSpPr>
        <p:spPr>
          <a:xfrm>
            <a:off x="330424" y="4293095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3.   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상품 취소 및 </a:t>
            </a:r>
            <a:r>
              <a:rPr lang="ko-KR" altLang="en-US" sz="1400" b="1" spc="-2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환불정책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slide4_shape3"/>
          <p:cNvSpPr/>
          <p:nvPr/>
        </p:nvSpPr>
        <p:spPr>
          <a:xfrm>
            <a:off x="179512" y="4772935"/>
            <a:ext cx="7560840" cy="596360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지침서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4-6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참고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sz="1200" kern="1200" spc="-20" dirty="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-1092" y="734463"/>
            <a:ext cx="9144000" cy="5349346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7.</a:t>
            </a:r>
            <a:r>
              <a:rPr lang="ko-KR" altLang="en-US" b="1" dirty="0" smtClean="0"/>
              <a:t>유의 사항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99961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-1092" y="734463"/>
            <a:ext cx="9144000" cy="5349346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673" y="2708920"/>
            <a:ext cx="2802694" cy="310754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708920"/>
            <a:ext cx="2802694" cy="310754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441" y="2708920"/>
            <a:ext cx="2802694" cy="310754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12" name="그림 11" descr="그림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  <p:sp>
        <p:nvSpPr>
          <p:cNvPr id="13" name="slide4_shape4"/>
          <p:cNvSpPr/>
          <p:nvPr/>
        </p:nvSpPr>
        <p:spPr>
          <a:xfrm>
            <a:off x="107504" y="1399079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   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상품 가입 계약서 외 양식 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한쪽 모서리가 잘린 사각형 4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8.</a:t>
            </a:r>
            <a:r>
              <a:rPr lang="ko-KR" altLang="en-US" b="1" dirty="0" smtClean="0"/>
              <a:t>문서 회신</a:t>
            </a:r>
            <a:endParaRPr lang="ko-KR" altLang="en-US" b="1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70745"/>
            <a:ext cx="8916631" cy="794159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3" name="직사각형 2"/>
          <p:cNvSpPr/>
          <p:nvPr/>
        </p:nvSpPr>
        <p:spPr>
          <a:xfrm>
            <a:off x="107504" y="2348880"/>
            <a:ext cx="8916631" cy="216024"/>
          </a:xfrm>
          <a:prstGeom prst="rect">
            <a:avLst/>
          </a:prstGeom>
          <a:noFill/>
          <a:ln w="190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731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39.png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lum contrast="-1000"/>
          </a:blip>
          <a:stretch>
            <a:fillRect/>
          </a:stretch>
        </p:blipFill>
        <p:spPr>
          <a:xfrm>
            <a:off x="0" y="860821"/>
            <a:ext cx="9144000" cy="5136357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0" y="5517232"/>
            <a:ext cx="9144000" cy="50405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042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</TotalTime>
  <Words>2152</Words>
  <Application>Microsoft Office PowerPoint</Application>
  <PresentationFormat>화면 슬라이드 쇼(4:3)</PresentationFormat>
  <Paragraphs>325</Paragraphs>
  <Slides>23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0" baseType="lpstr">
      <vt:lpstr>HY견고딕</vt:lpstr>
      <vt:lpstr>나눔고딕</vt:lpstr>
      <vt:lpstr>나눔명조</vt:lpstr>
      <vt:lpstr>맑은 고딕</vt:lpstr>
      <vt:lpstr>에스코어 드림 3 Light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Doruco Tweak by FSMG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홍희8</dc:creator>
  <cp:lastModifiedBy>Windows 사용자</cp:lastModifiedBy>
  <cp:revision>81</cp:revision>
  <dcterms:created xsi:type="dcterms:W3CDTF">2023-04-16T23:03:56Z</dcterms:created>
  <dcterms:modified xsi:type="dcterms:W3CDTF">2023-05-27T17:48:01Z</dcterms:modified>
</cp:coreProperties>
</file>