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ppt" ContentType="application/vnd.ms-powerpoi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doc" ContentType="application/msword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472" r:id="rId2"/>
    <p:sldId id="546" r:id="rId3"/>
    <p:sldId id="547" r:id="rId4"/>
    <p:sldId id="554" r:id="rId5"/>
    <p:sldId id="555" r:id="rId6"/>
    <p:sldId id="556" r:id="rId7"/>
    <p:sldId id="557" r:id="rId8"/>
    <p:sldId id="558" r:id="rId9"/>
    <p:sldId id="560" r:id="rId10"/>
    <p:sldId id="549" r:id="rId11"/>
    <p:sldId id="550" r:id="rId12"/>
    <p:sldId id="559" r:id="rId13"/>
    <p:sldId id="577" r:id="rId14"/>
    <p:sldId id="578" r:id="rId15"/>
    <p:sldId id="551" r:id="rId16"/>
    <p:sldId id="552" r:id="rId17"/>
    <p:sldId id="561" r:id="rId18"/>
    <p:sldId id="566" r:id="rId19"/>
    <p:sldId id="568" r:id="rId20"/>
    <p:sldId id="567" r:id="rId21"/>
    <p:sldId id="569" r:id="rId22"/>
    <p:sldId id="570" r:id="rId23"/>
    <p:sldId id="571" r:id="rId24"/>
    <p:sldId id="572" r:id="rId25"/>
    <p:sldId id="573" r:id="rId26"/>
    <p:sldId id="574" r:id="rId27"/>
    <p:sldId id="575" r:id="rId28"/>
    <p:sldId id="582" r:id="rId29"/>
    <p:sldId id="584" r:id="rId30"/>
    <p:sldId id="583" r:id="rId31"/>
    <p:sldId id="585" r:id="rId32"/>
    <p:sldId id="586" r:id="rId33"/>
    <p:sldId id="587" r:id="rId34"/>
    <p:sldId id="588" r:id="rId35"/>
    <p:sldId id="589" r:id="rId36"/>
    <p:sldId id="579" r:id="rId37"/>
    <p:sldId id="553" r:id="rId38"/>
    <p:sldId id="590" r:id="rId39"/>
  </p:sldIdLst>
  <p:sldSz cx="10693400" cy="7561263"/>
  <p:notesSz cx="6797675" cy="9926638"/>
  <p:defaultTextStyle>
    <a:defPPr>
      <a:defRPr lang="ko-KR"/>
    </a:defPPr>
    <a:lvl1pPr marL="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152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305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458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6112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7640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9168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50696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72224" algn="l" defTabSz="1043056" rtl="0" eaLnBrk="1" latinLnBrk="1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3DCE7"/>
    <a:srgbClr val="FF0000"/>
    <a:srgbClr val="4F9EF3"/>
    <a:srgbClr val="FF5A00"/>
    <a:srgbClr val="E46C0A"/>
    <a:srgbClr val="31859C"/>
    <a:srgbClr val="154D68"/>
    <a:srgbClr val="5E9D18"/>
    <a:srgbClr val="01A2BF"/>
    <a:srgbClr val="00A0B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93" autoAdjust="0"/>
    <p:restoredTop sz="98940" autoAdjust="0"/>
  </p:normalViewPr>
  <p:slideViewPr>
    <p:cSldViewPr showGuides="1">
      <p:cViewPr>
        <p:scale>
          <a:sx n="80" d="100"/>
          <a:sy n="80" d="100"/>
        </p:scale>
        <p:origin x="-2400" y="-654"/>
      </p:cViewPr>
      <p:guideLst>
        <p:guide orient="horz" pos="1837"/>
        <p:guide orient="horz" pos="158"/>
        <p:guide orient="horz" pos="4513"/>
        <p:guide orient="horz" pos="657"/>
        <p:guide orient="horz" pos="884"/>
        <p:guide orient="horz" pos="793"/>
        <p:guide orient="horz" pos="68"/>
        <p:guide orient="horz" pos="2381"/>
        <p:guide pos="3368"/>
        <p:guide pos="6543"/>
        <p:guide pos="193"/>
        <p:guide pos="2461"/>
        <p:guide pos="3187"/>
        <p:guide pos="57"/>
        <p:guide pos="667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48" d="100"/>
          <a:sy n="48" d="100"/>
        </p:scale>
        <p:origin x="-2256" y="-102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2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36118F5E-13DC-464B-B063-F1CCA2911339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5"/>
            <a:ext cx="2945659" cy="496332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FDD68ED7-7943-41E7-BDD9-A5FF91E5D23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23789300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9" y="0"/>
            <a:ext cx="2946400" cy="496889"/>
          </a:xfrm>
          <a:prstGeom prst="rect">
            <a:avLst/>
          </a:prstGeom>
        </p:spPr>
        <p:txBody>
          <a:bodyPr vert="horz" lIns="91433" tIns="45715" rIns="91433" bIns="45715" rtlCol="0"/>
          <a:lstStyle>
            <a:lvl1pPr algn="r">
              <a:defRPr sz="1200"/>
            </a:lvl1pPr>
          </a:lstStyle>
          <a:p>
            <a:fld id="{CD0718A3-3200-4B31-B607-5AC3F55B17E4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66763" y="746125"/>
            <a:ext cx="5264150" cy="3722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5" rIns="91433" bIns="4571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2" y="4714876"/>
            <a:ext cx="5438775" cy="4467225"/>
          </a:xfrm>
          <a:prstGeom prst="rect">
            <a:avLst/>
          </a:prstGeom>
        </p:spPr>
        <p:txBody>
          <a:bodyPr vert="horz" lIns="91433" tIns="45715" rIns="91433" bIns="457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9" y="9428165"/>
            <a:ext cx="2946400" cy="496888"/>
          </a:xfrm>
          <a:prstGeom prst="rect">
            <a:avLst/>
          </a:prstGeom>
        </p:spPr>
        <p:txBody>
          <a:bodyPr vert="horz" lIns="91433" tIns="45715" rIns="91433" bIns="45715" rtlCol="0" anchor="b"/>
          <a:lstStyle>
            <a:lvl1pPr algn="r">
              <a:defRPr sz="1200"/>
            </a:lvl1pPr>
          </a:lstStyle>
          <a:p>
            <a:fld id="{8FE480FE-20C1-438E-A7E6-2C7E859120C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544577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02005" y="2348893"/>
            <a:ext cx="9089390" cy="1620771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04010" y="4284716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1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3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45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61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7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91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50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72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003177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1" y="0"/>
            <a:ext cx="10693400" cy="54719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94991"/>
            <a:ext cx="10693401" cy="5966236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0" y="107950"/>
            <a:ext cx="10693400" cy="946753"/>
            <a:chOff x="166971" y="147636"/>
            <a:chExt cx="5472608" cy="752478"/>
          </a:xfrm>
        </p:grpSpPr>
        <p:sp>
          <p:nvSpPr>
            <p:cNvPr id="9" name="직사각형 8"/>
            <p:cNvSpPr/>
            <p:nvPr/>
          </p:nvSpPr>
          <p:spPr>
            <a:xfrm>
              <a:off x="166971" y="147636"/>
              <a:ext cx="5472608" cy="752478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166971" y="147636"/>
              <a:ext cx="5472608" cy="477387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66971" y="147636"/>
              <a:ext cx="5472608" cy="329325"/>
            </a:xfrm>
            <a:prstGeom prst="rect">
              <a:avLst/>
            </a:prstGeom>
            <a:solidFill>
              <a:srgbClr val="31859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직사각형 11"/>
          <p:cNvSpPr/>
          <p:nvPr userDrawn="1"/>
        </p:nvSpPr>
        <p:spPr>
          <a:xfrm>
            <a:off x="166785" y="196606"/>
            <a:ext cx="30556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4400" kern="1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ix정고딕 B" pitchFamily="18" charset="-127"/>
                <a:ea typeface="Rix정고딕 B" pitchFamily="18" charset="-127"/>
                <a:cs typeface="+mn-cs"/>
              </a:rPr>
              <a:t>CONTENTS</a:t>
            </a:r>
            <a:endParaRPr lang="ko-KR" altLang="en-US" sz="4400" kern="1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ix정고딕 B" pitchFamily="18" charset="-127"/>
              <a:ea typeface="Rix정고딕 B" pitchFamily="18" charset="-127"/>
              <a:cs typeface="+mn-cs"/>
            </a:endParaRPr>
          </a:p>
        </p:txBody>
      </p:sp>
      <p:sp>
        <p:nvSpPr>
          <p:cNvPr id="13" name="직사각형 12"/>
          <p:cNvSpPr/>
          <p:nvPr userDrawn="1"/>
        </p:nvSpPr>
        <p:spPr>
          <a:xfrm>
            <a:off x="5202684" y="5868863"/>
            <a:ext cx="504056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7" name="TextBox 26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8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9" name="타원 28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0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913789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4943"/>
          <a:stretch/>
        </p:blipFill>
        <p:spPr>
          <a:xfrm>
            <a:off x="37019" y="1584211"/>
            <a:ext cx="10656381" cy="5977052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15096"/>
          <a:stretch/>
        </p:blipFill>
        <p:spPr>
          <a:xfrm>
            <a:off x="0" y="1548383"/>
            <a:ext cx="10693401" cy="5966236"/>
          </a:xfrm>
          <a:prstGeom prst="rect">
            <a:avLst/>
          </a:prstGeom>
        </p:spPr>
      </p:pic>
      <p:grpSp>
        <p:nvGrpSpPr>
          <p:cNvPr id="9" name="그룹 8"/>
          <p:cNvGrpSpPr/>
          <p:nvPr userDrawn="1"/>
        </p:nvGrpSpPr>
        <p:grpSpPr>
          <a:xfrm>
            <a:off x="5706320" y="471351"/>
            <a:ext cx="3476985" cy="2911671"/>
            <a:chOff x="7578948" y="1173609"/>
            <a:chExt cx="2695771" cy="2257472"/>
          </a:xfrm>
        </p:grpSpPr>
        <p:sp>
          <p:nvSpPr>
            <p:cNvPr id="10" name="도넛 9"/>
            <p:cNvSpPr/>
            <p:nvPr/>
          </p:nvSpPr>
          <p:spPr>
            <a:xfrm>
              <a:off x="7578948" y="1256102"/>
              <a:ext cx="1008299" cy="1008299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1" name="도넛 10"/>
            <p:cNvSpPr/>
            <p:nvPr/>
          </p:nvSpPr>
          <p:spPr>
            <a:xfrm>
              <a:off x="8404377" y="1560739"/>
              <a:ext cx="1870342" cy="1870342"/>
            </a:xfrm>
            <a:prstGeom prst="donut">
              <a:avLst>
                <a:gd name="adj" fmla="val 16017"/>
              </a:avLst>
            </a:prstGeom>
            <a:solidFill>
              <a:schemeClr val="tx2">
                <a:lumMod val="20000"/>
                <a:lumOff val="80000"/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도넛 12"/>
            <p:cNvSpPr/>
            <p:nvPr/>
          </p:nvSpPr>
          <p:spPr>
            <a:xfrm>
              <a:off x="8525793" y="1173609"/>
              <a:ext cx="519035" cy="519035"/>
            </a:xfrm>
            <a:prstGeom prst="donut">
              <a:avLst>
                <a:gd name="adj" fmla="val 20378"/>
              </a:avLst>
            </a:prstGeom>
            <a:solidFill>
              <a:schemeClr val="accent1">
                <a:lumMod val="20000"/>
                <a:lumOff val="80000"/>
                <a:alpha val="6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24" y="1845678"/>
            <a:ext cx="7685394" cy="5489567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7" name="타원 1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8" name="Picture 2"/>
              <p:cNvPicPr>
                <a:picLocks noChangeAspect="1" noChangeArrowheads="1"/>
              </p:cNvPicPr>
              <p:nvPr userDrawn="1"/>
            </p:nvPicPr>
            <p:blipFill>
              <a:blip r:embed="rId6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2020370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0007.png"/>
          <p:cNvPicPr>
            <a:picLocks noChangeAspect="1"/>
          </p:cNvPicPr>
          <p:nvPr userDrawn="1"/>
        </p:nvPicPr>
        <p:blipFill>
          <a:blip r:embed="rId2" cstate="print"/>
          <a:srcRect t="63556" b="19470"/>
          <a:stretch>
            <a:fillRect/>
          </a:stretch>
        </p:blipFill>
        <p:spPr>
          <a:xfrm>
            <a:off x="0" y="5602156"/>
            <a:ext cx="10693400" cy="1681467"/>
          </a:xfrm>
          <a:prstGeom prst="rect">
            <a:avLst/>
          </a:prstGeom>
        </p:spPr>
      </p:pic>
      <p:grpSp>
        <p:nvGrpSpPr>
          <p:cNvPr id="18" name="그룹 17"/>
          <p:cNvGrpSpPr/>
          <p:nvPr userDrawn="1"/>
        </p:nvGrpSpPr>
        <p:grpSpPr>
          <a:xfrm>
            <a:off x="0" y="7106483"/>
            <a:ext cx="10693400" cy="454780"/>
            <a:chOff x="166971" y="523875"/>
            <a:chExt cx="5472608" cy="376239"/>
          </a:xfrm>
        </p:grpSpPr>
        <p:sp>
          <p:nvSpPr>
            <p:cNvPr id="19" name="직사각형 18"/>
            <p:cNvSpPr/>
            <p:nvPr/>
          </p:nvSpPr>
          <p:spPr>
            <a:xfrm>
              <a:off x="166971" y="523875"/>
              <a:ext cx="5472608" cy="376239"/>
            </a:xfrm>
            <a:prstGeom prst="rect">
              <a:avLst/>
            </a:prstGeom>
            <a:solidFill>
              <a:srgbClr val="0C1E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166971" y="523875"/>
              <a:ext cx="5472608" cy="101148"/>
            </a:xfrm>
            <a:prstGeom prst="rect">
              <a:avLst/>
            </a:prstGeom>
            <a:solidFill>
              <a:srgbClr val="1752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pic>
        <p:nvPicPr>
          <p:cNvPr id="22" name="그림 21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30444" r="10676" b="1"/>
          <a:stretch/>
        </p:blipFill>
        <p:spPr>
          <a:xfrm>
            <a:off x="0" y="0"/>
            <a:ext cx="10693400" cy="5471900"/>
          </a:xfrm>
          <a:prstGeom prst="rect">
            <a:avLst/>
          </a:prstGeom>
        </p:spPr>
      </p:pic>
      <p:grpSp>
        <p:nvGrpSpPr>
          <p:cNvPr id="13" name="그룹 12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14" name="TextBox 13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15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16" name="타원 15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17" name="Picture 2"/>
              <p:cNvPicPr>
                <a:picLocks noChangeAspect="1" noChangeArrowheads="1"/>
              </p:cNvPicPr>
              <p:nvPr userDrawn="1"/>
            </p:nvPicPr>
            <p:blipFill>
              <a:blip r:embed="rId4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403213308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 userDrawn="1"/>
        </p:nvSpPr>
        <p:spPr>
          <a:xfrm>
            <a:off x="-1" y="1"/>
            <a:ext cx="10693399" cy="7561262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모서리가 둥근 직사각형 18"/>
          <p:cNvSpPr/>
          <p:nvPr userDrawn="1"/>
        </p:nvSpPr>
        <p:spPr>
          <a:xfrm>
            <a:off x="98730" y="1200725"/>
            <a:ext cx="10495937" cy="5993823"/>
          </a:xfrm>
          <a:prstGeom prst="roundRect">
            <a:avLst>
              <a:gd name="adj" fmla="val 870"/>
            </a:avLst>
          </a:pr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</a:ln>
          <a:effectLst>
            <a:outerShdw blurRad="38100" algn="c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직선 연결선 23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그룹 15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25" name="TextBox 24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26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27" name="타원 26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8" name="Picture 2"/>
              <p:cNvPicPr>
                <a:picLocks noChangeAspect="1" noChangeArrowheads="1"/>
              </p:cNvPicPr>
              <p:nvPr userDrawn="1"/>
            </p:nvPicPr>
            <p:blipFill>
              <a:blip r:embed="rId2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19089069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직사각형 27"/>
          <p:cNvSpPr/>
          <p:nvPr userDrawn="1"/>
        </p:nvSpPr>
        <p:spPr>
          <a:xfrm>
            <a:off x="-1" y="1"/>
            <a:ext cx="10693399" cy="1836414"/>
          </a:xfrm>
          <a:prstGeom prst="rect">
            <a:avLst/>
          </a:prstGeom>
          <a:gradFill>
            <a:gsLst>
              <a:gs pos="43000">
                <a:srgbClr val="E6E6E6"/>
              </a:gs>
              <a:gs pos="0">
                <a:schemeClr val="bg1"/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cxnSp>
        <p:nvCxnSpPr>
          <p:cNvPr id="29" name="직선 연결선 28"/>
          <p:cNvCxnSpPr/>
          <p:nvPr userDrawn="1"/>
        </p:nvCxnSpPr>
        <p:spPr>
          <a:xfrm>
            <a:off x="-1" y="1048700"/>
            <a:ext cx="1069340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  <a:effectLst>
            <a:outerShdw blurRad="63500" dist="25400" dir="5400000" algn="t" rotWithShape="0">
              <a:schemeClr val="tx1">
                <a:lumMod val="95000"/>
                <a:lumOff val="5000"/>
                <a:alpha val="26000"/>
              </a:scheme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 userDrawn="1"/>
        </p:nvSpPr>
        <p:spPr>
          <a:xfrm>
            <a:off x="10243244" y="7311680"/>
            <a:ext cx="450155" cy="165100"/>
          </a:xfrm>
          <a:prstGeom prst="rect">
            <a:avLst/>
          </a:prstGeom>
          <a:solidFill>
            <a:srgbClr val="55A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792" tIns="48396" rIns="96792" bIns="48396" rtlCol="0" anchor="ctr"/>
          <a:lstStyle/>
          <a:p>
            <a:pPr algn="ctr"/>
            <a:endParaRPr lang="ko-KR" altLang="en-US" dirty="0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47555" y="147636"/>
            <a:ext cx="124410" cy="752478"/>
            <a:chOff x="10457086" y="1379855"/>
            <a:chExt cx="0" cy="8886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0457086" y="1379855"/>
              <a:ext cx="0" cy="888608"/>
            </a:xfrm>
            <a:prstGeom prst="line">
              <a:avLst/>
            </a:prstGeom>
            <a:ln w="10160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>
              <a:off x="10457086" y="1768758"/>
              <a:ext cx="0" cy="499705"/>
            </a:xfrm>
            <a:prstGeom prst="line">
              <a:avLst/>
            </a:prstGeom>
            <a:ln w="101600">
              <a:solidFill>
                <a:srgbClr val="17526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/>
            <p:nvPr/>
          </p:nvCxnSpPr>
          <p:spPr>
            <a:xfrm>
              <a:off x="10457086" y="1943605"/>
              <a:ext cx="0" cy="324858"/>
            </a:xfrm>
            <a:prstGeom prst="line">
              <a:avLst/>
            </a:prstGeom>
            <a:ln w="101600">
              <a:solidFill>
                <a:srgbClr val="0C1E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그룹 24"/>
          <p:cNvGrpSpPr/>
          <p:nvPr userDrawn="1"/>
        </p:nvGrpSpPr>
        <p:grpSpPr>
          <a:xfrm>
            <a:off x="102912" y="7317705"/>
            <a:ext cx="1040883" cy="153050"/>
            <a:chOff x="-917996" y="2700511"/>
            <a:chExt cx="19588859" cy="2880319"/>
          </a:xfrm>
        </p:grpSpPr>
        <p:pic>
          <p:nvPicPr>
            <p:cNvPr id="26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b="27353"/>
            <a:stretch/>
          </p:blipFill>
          <p:spPr bwMode="auto">
            <a:xfrm>
              <a:off x="-917996" y="2700511"/>
              <a:ext cx="6438900" cy="2802443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2" descr="D:\로고\센터_로고_(2)\NCIA_0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t="77484"/>
            <a:stretch/>
          </p:blipFill>
          <p:spPr bwMode="auto">
            <a:xfrm>
              <a:off x="6016757" y="3873865"/>
              <a:ext cx="12654106" cy="1706965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4" name="Rectangle 21"/>
          <p:cNvSpPr>
            <a:spLocks noChangeArrowheads="1"/>
          </p:cNvSpPr>
          <p:nvPr userDrawn="1"/>
        </p:nvSpPr>
        <p:spPr bwMode="auto">
          <a:xfrm>
            <a:off x="10226658" y="7291043"/>
            <a:ext cx="481782" cy="20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6800" tIns="0" rIns="46800" bIns="0" anchor="ctr"/>
          <a:lstStyle/>
          <a:p>
            <a:pPr algn="ctr" defTabSz="1280160">
              <a:defRPr/>
            </a:pPr>
            <a:fld id="{BC0ACDF8-C3D0-4A09-B980-F5F808CE6E47}" type="slidenum">
              <a:rPr lang="en-US" altLang="ko-KR" sz="800" b="1" smtClean="0">
                <a:solidFill>
                  <a:schemeClr val="bg1"/>
                </a:solidFill>
                <a:latin typeface="Arial Narrow" pitchFamily="34" charset="0"/>
                <a:ea typeface="산돌고딕 L" pitchFamily="18" charset="-127"/>
              </a:rPr>
              <a:pPr algn="ctr" defTabSz="1280160">
                <a:defRPr/>
              </a:pPr>
              <a:t>‹#›</a:t>
            </a:fld>
            <a:endParaRPr lang="en-US" altLang="ko-KR" sz="800" b="1" dirty="0">
              <a:solidFill>
                <a:schemeClr val="bg1"/>
              </a:solidFill>
              <a:latin typeface="Arial Narrow" pitchFamily="34" charset="0"/>
              <a:ea typeface="산돌고딕 L" pitchFamily="18" charset="-127"/>
            </a:endParaRPr>
          </a:p>
        </p:txBody>
      </p:sp>
      <p:pic>
        <p:nvPicPr>
          <p:cNvPr id="15" name="그림 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42848" b="4565"/>
          <a:stretch>
            <a:fillRect/>
          </a:stretch>
        </p:blipFill>
        <p:spPr bwMode="auto">
          <a:xfrm>
            <a:off x="9632360" y="7239684"/>
            <a:ext cx="531263" cy="3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" name="그룹 29"/>
          <p:cNvGrpSpPr/>
          <p:nvPr userDrawn="1"/>
        </p:nvGrpSpPr>
        <p:grpSpPr>
          <a:xfrm>
            <a:off x="9348702" y="360451"/>
            <a:ext cx="1374369" cy="814485"/>
            <a:chOff x="9348702" y="360451"/>
            <a:chExt cx="1374369" cy="814485"/>
          </a:xfrm>
        </p:grpSpPr>
        <p:sp>
          <p:nvSpPr>
            <p:cNvPr id="31" name="TextBox 30"/>
            <p:cNvSpPr txBox="1"/>
            <p:nvPr userDrawn="1"/>
          </p:nvSpPr>
          <p:spPr>
            <a:xfrm>
              <a:off x="9348702" y="595696"/>
              <a:ext cx="750526" cy="3847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dist"/>
              <a:r>
                <a:rPr lang="ko-KR" altLang="en-US" sz="1900" b="1" spc="-300" dirty="0" smtClean="0">
                  <a:solidFill>
                    <a:schemeClr val="bg1">
                      <a:lumMod val="65000"/>
                    </a:schemeClr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부동산 </a:t>
              </a:r>
              <a:r>
                <a:rPr lang="ko-KR" altLang="en-US" sz="1900" b="1" spc="-300" dirty="0" smtClean="0">
                  <a:solidFill>
                    <a:srgbClr val="FCA304"/>
                  </a:solidFill>
                  <a:latin typeface="나눔손글씨 붓" panose="03060600000000000000" pitchFamily="66" charset="-127"/>
                  <a:ea typeface="나눔손글씨 붓" panose="03060600000000000000" pitchFamily="66" charset="-127"/>
                </a:rPr>
                <a:t>광고</a:t>
              </a:r>
              <a:endParaRPr lang="ko-KR" altLang="en-US" sz="1900" b="1" spc="-300" dirty="0">
                <a:solidFill>
                  <a:srgbClr val="FCA304"/>
                </a:solidFill>
                <a:latin typeface="나눔손글씨 붓" panose="03060600000000000000" pitchFamily="66" charset="-127"/>
                <a:ea typeface="나눔손글씨 붓" panose="03060600000000000000" pitchFamily="66" charset="-127"/>
              </a:endParaRPr>
            </a:p>
          </p:txBody>
        </p:sp>
        <p:grpSp>
          <p:nvGrpSpPr>
            <p:cNvPr id="32" name="그룹 20"/>
            <p:cNvGrpSpPr/>
            <p:nvPr userDrawn="1"/>
          </p:nvGrpSpPr>
          <p:grpSpPr>
            <a:xfrm>
              <a:off x="9786967" y="360451"/>
              <a:ext cx="936104" cy="814485"/>
              <a:chOff x="6698562" y="105169"/>
              <a:chExt cx="2419350" cy="2105025"/>
            </a:xfrm>
          </p:grpSpPr>
          <p:sp>
            <p:nvSpPr>
              <p:cNvPr id="33" name="타원 32"/>
              <p:cNvSpPr/>
              <p:nvPr userDrawn="1"/>
            </p:nvSpPr>
            <p:spPr>
              <a:xfrm>
                <a:off x="7672579" y="870739"/>
                <a:ext cx="674924" cy="62468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4" name="Picture 2"/>
              <p:cNvPicPr>
                <a:picLocks noChangeAspect="1" noChangeArrowheads="1"/>
              </p:cNvPicPr>
              <p:nvPr userDrawn="1"/>
            </p:nvPicPr>
            <p:blipFill>
              <a:blip r:embed="rId5" cstate="print">
                <a:extLst>
                  <a:ext uri="{BEBA8EAE-BF5A-486C-A8C5-ECC9F3942E4B}">
                    <a14:imgProps xmlns="" xmlns:a14="http://schemas.microsoft.com/office/drawing/2010/main">
                      <a14:imgLayer r:embed="">
                        <a14:imgEffect>
                          <a14:backgroundRemoval t="0" b="10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98562" y="105169"/>
                <a:ext cx="2419350" cy="2105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="" xmlns:p14="http://schemas.microsoft.com/office/powerpoint/2010/main" val="3170647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7E65BFE-B708-4527-877C-DDB41C556336}" type="datetimeFigureOut">
              <a:rPr lang="ko-KR" altLang="en-US" smtClean="0"/>
              <a:pPr/>
              <a:t>2022-08-16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258C71E-F715-48D7-AF9A-25639B58B698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534670" y="302801"/>
            <a:ext cx="9624060" cy="1260211"/>
          </a:xfrm>
          <a:prstGeom prst="rect">
            <a:avLst/>
          </a:prstGeom>
        </p:spPr>
        <p:txBody>
          <a:bodyPr vert="horz" lIns="104306" tIns="52153" rIns="104306" bIns="5215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34670" y="1764295"/>
            <a:ext cx="9624060" cy="4990084"/>
          </a:xfrm>
          <a:prstGeom prst="rect">
            <a:avLst/>
          </a:prstGeom>
        </p:spPr>
        <p:txBody>
          <a:bodyPr vert="horz" lIns="104306" tIns="52153" rIns="104306" bIns="5215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534670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9153C-E19B-4739-B29F-F7B0220A95DC}" type="datetimeFigureOut">
              <a:rPr lang="ko-KR" altLang="en-US" smtClean="0"/>
              <a:pPr/>
              <a:t>2022-08-16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653579" y="7008171"/>
            <a:ext cx="3386243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63603" y="7008171"/>
            <a:ext cx="2495127" cy="402567"/>
          </a:xfrm>
          <a:prstGeom prst="rect">
            <a:avLst/>
          </a:prstGeom>
        </p:spPr>
        <p:txBody>
          <a:bodyPr vert="horz" lIns="104306" tIns="52153" rIns="104306" bIns="5215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07DD6-A854-4E53-9C7B-28D4246E006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1161657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63" r:id="rId3"/>
    <p:sldLayoutId id="2147483660" r:id="rId4"/>
    <p:sldLayoutId id="2147483658" r:id="rId5"/>
    <p:sldLayoutId id="2147483652" r:id="rId6"/>
    <p:sldLayoutId id="2147483665" r:id="rId7"/>
  </p:sldLayoutIdLst>
  <p:txStyles>
    <p:titleStyle>
      <a:lvl1pPr algn="ctr" defTabSz="1043056" rtl="0" eaLnBrk="1" latinLnBrk="1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1146" indent="-391146" algn="l" defTabSz="1043056" rtl="0" eaLnBrk="1" latinLnBrk="1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defTabSz="1043056" rtl="0" eaLnBrk="1" latinLnBrk="1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82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5348" indent="-260764" algn="l" defTabSz="1043056" rtl="0" eaLnBrk="1" latinLnBrk="1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6876" indent="-260764" algn="l" defTabSz="1043056" rtl="0" eaLnBrk="1" latinLnBrk="1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8404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9932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11460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32988" indent="-260764" algn="l" defTabSz="1043056" rtl="0" eaLnBrk="1" latinLnBrk="1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1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10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hyperlink" Target="https://rter-admin.mumun.co.kr/admin/login.php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5.png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1.png"/><Relationship Id="rId7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2.png"/><Relationship Id="rId7" Type="http://schemas.openxmlformats.org/officeDocument/2006/relationships/image" Target="../media/image3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1.png"/><Relationship Id="rId5" Type="http://schemas.openxmlformats.org/officeDocument/2006/relationships/image" Target="../media/image16.pn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4.png"/><Relationship Id="rId7" Type="http://schemas.openxmlformats.org/officeDocument/2006/relationships/image" Target="../media/image10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39.png"/><Relationship Id="rId5" Type="http://schemas.openxmlformats.org/officeDocument/2006/relationships/image" Target="../media/image11.png"/><Relationship Id="rId10" Type="http://schemas.openxmlformats.org/officeDocument/2006/relationships/image" Target="../media/image38.png"/><Relationship Id="rId4" Type="http://schemas.openxmlformats.org/officeDocument/2006/relationships/image" Target="../media/image35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40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12.png"/><Relationship Id="rId7" Type="http://schemas.openxmlformats.org/officeDocument/2006/relationships/image" Target="../media/image4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hyperlink" Target="https://rter-admin.mumun.co.kr/admin/login.php" TargetMode="Externa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Office_Word_97_-_2003___1.doc"/><Relationship Id="rId3" Type="http://schemas.openxmlformats.org/officeDocument/2006/relationships/image" Target="../media/image47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jpeg"/><Relationship Id="rId11" Type="http://schemas.openxmlformats.org/officeDocument/2006/relationships/image" Target="../media/image49.png"/><Relationship Id="rId5" Type="http://schemas.openxmlformats.org/officeDocument/2006/relationships/image" Target="../media/image12.png"/><Relationship Id="rId10" Type="http://schemas.openxmlformats.org/officeDocument/2006/relationships/image" Target="../media/image48.png"/><Relationship Id="rId4" Type="http://schemas.openxmlformats.org/officeDocument/2006/relationships/image" Target="../media/image11.png"/><Relationship Id="rId9" Type="http://schemas.openxmlformats.org/officeDocument/2006/relationships/oleObject" Target="../embeddings/Microsoft_Office_PowerPoint_97-2003_______2.ppt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12.png"/><Relationship Id="rId7" Type="http://schemas.openxmlformats.org/officeDocument/2006/relationships/image" Target="../media/image5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6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image" Target="../media/image12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5" Type="http://schemas.openxmlformats.org/officeDocument/2006/relationships/image" Target="../media/image58.png"/><Relationship Id="rId10" Type="http://schemas.openxmlformats.org/officeDocument/2006/relationships/image" Target="../media/image63.png"/><Relationship Id="rId4" Type="http://schemas.openxmlformats.org/officeDocument/2006/relationships/image" Target="../media/image10.jpeg"/><Relationship Id="rId9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hyperlink" Target="https://rter-admin.mumun.co.kr/admin/login.php" TargetMode="External"/><Relationship Id="rId4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ter-admin.mumun.co.kr/admin/login.php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ter-admin.mumun.co.kr/admin/login.php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3.png"/><Relationship Id="rId7" Type="http://schemas.openxmlformats.org/officeDocument/2006/relationships/hyperlink" Target="https://rter-admin.mumun.co.kr/admin/login.php" TargetMode="External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8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hyperlink" Target="https://rter-admin.mumun.co.kr/admin/login.php" TargetMode="Externa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ter-admin.mumun.co.kr/admin/login.php" TargetMode="External"/><Relationship Id="rId5" Type="http://schemas.openxmlformats.org/officeDocument/2006/relationships/image" Target="../media/image10.jpeg"/><Relationship Id="rId4" Type="http://schemas.openxmlformats.org/officeDocument/2006/relationships/image" Target="../media/image12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11.png"/><Relationship Id="rId7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5.xml"/><Relationship Id="rId6" Type="http://schemas.openxmlformats.org/officeDocument/2006/relationships/hyperlink" Target="https://rter-admin.mumun.co.kr/admin/login.php" TargetMode="External"/><Relationship Id="rId11" Type="http://schemas.openxmlformats.org/officeDocument/2006/relationships/image" Target="../media/image91.png"/><Relationship Id="rId5" Type="http://schemas.openxmlformats.org/officeDocument/2006/relationships/image" Target="../media/image10.jpeg"/><Relationship Id="rId10" Type="http://schemas.openxmlformats.org/officeDocument/2006/relationships/image" Target="../media/image90.png"/><Relationship Id="rId4" Type="http://schemas.openxmlformats.org/officeDocument/2006/relationships/image" Target="../media/image12.png"/><Relationship Id="rId9" Type="http://schemas.openxmlformats.org/officeDocument/2006/relationships/image" Target="../media/image8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png"/><Relationship Id="rId3" Type="http://schemas.openxmlformats.org/officeDocument/2006/relationships/image" Target="../media/image12.png"/><Relationship Id="rId7" Type="http://schemas.openxmlformats.org/officeDocument/2006/relationships/image" Target="../media/image9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2.png"/><Relationship Id="rId5" Type="http://schemas.openxmlformats.org/officeDocument/2006/relationships/image" Target="../media/image13.png"/><Relationship Id="rId4" Type="http://schemas.openxmlformats.org/officeDocument/2006/relationships/image" Target="../media/image1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5.png"/><Relationship Id="rId5" Type="http://schemas.openxmlformats.org/officeDocument/2006/relationships/image" Target="../media/image13.png"/><Relationship Id="rId4" Type="http://schemas.openxmlformats.org/officeDocument/2006/relationships/image" Target="../media/image10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0" y="1188343"/>
            <a:ext cx="10693400" cy="1371370"/>
          </a:xfrm>
          <a:prstGeom prst="rect">
            <a:avLst/>
          </a:prstGeom>
          <a:solidFill>
            <a:srgbClr val="17526D"/>
          </a:solidFill>
        </p:spPr>
        <p:txBody>
          <a:bodyPr wrap="square" rtlCol="0" anchor="ctr">
            <a:noAutofit/>
          </a:bodyPr>
          <a:lstStyle/>
          <a:p>
            <a:pPr indent="177800"/>
            <a:endParaRPr lang="ko-KR" altLang="en-US" sz="18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61080" y="2566185"/>
            <a:ext cx="4318811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상품가입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구성 및 용어정리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FontTx/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  <a:p>
            <a:pPr indent="-536575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gradFill>
                  <a:gsLst>
                    <a:gs pos="0">
                      <a:srgbClr val="16375D"/>
                    </a:gs>
                    <a:gs pos="100000">
                      <a:srgbClr val="122643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en-US" altLang="ko-KR" sz="2800" dirty="0" smtClean="0">
              <a:gradFill>
                <a:gsLst>
                  <a:gs pos="0">
                    <a:srgbClr val="16375D"/>
                  </a:gs>
                  <a:gs pos="100000">
                    <a:srgbClr val="122643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394372" y="1188343"/>
            <a:ext cx="61926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부동산 </a:t>
            </a:r>
            <a:r>
              <a:rPr lang="ko-KR" altLang="en-US" sz="4200" dirty="0" err="1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교육자료</a:t>
            </a:r>
            <a:endParaRPr lang="en-US" altLang="ko-KR" sz="4200" dirty="0" smtClean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>
              <a:defRPr/>
            </a:pPr>
            <a:r>
              <a:rPr lang="en-US" altLang="ko-KR" sz="42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                   </a:t>
            </a:r>
            <a:r>
              <a:rPr lang="ko-KR" altLang="en-US" sz="1600" dirty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50800">
                    <a:schemeClr val="tx1">
                      <a:lumMod val="85000"/>
                      <a:lumOff val="1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굴림" pitchFamily="50" charset="-127"/>
                <a:ea typeface="굴림" pitchFamily="50" charset="-127"/>
              </a:rPr>
              <a:t>작성자 이희갑 부장</a:t>
            </a:r>
            <a:endParaRPr lang="en-US" altLang="ko-KR" sz="16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ko-KR" sz="420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glow rad="50800">
                  <a:schemeClr val="tx1">
                    <a:lumMod val="85000"/>
                    <a:lumOff val="15000"/>
                    <a:alpha val="6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" name="그림 4" descr="홍희마케팅_로고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9061476" y="565921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="" xmlns:p14="http://schemas.microsoft.com/office/powerpoint/2010/main" val="244977800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상품소개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60926"/>
            <a:ext cx="2139605" cy="396876"/>
            <a:chOff x="255" y="3536"/>
            <a:chExt cx="2129" cy="25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2" y="3536"/>
              <a:ext cx="2012" cy="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smtClean="0">
                  <a:solidFill>
                    <a:srgbClr val="000000"/>
                  </a:solidFill>
                </a:rPr>
                <a:t>부동산 </a:t>
              </a:r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알터란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6" name="직사각형 65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실시간으로 전국의 부동산 매물을 각각 중개업소가 바로 거래 가능한 매물을 알 수 있고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중개업소들이 서로 정보를 제공하고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나누록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도록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제작되어 있음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구하는 매물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부메랑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과 전시하는 매물정보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공개매물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를 바로 확인 할 수 있도록 설계된 프로그램이다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한 계정당 일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개의 매물을 매일 공개매물로 올릴 수 있다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구하는 매물 부메랑은 무제한 등록 가능하다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중개업소의 특성에 맞게 주로 다루는 매물 종류를 선택 할 수 있으며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지역도 선택 가능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하도록하여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사용하는 고객의 입장을  최대한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고려한다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편리한 검색 시스템으로  만들어져 단시간에 원하는 매물을 찾을 수 있다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업무에 도움을 주는 많은 부가기능이 있어 중개업 하는데 있어 큰 도움이 된다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부가기능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일정관리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상담관리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계약서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동호회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부동산서식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고객관리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통화내역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(CID :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전화팝업기능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기타기능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홍보매물장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스마트폰앱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무료문자서비스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2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가지 사용버전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확장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심플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컴퓨터 사용 기초 지식이 없어도 타자만 칠 수 있으면 바로 사용 가능하다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최저의 비용으로 최대의 효과를 누릴 수 있는 시스템이다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  </a:t>
            </a:r>
          </a:p>
          <a:p>
            <a:pPr marL="342900" indent="-342900" fontAlgn="base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부동산 매물 등록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CP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사로 등록되어 있어 가장 저렴한 가격으로 매물 등록이 가능하다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260928"/>
            <a:ext cx="3645743" cy="707943"/>
            <a:chOff x="255" y="3536"/>
            <a:chExt cx="2129" cy="310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2" y="3536"/>
              <a:ext cx="2012" cy="3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기본 절차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4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grpSp>
        <p:nvGrpSpPr>
          <p:cNvPr id="13" name="그룹 12"/>
          <p:cNvGrpSpPr/>
          <p:nvPr/>
        </p:nvGrpSpPr>
        <p:grpSpPr>
          <a:xfrm>
            <a:off x="666179" y="2196451"/>
            <a:ext cx="5823529" cy="4176469"/>
            <a:chOff x="7362924" y="2357036"/>
            <a:chExt cx="3073775" cy="2709480"/>
          </a:xfrm>
        </p:grpSpPr>
        <p:grpSp>
          <p:nvGrpSpPr>
            <p:cNvPr id="14" name="그룹 241"/>
            <p:cNvGrpSpPr/>
            <p:nvPr/>
          </p:nvGrpSpPr>
          <p:grpSpPr>
            <a:xfrm>
              <a:off x="7362925" y="2357036"/>
              <a:ext cx="3024891" cy="467279"/>
              <a:chOff x="1645816" y="3672679"/>
              <a:chExt cx="4714497" cy="467279"/>
            </a:xfrm>
          </p:grpSpPr>
          <p:grpSp>
            <p:nvGrpSpPr>
              <p:cNvPr id="54" name="Group 139"/>
              <p:cNvGrpSpPr>
                <a:grpSpLocks/>
              </p:cNvGrpSpPr>
              <p:nvPr/>
            </p:nvGrpSpPr>
            <p:grpSpPr bwMode="auto">
              <a:xfrm>
                <a:off x="1645816" y="3672679"/>
                <a:ext cx="4714497" cy="467279"/>
                <a:chOff x="254" y="2631"/>
                <a:chExt cx="2683" cy="380"/>
              </a:xfrm>
            </p:grpSpPr>
            <p:sp>
              <p:nvSpPr>
                <p:cNvPr id="56" name="AutoShape 14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2683" cy="380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7" name="Line 141"/>
                <p:cNvSpPr>
                  <a:spLocks noChangeShapeType="1"/>
                </p:cNvSpPr>
                <p:nvPr/>
              </p:nvSpPr>
              <p:spPr bwMode="gray">
                <a:xfrm>
                  <a:off x="454" y="2631"/>
                  <a:ext cx="225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8" name="AutoShape 142"/>
                <p:cNvSpPr>
                  <a:spLocks noChangeArrowheads="1"/>
                </p:cNvSpPr>
                <p:nvPr/>
              </p:nvSpPr>
              <p:spPr bwMode="gray">
                <a:xfrm>
                  <a:off x="259" y="2786"/>
                  <a:ext cx="2657" cy="151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55" name="Text Box 143"/>
              <p:cNvSpPr txBox="1">
                <a:spLocks noChangeArrowheads="1"/>
              </p:cNvSpPr>
              <p:nvPr/>
            </p:nvSpPr>
            <p:spPr bwMode="gray">
              <a:xfrm>
                <a:off x="1840001" y="3672682"/>
                <a:ext cx="4356016" cy="4231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marL="342900" indent="-342900" eaLnBrk="1" latinLnBrk="0" hangingPunct="1">
                  <a:lnSpc>
                    <a:spcPct val="150000"/>
                  </a:lnSpc>
                  <a:buAutoNum type="arabicPeriod"/>
                </a:pP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알터어드민에서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 업체 등록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/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서비스 설정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/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세금계산서 등록</a:t>
                </a:r>
                <a:endParaRPr kumimoji="0" lang="en-US" altLang="ko-KR" sz="1400" b="1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  <a:p>
                <a:pPr marL="342900" indent="-342900" eaLnBrk="1" latinLnBrk="0" hangingPunct="1">
                  <a:lnSpc>
                    <a:spcPct val="150000"/>
                  </a:lnSpc>
                </a:pP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     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- </a:t>
                </a: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알터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네이버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</a:t>
                </a: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가입시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이용권등록</a:t>
                </a:r>
                <a:endParaRPr kumimoji="0" lang="en-US" altLang="ko-KR" sz="1400" b="1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5" name="그룹 250"/>
            <p:cNvGrpSpPr/>
            <p:nvPr/>
          </p:nvGrpSpPr>
          <p:grpSpPr>
            <a:xfrm>
              <a:off x="7362925" y="3127514"/>
              <a:ext cx="3009108" cy="387350"/>
              <a:chOff x="1646237" y="4153695"/>
              <a:chExt cx="4689475" cy="387350"/>
            </a:xfrm>
          </p:grpSpPr>
          <p:grpSp>
            <p:nvGrpSpPr>
              <p:cNvPr id="49" name="Group 149"/>
              <p:cNvGrpSpPr>
                <a:grpSpLocks/>
              </p:cNvGrpSpPr>
              <p:nvPr/>
            </p:nvGrpSpPr>
            <p:grpSpPr bwMode="auto">
              <a:xfrm>
                <a:off x="1646237" y="4153695"/>
                <a:ext cx="4689475" cy="387350"/>
                <a:chOff x="254" y="2631"/>
                <a:chExt cx="1162" cy="315"/>
              </a:xfrm>
            </p:grpSpPr>
            <p:sp>
              <p:nvSpPr>
                <p:cNvPr id="51" name="AutoShape 15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2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2" name="Line 151"/>
                <p:cNvSpPr>
                  <a:spLocks noChangeShapeType="1"/>
                </p:cNvSpPr>
                <p:nvPr/>
              </p:nvSpPr>
              <p:spPr bwMode="gray">
                <a:xfrm>
                  <a:off x="340" y="2631"/>
                  <a:ext cx="982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53" name="AutoShape 15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0" cy="144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50" name="Text Box 153"/>
              <p:cNvSpPr txBox="1">
                <a:spLocks noChangeArrowheads="1"/>
              </p:cNvSpPr>
              <p:nvPr/>
            </p:nvSpPr>
            <p:spPr bwMode="gray">
              <a:xfrm>
                <a:off x="1867212" y="4260058"/>
                <a:ext cx="2422032" cy="1529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2. 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업소 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PC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에 알터 프로그램 설치 </a:t>
                </a:r>
                <a:endParaRPr kumimoji="0" lang="ko-KR" altLang="en-US" sz="1400" b="1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6" name="그룹 259"/>
            <p:cNvGrpSpPr/>
            <p:nvPr/>
          </p:nvGrpSpPr>
          <p:grpSpPr>
            <a:xfrm>
              <a:off x="7362924" y="3888464"/>
              <a:ext cx="3073775" cy="387350"/>
              <a:chOff x="1645816" y="4645025"/>
              <a:chExt cx="4790512" cy="387350"/>
            </a:xfrm>
          </p:grpSpPr>
          <p:grpSp>
            <p:nvGrpSpPr>
              <p:cNvPr id="44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46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47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48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49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45" name="Text Box 163"/>
              <p:cNvSpPr txBox="1">
                <a:spLocks noChangeArrowheads="1"/>
              </p:cNvSpPr>
              <p:nvPr/>
            </p:nvSpPr>
            <p:spPr bwMode="gray">
              <a:xfrm>
                <a:off x="1832634" y="4751388"/>
                <a:ext cx="4603694" cy="139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3. 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계약서 작성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(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수기 계약서 작성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)-</a:t>
                </a: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알터프리미엄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/</a:t>
                </a:r>
                <a:r>
                  <a:rPr kumimoji="0" lang="ko-KR" altLang="en-US" sz="1400" b="1" baseline="0" dirty="0" err="1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네이버확인매물</a:t>
                </a:r>
                <a:endParaRPr kumimoji="0" lang="ko-KR" altLang="en-US" sz="1400" b="1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7" name="그룹 268"/>
            <p:cNvGrpSpPr/>
            <p:nvPr/>
          </p:nvGrpSpPr>
          <p:grpSpPr>
            <a:xfrm>
              <a:off x="7381272" y="4679166"/>
              <a:ext cx="3009111" cy="387350"/>
              <a:chOff x="1645816" y="4645025"/>
              <a:chExt cx="4689731" cy="387350"/>
            </a:xfrm>
          </p:grpSpPr>
          <p:grpSp>
            <p:nvGrpSpPr>
              <p:cNvPr id="39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41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42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="" xmlns:a14="http://schemas.microsoft.com/office/drawing/2010/main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43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5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40" name="Text Box 163"/>
              <p:cNvSpPr txBox="1">
                <a:spLocks noChangeArrowheads="1"/>
              </p:cNvSpPr>
              <p:nvPr/>
            </p:nvSpPr>
            <p:spPr bwMode="gray">
              <a:xfrm>
                <a:off x="1663048" y="4751388"/>
                <a:ext cx="3147620" cy="139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=""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=""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2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  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4. 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사용료 결재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 - 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카드결재</a:t>
                </a:r>
                <a:r>
                  <a:rPr kumimoji="0" lang="en-US" altLang="ko-KR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(Pay up), </a:t>
                </a:r>
                <a:r>
                  <a:rPr kumimoji="0" lang="ko-KR" altLang="en-US" sz="1400" b="1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계좌 입금</a:t>
                </a:r>
                <a:endParaRPr kumimoji="0" lang="ko-KR" altLang="en-US" sz="1400" b="1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8" name="Group 86"/>
            <p:cNvGrpSpPr>
              <a:grpSpLocks/>
            </p:cNvGrpSpPr>
            <p:nvPr/>
          </p:nvGrpSpPr>
          <p:grpSpPr bwMode="auto">
            <a:xfrm rot="10800000">
              <a:off x="8801688" y="2863720"/>
              <a:ext cx="168275" cy="182563"/>
              <a:chOff x="2114" y="4558"/>
              <a:chExt cx="106" cy="115"/>
            </a:xfrm>
          </p:grpSpPr>
          <p:grpSp>
            <p:nvGrpSpPr>
              <p:cNvPr id="33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37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8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34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35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6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19" name="Group 86"/>
            <p:cNvGrpSpPr>
              <a:grpSpLocks/>
            </p:cNvGrpSpPr>
            <p:nvPr/>
          </p:nvGrpSpPr>
          <p:grpSpPr bwMode="auto">
            <a:xfrm rot="10800000">
              <a:off x="8801688" y="3596095"/>
              <a:ext cx="168275" cy="182563"/>
              <a:chOff x="2114" y="4558"/>
              <a:chExt cx="106" cy="115"/>
            </a:xfrm>
          </p:grpSpPr>
          <p:grpSp>
            <p:nvGrpSpPr>
              <p:cNvPr id="27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31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2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8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9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30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20" name="Group 86"/>
            <p:cNvGrpSpPr>
              <a:grpSpLocks/>
            </p:cNvGrpSpPr>
            <p:nvPr/>
          </p:nvGrpSpPr>
          <p:grpSpPr bwMode="auto">
            <a:xfrm rot="10800000">
              <a:off x="8801688" y="4396321"/>
              <a:ext cx="168275" cy="182563"/>
              <a:chOff x="2114" y="4558"/>
              <a:chExt cx="106" cy="115"/>
            </a:xfrm>
          </p:grpSpPr>
          <p:grpSp>
            <p:nvGrpSpPr>
              <p:cNvPr id="21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5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6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2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3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4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=""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b="1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</p:grpSp>
      <p:sp>
        <p:nvSpPr>
          <p:cNvPr id="61" name="오른쪽 중괄호 60"/>
          <p:cNvSpPr/>
          <p:nvPr/>
        </p:nvSpPr>
        <p:spPr>
          <a:xfrm>
            <a:off x="6418270" y="2709061"/>
            <a:ext cx="720080" cy="3096344"/>
          </a:xfrm>
          <a:prstGeom prst="rightBrace">
            <a:avLst/>
          </a:prstGeom>
          <a:ln w="34925">
            <a:solidFill>
              <a:schemeClr val="bg1">
                <a:lumMod val="65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0" name="그룹 69"/>
          <p:cNvGrpSpPr/>
          <p:nvPr/>
        </p:nvGrpSpPr>
        <p:grpSpPr>
          <a:xfrm>
            <a:off x="7290916" y="3780631"/>
            <a:ext cx="2808312" cy="545600"/>
            <a:chOff x="4842644" y="3348583"/>
            <a:chExt cx="5217307" cy="545600"/>
          </a:xfrm>
        </p:grpSpPr>
        <p:sp>
          <p:nvSpPr>
            <p:cNvPr id="65" name="AutoShape 150"/>
            <p:cNvSpPr>
              <a:spLocks noChangeArrowheads="1"/>
            </p:cNvSpPr>
            <p:nvPr/>
          </p:nvSpPr>
          <p:spPr bwMode="gray">
            <a:xfrm>
              <a:off x="4842644" y="3348583"/>
              <a:ext cx="5217307" cy="545600"/>
            </a:xfrm>
            <a:prstGeom prst="roundRect">
              <a:avLst>
                <a:gd name="adj" fmla="val 8176"/>
              </a:avLst>
            </a:prstGeom>
            <a:solidFill>
              <a:schemeClr val="bg1"/>
            </a:solidFill>
            <a:ln w="12700" algn="ctr">
              <a:solidFill>
                <a:srgbClr val="C0C0C0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7" name="AutoShape 152"/>
            <p:cNvSpPr>
              <a:spLocks noChangeArrowheads="1"/>
            </p:cNvSpPr>
            <p:nvPr/>
          </p:nvSpPr>
          <p:spPr bwMode="gray">
            <a:xfrm>
              <a:off x="4869584" y="3617053"/>
              <a:ext cx="5163428" cy="249417"/>
            </a:xfrm>
            <a:prstGeom prst="roundRect">
              <a:avLst>
                <a:gd name="adj" fmla="val 8176"/>
              </a:avLst>
            </a:prstGeom>
            <a:gradFill rotWithShape="1">
              <a:gsLst>
                <a:gs pos="0">
                  <a:srgbClr val="EAEAEA"/>
                </a:gs>
                <a:gs pos="100000">
                  <a:srgbClr val="FFFFFF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="" xmlns:a14="http://schemas.microsoft.com/office/drawing/2010/main" w="127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9" name="Text Box 153"/>
            <p:cNvSpPr txBox="1">
              <a:spLocks noChangeArrowheads="1"/>
            </p:cNvSpPr>
            <p:nvPr/>
          </p:nvSpPr>
          <p:spPr bwMode="gray">
            <a:xfrm>
              <a:off x="5088492" y="3498400"/>
              <a:ext cx="4589212" cy="2154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1pPr>
              <a:lvl2pPr marL="742950" indent="-28575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2pPr>
              <a:lvl3pPr marL="11430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3pPr>
              <a:lvl4pPr marL="16002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4pPr>
              <a:lvl5pPr marL="2057400" indent="-228600" defTabSz="1584325" eaLnBrk="0" hangingPunct="0"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5pPr>
              <a:lvl6pPr marL="25146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6pPr>
              <a:lvl7pPr marL="29718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7pPr>
              <a:lvl8pPr marL="34290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8pPr>
              <a:lvl9pPr marL="3886200" indent="-228600" defTabSz="1584325" eaLnBrk="0" fontAlgn="base" hangingPunct="0">
                <a:spcBef>
                  <a:spcPct val="0"/>
                </a:spcBef>
                <a:spcAft>
                  <a:spcPct val="0"/>
                </a:spcAft>
                <a:defRPr kumimoji="1" baseline="-25000">
                  <a:solidFill>
                    <a:schemeClr val="tx1"/>
                  </a:solidFill>
                  <a:latin typeface="굴림" charset="-127"/>
                  <a:ea typeface="굴림" charset="-127"/>
                </a:defRPr>
              </a:lvl9pPr>
            </a:lstStyle>
            <a:p>
              <a:pPr eaLnBrk="1" latinLnBrk="0" hangingPunct="1"/>
              <a:r>
                <a:rPr kumimoji="0" lang="ko-KR" altLang="en-US" sz="1400" b="1" baseline="0" dirty="0" smtClean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rPr>
                <a:t>상세 가입방법은 다음페이지에 </a:t>
              </a:r>
              <a:endParaRPr kumimoji="0" lang="ko-KR" altLang="en-US" sz="1400" b="1" baseline="0" dirty="0">
                <a:solidFill>
                  <a:srgbClr val="204C14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4692" y="5436815"/>
            <a:ext cx="4482604" cy="123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132" y="4500711"/>
            <a:ext cx="3973423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기본등록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5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523164" y="5724847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62724" y="1908423"/>
            <a:ext cx="354469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직사각형 70"/>
          <p:cNvSpPr/>
          <p:nvPr/>
        </p:nvSpPr>
        <p:spPr>
          <a:xfrm>
            <a:off x="306140" y="2196455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1.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9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378148" y="4284687"/>
            <a:ext cx="280831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계정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pjjh0305 / r5678</a:t>
            </a:r>
          </a:p>
        </p:txBody>
      </p:sp>
      <p:sp>
        <p:nvSpPr>
          <p:cNvPr id="79" name="직사각형 78"/>
          <p:cNvSpPr/>
          <p:nvPr/>
        </p:nvSpPr>
        <p:spPr>
          <a:xfrm>
            <a:off x="5490716" y="1260351"/>
            <a:ext cx="223224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중개업소회원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-&gt;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2" name="모서리가 둥근 직사각형 81"/>
          <p:cNvSpPr/>
          <p:nvPr/>
        </p:nvSpPr>
        <p:spPr>
          <a:xfrm>
            <a:off x="306140" y="2196455"/>
            <a:ext cx="3960440" cy="86409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89"/>
          <p:cNvGrpSpPr/>
          <p:nvPr/>
        </p:nvGrpSpPr>
        <p:grpSpPr>
          <a:xfrm rot="16200000">
            <a:off x="4716630" y="3762629"/>
            <a:ext cx="468052" cy="504056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88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9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" name="그룹 90"/>
          <p:cNvGrpSpPr/>
          <p:nvPr/>
        </p:nvGrpSpPr>
        <p:grpSpPr>
          <a:xfrm>
            <a:off x="7290916" y="4860751"/>
            <a:ext cx="360040" cy="432048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92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3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39" name="그룹 89"/>
          <p:cNvGrpSpPr/>
          <p:nvPr/>
        </p:nvGrpSpPr>
        <p:grpSpPr>
          <a:xfrm>
            <a:off x="2106340" y="3492599"/>
            <a:ext cx="432048" cy="432048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40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2" name="모서리가 둥근 직사각형 41"/>
          <p:cNvSpPr/>
          <p:nvPr/>
        </p:nvSpPr>
        <p:spPr>
          <a:xfrm>
            <a:off x="306140" y="4356695"/>
            <a:ext cx="4032448" cy="172819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5346700" y="1764407"/>
            <a:ext cx="4032448" cy="302433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모서리가 둥근 직사각형 43"/>
          <p:cNvSpPr/>
          <p:nvPr/>
        </p:nvSpPr>
        <p:spPr>
          <a:xfrm>
            <a:off x="5130676" y="5364807"/>
            <a:ext cx="4464496" cy="151216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1908423"/>
            <a:ext cx="5688632" cy="51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기본등록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그룹 89"/>
          <p:cNvGrpSpPr/>
          <p:nvPr/>
        </p:nvGrpSpPr>
        <p:grpSpPr>
          <a:xfrm rot="16200000">
            <a:off x="6264802" y="4518713"/>
            <a:ext cx="252028" cy="216024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88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9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39" name="직사각형 38"/>
          <p:cNvSpPr/>
          <p:nvPr/>
        </p:nvSpPr>
        <p:spPr>
          <a:xfrm>
            <a:off x="6570836" y="1836415"/>
            <a:ext cx="3816424" cy="4680520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업체명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등록중에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나온 상호를 그대로 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원하는 아이디를 만들어 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비밀번호를 정하여 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영문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숫자 조합으로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10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자리 이상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개업공인중개사 대표 이름 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중개업소의 대표번호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팩스번호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핸드폰 번호를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주소 검색버튼을 눌러 중개업소의 주소를 입력한다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7.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상세주소로 추가 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8.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개설등록번호와 사업자 번호를 입력한다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9.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상기와 같이 모두 입력 후 등록 버튼을 클릭한다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34132" y="1908423"/>
            <a:ext cx="5832648" cy="518457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1026220" y="234047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026220" y="262850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026220" y="291653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954212" y="442870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1962324" y="536480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954212" y="608488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0596" y="2052439"/>
            <a:ext cx="1296144" cy="2146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" name="직사각형 53"/>
          <p:cNvSpPr/>
          <p:nvPr/>
        </p:nvSpPr>
        <p:spPr>
          <a:xfrm>
            <a:off x="4410596" y="2052439"/>
            <a:ext cx="1296144" cy="21602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1170236" y="1908423"/>
            <a:ext cx="252028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6" name="그룹 89"/>
          <p:cNvGrpSpPr/>
          <p:nvPr/>
        </p:nvGrpSpPr>
        <p:grpSpPr>
          <a:xfrm rot="16200000">
            <a:off x="3978548" y="2124447"/>
            <a:ext cx="216024" cy="216024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59" name="직사각형 58"/>
          <p:cNvSpPr/>
          <p:nvPr/>
        </p:nvSpPr>
        <p:spPr>
          <a:xfrm>
            <a:off x="1170236" y="3132559"/>
            <a:ext cx="194421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42444" y="4140671"/>
            <a:ext cx="11302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직사각형 60"/>
          <p:cNvSpPr/>
          <p:nvPr/>
        </p:nvSpPr>
        <p:spPr>
          <a:xfrm>
            <a:off x="3042444" y="4140671"/>
            <a:ext cx="1152128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1170236" y="4356695"/>
            <a:ext cx="5040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4" name="그룹 89"/>
          <p:cNvGrpSpPr/>
          <p:nvPr/>
        </p:nvGrpSpPr>
        <p:grpSpPr>
          <a:xfrm rot="16200000">
            <a:off x="2358368" y="4248683"/>
            <a:ext cx="144016" cy="360040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65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6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7" name="직사각형 66"/>
          <p:cNvSpPr/>
          <p:nvPr/>
        </p:nvSpPr>
        <p:spPr>
          <a:xfrm>
            <a:off x="2754412" y="6876975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타원 69"/>
          <p:cNvSpPr/>
          <p:nvPr/>
        </p:nvSpPr>
        <p:spPr>
          <a:xfrm>
            <a:off x="2610396" y="680496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9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1098228" y="5940871"/>
            <a:ext cx="108012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1026220" y="2052439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1026220" y="327657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34732" y="5148783"/>
            <a:ext cx="4814249" cy="6480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3069879" cy="504695"/>
            <a:chOff x="255" y="3567"/>
            <a:chExt cx="2897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854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</a:t>
              </a:r>
              <a:r>
                <a:rPr lang="ko-KR" altLang="en-US" sz="2000" b="1" smtClean="0">
                  <a:solidFill>
                    <a:srgbClr val="000000"/>
                  </a:solidFill>
                </a:rPr>
                <a:t>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서비스설정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625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38188" y="5220791"/>
            <a:ext cx="4320480" cy="43204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중개업소회원 리스트에서 가입 등록된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업소명을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클릭한다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306140" y="2196455"/>
            <a:ext cx="5328592" cy="2808312"/>
            <a:chOff x="306140" y="2196455"/>
            <a:chExt cx="5328592" cy="2808312"/>
          </a:xfrm>
        </p:grpSpPr>
        <p:pic>
          <p:nvPicPr>
            <p:cNvPr id="20485" name="Picture 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50156" y="2196455"/>
              <a:ext cx="5184576" cy="271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직사각형 40"/>
            <p:cNvSpPr/>
            <p:nvPr/>
          </p:nvSpPr>
          <p:spPr>
            <a:xfrm>
              <a:off x="306140" y="2196455"/>
              <a:ext cx="5328592" cy="280831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1314252" y="3708623"/>
              <a:ext cx="3888432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14852" y="1908423"/>
            <a:ext cx="2525187" cy="3154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직사각형 42"/>
          <p:cNvSpPr/>
          <p:nvPr/>
        </p:nvSpPr>
        <p:spPr>
          <a:xfrm>
            <a:off x="6354812" y="6012879"/>
            <a:ext cx="3960440" cy="43204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 설정을 눌러 설정 창으로 이동한다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6642844" y="1836415"/>
            <a:ext cx="2664296" cy="324036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6066780" y="5292799"/>
            <a:ext cx="79208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7506940" y="4860751"/>
            <a:ext cx="1368152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0" name="그룹 89"/>
          <p:cNvGrpSpPr/>
          <p:nvPr/>
        </p:nvGrpSpPr>
        <p:grpSpPr>
          <a:xfrm rot="16200000">
            <a:off x="6102784" y="3384587"/>
            <a:ext cx="216024" cy="432048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64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9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4" name="그룹 89"/>
          <p:cNvGrpSpPr/>
          <p:nvPr/>
        </p:nvGrpSpPr>
        <p:grpSpPr>
          <a:xfrm rot="3160453">
            <a:off x="7027211" y="4956464"/>
            <a:ext cx="237855" cy="360040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124" y="2124447"/>
            <a:ext cx="6692437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86260" y="3492599"/>
            <a:ext cx="93345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4"/>
            <a:ext cx="2925763" cy="438468"/>
            <a:chOff x="255" y="3567"/>
            <a:chExt cx="2761" cy="192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71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서비스 설정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 flipV="1">
              <a:off x="255" y="3737"/>
              <a:ext cx="2625" cy="20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7002884" y="1260351"/>
            <a:ext cx="3528392" cy="604867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 구분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가입된 이용고객은 프리미엄 회원으로 선택한다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알터네이버만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이용하거나 고객관리만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이용시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일반회원으로 선택한다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계약종류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해당계약에 맞는 계약으로 선택한다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 만료일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이용기간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시작일은  가입하는 날로 자동 설정 되며 만료일만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설정한다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신규가입은 가입일로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부터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12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개월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재계약은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13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월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서비스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개월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설정을 원칙으로 한다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필요시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개월 설정도 가능하다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 SMS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갯수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무료 문자 서비스 기본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갯수를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설정한다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기본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100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 설정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초기값은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30)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5.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메시지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등록갯수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일 매물등록 가능 갯수이며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개정당 기본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개로 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설정해준다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초기값은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15)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프리미엄회원이 아닌 경우 초기값인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15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 설정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한 중개업소에서 개정추가도 가능하며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요청시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한개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정에 매물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등록값을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60 or 90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개로도 설정 가능하다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상기와 같이 작성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완료후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서비스갱신 버튼을 눌러준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162124" y="1908423"/>
            <a:ext cx="6768752" cy="42484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2970436" y="392464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386260" y="3492599"/>
            <a:ext cx="936104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06540" y="2772519"/>
            <a:ext cx="942975" cy="109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986660" y="3708623"/>
            <a:ext cx="125293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602284" y="4932759"/>
            <a:ext cx="56197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타원 49"/>
          <p:cNvSpPr/>
          <p:nvPr/>
        </p:nvSpPr>
        <p:spPr>
          <a:xfrm>
            <a:off x="2970436" y="414067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2970436" y="464472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4698628" y="586886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2970436" y="507677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2970436" y="4356695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906540" y="2772519"/>
            <a:ext cx="936104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4986660" y="3708623"/>
            <a:ext cx="1224136" cy="15121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/>
          <p:cNvSpPr/>
          <p:nvPr/>
        </p:nvSpPr>
        <p:spPr>
          <a:xfrm>
            <a:off x="1602284" y="4932759"/>
            <a:ext cx="576064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직사각형 75"/>
          <p:cNvSpPr/>
          <p:nvPr/>
        </p:nvSpPr>
        <p:spPr>
          <a:xfrm>
            <a:off x="3114452" y="4572719"/>
            <a:ext cx="504056" cy="7200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직사각형 77"/>
          <p:cNvSpPr/>
          <p:nvPr/>
        </p:nvSpPr>
        <p:spPr>
          <a:xfrm>
            <a:off x="4842644" y="5796855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오른쪽 화살표 78"/>
          <p:cNvSpPr/>
          <p:nvPr/>
        </p:nvSpPr>
        <p:spPr>
          <a:xfrm rot="11751011">
            <a:off x="2696596" y="3817227"/>
            <a:ext cx="288032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오른쪽 화살표 79"/>
          <p:cNvSpPr/>
          <p:nvPr/>
        </p:nvSpPr>
        <p:spPr>
          <a:xfrm rot="18360344">
            <a:off x="3670462" y="3964009"/>
            <a:ext cx="400147" cy="154281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오른쪽 화살표 80"/>
          <p:cNvSpPr/>
          <p:nvPr/>
        </p:nvSpPr>
        <p:spPr>
          <a:xfrm rot="20080180">
            <a:off x="4499564" y="4267371"/>
            <a:ext cx="288032" cy="144016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오른쪽 화살표 81"/>
          <p:cNvSpPr/>
          <p:nvPr/>
        </p:nvSpPr>
        <p:spPr>
          <a:xfrm rot="9492291">
            <a:off x="2551648" y="4934065"/>
            <a:ext cx="424395" cy="153132"/>
          </a:xfrm>
          <a:prstGeom prst="rightArrow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14652" y="1332359"/>
            <a:ext cx="3096344" cy="256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3069879" cy="504695"/>
            <a:chOff x="255" y="3567"/>
            <a:chExt cx="2897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854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세금계산서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625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450156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666180" y="6588943"/>
            <a:ext cx="3744416" cy="43204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해당업체를 선택 후 세금계산서 버튼 클릭</a:t>
            </a: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156" y="1908423"/>
            <a:ext cx="3816424" cy="4767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직사각형 42"/>
          <p:cNvSpPr/>
          <p:nvPr/>
        </p:nvSpPr>
        <p:spPr>
          <a:xfrm>
            <a:off x="8299028" y="2124447"/>
            <a:ext cx="1440160" cy="288032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수정버튼 클릭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6570836" y="3204567"/>
            <a:ext cx="288032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2610396" y="2844527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89"/>
          <p:cNvGrpSpPr/>
          <p:nvPr/>
        </p:nvGrpSpPr>
        <p:grpSpPr>
          <a:xfrm rot="14422931">
            <a:off x="4578951" y="3288913"/>
            <a:ext cx="237855" cy="360040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82604" y="4212679"/>
            <a:ext cx="3888432" cy="2765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02884" y="4356695"/>
            <a:ext cx="1379090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8443044" y="4212679"/>
            <a:ext cx="2250356" cy="2736304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복사 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이메일외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자동입력됨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이메일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주소 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결재후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전자세금계산서가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메일로 발송된다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상기와 같이 입력 후 수정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>
              <a:lnSpc>
                <a:spcPct val="20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버튼을 눌러 완료한다</a:t>
            </a:r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2466380" y="2772519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6498828" y="3132559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6138788" y="6804967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5706740" y="5292799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 flipV="1">
            <a:off x="7434932" y="5076775"/>
            <a:ext cx="576064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5994772" y="6660951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7938988" y="5004767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5994772" y="5148783"/>
            <a:ext cx="180562" cy="19643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grpSp>
        <p:nvGrpSpPr>
          <p:cNvPr id="46" name="그룹 89"/>
          <p:cNvGrpSpPr/>
          <p:nvPr/>
        </p:nvGrpSpPr>
        <p:grpSpPr>
          <a:xfrm>
            <a:off x="6498828" y="3924647"/>
            <a:ext cx="216024" cy="288032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4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9" name="직사각형 48"/>
          <p:cNvSpPr/>
          <p:nvPr/>
        </p:nvSpPr>
        <p:spPr>
          <a:xfrm>
            <a:off x="450156" y="1836415"/>
            <a:ext cx="3816424" cy="482453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직사각형 50"/>
          <p:cNvSpPr/>
          <p:nvPr/>
        </p:nvSpPr>
        <p:spPr>
          <a:xfrm>
            <a:off x="4482604" y="4212679"/>
            <a:ext cx="3888432" cy="280831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4914652" y="1260351"/>
            <a:ext cx="3168352" cy="259228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1" name="그룹 89"/>
          <p:cNvGrpSpPr/>
          <p:nvPr/>
        </p:nvGrpSpPr>
        <p:grpSpPr>
          <a:xfrm>
            <a:off x="6651228" y="4077047"/>
            <a:ext cx="216024" cy="288032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0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4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3573224" cy="504695"/>
            <a:chOff x="255" y="3567"/>
            <a:chExt cx="3372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3329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 가입방법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err="1" smtClean="0">
                  <a:solidFill>
                    <a:srgbClr val="000000"/>
                  </a:solidFill>
                </a:rPr>
                <a:t>알터네이버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 등록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310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450156" y="6588943"/>
            <a:ext cx="29523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4" name="직사각형 43"/>
          <p:cNvSpPr/>
          <p:nvPr/>
        </p:nvSpPr>
        <p:spPr>
          <a:xfrm>
            <a:off x="882204" y="3852639"/>
            <a:ext cx="3600400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중개업소회원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" name="직사각형 44"/>
          <p:cNvSpPr/>
          <p:nvPr/>
        </p:nvSpPr>
        <p:spPr>
          <a:xfrm>
            <a:off x="5562724" y="3492599"/>
            <a:ext cx="280831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알터네이버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가입시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이용권 등록 선택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562724" y="6300911"/>
            <a:ext cx="482453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상품 선택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프리상품의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경우 시작일을 선택하면 자동으로 만기일이 설정됨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상품별 사양은  추가 작성함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882204" y="1908423"/>
            <a:ext cx="3888432" cy="1944216"/>
            <a:chOff x="234132" y="2124447"/>
            <a:chExt cx="3096344" cy="252028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6140" y="2196455"/>
              <a:ext cx="2999356" cy="23762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" name="직사각형 32"/>
            <p:cNvSpPr/>
            <p:nvPr/>
          </p:nvSpPr>
          <p:spPr>
            <a:xfrm>
              <a:off x="234132" y="2124447"/>
              <a:ext cx="3096344" cy="2520280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562724" y="1332359"/>
            <a:ext cx="3960440" cy="2160240"/>
            <a:chOff x="3546500" y="2124447"/>
            <a:chExt cx="3240360" cy="2520280"/>
          </a:xfrm>
        </p:grpSpPr>
        <p:pic>
          <p:nvPicPr>
            <p:cNvPr id="8193" name="Picture 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690516" y="2268463"/>
              <a:ext cx="3096344" cy="23042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4" name="직사각형 33"/>
            <p:cNvSpPr/>
            <p:nvPr/>
          </p:nvSpPr>
          <p:spPr>
            <a:xfrm>
              <a:off x="3546500" y="2124447"/>
              <a:ext cx="3240360" cy="2520280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5562724" y="4068663"/>
            <a:ext cx="3960440" cy="2088232"/>
            <a:chOff x="7074892" y="2124447"/>
            <a:chExt cx="3384376" cy="2520280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074892" y="2124447"/>
              <a:ext cx="3290020" cy="25202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5" name="직사각형 34"/>
            <p:cNvSpPr/>
            <p:nvPr/>
          </p:nvSpPr>
          <p:spPr>
            <a:xfrm>
              <a:off x="7074892" y="2124447"/>
              <a:ext cx="3384376" cy="2520280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7" name="오른쪽으로 구부러진 화살표 36"/>
          <p:cNvSpPr/>
          <p:nvPr/>
        </p:nvSpPr>
        <p:spPr>
          <a:xfrm>
            <a:off x="306140" y="3276575"/>
            <a:ext cx="360040" cy="1440160"/>
          </a:xfrm>
          <a:prstGeom prst="curved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810196" y="4428703"/>
            <a:ext cx="4032448" cy="2160240"/>
            <a:chOff x="306140" y="2196455"/>
            <a:chExt cx="5328592" cy="2808312"/>
          </a:xfrm>
        </p:grpSpPr>
        <p:pic>
          <p:nvPicPr>
            <p:cNvPr id="27" name="Picture 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50156" y="2196455"/>
              <a:ext cx="5184576" cy="271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" name="직사각형 27"/>
            <p:cNvSpPr/>
            <p:nvPr/>
          </p:nvSpPr>
          <p:spPr>
            <a:xfrm>
              <a:off x="306140" y="2196455"/>
              <a:ext cx="5328592" cy="2808312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314252" y="3708623"/>
              <a:ext cx="3888432" cy="14401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8" name="직사각형 37"/>
          <p:cNvSpPr/>
          <p:nvPr/>
        </p:nvSpPr>
        <p:spPr>
          <a:xfrm>
            <a:off x="810196" y="6588943"/>
            <a:ext cx="367240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해당중개업소 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아래로 구부러진 화살표 38"/>
          <p:cNvSpPr/>
          <p:nvPr/>
        </p:nvSpPr>
        <p:spPr>
          <a:xfrm rot="5400000">
            <a:off x="9064166" y="3591557"/>
            <a:ext cx="1575122" cy="369094"/>
          </a:xfrm>
          <a:prstGeom prst="curvedDown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0" name="오른쪽 화살표 39"/>
          <p:cNvSpPr/>
          <p:nvPr/>
        </p:nvSpPr>
        <p:spPr>
          <a:xfrm rot="17478392">
            <a:off x="4390749" y="4015150"/>
            <a:ext cx="1335837" cy="251912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6580" y="4284687"/>
            <a:ext cx="2868813" cy="2304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" name="모서리가 둥근 직사각형 50"/>
          <p:cNvSpPr/>
          <p:nvPr/>
        </p:nvSpPr>
        <p:spPr>
          <a:xfrm>
            <a:off x="4194572" y="4212679"/>
            <a:ext cx="3024336" cy="2520280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30876" y="5868863"/>
            <a:ext cx="985981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순서도: 천공 테이프 66"/>
          <p:cNvSpPr/>
          <p:nvPr/>
        </p:nvSpPr>
        <p:spPr>
          <a:xfrm>
            <a:off x="4770636" y="1476375"/>
            <a:ext cx="1800200" cy="360040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순서도: 천공 테이프 65"/>
          <p:cNvSpPr/>
          <p:nvPr/>
        </p:nvSpPr>
        <p:spPr>
          <a:xfrm>
            <a:off x="522164" y="1980431"/>
            <a:ext cx="1800200" cy="432048"/>
          </a:xfrm>
          <a:prstGeom prst="flowChartPunchedTap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2204" y="2700511"/>
            <a:ext cx="2167322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4150195" cy="618655"/>
            <a:chOff x="255" y="3581"/>
            <a:chExt cx="1965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75" y="3584"/>
              <a:ext cx="1845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err="1" smtClean="0">
                  <a:solidFill>
                    <a:srgbClr val="000000"/>
                  </a:solidFill>
                </a:rPr>
                <a:t>알터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 프로그램 설치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863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5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6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7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8188" y="4068663"/>
            <a:ext cx="2376264" cy="1882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직사각형 70"/>
          <p:cNvSpPr/>
          <p:nvPr/>
        </p:nvSpPr>
        <p:spPr>
          <a:xfrm>
            <a:off x="594172" y="1980431"/>
            <a:ext cx="230425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어드민으로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설치</a:t>
            </a:r>
            <a:endParaRPr lang="en-US" altLang="ko-KR" sz="14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594172" y="2484487"/>
            <a:ext cx="2880320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계정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pjjh0305 / r5678</a:t>
            </a:r>
          </a:p>
        </p:txBody>
      </p:sp>
      <p:sp>
        <p:nvSpPr>
          <p:cNvPr id="81" name="직사각형 80"/>
          <p:cNvSpPr/>
          <p:nvPr/>
        </p:nvSpPr>
        <p:spPr>
          <a:xfrm>
            <a:off x="4914652" y="1404367"/>
            <a:ext cx="223224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4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직접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설치시</a:t>
            </a:r>
            <a:endParaRPr lang="en-US" altLang="ko-KR" sz="14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522164" y="2556495"/>
            <a:ext cx="2880320" cy="1008112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모서리가 둥근 직사각형 85"/>
          <p:cNvSpPr/>
          <p:nvPr/>
        </p:nvSpPr>
        <p:spPr>
          <a:xfrm>
            <a:off x="450156" y="3924647"/>
            <a:ext cx="2952328" cy="2304256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89"/>
          <p:cNvGrpSpPr/>
          <p:nvPr/>
        </p:nvGrpSpPr>
        <p:grpSpPr>
          <a:xfrm>
            <a:off x="9091116" y="3924647"/>
            <a:ext cx="288032" cy="288032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88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9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41" name="모서리가 둥근 직사각형 40"/>
          <p:cNvSpPr/>
          <p:nvPr/>
        </p:nvSpPr>
        <p:spPr>
          <a:xfrm>
            <a:off x="2034332" y="5508823"/>
            <a:ext cx="1152128" cy="288032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7" name="그룹 46"/>
          <p:cNvGrpSpPr/>
          <p:nvPr/>
        </p:nvGrpSpPr>
        <p:grpSpPr>
          <a:xfrm>
            <a:off x="882204" y="6588943"/>
            <a:ext cx="2448272" cy="432048"/>
            <a:chOff x="594172" y="6084887"/>
            <a:chExt cx="2448272" cy="432048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594172" y="6084887"/>
              <a:ext cx="2016224" cy="432048"/>
            </a:xfrm>
            <a:prstGeom prst="round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738188" y="6084887"/>
              <a:ext cx="2304256" cy="432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fontAlgn="base"/>
              <a:r>
                <a:rPr lang="en-US" altLang="ko-KR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확장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or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dirty="0" err="1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심플버전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선택</a:t>
              </a:r>
              <a:endPara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10596" y="2052439"/>
            <a:ext cx="2611884" cy="1705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8" name="그룹 47"/>
          <p:cNvGrpSpPr/>
          <p:nvPr/>
        </p:nvGrpSpPr>
        <p:grpSpPr>
          <a:xfrm>
            <a:off x="8245128" y="4284687"/>
            <a:ext cx="2448272" cy="432048"/>
            <a:chOff x="594172" y="6084887"/>
            <a:chExt cx="2448272" cy="432048"/>
          </a:xfrm>
        </p:grpSpPr>
        <p:sp>
          <p:nvSpPr>
            <p:cNvPr id="49" name="모서리가 둥근 직사각형 48"/>
            <p:cNvSpPr/>
            <p:nvPr/>
          </p:nvSpPr>
          <p:spPr>
            <a:xfrm>
              <a:off x="594172" y="6084887"/>
              <a:ext cx="2016224" cy="432048"/>
            </a:xfrm>
            <a:prstGeom prst="round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738188" y="6084887"/>
              <a:ext cx="2304256" cy="43204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fontAlgn="base"/>
              <a:r>
                <a:rPr lang="en-US" altLang="ko-KR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확장 </a:t>
              </a:r>
              <a:r>
                <a:rPr lang="en-US" altLang="ko-KR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or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</a:t>
              </a:r>
              <a:r>
                <a:rPr lang="ko-KR" altLang="en-US" sz="1200" b="1" dirty="0" err="1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심플버전</a:t>
              </a:r>
              <a:r>
                <a:rPr lang="ko-KR" altLang="en-US" sz="1200" b="1" dirty="0" smtClean="0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rPr>
                <a:t> 선택</a:t>
              </a:r>
              <a:endPara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0" name="그룹 89"/>
          <p:cNvGrpSpPr/>
          <p:nvPr/>
        </p:nvGrpSpPr>
        <p:grpSpPr>
          <a:xfrm>
            <a:off x="7722964" y="1476375"/>
            <a:ext cx="2665096" cy="1872208"/>
            <a:chOff x="4626620" y="4572719"/>
            <a:chExt cx="2665096" cy="1872208"/>
          </a:xfrm>
        </p:grpSpPr>
        <p:pic>
          <p:nvPicPr>
            <p:cNvPr id="2052" name="Picture 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4770636" y="4716735"/>
              <a:ext cx="2521080" cy="1656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2" name="모서리가 둥근 직사각형 51"/>
            <p:cNvSpPr/>
            <p:nvPr/>
          </p:nvSpPr>
          <p:spPr>
            <a:xfrm>
              <a:off x="4626620" y="4572719"/>
              <a:ext cx="2664296" cy="1872208"/>
            </a:xfrm>
            <a:prstGeom prst="round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89"/>
          <p:cNvGrpSpPr/>
          <p:nvPr/>
        </p:nvGrpSpPr>
        <p:grpSpPr>
          <a:xfrm>
            <a:off x="1818308" y="3636615"/>
            <a:ext cx="252028" cy="216024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4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5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56" name="그룹 89"/>
          <p:cNvGrpSpPr/>
          <p:nvPr/>
        </p:nvGrpSpPr>
        <p:grpSpPr>
          <a:xfrm>
            <a:off x="1746300" y="6300911"/>
            <a:ext cx="252028" cy="216024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62" name="그룹 89"/>
          <p:cNvGrpSpPr/>
          <p:nvPr/>
        </p:nvGrpSpPr>
        <p:grpSpPr>
          <a:xfrm>
            <a:off x="5562724" y="3852639"/>
            <a:ext cx="288032" cy="288032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64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5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70" name="직사각형 69"/>
          <p:cNvSpPr/>
          <p:nvPr/>
        </p:nvSpPr>
        <p:spPr>
          <a:xfrm>
            <a:off x="7506940" y="3348583"/>
            <a:ext cx="331236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가입된 등록자의 이름과 핸드폰 번호 등록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2)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수신된 인증번호 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3)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다운로드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59" name="그룹 89"/>
          <p:cNvGrpSpPr/>
          <p:nvPr/>
        </p:nvGrpSpPr>
        <p:grpSpPr>
          <a:xfrm rot="13616477">
            <a:off x="7239814" y="3959018"/>
            <a:ext cx="252028" cy="363763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60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1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75" name="직사각형 74"/>
          <p:cNvSpPr/>
          <p:nvPr/>
        </p:nvSpPr>
        <p:spPr>
          <a:xfrm>
            <a:off x="6930876" y="5868863"/>
            <a:ext cx="1008112" cy="1080120"/>
          </a:xfrm>
          <a:prstGeom prst="rect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4410596" y="6732959"/>
            <a:ext cx="158417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알터다운로드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클릭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7" name="모서리가 둥근 직사각형 86"/>
          <p:cNvSpPr/>
          <p:nvPr/>
        </p:nvSpPr>
        <p:spPr>
          <a:xfrm>
            <a:off x="4194572" y="1980431"/>
            <a:ext cx="2952328" cy="1800200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0" name="그룹 89"/>
          <p:cNvGrpSpPr/>
          <p:nvPr/>
        </p:nvGrpSpPr>
        <p:grpSpPr>
          <a:xfrm>
            <a:off x="9091116" y="4788743"/>
            <a:ext cx="288032" cy="288032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82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1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95" name="그룹 94"/>
          <p:cNvGrpSpPr/>
          <p:nvPr/>
        </p:nvGrpSpPr>
        <p:grpSpPr>
          <a:xfrm>
            <a:off x="8227020" y="5148783"/>
            <a:ext cx="2160240" cy="1584176"/>
            <a:chOff x="8183587" y="5364807"/>
            <a:chExt cx="2160240" cy="1584176"/>
          </a:xfrm>
        </p:grpSpPr>
        <p:pic>
          <p:nvPicPr>
            <p:cNvPr id="8196" name="Picture 4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8299028" y="5436815"/>
              <a:ext cx="1951665" cy="14401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4" name="모서리가 둥근 직사각형 93"/>
            <p:cNvSpPr/>
            <p:nvPr/>
          </p:nvSpPr>
          <p:spPr>
            <a:xfrm>
              <a:off x="8183587" y="5364807"/>
              <a:ext cx="2160240" cy="1584176"/>
            </a:xfrm>
            <a:prstGeom prst="round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7" name="직사각형 96"/>
          <p:cNvSpPr/>
          <p:nvPr/>
        </p:nvSpPr>
        <p:spPr>
          <a:xfrm>
            <a:off x="8299028" y="6732959"/>
            <a:ext cx="2232248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1)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가입된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ID/PW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로 로그인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회원 가입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3446949" cy="618655"/>
            <a:chOff x="255" y="3581"/>
            <a:chExt cx="1699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48" y="3607"/>
              <a:ext cx="1606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계약서 작성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556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4626620" y="4932759"/>
            <a:ext cx="4464496" cy="792088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 smtClean="0">
                <a:solidFill>
                  <a:schemeClr val="tx1"/>
                </a:solidFill>
              </a:rPr>
              <a:t>카드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결재시</a:t>
            </a:r>
            <a:r>
              <a:rPr lang="en-US" altLang="ko-KR" sz="1600" dirty="0" smtClean="0">
                <a:solidFill>
                  <a:schemeClr val="tx1"/>
                </a:solidFill>
              </a:rPr>
              <a:t>- pay up</a:t>
            </a:r>
            <a:r>
              <a:rPr lang="ko-KR" altLang="en-US" sz="1600" dirty="0" smtClean="0">
                <a:solidFill>
                  <a:schemeClr val="tx1"/>
                </a:solidFill>
              </a:rPr>
              <a:t>으로 결재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ko-KR" altLang="en-US" sz="1600" dirty="0" smtClean="0">
                <a:solidFill>
                  <a:schemeClr val="tx1"/>
                </a:solidFill>
              </a:rPr>
              <a:t>계정 </a:t>
            </a:r>
            <a:r>
              <a:rPr lang="en-US" altLang="ko-KR" sz="1600" dirty="0" smtClean="0">
                <a:solidFill>
                  <a:schemeClr val="tx1"/>
                </a:solidFill>
              </a:rPr>
              <a:t>: rter8 / rter1234!@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4698628" y="1404367"/>
            <a:ext cx="5688632" cy="26642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수기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계약서을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작성한다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작성방법은  예시와 같이 기입한다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알터프리미엄에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체크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알터네이버는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확인매물에 체크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계약기간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금액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결재수단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카드사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&amp;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승인일자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/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중개사무소 정보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대표자명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서명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중개등록번호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사업자번호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대표번호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휴대폰 번호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주소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지번주소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))/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날자 입력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작성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완료후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사본은 해당 업소에 전달한다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원본은 사진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찍은후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즉시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본사방에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올리고 원본은 관리한다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buAutoNum type="arabicPeriod"/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172" y="2124447"/>
            <a:ext cx="3168352" cy="47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그룹 25"/>
          <p:cNvGrpSpPr/>
          <p:nvPr/>
        </p:nvGrpSpPr>
        <p:grpSpPr>
          <a:xfrm>
            <a:off x="4842644" y="4068663"/>
            <a:ext cx="3482409" cy="609680"/>
            <a:chOff x="5482601" y="1476375"/>
            <a:chExt cx="3482409" cy="609680"/>
          </a:xfrm>
        </p:grpSpPr>
        <p:sp>
          <p:nvSpPr>
            <p:cNvPr id="53" name="직사각형 6"/>
            <p:cNvSpPr>
              <a:spLocks noChangeArrowheads="1"/>
            </p:cNvSpPr>
            <p:nvPr/>
          </p:nvSpPr>
          <p:spPr bwMode="auto">
            <a:xfrm>
              <a:off x="5706740" y="1548383"/>
              <a:ext cx="3258270" cy="401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가입 방법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사용료 결재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56" name="Line 277"/>
            <p:cNvSpPr>
              <a:spLocks noChangeShapeType="1"/>
            </p:cNvSpPr>
            <p:nvPr/>
          </p:nvSpPr>
          <p:spPr bwMode="gray">
            <a:xfrm>
              <a:off x="5490716" y="1980431"/>
              <a:ext cx="3156829" cy="105624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59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0716" y="1476375"/>
              <a:ext cx="377359" cy="431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0" name="Line 281"/>
            <p:cNvSpPr>
              <a:spLocks noChangeShapeType="1"/>
            </p:cNvSpPr>
            <p:nvPr/>
          </p:nvSpPr>
          <p:spPr bwMode="gray">
            <a:xfrm flipV="1">
              <a:off x="5482601" y="1817390"/>
              <a:ext cx="144046" cy="196159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1" name="모서리가 둥근 직사각형 60"/>
          <p:cNvSpPr/>
          <p:nvPr/>
        </p:nvSpPr>
        <p:spPr>
          <a:xfrm>
            <a:off x="4626620" y="5796855"/>
            <a:ext cx="4464496" cy="1152128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 smtClean="0">
                <a:solidFill>
                  <a:schemeClr val="tx1"/>
                </a:solidFill>
              </a:rPr>
              <a:t>계좌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이체시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r>
              <a:rPr lang="ko-KR" altLang="en-US" sz="1600" dirty="0" smtClean="0">
                <a:solidFill>
                  <a:schemeClr val="tx1"/>
                </a:solidFill>
              </a:rPr>
              <a:t>계좌 번호 </a:t>
            </a:r>
            <a:r>
              <a:rPr lang="en-US" altLang="ko-KR" sz="1600" dirty="0" smtClean="0">
                <a:solidFill>
                  <a:schemeClr val="tx1"/>
                </a:solidFill>
              </a:rPr>
              <a:t>: </a:t>
            </a:r>
            <a:r>
              <a:rPr lang="ko-KR" altLang="en-US" sz="1600" dirty="0" smtClean="0">
                <a:solidFill>
                  <a:schemeClr val="tx1"/>
                </a:solidFill>
              </a:rPr>
              <a:t>농협 </a:t>
            </a:r>
            <a:r>
              <a:rPr lang="en-US" altLang="ko-KR" sz="1600" dirty="0" smtClean="0">
                <a:solidFill>
                  <a:schemeClr val="tx1"/>
                </a:solidFill>
              </a:rPr>
              <a:t>00216 449828 08</a:t>
            </a:r>
          </a:p>
          <a:p>
            <a:r>
              <a:rPr lang="ko-KR" altLang="en-US" sz="1600" dirty="0" err="1" smtClean="0">
                <a:solidFill>
                  <a:schemeClr val="tx1"/>
                </a:solidFill>
              </a:rPr>
              <a:t>무문아이엔씨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104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9"/>
            <a:ext cx="3357551" cy="537174"/>
            <a:chOff x="255" y="3581"/>
            <a:chExt cx="1755" cy="178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48" y="3607"/>
              <a:ext cx="1662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상품 종류 및 이용금액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 flipV="1">
              <a:off x="255" y="3727"/>
              <a:ext cx="1605" cy="24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5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" name="표 22"/>
          <p:cNvGraphicFramePr>
            <a:graphicFrameLocks noGrp="1"/>
          </p:cNvGraphicFramePr>
          <p:nvPr/>
        </p:nvGraphicFramePr>
        <p:xfrm>
          <a:off x="2250356" y="3636615"/>
          <a:ext cx="6820681" cy="33394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8855"/>
                <a:gridCol w="1014730"/>
                <a:gridCol w="1930868"/>
                <a:gridCol w="932831"/>
                <a:gridCol w="1943397"/>
              </a:tblGrid>
              <a:tr h="303588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상품</a:t>
                      </a:r>
                      <a:endParaRPr lang="ko-KR" altLang="en-US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가격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기간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03588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프리상품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알터프리</a:t>
                      </a:r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smtClean="0"/>
                        <a:t>4,4000</a:t>
                      </a:r>
                      <a:r>
                        <a:rPr lang="ko-KR" altLang="en-US" sz="120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</a:t>
                      </a:r>
                      <a:r>
                        <a:rPr lang="ko-KR" altLang="en-US" sz="1200" dirty="0" smtClean="0"/>
                        <a:t>개월</a:t>
                      </a:r>
                      <a:endParaRPr lang="ko-KR" altLang="en-US" sz="1200" dirty="0"/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baseline="0" dirty="0" smtClean="0"/>
                        <a:t>-</a:t>
                      </a:r>
                      <a:r>
                        <a:rPr lang="ko-KR" altLang="en-US" sz="1200" baseline="0" dirty="0" smtClean="0"/>
                        <a:t>포함된 쿠폰 없음</a:t>
                      </a:r>
                      <a:endParaRPr lang="en-US" altLang="ko-KR" sz="1200" baseline="0" dirty="0" smtClean="0"/>
                    </a:p>
                    <a:p>
                      <a:pPr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200" baseline="0" dirty="0" err="1" smtClean="0"/>
                        <a:t>기간내</a:t>
                      </a:r>
                      <a:r>
                        <a:rPr lang="ko-KR" altLang="en-US" sz="1200" baseline="0" dirty="0" smtClean="0"/>
                        <a:t> </a:t>
                      </a:r>
                      <a:r>
                        <a:rPr lang="ko-KR" altLang="en-US" sz="1200" baseline="0" dirty="0" err="1" smtClean="0"/>
                        <a:t>건당결재</a:t>
                      </a:r>
                      <a:r>
                        <a:rPr lang="ko-KR" altLang="en-US" sz="1200" baseline="0" dirty="0" smtClean="0"/>
                        <a:t> 후</a:t>
                      </a:r>
                      <a:endParaRPr lang="en-US" altLang="ko-KR" sz="1200" baseline="0" dirty="0" smtClean="0"/>
                    </a:p>
                    <a:p>
                      <a:pPr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200" baseline="0" dirty="0" smtClean="0"/>
                        <a:t> </a:t>
                      </a:r>
                      <a:r>
                        <a:rPr lang="ko-KR" altLang="en-US" sz="1200" baseline="0" dirty="0" smtClean="0"/>
                        <a:t> 매물등록가능</a:t>
                      </a:r>
                      <a:endParaRPr lang="en-US" altLang="ko-KR" sz="1200" baseline="0" dirty="0" smtClean="0"/>
                    </a:p>
                  </a:txBody>
                  <a:tcPr anchor="ctr"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알터프리</a:t>
                      </a:r>
                      <a:r>
                        <a:rPr lang="en-US" altLang="ko-KR" sz="1200" dirty="0" smtClean="0"/>
                        <a:t>12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88,000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</a:t>
                      </a:r>
                      <a:r>
                        <a:rPr lang="ko-KR" altLang="en-US" sz="1200" dirty="0" smtClean="0"/>
                        <a:t>개월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일할계산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300</a:t>
                      </a:r>
                      <a:r>
                        <a:rPr lang="ko-KR" altLang="en-US" sz="1200" dirty="0" smtClean="0"/>
                        <a:t>원</a:t>
                      </a:r>
                      <a:r>
                        <a:rPr lang="en-US" altLang="ko-KR" sz="1200" dirty="0" smtClean="0"/>
                        <a:t>/</a:t>
                      </a:r>
                      <a:r>
                        <a:rPr lang="ko-KR" altLang="en-US" sz="1200" dirty="0" smtClean="0"/>
                        <a:t>일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설정기간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CMS</a:t>
                      </a:r>
                      <a:r>
                        <a:rPr lang="ko-KR" altLang="en-US" sz="1200" dirty="0" smtClean="0"/>
                        <a:t>이용권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9,900</a:t>
                      </a:r>
                      <a:r>
                        <a:rPr lang="ko-KR" altLang="en-US" sz="1200" dirty="0" smtClean="0"/>
                        <a:t>원</a:t>
                      </a:r>
                      <a:r>
                        <a:rPr lang="en-US" altLang="ko-KR" sz="1200" dirty="0" smtClean="0"/>
                        <a:t>/month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월단위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</a:tr>
              <a:tr h="30358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패키지상품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60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146,000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</a:t>
                      </a:r>
                      <a:r>
                        <a:rPr lang="ko-KR" altLang="en-US" sz="1200" dirty="0" smtClean="0"/>
                        <a:t>개월</a:t>
                      </a:r>
                      <a:endParaRPr lang="ko-KR" altLang="en-US" sz="1200" dirty="0"/>
                    </a:p>
                  </a:txBody>
                  <a:tcPr anchor="ctr"/>
                </a:tc>
                <a:tc rowSpan="6"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쿠폰이 포함된 상품</a:t>
                      </a:r>
                      <a:r>
                        <a:rPr lang="en-US" altLang="ko-KR" sz="1200" dirty="0" smtClean="0"/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기간 내 </a:t>
                      </a:r>
                      <a:r>
                        <a:rPr lang="ko-KR" altLang="en-US" sz="1200" dirty="0" err="1" smtClean="0"/>
                        <a:t>사용해야함</a:t>
                      </a:r>
                      <a:r>
                        <a:rPr lang="en-US" altLang="ko-KR" sz="1200" dirty="0" smtClean="0"/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  <a:buFontTx/>
                        <a:buChar char="-"/>
                      </a:pPr>
                      <a:r>
                        <a:rPr lang="ko-KR" altLang="en-US" sz="1200" dirty="0" smtClean="0"/>
                        <a:t> </a:t>
                      </a:r>
                      <a:r>
                        <a:rPr lang="ko-KR" altLang="en-US" sz="1200" dirty="0" err="1" smtClean="0"/>
                        <a:t>만기시</a:t>
                      </a:r>
                      <a:r>
                        <a:rPr lang="ko-KR" altLang="en-US" sz="1200" dirty="0" smtClean="0"/>
                        <a:t> 남은 쿠폰</a:t>
                      </a:r>
                      <a:r>
                        <a:rPr lang="ko-KR" altLang="en-US" sz="1200" baseline="0" dirty="0" smtClean="0"/>
                        <a:t> 소진</a:t>
                      </a:r>
                      <a:endParaRPr lang="en-US" altLang="ko-KR" sz="1200" baseline="0" dirty="0" smtClean="0"/>
                    </a:p>
                    <a:p>
                      <a:pPr algn="l" latinLnBrk="1">
                        <a:lnSpc>
                          <a:spcPct val="150000"/>
                        </a:lnSpc>
                        <a:buFontTx/>
                        <a:buNone/>
                      </a:pPr>
                      <a:r>
                        <a:rPr lang="en-US" altLang="ko-KR" sz="1200" baseline="0" dirty="0" smtClean="0"/>
                        <a:t>  </a:t>
                      </a:r>
                      <a:r>
                        <a:rPr lang="ko-KR" altLang="en-US" sz="1200" baseline="0" dirty="0" smtClean="0"/>
                        <a:t>됨</a:t>
                      </a:r>
                      <a:r>
                        <a:rPr lang="en-US" altLang="ko-KR" sz="1200" baseline="0" dirty="0" smtClean="0"/>
                        <a:t>.</a:t>
                      </a: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endParaRPr lang="ko-KR" altLang="en-US" sz="1200" dirty="0"/>
                    </a:p>
                  </a:txBody>
                  <a:tcPr anchor="ctr"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90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197,000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120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248,000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180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350,000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en-US" altLang="ko-KR" sz="1400" dirty="0" smtClean="0"/>
                    </a:p>
                  </a:txBody>
                  <a:tcPr anchor="ctr"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240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452,000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0358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</a:t>
                      </a:r>
                      <a:r>
                        <a:rPr lang="en-US" altLang="ko-KR" sz="1200" dirty="0" smtClean="0"/>
                        <a:t>300</a:t>
                      </a:r>
                      <a:endParaRPr lang="ko-KR" alt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554,000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/>
        </p:nvGraphicFramePr>
        <p:xfrm>
          <a:off x="2250356" y="2340471"/>
          <a:ext cx="6768752" cy="108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2188"/>
                <a:gridCol w="1692188"/>
                <a:gridCol w="1692188"/>
                <a:gridCol w="1692188"/>
              </a:tblGrid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상품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가격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기간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알터프리미엄</a:t>
                      </a:r>
                      <a:r>
                        <a:rPr lang="en-US" altLang="ko-KR" sz="1200" dirty="0" smtClean="0"/>
                        <a:t>6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132,000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6</a:t>
                      </a:r>
                      <a:r>
                        <a:rPr lang="ko-KR" altLang="en-US" sz="1200" dirty="0" smtClean="0"/>
                        <a:t>개월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알터프리미엄</a:t>
                      </a:r>
                      <a:r>
                        <a:rPr lang="en-US" altLang="ko-KR" sz="1200" dirty="0" smtClean="0"/>
                        <a:t>12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264,000</a:t>
                      </a:r>
                      <a:r>
                        <a:rPr lang="ko-KR" altLang="en-US" sz="1200" dirty="0" smtClean="0"/>
                        <a:t>원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12</a:t>
                      </a:r>
                      <a:r>
                        <a:rPr lang="ko-KR" altLang="en-US" sz="1200" dirty="0" smtClean="0"/>
                        <a:t>개월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200" dirty="0" smtClean="0"/>
                        <a:t>- </a:t>
                      </a:r>
                      <a:r>
                        <a:rPr lang="ko-KR" altLang="en-US" sz="1200" dirty="0" smtClean="0"/>
                        <a:t>기본단위상품</a:t>
                      </a:r>
                      <a:endParaRPr lang="ko-KR" altLang="en-US" sz="1200" dirty="0"/>
                    </a:p>
                  </a:txBody>
                  <a:tcPr anchor="ctr"/>
                </a:tc>
              </a:tr>
            </a:tbl>
          </a:graphicData>
        </a:graphic>
      </p:graphicFrame>
      <p:grpSp>
        <p:nvGrpSpPr>
          <p:cNvPr id="32" name="그룹 31"/>
          <p:cNvGrpSpPr/>
          <p:nvPr/>
        </p:nvGrpSpPr>
        <p:grpSpPr>
          <a:xfrm>
            <a:off x="594172" y="4860751"/>
            <a:ext cx="1728192" cy="864096"/>
            <a:chOff x="392946" y="2161010"/>
            <a:chExt cx="1785950" cy="1785950"/>
          </a:xfrm>
        </p:grpSpPr>
        <p:sp>
          <p:nvSpPr>
            <p:cNvPr id="33" name="모서리가 둥근 직사각형 32"/>
            <p:cNvSpPr/>
            <p:nvPr/>
          </p:nvSpPr>
          <p:spPr>
            <a:xfrm>
              <a:off x="392946" y="2161010"/>
              <a:ext cx="1785950" cy="1785950"/>
            </a:xfrm>
            <a:prstGeom prst="roundRect">
              <a:avLst/>
            </a:prstGeom>
            <a:solidFill>
              <a:srgbClr val="56AFE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4" name="모서리가 둥근 직사각형 33"/>
            <p:cNvSpPr/>
            <p:nvPr/>
          </p:nvSpPr>
          <p:spPr>
            <a:xfrm>
              <a:off x="571500" y="2339975"/>
              <a:ext cx="1419225" cy="141922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41775" y="2671281"/>
              <a:ext cx="1501330" cy="5997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err="1" smtClean="0">
                  <a:gradFill>
                    <a:gsLst>
                      <a:gs pos="19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Arial" pitchFamily="34" charset="0"/>
                  <a:cs typeface="Arial" pitchFamily="34" charset="0"/>
                </a:rPr>
                <a:t>알터네이버</a:t>
              </a:r>
              <a:endParaRPr kumimoji="0" lang="ko-KR" altLang="en-US" sz="1600" b="1" dirty="0">
                <a:gradFill>
                  <a:gsLst>
                    <a:gs pos="19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  <p:grpSp>
        <p:nvGrpSpPr>
          <p:cNvPr id="36" name="그룹 35"/>
          <p:cNvGrpSpPr/>
          <p:nvPr/>
        </p:nvGrpSpPr>
        <p:grpSpPr>
          <a:xfrm>
            <a:off x="594172" y="2484487"/>
            <a:ext cx="1728192" cy="864096"/>
            <a:chOff x="392946" y="2161010"/>
            <a:chExt cx="1785950" cy="1785950"/>
          </a:xfrm>
        </p:grpSpPr>
        <p:sp>
          <p:nvSpPr>
            <p:cNvPr id="37" name="모서리가 둥근 직사각형 36"/>
            <p:cNvSpPr/>
            <p:nvPr/>
          </p:nvSpPr>
          <p:spPr>
            <a:xfrm>
              <a:off x="392946" y="2161010"/>
              <a:ext cx="1785950" cy="1785950"/>
            </a:xfrm>
            <a:prstGeom prst="roundRect">
              <a:avLst/>
            </a:prstGeom>
            <a:solidFill>
              <a:srgbClr val="56AFE6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571500" y="2339975"/>
              <a:ext cx="1419225" cy="1419225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41775" y="2671280"/>
              <a:ext cx="1501330" cy="69973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ko-KR" altLang="en-US" sz="1600" b="1" dirty="0" err="1" smtClean="0">
                  <a:gradFill>
                    <a:gsLst>
                      <a:gs pos="19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</a:gsLst>
                    <a:lin ang="5400000" scaled="0"/>
                  </a:gradFill>
                  <a:latin typeface="Arial" pitchFamily="34" charset="0"/>
                  <a:cs typeface="Arial" pitchFamily="34" charset="0"/>
                </a:rPr>
                <a:t>알터프리미엄</a:t>
              </a:r>
              <a:endParaRPr kumimoji="0" lang="ko-KR" altLang="en-US" sz="1600" b="1" dirty="0">
                <a:gradFill>
                  <a:gsLst>
                    <a:gs pos="19000">
                      <a:schemeClr val="tx1">
                        <a:lumMod val="85000"/>
                        <a:lumOff val="15000"/>
                      </a:schemeClr>
                    </a:gs>
                    <a:gs pos="100000">
                      <a:schemeClr val="tx1">
                        <a:lumMod val="95000"/>
                        <a:lumOff val="5000"/>
                      </a:schemeClr>
                    </a:gs>
                  </a:gsLst>
                  <a:lin ang="5400000" scaled="0"/>
                </a:gradFill>
                <a:latin typeface="Arial" pitchFamily="34" charset="0"/>
                <a:ea typeface="+mn-ea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4104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 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5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523164" y="5364807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522164" y="1836415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1.NAVER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매물관리 선택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8148" y="2268462"/>
            <a:ext cx="3685116" cy="417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94572" y="1476375"/>
            <a:ext cx="637641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3474492" y="3564607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4410596" y="3420591"/>
            <a:ext cx="5328592" cy="3996656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네이버로 전송한 매물리스트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등록된 매물은 노출기간이 표시된다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거래완료 된 매물리스트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en-US" altLang="ko-KR" sz="110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3</a:t>
            </a: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등록종료 된 매물리스트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노출기간이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 지나 등록 종료된 매물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매물 맨 우측 재전송 클릭으로 재등록 가능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등록매물 중 동일주소처리 된 리스트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타 업소에서 등록중인 매물을 거래완료 처리하여 처리 요청되는 매물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</a:b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/>
            <a:endParaRPr lang="en-US" altLang="ko-KR" sz="1100" b="1" dirty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5.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신고매물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정상매물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거래완료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노출종료 선택 처리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/ 3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7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매물등록이 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제한되고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5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건 허위매물 신고될 시 </a:t>
            </a:r>
            <a:r>
              <a:rPr lang="en-US" altLang="ko-KR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30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일간 매물등록이 제한된다 </a:t>
            </a:r>
            <a:r>
              <a:rPr lang="ko-KR" altLang="en-US" sz="1100" b="1" dirty="0" err="1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패널티</a:t>
            </a:r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 기간이 지나</a:t>
            </a:r>
            <a:endParaRPr lang="en-US" altLang="ko-KR" sz="11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r>
              <a:rPr lang="ko-KR" altLang="en-US" sz="1100" b="1" dirty="0" smtClean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rPr>
              <a:t>면 누적 되지 않고 초기화된다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4266580" y="198043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058668" y="198043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5850756" y="198043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6642844" y="198043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7434932" y="198043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타원 44"/>
          <p:cNvSpPr/>
          <p:nvPr/>
        </p:nvSpPr>
        <p:spPr>
          <a:xfrm>
            <a:off x="4122564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4914652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6498828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5706740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7290916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그림 118" descr="네이버정책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5122" y="1994681"/>
            <a:ext cx="6648966" cy="4639134"/>
          </a:xfrm>
          <a:prstGeom prst="rect">
            <a:avLst/>
          </a:prstGeom>
          <a:ln>
            <a:solidFill>
              <a:schemeClr val="accent2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41040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3.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상품구성 및 용어정리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06388" y="1332357"/>
            <a:ext cx="3325814" cy="576065"/>
            <a:chOff x="193" y="3581"/>
            <a:chExt cx="2095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193" y="3607"/>
              <a:ext cx="2012" cy="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400" b="1" dirty="0" err="1" smtClean="0">
                  <a:solidFill>
                    <a:srgbClr val="000000"/>
                  </a:solidFill>
                </a:rPr>
                <a:t>알터네이버</a:t>
              </a:r>
              <a:r>
                <a:rPr lang="ko-KR" altLang="en-US" sz="1400" b="1" dirty="0" smtClean="0">
                  <a:solidFill>
                    <a:srgbClr val="000000"/>
                  </a:solidFill>
                </a:rPr>
                <a:t>  </a:t>
              </a:r>
              <a:endParaRPr lang="ko-KR" altLang="en-US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033" cy="29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5" cstate="print"/>
          <a:srcRect l="6300" r="73750" b="52878"/>
          <a:stretch>
            <a:fillRect/>
          </a:stretch>
        </p:blipFill>
        <p:spPr bwMode="auto">
          <a:xfrm>
            <a:off x="9204352" y="5566581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그룹 144"/>
          <p:cNvGrpSpPr/>
          <p:nvPr/>
        </p:nvGrpSpPr>
        <p:grpSpPr>
          <a:xfrm>
            <a:off x="7362924" y="2785666"/>
            <a:ext cx="3055874" cy="2709477"/>
            <a:chOff x="7362924" y="2357039"/>
            <a:chExt cx="3055874" cy="2709477"/>
          </a:xfrm>
        </p:grpSpPr>
        <p:grpSp>
          <p:nvGrpSpPr>
            <p:cNvPr id="4" name="그룹 241"/>
            <p:cNvGrpSpPr/>
            <p:nvPr/>
          </p:nvGrpSpPr>
          <p:grpSpPr>
            <a:xfrm>
              <a:off x="7362925" y="2357039"/>
              <a:ext cx="3009107" cy="387350"/>
              <a:chOff x="1645816" y="3672682"/>
              <a:chExt cx="4689897" cy="387350"/>
            </a:xfrm>
          </p:grpSpPr>
          <p:grpSp>
            <p:nvGrpSpPr>
              <p:cNvPr id="5" name="Group 139"/>
              <p:cNvGrpSpPr>
                <a:grpSpLocks/>
              </p:cNvGrpSpPr>
              <p:nvPr/>
            </p:nvGrpSpPr>
            <p:grpSpPr bwMode="auto">
              <a:xfrm>
                <a:off x="1645816" y="3672682"/>
                <a:ext cx="4689897" cy="387350"/>
                <a:chOff x="254" y="2631"/>
                <a:chExt cx="2669" cy="315"/>
              </a:xfrm>
            </p:grpSpPr>
            <p:sp>
              <p:nvSpPr>
                <p:cNvPr id="248" name="AutoShape 14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2669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49" name="Line 141"/>
                <p:cNvSpPr>
                  <a:spLocks noChangeShapeType="1"/>
                </p:cNvSpPr>
                <p:nvPr/>
              </p:nvSpPr>
              <p:spPr bwMode="gray">
                <a:xfrm>
                  <a:off x="454" y="2631"/>
                  <a:ext cx="225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0" name="AutoShape 142"/>
                <p:cNvSpPr>
                  <a:spLocks noChangeArrowheads="1"/>
                </p:cNvSpPr>
                <p:nvPr/>
              </p:nvSpPr>
              <p:spPr bwMode="gray">
                <a:xfrm>
                  <a:off x="259" y="2786"/>
                  <a:ext cx="2657" cy="151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44" name="Text Box 143"/>
              <p:cNvSpPr txBox="1">
                <a:spLocks noChangeArrowheads="1"/>
              </p:cNvSpPr>
              <p:nvPr/>
            </p:nvSpPr>
            <p:spPr bwMode="gray">
              <a:xfrm>
                <a:off x="1827191" y="3779045"/>
                <a:ext cx="4244762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검증방식에 따른 점수 부여로 랭킹순 노출  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7" name="그룹 250"/>
            <p:cNvGrpSpPr/>
            <p:nvPr/>
          </p:nvGrpSpPr>
          <p:grpSpPr>
            <a:xfrm>
              <a:off x="7362925" y="3127514"/>
              <a:ext cx="3009108" cy="387350"/>
              <a:chOff x="1646237" y="4153695"/>
              <a:chExt cx="4689475" cy="387350"/>
            </a:xfrm>
          </p:grpSpPr>
          <p:grpSp>
            <p:nvGrpSpPr>
              <p:cNvPr id="8" name="Group 149"/>
              <p:cNvGrpSpPr>
                <a:grpSpLocks/>
              </p:cNvGrpSpPr>
              <p:nvPr/>
            </p:nvGrpSpPr>
            <p:grpSpPr bwMode="auto">
              <a:xfrm>
                <a:off x="1646237" y="4153695"/>
                <a:ext cx="4689475" cy="387350"/>
                <a:chOff x="254" y="2631"/>
                <a:chExt cx="1162" cy="315"/>
              </a:xfrm>
            </p:grpSpPr>
            <p:sp>
              <p:nvSpPr>
                <p:cNvPr id="257" name="AutoShape 15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2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8" name="Line 151"/>
                <p:cNvSpPr>
                  <a:spLocks noChangeShapeType="1"/>
                </p:cNvSpPr>
                <p:nvPr/>
              </p:nvSpPr>
              <p:spPr bwMode="gray">
                <a:xfrm>
                  <a:off x="340" y="2631"/>
                  <a:ext cx="982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59" name="AutoShape 15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0" cy="144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53" name="Text Box 153"/>
              <p:cNvSpPr txBox="1">
                <a:spLocks noChangeArrowheads="1"/>
              </p:cNvSpPr>
              <p:nvPr/>
            </p:nvSpPr>
            <p:spPr bwMode="gray">
              <a:xfrm>
                <a:off x="1867211" y="4260058"/>
                <a:ext cx="4284351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현장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모바일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모바일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V2&gt;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V2&gt;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전화</a:t>
                </a:r>
                <a:r>
                  <a:rPr kumimoji="0" lang="en-US" altLang="ko-KR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&gt;</a:t>
                </a:r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9" name="그룹 259"/>
            <p:cNvGrpSpPr/>
            <p:nvPr/>
          </p:nvGrpSpPr>
          <p:grpSpPr>
            <a:xfrm>
              <a:off x="7362924" y="3888464"/>
              <a:ext cx="3009109" cy="387350"/>
              <a:chOff x="1645816" y="4645025"/>
              <a:chExt cx="4689731" cy="387350"/>
            </a:xfrm>
          </p:grpSpPr>
          <p:grpSp>
            <p:nvGrpSpPr>
              <p:cNvPr id="10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266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67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68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49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62" name="Text Box 163"/>
              <p:cNvSpPr txBox="1">
                <a:spLocks noChangeArrowheads="1"/>
              </p:cNvSpPr>
              <p:nvPr/>
            </p:nvSpPr>
            <p:spPr bwMode="gray">
              <a:xfrm>
                <a:off x="1832633" y="4751388"/>
                <a:ext cx="4464461" cy="1692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1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현장 확인은 지역에 따라 등록가능 여부 틀림 </a:t>
                </a:r>
                <a:endParaRPr kumimoji="0" lang="ko-KR" altLang="en-US" sz="11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1" name="그룹 268"/>
            <p:cNvGrpSpPr/>
            <p:nvPr/>
          </p:nvGrpSpPr>
          <p:grpSpPr>
            <a:xfrm>
              <a:off x="7381272" y="4679166"/>
              <a:ext cx="3037526" cy="387350"/>
              <a:chOff x="1645816" y="4645025"/>
              <a:chExt cx="4734016" cy="387350"/>
            </a:xfrm>
          </p:grpSpPr>
          <p:grpSp>
            <p:nvGrpSpPr>
              <p:cNvPr id="12" name="Group 159"/>
              <p:cNvGrpSpPr>
                <a:grpSpLocks/>
              </p:cNvGrpSpPr>
              <p:nvPr/>
            </p:nvGrpSpPr>
            <p:grpSpPr bwMode="auto">
              <a:xfrm>
                <a:off x="1645816" y="4645025"/>
                <a:ext cx="4689731" cy="387350"/>
                <a:chOff x="254" y="2631"/>
                <a:chExt cx="1167" cy="315"/>
              </a:xfrm>
            </p:grpSpPr>
            <p:sp>
              <p:nvSpPr>
                <p:cNvPr id="272" name="AutoShape 160"/>
                <p:cNvSpPr>
                  <a:spLocks noChangeArrowheads="1"/>
                </p:cNvSpPr>
                <p:nvPr/>
              </p:nvSpPr>
              <p:spPr bwMode="gray">
                <a:xfrm>
                  <a:off x="254" y="2631"/>
                  <a:ext cx="1167" cy="315"/>
                </a:xfrm>
                <a:prstGeom prst="roundRect">
                  <a:avLst>
                    <a:gd name="adj" fmla="val 8176"/>
                  </a:avLst>
                </a:prstGeom>
                <a:solidFill>
                  <a:schemeClr val="bg1"/>
                </a:solidFill>
                <a:ln w="12700" algn="ctr">
                  <a:solidFill>
                    <a:srgbClr val="C0C0C0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3" name="Line 161"/>
                <p:cNvSpPr>
                  <a:spLocks noChangeShapeType="1"/>
                </p:cNvSpPr>
                <p:nvPr/>
              </p:nvSpPr>
              <p:spPr bwMode="gray">
                <a:xfrm>
                  <a:off x="341" y="2631"/>
                  <a:ext cx="985" cy="0"/>
                </a:xfrm>
                <a:prstGeom prst="line">
                  <a:avLst/>
                </a:prstGeom>
                <a:noFill/>
                <a:ln w="25400">
                  <a:solidFill>
                    <a:srgbClr val="378222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 wrap="none" anchor="ctr"/>
                <a:lstStyle/>
                <a:p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4" name="AutoShape 162"/>
                <p:cNvSpPr>
                  <a:spLocks noChangeArrowheads="1"/>
                </p:cNvSpPr>
                <p:nvPr/>
              </p:nvSpPr>
              <p:spPr bwMode="gray">
                <a:xfrm>
                  <a:off x="260" y="2786"/>
                  <a:ext cx="1155" cy="157"/>
                </a:xfrm>
                <a:prstGeom prst="roundRect">
                  <a:avLst>
                    <a:gd name="adj" fmla="val 8176"/>
                  </a:avLst>
                </a:prstGeom>
                <a:gradFill rotWithShape="1">
                  <a:gsLst>
                    <a:gs pos="0">
                      <a:srgbClr val="EAEAEA"/>
                    </a:gs>
                    <a:gs pos="100000">
                      <a:srgbClr val="FFFFFF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12700" algn="ctr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1pPr>
                  <a:lvl2pPr marL="742950" indent="-28575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2pPr>
                  <a:lvl3pPr marL="11430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3pPr>
                  <a:lvl4pPr marL="16002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4pPr>
                  <a:lvl5pPr marL="2057400" indent="-228600" eaLnBrk="0" hangingPunct="0"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baseline="-25000">
                      <a:solidFill>
                        <a:schemeClr val="tx1"/>
                      </a:solidFill>
                      <a:latin typeface="굴림" charset="-127"/>
                      <a:ea typeface="굴림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271" name="Text Box 163"/>
              <p:cNvSpPr txBox="1">
                <a:spLocks noChangeArrowheads="1"/>
              </p:cNvSpPr>
              <p:nvPr/>
            </p:nvSpPr>
            <p:spPr bwMode="gray">
              <a:xfrm>
                <a:off x="1663047" y="4751388"/>
                <a:ext cx="4716785" cy="1846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lvl1pPr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1pPr>
                <a:lvl2pPr marL="742950" indent="-28575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2pPr>
                <a:lvl3pPr marL="11430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3pPr>
                <a:lvl4pPr marL="16002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4pPr>
                <a:lvl5pPr marL="2057400" indent="-228600" defTabSz="1584325" eaLnBrk="0" hangingPunct="0"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5pPr>
                <a:lvl6pPr marL="25146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6pPr>
                <a:lvl7pPr marL="29718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7pPr>
                <a:lvl8pPr marL="34290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8pPr>
                <a:lvl9pPr marL="3886200" indent="-228600" defTabSz="1584325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baseline="-25000">
                    <a:solidFill>
                      <a:schemeClr val="tx1"/>
                    </a:solidFill>
                    <a:latin typeface="굴림" charset="-127"/>
                    <a:ea typeface="굴림" charset="-127"/>
                  </a:defRPr>
                </a:lvl9pPr>
              </a:lstStyle>
              <a:p>
                <a:pPr eaLnBrk="1" latinLnBrk="0" hangingPunct="1"/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분양권 매물은 모바일</a:t>
                </a:r>
                <a:r>
                  <a:rPr kumimoji="0" lang="en-US" altLang="ko-KR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전화</a:t>
                </a:r>
                <a:r>
                  <a:rPr kumimoji="0" lang="en-US" altLang="ko-KR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,</a:t>
                </a:r>
                <a:r>
                  <a:rPr kumimoji="0" lang="ko-KR" altLang="en-US" sz="1200" baseline="0" dirty="0" smtClean="0">
                    <a:solidFill>
                      <a:srgbClr val="204C14"/>
                    </a:solidFill>
                    <a:latin typeface="굴림" pitchFamily="50" charset="-127"/>
                    <a:ea typeface="굴림" pitchFamily="50" charset="-127"/>
                  </a:rPr>
                  <a:t>홍보확인만 가능</a:t>
                </a:r>
                <a:endParaRPr kumimoji="0" lang="ko-KR" altLang="en-US" sz="1200" baseline="0" dirty="0">
                  <a:solidFill>
                    <a:srgbClr val="204C14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13" name="Group 86"/>
            <p:cNvGrpSpPr>
              <a:grpSpLocks/>
            </p:cNvGrpSpPr>
            <p:nvPr/>
          </p:nvGrpSpPr>
          <p:grpSpPr bwMode="auto">
            <a:xfrm rot="10800000">
              <a:off x="8801688" y="2863720"/>
              <a:ext cx="168275" cy="182563"/>
              <a:chOff x="2114" y="4558"/>
              <a:chExt cx="106" cy="115"/>
            </a:xfrm>
          </p:grpSpPr>
          <p:grpSp>
            <p:nvGrpSpPr>
              <p:cNvPr id="14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80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1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15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78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79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16" name="Group 86"/>
            <p:cNvGrpSpPr>
              <a:grpSpLocks/>
            </p:cNvGrpSpPr>
            <p:nvPr/>
          </p:nvGrpSpPr>
          <p:grpSpPr bwMode="auto">
            <a:xfrm rot="10800000">
              <a:off x="8801688" y="3596095"/>
              <a:ext cx="168275" cy="182563"/>
              <a:chOff x="2114" y="4558"/>
              <a:chExt cx="106" cy="115"/>
            </a:xfrm>
          </p:grpSpPr>
          <p:grpSp>
            <p:nvGrpSpPr>
              <p:cNvPr id="17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87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8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18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85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86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  <p:grpSp>
          <p:nvGrpSpPr>
            <p:cNvPr id="19" name="Group 86"/>
            <p:cNvGrpSpPr>
              <a:grpSpLocks/>
            </p:cNvGrpSpPr>
            <p:nvPr/>
          </p:nvGrpSpPr>
          <p:grpSpPr bwMode="auto">
            <a:xfrm rot="10800000">
              <a:off x="8801688" y="4396321"/>
              <a:ext cx="168275" cy="182563"/>
              <a:chOff x="2114" y="4558"/>
              <a:chExt cx="106" cy="115"/>
            </a:xfrm>
          </p:grpSpPr>
          <p:grpSp>
            <p:nvGrpSpPr>
              <p:cNvPr id="20" name="Group 87"/>
              <p:cNvGrpSpPr>
                <a:grpSpLocks/>
              </p:cNvGrpSpPr>
              <p:nvPr/>
            </p:nvGrpSpPr>
            <p:grpSpPr bwMode="auto">
              <a:xfrm>
                <a:off x="2114" y="4558"/>
                <a:ext cx="106" cy="58"/>
                <a:chOff x="4356" y="3584"/>
                <a:chExt cx="258" cy="140"/>
              </a:xfrm>
            </p:grpSpPr>
            <p:sp>
              <p:nvSpPr>
                <p:cNvPr id="294" name="AutoShape 88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95" name="AutoShape 89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21" name="Group 90"/>
              <p:cNvGrpSpPr>
                <a:grpSpLocks/>
              </p:cNvGrpSpPr>
              <p:nvPr/>
            </p:nvGrpSpPr>
            <p:grpSpPr bwMode="auto">
              <a:xfrm>
                <a:off x="2114" y="4615"/>
                <a:ext cx="106" cy="58"/>
                <a:chOff x="4356" y="3584"/>
                <a:chExt cx="258" cy="140"/>
              </a:xfrm>
            </p:grpSpPr>
            <p:sp>
              <p:nvSpPr>
                <p:cNvPr id="292" name="AutoShape 91"/>
                <p:cNvSpPr>
                  <a:spLocks noChangeArrowheads="1"/>
                </p:cNvSpPr>
                <p:nvPr/>
              </p:nvSpPr>
              <p:spPr bwMode="gray">
                <a:xfrm>
                  <a:off x="4356" y="3584"/>
                  <a:ext cx="258" cy="136"/>
                </a:xfrm>
                <a:prstGeom prst="triangle">
                  <a:avLst>
                    <a:gd name="adj" fmla="val 50000"/>
                  </a:avLst>
                </a:prstGeom>
                <a:solidFill>
                  <a:srgbClr val="C0C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293" name="AutoShape 92"/>
                <p:cNvSpPr>
                  <a:spLocks noChangeArrowheads="1"/>
                </p:cNvSpPr>
                <p:nvPr/>
              </p:nvSpPr>
              <p:spPr bwMode="gray">
                <a:xfrm>
                  <a:off x="4425" y="3662"/>
                  <a:ext cx="120" cy="62"/>
                </a:xfrm>
                <a:prstGeom prst="triangle">
                  <a:avLst>
                    <a:gd name="adj" fmla="val 50000"/>
                  </a:avLst>
                </a:prstGeom>
                <a:solidFill>
                  <a:schemeClr val="bg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1pPr>
                  <a:lvl2pPr marL="742950" indent="-28575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2pPr>
                  <a:lvl3pPr marL="11430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3pPr>
                  <a:lvl4pPr marL="16002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4pPr>
                  <a:lvl5pPr marL="2057400" indent="-228600" eaLnBrk="0" hangingPunct="0"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900">
                      <a:solidFill>
                        <a:schemeClr val="tx1"/>
                      </a:solidFill>
                      <a:latin typeface="산돌고딕B" pitchFamily="18" charset="-127"/>
                      <a:ea typeface="산돌고딕B" pitchFamily="18" charset="-127"/>
                    </a:defRPr>
                  </a:lvl9pPr>
                </a:lstStyle>
                <a:p>
                  <a:pPr eaLnBrk="1" hangingPunct="1"/>
                  <a:endParaRPr lang="ko-KR" altLang="en-US" dirty="0"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</p:grpSp>
      </p:grpSp>
      <p:grpSp>
        <p:nvGrpSpPr>
          <p:cNvPr id="22" name="Group 123"/>
          <p:cNvGrpSpPr>
            <a:grpSpLocks/>
          </p:cNvGrpSpPr>
          <p:nvPr/>
        </p:nvGrpSpPr>
        <p:grpSpPr bwMode="auto">
          <a:xfrm>
            <a:off x="7775592" y="2137557"/>
            <a:ext cx="2106149" cy="300038"/>
            <a:chOff x="1587" y="4034"/>
            <a:chExt cx="1149" cy="189"/>
          </a:xfrm>
        </p:grpSpPr>
        <p:sp>
          <p:nvSpPr>
            <p:cNvPr id="297" name="Text Box 148"/>
            <p:cNvSpPr txBox="1">
              <a:spLocks noChangeArrowheads="1"/>
            </p:cNvSpPr>
            <p:nvPr/>
          </p:nvSpPr>
          <p:spPr bwMode="gray">
            <a:xfrm>
              <a:off x="1754" y="4034"/>
              <a:ext cx="973" cy="1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84079" tIns="42040" rIns="84079" bIns="42040">
              <a:spAutoFit/>
            </a:bodyPr>
            <a:lstStyle>
              <a:lvl1pPr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1pPr>
              <a:lvl2pPr marL="742950" indent="-28575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2pPr>
              <a:lvl3pPr marL="1143000" indent="-228600" defTabSz="841375" eaLnBrk="0" hangingPunct="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3pPr>
              <a:lvl4pPr marL="1600200" indent="-228600" defTabSz="841375" eaLnBrk="0" hangingPunct="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4pPr>
              <a:lvl5pPr marL="2057400" indent="-228600" defTabSz="841375" eaLnBrk="0" hangingPunct="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5pPr>
              <a:lvl6pPr marL="25146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6pPr>
              <a:lvl7pPr marL="29718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7pPr>
              <a:lvl8pPr marL="34290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8pPr>
              <a:lvl9pPr marL="3886200" indent="-228600" defTabSz="841375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맑은 고딕" pitchFamily="50" charset="-127"/>
                  <a:ea typeface="맑은 고딕" pitchFamily="50" charset="-127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ko-KR" altLang="en-US" sz="1400" dirty="0" smtClean="0">
                  <a:solidFill>
                    <a:srgbClr val="FF0000"/>
                  </a:solidFill>
                  <a:latin typeface="굴림" pitchFamily="50" charset="-127"/>
                  <a:ea typeface="굴림" pitchFamily="50" charset="-127"/>
                </a:rPr>
                <a:t>네이버 노출 정책</a:t>
              </a:r>
              <a:endParaRPr lang="ko-KR" altLang="en-US" sz="1400" dirty="0">
                <a:solidFill>
                  <a:srgbClr val="FF0000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23" name="Group 117"/>
            <p:cNvGrpSpPr>
              <a:grpSpLocks/>
            </p:cNvGrpSpPr>
            <p:nvPr/>
          </p:nvGrpSpPr>
          <p:grpSpPr bwMode="auto">
            <a:xfrm>
              <a:off x="2636" y="4102"/>
              <a:ext cx="100" cy="58"/>
              <a:chOff x="3076" y="2654"/>
              <a:chExt cx="147" cy="86"/>
            </a:xfrm>
          </p:grpSpPr>
          <p:sp>
            <p:nvSpPr>
              <p:cNvPr id="302" name="Oval 155"/>
              <p:cNvSpPr>
                <a:spLocks noChangeArrowheads="1"/>
              </p:cNvSpPr>
              <p:nvPr/>
            </p:nvSpPr>
            <p:spPr bwMode="gray">
              <a:xfrm flipH="1">
                <a:off x="3076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3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grpSp>
          <p:nvGrpSpPr>
            <p:cNvPr id="24" name="Group 120"/>
            <p:cNvGrpSpPr>
              <a:grpSpLocks/>
            </p:cNvGrpSpPr>
            <p:nvPr/>
          </p:nvGrpSpPr>
          <p:grpSpPr bwMode="auto">
            <a:xfrm>
              <a:off x="1587" y="4102"/>
              <a:ext cx="99" cy="58"/>
              <a:chOff x="3077" y="2654"/>
              <a:chExt cx="146" cy="86"/>
            </a:xfrm>
          </p:grpSpPr>
          <p:sp>
            <p:nvSpPr>
              <p:cNvPr id="300" name="Oval 155"/>
              <p:cNvSpPr>
                <a:spLocks noChangeArrowheads="1"/>
              </p:cNvSpPr>
              <p:nvPr/>
            </p:nvSpPr>
            <p:spPr bwMode="gray">
              <a:xfrm flipH="1">
                <a:off x="3077" y="2654"/>
                <a:ext cx="84" cy="86"/>
              </a:xfrm>
              <a:prstGeom prst="ellipse">
                <a:avLst/>
              </a:prstGeom>
              <a:solidFill>
                <a:srgbClr val="498DC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1" name="Oval 155"/>
              <p:cNvSpPr>
                <a:spLocks noChangeArrowheads="1"/>
              </p:cNvSpPr>
              <p:nvPr/>
            </p:nvSpPr>
            <p:spPr bwMode="gray">
              <a:xfrm flipH="1">
                <a:off x="3139" y="2654"/>
                <a:ext cx="84" cy="86"/>
              </a:xfrm>
              <a:prstGeom prst="ellipse">
                <a:avLst/>
              </a:prstGeom>
              <a:solidFill>
                <a:srgbClr val="2457B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1pPr>
                <a:lvl2pPr marL="742950" indent="-28575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2pPr>
                <a:lvl3pPr marL="1143000" indent="-228600" eaLnBrk="0" hangingPunct="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3pPr>
                <a:lvl4pPr marL="1600200" indent="-228600" eaLnBrk="0" hangingPunct="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4pPr>
                <a:lvl5pPr marL="2057400" indent="-228600" eaLnBrk="0" hangingPunct="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맑은 고딕" pitchFamily="50" charset="-127"/>
                    <a:ea typeface="맑은 고딕" pitchFamily="50" charset="-127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kumimoji="0" lang="ko-KR" altLang="en-US" sz="1800" dirty="0">
                  <a:latin typeface="굴림" pitchFamily="50" charset="-127"/>
                  <a:ea typeface="굴림" pitchFamily="50" charset="-127"/>
                </a:endParaRPr>
              </a:p>
            </p:txBody>
          </p:sp>
        </p:grpSp>
      </p:grpSp>
      <p:sp>
        <p:nvSpPr>
          <p:cNvPr id="118" name="사각형 설명선 117"/>
          <p:cNvSpPr/>
          <p:nvPr/>
        </p:nvSpPr>
        <p:spPr>
          <a:xfrm>
            <a:off x="3060684" y="2709061"/>
            <a:ext cx="3071834" cy="4527954"/>
          </a:xfrm>
          <a:prstGeom prst="wedgeRectCallout">
            <a:avLst>
              <a:gd name="adj1" fmla="val -62828"/>
              <a:gd name="adj2" fmla="val -10110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  <a:buAutoNum type="arabicPeriod"/>
            </a:pP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현장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네이버와 제휴된 업체에서 직접 방문하여 매물의 사진 및 동영상을 촬영하여 등록 되는 매물검증 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FontTx/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소유자가 본인 네이버계정으로 매물 검증하는 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 확인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V2 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등기부상 소유주 휴대폰 정보와 등기부 첨부로 소유주 검증 없이 집주인 마크 표시 가능한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V2 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매물검증방식을 홍보확인서를 하면서 소유주의 휴대폰번호 기입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네이버에 등록된 번호일때 인정되는 매물검증방식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의뢰인과 통화하여 매물정보의 진정성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존부 및 홍보확인 여부를 확인하는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중개업소가 등록한 홍보확인서를 통해  매물정보의 진정성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거래가능 여부 등을 확인하는 매물검증방법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28600" indent="-228600"/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622267" y="4023519"/>
            <a:ext cx="1909776" cy="757243"/>
          </a:xfrm>
          <a:prstGeom prst="rect">
            <a:avLst/>
          </a:prstGeom>
          <a:noFill/>
          <a:ln w="50800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9" name="직사각형 68"/>
          <p:cNvSpPr/>
          <p:nvPr/>
        </p:nvSpPr>
        <p:spPr>
          <a:xfrm>
            <a:off x="3834532" y="1332359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매물등록 정책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1980431"/>
            <a:ext cx="10153128" cy="5127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3446949" cy="618655"/>
            <a:chOff x="255" y="3581"/>
            <a:chExt cx="1699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48" y="3607"/>
              <a:ext cx="1606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</a:t>
              </a:r>
              <a:r>
                <a:rPr lang="ko-KR" altLang="en-US" sz="2000" b="1" dirty="0" err="1" smtClean="0">
                  <a:solidFill>
                    <a:srgbClr val="000000"/>
                  </a:solidFill>
                </a:rPr>
                <a:t>간략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 설명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556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235132" y="6156895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148" y="2556495"/>
            <a:ext cx="3952445" cy="36318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6" name="표 25"/>
          <p:cNvGraphicFramePr>
            <a:graphicFrameLocks noGrp="1"/>
          </p:cNvGraphicFramePr>
          <p:nvPr/>
        </p:nvGraphicFramePr>
        <p:xfrm>
          <a:off x="4554612" y="1548383"/>
          <a:ext cx="5832648" cy="5074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/>
                <a:gridCol w="2880320"/>
              </a:tblGrid>
              <a:tr h="432048"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400" dirty="0" err="1" smtClean="0"/>
                        <a:t>알터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ko-KR" altLang="en-US" sz="1400" dirty="0" err="1" smtClean="0"/>
                        <a:t>심플버젼</a:t>
                      </a:r>
                      <a:r>
                        <a:rPr lang="ko-KR" altLang="en-US" sz="1400" dirty="0" smtClean="0"/>
                        <a:t> 사용설명서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1" algn="l" latinLnBrk="1"/>
                      <a:r>
                        <a:rPr lang="ko-KR" altLang="en-US" sz="1400" dirty="0" err="1" smtClean="0"/>
                        <a:t>알터</a:t>
                      </a:r>
                      <a:r>
                        <a:rPr lang="ko-KR" altLang="en-US" sz="1400" dirty="0" smtClean="0"/>
                        <a:t> </a:t>
                      </a:r>
                      <a:r>
                        <a:rPr lang="ko-KR" altLang="en-US" sz="1400" dirty="0" err="1" smtClean="0"/>
                        <a:t>확장버젼</a:t>
                      </a:r>
                      <a:r>
                        <a:rPr lang="ko-KR" altLang="en-US" sz="1400" dirty="0" smtClean="0"/>
                        <a:t> 사용설명서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288032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1762204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87524" y="257015"/>
            <a:ext cx="1947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3446949" cy="618655"/>
            <a:chOff x="255" y="3581"/>
            <a:chExt cx="1699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48" y="3607"/>
              <a:ext cx="1606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세부설명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(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별첨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)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556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5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7" cstate="print"/>
          <a:srcRect l="6300" r="73750" b="52878"/>
          <a:stretch>
            <a:fillRect/>
          </a:stretch>
        </p:blipFill>
        <p:spPr bwMode="auto">
          <a:xfrm>
            <a:off x="9379148" y="6012879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666180" y="1980431"/>
            <a:ext cx="288032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사용 세부 설명서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aphicFrame>
        <p:nvGraphicFramePr>
          <p:cNvPr id="18" name="개체 17"/>
          <p:cNvGraphicFramePr>
            <a:graphicFrameLocks noChangeAspect="1"/>
          </p:cNvGraphicFramePr>
          <p:nvPr/>
        </p:nvGraphicFramePr>
        <p:xfrm>
          <a:off x="5202684" y="5220791"/>
          <a:ext cx="1944216" cy="1032865"/>
        </p:xfrm>
        <a:graphic>
          <a:graphicData uri="http://schemas.openxmlformats.org/presentationml/2006/ole">
            <p:oleObj spid="_x0000_s4100" name="Document" showAsIcon="1" r:id="rId8" imgW="914400" imgH="771480" progId="Word.Document.8">
              <p:embed/>
            </p:oleObj>
          </a:graphicData>
        </a:graphic>
      </p:graphicFrame>
      <p:graphicFrame>
        <p:nvGraphicFramePr>
          <p:cNvPr id="19" name="개체 18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8227020" y="5220791"/>
          <a:ext cx="1728192" cy="1008112"/>
        </p:xfrm>
        <a:graphic>
          <a:graphicData uri="http://schemas.openxmlformats.org/presentationml/2006/ole">
            <p:oleObj spid="_x0000_s4101" name="프레젠테이션" showAsIcon="1" r:id="rId9" imgW="914400" imgH="771480" progId="PowerPoint.Show.8">
              <p:embed/>
            </p:oleObj>
          </a:graphicData>
        </a:graphic>
      </p:graphicFrame>
      <p:sp>
        <p:nvSpPr>
          <p:cNvPr id="21" name="모서리가 둥근 직사각형 20"/>
          <p:cNvSpPr/>
          <p:nvPr/>
        </p:nvSpPr>
        <p:spPr>
          <a:xfrm>
            <a:off x="162124" y="2340471"/>
            <a:ext cx="4320480" cy="3960440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954212" y="6300911"/>
            <a:ext cx="288032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홈페이지에 서 사용설명서 확인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914652" y="2124447"/>
            <a:ext cx="2232248" cy="2422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578948" y="2412479"/>
            <a:ext cx="2763393" cy="1980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2557438" y="5868863"/>
            <a:ext cx="64807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08423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986660" y="4140671"/>
            <a:ext cx="3816424" cy="259228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87" name="그룹 86"/>
          <p:cNvGrpSpPr/>
          <p:nvPr/>
        </p:nvGrpSpPr>
        <p:grpSpPr>
          <a:xfrm>
            <a:off x="306140" y="2196455"/>
            <a:ext cx="3528392" cy="3960440"/>
            <a:chOff x="306140" y="2196455"/>
            <a:chExt cx="3528392" cy="3960440"/>
          </a:xfrm>
        </p:grpSpPr>
        <p:pic>
          <p:nvPicPr>
            <p:cNvPr id="42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6140" y="2196455"/>
              <a:ext cx="3491869" cy="3960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" name="직사각형 40"/>
            <p:cNvSpPr/>
            <p:nvPr/>
          </p:nvSpPr>
          <p:spPr>
            <a:xfrm>
              <a:off x="306140" y="2196455"/>
              <a:ext cx="3528392" cy="3960440"/>
            </a:xfrm>
            <a:prstGeom prst="rect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1386260" y="3060551"/>
            <a:ext cx="1809750" cy="1466850"/>
            <a:chOff x="3834532" y="2268463"/>
            <a:chExt cx="1809750" cy="1466850"/>
          </a:xfrm>
        </p:grpSpPr>
        <p:pic>
          <p:nvPicPr>
            <p:cNvPr id="27650" name="Picture 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834532" y="2268463"/>
              <a:ext cx="1809750" cy="1466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5" name="직사각형 54"/>
            <p:cNvSpPr/>
            <p:nvPr/>
          </p:nvSpPr>
          <p:spPr>
            <a:xfrm>
              <a:off x="3834532" y="2268463"/>
              <a:ext cx="1800200" cy="144016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" name="그룹 89"/>
          <p:cNvGrpSpPr/>
          <p:nvPr/>
        </p:nvGrpSpPr>
        <p:grpSpPr>
          <a:xfrm rot="16200000">
            <a:off x="4050556" y="2628503"/>
            <a:ext cx="216024" cy="216024"/>
            <a:chOff x="3238793" y="2910139"/>
            <a:chExt cx="135703" cy="184891"/>
          </a:xfrm>
          <a:solidFill>
            <a:srgbClr val="C00000"/>
          </a:solidFill>
        </p:grpSpPr>
        <p:sp>
          <p:nvSpPr>
            <p:cNvPr id="57" name="AutoShape 89"/>
            <p:cNvSpPr>
              <a:spLocks noChangeArrowheads="1"/>
            </p:cNvSpPr>
            <p:nvPr/>
          </p:nvSpPr>
          <p:spPr bwMode="gray">
            <a:xfrm rot="10800000">
              <a:off x="3238793" y="3037595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58" name="AutoShape 92"/>
            <p:cNvSpPr>
              <a:spLocks noChangeArrowheads="1"/>
            </p:cNvSpPr>
            <p:nvPr/>
          </p:nvSpPr>
          <p:spPr bwMode="gray">
            <a:xfrm rot="10800000">
              <a:off x="3238793" y="2910139"/>
              <a:ext cx="135703" cy="57435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1pPr>
              <a:lvl2pPr marL="742950" indent="-28575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2pPr>
              <a:lvl3pPr marL="11430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3pPr>
              <a:lvl4pPr marL="16002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4pPr>
              <a:lvl5pPr marL="2057400" indent="-228600" eaLnBrk="0" hangingPunct="0"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900">
                  <a:solidFill>
                    <a:schemeClr val="tx1"/>
                  </a:solidFill>
                  <a:latin typeface="산돌고딕B" pitchFamily="18" charset="-127"/>
                  <a:ea typeface="산돌고딕B" pitchFamily="18" charset="-127"/>
                </a:defRPr>
              </a:lvl9pPr>
            </a:lstStyle>
            <a:p>
              <a:pPr eaLnBrk="1" hangingPunct="1"/>
              <a:endParaRPr lang="ko-KR" altLang="en-US" b="1" dirty="0">
                <a:latin typeface="굴림" pitchFamily="50" charset="-127"/>
                <a:ea typeface="굴림" pitchFamily="50" charset="-127"/>
              </a:endParaRPr>
            </a:p>
          </p:txBody>
        </p:sp>
      </p:grpSp>
      <p:grpSp>
        <p:nvGrpSpPr>
          <p:cNvPr id="76" name="그룹 75"/>
          <p:cNvGrpSpPr/>
          <p:nvPr/>
        </p:nvGrpSpPr>
        <p:grpSpPr>
          <a:xfrm>
            <a:off x="4482604" y="2700511"/>
            <a:ext cx="5924770" cy="1728192"/>
            <a:chOff x="4338588" y="2484487"/>
            <a:chExt cx="5924770" cy="1728192"/>
          </a:xfrm>
        </p:grpSpPr>
        <p:pic>
          <p:nvPicPr>
            <p:cNvPr id="27651" name="Picture 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338588" y="2484487"/>
              <a:ext cx="5924770" cy="1728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4" name="직사각형 63"/>
            <p:cNvSpPr/>
            <p:nvPr/>
          </p:nvSpPr>
          <p:spPr>
            <a:xfrm>
              <a:off x="4338588" y="2700511"/>
              <a:ext cx="3384376" cy="504056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4194572" y="4500711"/>
            <a:ext cx="633670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buFontTx/>
              <a:buAutoNum type="arabicPeriod"/>
            </a:pP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메인화면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상단의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고객관리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”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를 클릭하면 고객관리 화면에서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등록된 모든 고객이 화면에 출력됨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검색옵션을 선택 또는 입력하는 부분이며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각각의 옵션에 맞게 선택 또는 입력하시면 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별도의 선택 또는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입력없이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검색버튼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번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을 클릭하시면 등록된 모든 고객이 화면에 출력됨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검색버튼이며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검색옵션을 선택 또는 입력 후 반드시 검색버튼을 클릭해야만 해당 옵션에 맞게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다시 검색하게 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AutoNum type="arabicPeriod"/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자음 검색버튼으로 클릭하게 되면 고객명 기준으로 해당 자음이 속해있는 고객을 자동 검색하게 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이때 검색 옵션값들이 선택 또는 입력되었다면 해당 옵션값도 같이 적용되어 자동 검색됨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5.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고객리스트이며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해당리스트를 더블 클릭하시면  수정 및 상세정보를 볼 수 있습니다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또한 리스트 앞의 체크박스에 체크 후 삭제 또는 문자 보내기 등을 할 수 있음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10596" y="1404367"/>
            <a:ext cx="6073541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" name="직사각형 77"/>
          <p:cNvSpPr/>
          <p:nvPr/>
        </p:nvSpPr>
        <p:spPr>
          <a:xfrm>
            <a:off x="4410596" y="1404367"/>
            <a:ext cx="5112568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직사각형 78"/>
          <p:cNvSpPr/>
          <p:nvPr/>
        </p:nvSpPr>
        <p:spPr>
          <a:xfrm>
            <a:off x="5490716" y="2268463"/>
            <a:ext cx="360040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4266580" y="126035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5346700" y="212444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130676" y="3492599"/>
            <a:ext cx="5184576" cy="864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타원 80"/>
          <p:cNvSpPr/>
          <p:nvPr/>
        </p:nvSpPr>
        <p:spPr>
          <a:xfrm>
            <a:off x="4986660" y="334858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7650956" y="1908423"/>
            <a:ext cx="79208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타원 85"/>
          <p:cNvSpPr/>
          <p:nvPr/>
        </p:nvSpPr>
        <p:spPr>
          <a:xfrm>
            <a:off x="7578948" y="18364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314252" y="392464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8" y="4500710"/>
            <a:ext cx="3600400" cy="2450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172" y="1980431"/>
            <a:ext cx="964907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5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08423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986660" y="4140671"/>
            <a:ext cx="3816424" cy="2592288"/>
          </a:xfrm>
          <a:prstGeom prst="rect">
            <a:avLst/>
          </a:prstGeom>
          <a:noFill/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t"/>
          <a:lstStyle/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200000"/>
              </a:lnSpc>
            </a:pPr>
            <a:endParaRPr lang="en-US" altLang="ko-KR" sz="1200" b="1" dirty="0" smtClean="0">
              <a:solidFill>
                <a:srgbClr val="FF0000"/>
              </a:solidFill>
              <a:latin typeface="굴림" pitchFamily="50" charset="-127"/>
              <a:ea typeface="굴림" pitchFamily="50" charset="-127"/>
            </a:endParaRPr>
          </a:p>
          <a:p>
            <a:endParaRPr lang="en-US" altLang="ko-KR" sz="120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22164" y="1980431"/>
            <a:ext cx="9793088" cy="216024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직사각형 68"/>
          <p:cNvSpPr/>
          <p:nvPr/>
        </p:nvSpPr>
        <p:spPr>
          <a:xfrm>
            <a:off x="4842644" y="4500711"/>
            <a:ext cx="5184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신규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고객등록시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고객등록 버튼을 눌러준다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고객분류에서 해당분류를 선택한다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매수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임차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투자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잠재고객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매물상담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일반상담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거래처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중개사무소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고객유형에서 해당유형을 선택한다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매수자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임차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전세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월세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)/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투자자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소유자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세입자 등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등록버튼을 눌러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등록창으로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이동한다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634732" y="2484487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882204" y="536480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2898428" y="615689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2322364" y="536480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82804" y="1908423"/>
            <a:ext cx="1340916" cy="678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" name="직사각형 51"/>
          <p:cNvSpPr/>
          <p:nvPr/>
        </p:nvSpPr>
        <p:spPr>
          <a:xfrm>
            <a:off x="738188" y="4500711"/>
            <a:ext cx="3600400" cy="2448272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5490716" y="234047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114452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고객등록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1980431"/>
            <a:ext cx="6230143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80431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34132" y="1908423"/>
            <a:ext cx="6336704" cy="4320480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378148" y="262850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746300" y="262850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3402484" y="234047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1674292" y="320456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6846898" y="2066119"/>
            <a:ext cx="439248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고객명 입력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그룹설정으로 각각의 그룹을 만들어 설정한다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연락처를 기입한다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최대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개까지 입력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대표번호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핸드폰등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4.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상담등록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해당고객과의 상담내용을 기록한다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5.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기본정보만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등록시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상기와 같이 작성 후 저장하게 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되면 내 고객리스트에 기록된다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37" name="타원 36"/>
          <p:cNvSpPr/>
          <p:nvPr/>
        </p:nvSpPr>
        <p:spPr>
          <a:xfrm>
            <a:off x="4050556" y="572484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114452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고객등록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46040" y="3994945"/>
            <a:ext cx="6072230" cy="4286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아래로 구부러진 화살표 21"/>
          <p:cNvSpPr/>
          <p:nvPr/>
        </p:nvSpPr>
        <p:spPr>
          <a:xfrm rot="2670476">
            <a:off x="6107415" y="4636972"/>
            <a:ext cx="1575122" cy="369094"/>
          </a:xfrm>
          <a:prstGeom prst="curvedDown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6846898" y="5495143"/>
            <a:ext cx="4392488" cy="333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lnSpc>
                <a:spcPct val="150000"/>
              </a:lnSpc>
            </a:pP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카테고리별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설명은 다음 페이지에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08423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2682404" y="3492599"/>
            <a:ext cx="230425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통화내역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별도의 전화팝업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가입시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연결된 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  화로 수신된 전화 목록 확인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부재로 인해 놓친 전화를 이후에도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 확인가능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82404" y="4432895"/>
            <a:ext cx="2325762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4132" y="1836415"/>
            <a:ext cx="2316359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58668" y="1836415"/>
            <a:ext cx="2330925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1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34132" y="4432895"/>
            <a:ext cx="231003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3" name="Picture 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30676" y="4432895"/>
            <a:ext cx="232434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84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78948" y="4432895"/>
            <a:ext cx="232434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직사각형 39"/>
          <p:cNvSpPr/>
          <p:nvPr/>
        </p:nvSpPr>
        <p:spPr>
          <a:xfrm>
            <a:off x="90116" y="3420591"/>
            <a:ext cx="252028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상담내역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해당고객과의 상담 내역이 리스트 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날짜로 검색가능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기록된 상담내용 확인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8678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682404" y="1836415"/>
            <a:ext cx="2304256" cy="15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506941" y="1836416"/>
            <a:ext cx="2327007" cy="15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직사각형 44"/>
          <p:cNvSpPr/>
          <p:nvPr/>
        </p:nvSpPr>
        <p:spPr>
          <a:xfrm>
            <a:off x="5058668" y="3564607"/>
            <a:ext cx="23042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고객추가정보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해당고객의 정보를 추가 입력 가능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7506940" y="3492599"/>
            <a:ext cx="23042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보유매물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해당고객의 보유 매물을 확인 가능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매물등록시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자동 저장됨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234132" y="6084887"/>
            <a:ext cx="230425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잠재매물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고객등록시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잠재고객으로 등록된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고객 확인 가능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매도자와 매수자 분리 등록됨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잠재고객으로 지속관리 필요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8" name="직사각형 47"/>
          <p:cNvSpPr/>
          <p:nvPr/>
        </p:nvSpPr>
        <p:spPr>
          <a:xfrm>
            <a:off x="2682404" y="6084887"/>
            <a:ext cx="24482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매물상담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매물상담으로 등록된 기록 확인가능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>
              <a:buFontTx/>
              <a:buChar char="-"/>
            </a:pP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130676" y="6084887"/>
            <a:ext cx="230425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구하는매물정보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부메랑으로 등록한 매물 내용 확인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가능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7578948" y="6084887"/>
            <a:ext cx="24482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비공개메모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60764" indent="-260764"/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별도의 비공개 메모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등록시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확인가능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234132" y="2556495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2970436" y="2484487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5562724" y="2556495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직사각형 54"/>
          <p:cNvSpPr/>
          <p:nvPr/>
        </p:nvSpPr>
        <p:spPr>
          <a:xfrm>
            <a:off x="8299028" y="2556495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1314252" y="5148783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>
            <a:off x="3978548" y="5148783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6714852" y="5148783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9451156" y="5148783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3114452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고객등록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188" y="1836415"/>
            <a:ext cx="9001000" cy="4478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08423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594172" y="1836415"/>
            <a:ext cx="9145016" cy="446449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810196" y="2700511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594172" y="6444927"/>
            <a:ext cx="82089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0764" indent="-260764">
              <a:lnSpc>
                <a:spcPct val="150000"/>
              </a:lnSpc>
            </a:pP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알터회원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클릭하여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알터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가입회원 확인 및 검색가능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해당업소의 등록 매물 확인가능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114452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회원관리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180" y="2556495"/>
            <a:ext cx="642404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-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1386260" y="1908423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810196" y="3132559"/>
            <a:ext cx="619268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7290916" y="2124447"/>
            <a:ext cx="324036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검색옵션을 선택 또는 입력하는 부분이며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각각의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   옵션에 맞게 선택 또는 입력한 후 검색버튼을 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릭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지역 검색의 시도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구군 항목은 필수 입력사항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이므로 필히 입력해야 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중개업소리스트로 해당업소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클릭시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하단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(3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번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물리스트에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해당하는 물건들이 리스트에 나타남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더블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클릭시에는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중개업소회원 상세보기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(4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번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보여지게 됨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중개업소 매물리스트로 상단에 선택된 중개업소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의 매물정보를 볼 수 있으며 물건을 더블 클릭하면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물건 상세보기 화면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(5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번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이 보여짐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58468" y="1044327"/>
            <a:ext cx="198192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62724" y="900311"/>
            <a:ext cx="160756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738188" y="3564607"/>
            <a:ext cx="6264696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738188" y="5076775"/>
            <a:ext cx="6264696" cy="15841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5490716" y="900311"/>
            <a:ext cx="1728192" cy="20882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3186460" y="972319"/>
            <a:ext cx="2088232" cy="19442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666180" y="298854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5346700" y="75629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2" name="타원 81"/>
          <p:cNvSpPr/>
          <p:nvPr/>
        </p:nvSpPr>
        <p:spPr>
          <a:xfrm>
            <a:off x="3114452" y="82830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594172" y="342059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594172" y="4932759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594172" y="1980431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회원관리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148" y="2124447"/>
            <a:ext cx="5712635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0" name="직사각형 19"/>
          <p:cNvSpPr/>
          <p:nvPr/>
        </p:nvSpPr>
        <p:spPr>
          <a:xfrm>
            <a:off x="378148" y="2484487"/>
            <a:ext cx="5688632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6354812" y="1980431"/>
            <a:ext cx="3960440" cy="3547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잠재고객에서 간편하게 고객과 매물 등록이 가능함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검색을 통해 분류가능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배치도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단지의 배치도 형태로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보여지므로써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시각적인 효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과가 좋아 손쉽게 등록가능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리스트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동별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호별로 개별 리스트로 보여짐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-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등록된 매물고객과 잠재고객만 분류하여 보여짐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건물등록관리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-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주관리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단지 설정가능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4.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원하는 지역을 선택하면 그 지역에 등록된 공동주택이 리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스트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됨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5.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원하는 단지를 선택 후 추가 및 제거로 관리 하고자 하는 단지를 설정한다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6.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저장함으로써 관리단지가  화면 왼쪽에 나타나게 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882204" y="2268463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738188" y="2052439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234132" y="234047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306140" y="306055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402484" y="1476375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잠재고객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22164" y="3060551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402484" y="5220791"/>
            <a:ext cx="57606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2034332" y="4068663"/>
            <a:ext cx="331236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1890316" y="392464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3258468" y="507677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4" name="타원 33"/>
          <p:cNvSpPr/>
          <p:nvPr/>
        </p:nvSpPr>
        <p:spPr>
          <a:xfrm>
            <a:off x="4410596" y="658894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2422773"/>
            <a:ext cx="6303470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6732960" y="2484487"/>
            <a:ext cx="3960440" cy="3039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관리 단지 설정을 완료한 후 원하는 단지를 클릭한다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-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그림과 같이 해당단지가 배치도 형태로 나타난다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등록하고자 하는 매물을 선택하여 클릭한다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3. 4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가지 선택 사항이 나옴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1)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내매물등록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2)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잠재고객 소유자등록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3)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잠재고객 세입자등록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 4)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계약서작성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상기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가지 등록 방식을 다음페이지에서 설명한다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22164" y="3762350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378148" y="357490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3330476" y="4583013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타원 79"/>
          <p:cNvSpPr/>
          <p:nvPr/>
        </p:nvSpPr>
        <p:spPr>
          <a:xfrm>
            <a:off x="3186460" y="443899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978548" y="4799037"/>
            <a:ext cx="1584176" cy="792088"/>
          </a:xfrm>
          <a:prstGeom prst="rect">
            <a:avLst/>
          </a:prstGeom>
          <a:solidFill>
            <a:srgbClr val="B3DCE7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1)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내매물등록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2)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소유자등록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3)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세입자등록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4)</a:t>
            </a:r>
            <a:r>
              <a:rPr lang="ko-KR" altLang="en-US" sz="1000" dirty="0" smtClean="0">
                <a:solidFill>
                  <a:schemeClr val="tx1"/>
                </a:solidFill>
              </a:rPr>
              <a:t>계약서작성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3834532" y="465502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186460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잠재고객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86660" y="1764407"/>
            <a:ext cx="5256584" cy="366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6140" y="2308473"/>
            <a:ext cx="4248472" cy="35718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0" name="직사각형 19"/>
          <p:cNvSpPr/>
          <p:nvPr/>
        </p:nvSpPr>
        <p:spPr>
          <a:xfrm>
            <a:off x="8155012" y="2412479"/>
            <a:ext cx="208823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34132" y="5796855"/>
            <a:ext cx="518457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내매물등록을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누르면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매물등록창이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나타난다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이경우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해당지역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단지명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동호가가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설정되어 나옴으로써 등록하기 편리함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추가적인 내용만 기입하여 손쉽게 매물등록가능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2.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해당매물의 세입자나 소유자를 등록한다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선택사항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314252" y="5692849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258468" y="1404367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잠재고객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34132" y="2572122"/>
            <a:ext cx="4392488" cy="172819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6066780" y="3060551"/>
            <a:ext cx="1872208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타원 81"/>
          <p:cNvSpPr/>
          <p:nvPr/>
        </p:nvSpPr>
        <p:spPr>
          <a:xfrm>
            <a:off x="8010996" y="226846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554612" y="972319"/>
            <a:ext cx="1584176" cy="792088"/>
          </a:xfrm>
          <a:prstGeom prst="rect">
            <a:avLst/>
          </a:prstGeom>
          <a:solidFill>
            <a:srgbClr val="B3DCE7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1)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내매물등록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2)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소유자등록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3)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세입자등록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4)</a:t>
            </a:r>
            <a:r>
              <a:rPr lang="ko-KR" altLang="en-US" sz="1000" dirty="0" smtClean="0">
                <a:solidFill>
                  <a:schemeClr val="tx1"/>
                </a:solidFill>
              </a:rPr>
              <a:t>계약서작성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86" name="타원 85"/>
          <p:cNvSpPr/>
          <p:nvPr/>
        </p:nvSpPr>
        <p:spPr>
          <a:xfrm>
            <a:off x="5922764" y="291653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34132" y="4372322"/>
            <a:ext cx="4392488" cy="12961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타원 43"/>
          <p:cNvSpPr/>
          <p:nvPr/>
        </p:nvSpPr>
        <p:spPr>
          <a:xfrm>
            <a:off x="162124" y="2428106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80" name="타원 79"/>
          <p:cNvSpPr/>
          <p:nvPr/>
        </p:nvSpPr>
        <p:spPr>
          <a:xfrm>
            <a:off x="162124" y="4228306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634732" y="5652839"/>
            <a:ext cx="482453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세입자나 소유자의 정보를 입력하게 되면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번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배치도에서 해당매물에 색이 표시된다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4.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매물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상태별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100" dirty="0" err="1" smtClean="0">
                <a:latin typeface="맑은 고딕" pitchFamily="50" charset="-127"/>
                <a:ea typeface="맑은 고딕" pitchFamily="50" charset="-127"/>
              </a:rPr>
              <a:t>다른색으로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 표시된다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  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34132" y="1908423"/>
            <a:ext cx="31683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1)</a:t>
            </a:r>
            <a:r>
              <a:rPr lang="ko-KR" altLang="en-US" sz="1600" b="1" dirty="0" err="1" smtClean="0">
                <a:latin typeface="맑은 고딕" pitchFamily="50" charset="-127"/>
                <a:ea typeface="맑은 고딕" pitchFamily="50" charset="-127"/>
              </a:rPr>
              <a:t>내매물등록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234132" y="5580831"/>
            <a:ext cx="5184576" cy="10079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1.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매물이 아닌 잠재고객을 등록 하여 관리한다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소유자와 세입자를 구분한다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</a:pP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고객의 기본정보 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상담내용 및 추가 기록할 내용을 모두 기록한다</a:t>
            </a:r>
            <a:r>
              <a:rPr lang="en-US" altLang="ko-KR" sz="1100" dirty="0" smtClean="0">
                <a:latin typeface="맑은 고딕" pitchFamily="50" charset="-127"/>
                <a:ea typeface="맑은 고딕" pitchFamily="50" charset="-127"/>
              </a:rPr>
              <a:t>.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330476" y="1404367"/>
            <a:ext cx="44644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잠재고객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626620" y="1332359"/>
            <a:ext cx="1584176" cy="792088"/>
          </a:xfrm>
          <a:prstGeom prst="rect">
            <a:avLst/>
          </a:prstGeom>
          <a:solidFill>
            <a:srgbClr val="B3DCE7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000" dirty="0" smtClean="0">
                <a:solidFill>
                  <a:schemeClr val="tx1"/>
                </a:solidFill>
              </a:rPr>
              <a:t>1)</a:t>
            </a:r>
            <a:r>
              <a:rPr lang="ko-KR" altLang="en-US" sz="1000" dirty="0" err="1" smtClean="0">
                <a:solidFill>
                  <a:schemeClr val="tx1"/>
                </a:solidFill>
              </a:rPr>
              <a:t>내매물등록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2)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소유자등록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3)</a:t>
            </a:r>
            <a:r>
              <a:rPr lang="ko-KR" altLang="en-US" sz="1000" dirty="0" smtClean="0">
                <a:solidFill>
                  <a:schemeClr val="tx1"/>
                </a:solidFill>
              </a:rPr>
              <a:t>잠재고객 세입자등록</a:t>
            </a:r>
            <a:endParaRPr lang="en-US" altLang="ko-KR" sz="1000" dirty="0" smtClean="0">
              <a:solidFill>
                <a:schemeClr val="tx1"/>
              </a:solidFill>
            </a:endParaRPr>
          </a:p>
          <a:p>
            <a:r>
              <a:rPr lang="en-US" altLang="ko-KR" sz="1000" dirty="0" smtClean="0">
                <a:solidFill>
                  <a:schemeClr val="tx1"/>
                </a:solidFill>
              </a:rPr>
              <a:t>4)</a:t>
            </a:r>
            <a:r>
              <a:rPr lang="ko-KR" altLang="en-US" sz="1000" dirty="0" smtClean="0">
                <a:solidFill>
                  <a:schemeClr val="tx1"/>
                </a:solidFill>
              </a:rPr>
              <a:t>계약서작성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6138788" y="6012879"/>
            <a:ext cx="4824536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배치도에서 해당매물 선택 후 바로 계약서 페이지로 이동가능</a:t>
            </a:r>
            <a:endParaRPr lang="en-US" altLang="ko-KR" sz="11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latin typeface="맑은 고딕" pitchFamily="50" charset="-127"/>
                <a:ea typeface="맑은 고딕" pitchFamily="50" charset="-127"/>
              </a:rPr>
              <a:t>해당 매물내용이 작성되어 있어 손쉽게 계약서 작성가능</a:t>
            </a:r>
            <a:endParaRPr lang="en-US" altLang="ko-KR" sz="11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140" y="2268463"/>
            <a:ext cx="4973660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6820" y="1980431"/>
            <a:ext cx="3708107" cy="4089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7218908" y="1620391"/>
            <a:ext cx="17281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4)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계약서 작성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450156" y="1980431"/>
            <a:ext cx="37444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2), 3) 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잠재고객 소유자</a:t>
            </a:r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세입자등록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1884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 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2" y="1331725"/>
            <a:ext cx="2703231" cy="504695"/>
            <a:chOff x="255" y="3567"/>
            <a:chExt cx="2551" cy="221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98" y="3567"/>
              <a:ext cx="2508" cy="1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사용방법 </a:t>
              </a:r>
              <a:r>
                <a:rPr lang="en-US" altLang="ko-KR" sz="2000" b="1" dirty="0" smtClean="0">
                  <a:solidFill>
                    <a:srgbClr val="000000"/>
                  </a:solidFill>
                </a:rPr>
                <a:t>– </a:t>
              </a:r>
              <a:r>
                <a:rPr lang="ko-KR" altLang="en-US" sz="2000" b="1" dirty="0" smtClean="0">
                  <a:solidFill>
                    <a:srgbClr val="000000"/>
                  </a:solidFill>
                </a:rPr>
                <a:t>고객관리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7"/>
              <a:ext cx="2421" cy="31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28" name="직사각형 27"/>
          <p:cNvSpPr/>
          <p:nvPr/>
        </p:nvSpPr>
        <p:spPr>
          <a:xfrm>
            <a:off x="3330476" y="1404367"/>
            <a:ext cx="44644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/>
            <a:r>
              <a:rPr lang="en-US" altLang="ko-KR" sz="1600" b="1" dirty="0" smtClean="0">
                <a:latin typeface="맑은 고딕" pitchFamily="50" charset="-127"/>
                <a:ea typeface="맑은 고딕" pitchFamily="50" charset="-127"/>
              </a:rPr>
              <a:t>3.</a:t>
            </a:r>
            <a:r>
              <a:rPr lang="ko-KR" altLang="en-US" sz="1600" b="1" dirty="0" smtClean="0">
                <a:latin typeface="맑은 고딕" pitchFamily="50" charset="-127"/>
                <a:ea typeface="맑은 고딕" pitchFamily="50" charset="-127"/>
              </a:rPr>
              <a:t> 잠재고객</a:t>
            </a:r>
            <a:endParaRPr lang="en-US" altLang="ko-KR" sz="16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7146900" y="2052439"/>
            <a:ext cx="3096344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indent="-228600">
              <a:lnSpc>
                <a:spcPct val="200000"/>
              </a:lnSpc>
            </a:pP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앞에서 설명한 바와 같이 잠재고객 배치도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에서 손쉽게 매물 및 고객 등록이 가능하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1.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내가 원하는 단지만 배치도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그림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로 볼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수 있다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2.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배치도안에 내 매물의 위치 및 개수를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한눈에 볼 수 있다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3.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표시된 색상 별로 내 매물 상태를 확인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할 수 있다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4.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잠재고객도 표시된다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5.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매물과 고객을 손쉽게 확인 할 수 있어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200000"/>
              </a:lnSpc>
            </a:pP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관리하기 매우 편리하다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marL="228600" indent="-228600"/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6140" y="2052439"/>
            <a:ext cx="6708143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5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/>
        </p:nvSpPr>
        <p:spPr>
          <a:xfrm>
            <a:off x="6930876" y="4788743"/>
            <a:ext cx="1944216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네이버매물등록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선택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826420" y="1404367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매물등록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3834532" y="3708623"/>
            <a:ext cx="57606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4132" y="1980431"/>
            <a:ext cx="553061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사각형 설명선 24"/>
          <p:cNvSpPr/>
          <p:nvPr/>
        </p:nvSpPr>
        <p:spPr>
          <a:xfrm>
            <a:off x="6210796" y="1332359"/>
            <a:ext cx="4176464" cy="4536504"/>
          </a:xfrm>
          <a:prstGeom prst="wedgeRectCallout">
            <a:avLst>
              <a:gd name="adj1" fmla="val -75052"/>
              <a:gd name="adj2" fmla="val 12648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매물 종류를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선택한다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소재지를 정확하게 기입한다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3.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단지리스트를 선택한다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4.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면적은 공급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전용 면적으로 선택한다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5.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동 호수를 틀리면 수정이 불가하므로 정확하게 입력한다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6.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층정보는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직접 노출해야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네이버상에서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상위노출된다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7.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방향기준은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8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번의 거실과 안방 기준을 정한 후 선택한다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8.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방향을 선택한 기준을 거실인지 안방인지 선택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9.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현관구조도 선택한다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계단식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복도식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복합식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a.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방수는 아파트의 경우 자동 적용된다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이외의 경우 직접입력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b.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욕실수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역시 아파트의 경우 자동 적용된다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이외의 경우 직접입력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c.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관리비는 단지 별로 상이 하므로 확인 후 원단위로 입력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d.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거래종류를 선택하여 체크한다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e.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매매가 입력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f.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관리 포함내역 확인 후 체크 한다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810196" y="248448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810196" y="2700511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810196" y="2916535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738188" y="5220791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c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738188" y="3132559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810196" y="3420591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666180" y="4428703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738188" y="4788743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3" name="타원 52"/>
          <p:cNvSpPr/>
          <p:nvPr/>
        </p:nvSpPr>
        <p:spPr>
          <a:xfrm>
            <a:off x="2610396" y="4788743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8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9" name="타원 58"/>
          <p:cNvSpPr/>
          <p:nvPr/>
        </p:nvSpPr>
        <p:spPr>
          <a:xfrm>
            <a:off x="4482604" y="4716735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9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0" name="타원 59"/>
          <p:cNvSpPr/>
          <p:nvPr/>
        </p:nvSpPr>
        <p:spPr>
          <a:xfrm>
            <a:off x="3474492" y="500476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b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1" name="타원 60"/>
          <p:cNvSpPr/>
          <p:nvPr/>
        </p:nvSpPr>
        <p:spPr>
          <a:xfrm>
            <a:off x="810196" y="500476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a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2" name="타원 61"/>
          <p:cNvSpPr/>
          <p:nvPr/>
        </p:nvSpPr>
        <p:spPr>
          <a:xfrm>
            <a:off x="162124" y="680496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f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4" name="타원 63"/>
          <p:cNvSpPr/>
          <p:nvPr/>
        </p:nvSpPr>
        <p:spPr>
          <a:xfrm>
            <a:off x="234132" y="6012879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e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162124" y="572484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d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1836415"/>
            <a:ext cx="5294794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2826420" y="1404367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매물등록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50156" y="2268463"/>
            <a:ext cx="5040560" cy="10801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사각형 설명선 24"/>
          <p:cNvSpPr/>
          <p:nvPr/>
        </p:nvSpPr>
        <p:spPr>
          <a:xfrm>
            <a:off x="6282804" y="1836415"/>
            <a:ext cx="4176464" cy="2808312"/>
          </a:xfrm>
          <a:prstGeom prst="wedgeRectCallout">
            <a:avLst>
              <a:gd name="adj1" fmla="val -64333"/>
              <a:gd name="adj2" fmla="val 30624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1.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시설정보는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50㎡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이하만 선택 창이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활성하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2.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입주가능일은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되도록 정확하게 입력 하고 협의 가능에 체크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3.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노출하고자 하는 번호를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기록후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체크한다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개업공인중개사의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핸드폰 번호와 구청에 신고된 사무실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번도를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입력한다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4.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매물특징을 작성한다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한글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영어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 ㎡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외 특수문자 입력불가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/40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자내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5.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매물에 관련된 추가 상세 설명내용을 기입한다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6.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사진은 가로길이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400px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이하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/ 10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장 이하로 등록한다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  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공동중택의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경우 실내사진만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등록가능하다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</a:rPr>
              <a:t>7.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모두 작성 후 등록하기 클릭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306140" y="2196455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234132" y="3492599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378148" y="4212679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306140" y="4500711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0" name="타원 49"/>
          <p:cNvSpPr/>
          <p:nvPr/>
        </p:nvSpPr>
        <p:spPr>
          <a:xfrm>
            <a:off x="306140" y="4716735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1" name="타원 50"/>
          <p:cNvSpPr/>
          <p:nvPr/>
        </p:nvSpPr>
        <p:spPr>
          <a:xfrm>
            <a:off x="306140" y="5724847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2" name="타원 51"/>
          <p:cNvSpPr/>
          <p:nvPr/>
        </p:nvSpPr>
        <p:spPr>
          <a:xfrm>
            <a:off x="2322364" y="6660951"/>
            <a:ext cx="216024" cy="216024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148" y="1908423"/>
            <a:ext cx="604647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6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7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1242244" y="3636615"/>
            <a:ext cx="4896544" cy="252028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사각형 설명선 26"/>
          <p:cNvSpPr/>
          <p:nvPr/>
        </p:nvSpPr>
        <p:spPr>
          <a:xfrm>
            <a:off x="6714852" y="2700511"/>
            <a:ext cx="2070124" cy="1296144"/>
          </a:xfrm>
          <a:prstGeom prst="wedgeRectCallout">
            <a:avLst>
              <a:gd name="adj1" fmla="val -75376"/>
              <a:gd name="adj2" fmla="val 3650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기본적인 매물정보 입력을 </a:t>
            </a:r>
            <a:endParaRPr lang="en-US" altLang="ko-KR" sz="11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</a:pPr>
            <a:r>
              <a:rPr lang="en-US" altLang="ko-KR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ko-KR" altLang="en-US" sz="11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완료후</a:t>
            </a:r>
            <a:r>
              <a:rPr lang="ko-KR" altLang="en-US" sz="11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매물검증방식을 선택한다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2682404" y="1404367"/>
            <a:ext cx="180020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164" y="1908423"/>
            <a:ext cx="6120680" cy="5249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6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7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594172" y="4356694"/>
            <a:ext cx="5328592" cy="22554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594172" y="4572719"/>
            <a:ext cx="532859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450156" y="414067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78148" y="464472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1" name="사각형 설명선 20"/>
          <p:cNvSpPr/>
          <p:nvPr/>
        </p:nvSpPr>
        <p:spPr>
          <a:xfrm>
            <a:off x="7074892" y="2484487"/>
            <a:ext cx="3071834" cy="3024336"/>
          </a:xfrm>
          <a:prstGeom prst="wedgeRectCallout">
            <a:avLst>
              <a:gd name="adj1" fmla="val -61278"/>
              <a:gd name="adj2" fmla="val 21503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모바일확인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 </a:t>
            </a: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네이버계정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있을시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매물검증방법 </a:t>
            </a: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네이버부동산에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집주인마크 표시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</a:t>
            </a:r>
            <a:r>
              <a:rPr lang="ko-KR" altLang="en-US" sz="1050" b="1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소유자명 소유자 휴대폰 번호 필수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법인명의와 의뢰인 휴대폰번호 의뢰인 명함이 사업자 첨부 필수 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※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</a:t>
            </a: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네이버계정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있어야 한다</a:t>
            </a:r>
            <a:r>
              <a:rPr lang="en-US" altLang="ko-KR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쿠폰과 </a:t>
            </a:r>
            <a:r>
              <a:rPr lang="ko-KR" altLang="en-US" sz="105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</a:t>
            </a: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중 선택한다</a:t>
            </a:r>
            <a:endParaRPr lang="en-US" altLang="ko-KR" sz="105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05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결재하게 되면 비용이 차감되며 매물등록이 된다</a:t>
            </a:r>
            <a:endParaRPr lang="en-US" altLang="ko-KR" sz="1050" b="1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700511"/>
            <a:ext cx="6321194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882204" y="2700511"/>
            <a:ext cx="5400600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666180" y="255649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322364" y="6588943"/>
            <a:ext cx="93610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530276" y="6084887"/>
            <a:ext cx="151216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1386260" y="594087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2178348" y="651693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826420" y="1404367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2-1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모바일확인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6140" y="3204567"/>
            <a:ext cx="5831716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2124" y="2052439"/>
            <a:ext cx="5939011" cy="80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4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5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6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7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8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" name="직사각형 28"/>
          <p:cNvSpPr/>
          <p:nvPr/>
        </p:nvSpPr>
        <p:spPr>
          <a:xfrm>
            <a:off x="306140" y="3420591"/>
            <a:ext cx="4464496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306140" y="4716735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62124" y="342059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954212" y="2196455"/>
            <a:ext cx="489654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810196" y="2052439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2034332" y="6372919"/>
            <a:ext cx="936104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242244" y="5868863"/>
            <a:ext cx="151216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826420" y="1404367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2-2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모바일확인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V2</a:t>
            </a:r>
          </a:p>
        </p:txBody>
      </p:sp>
      <p:sp>
        <p:nvSpPr>
          <p:cNvPr id="33" name="사각형 설명선 32"/>
          <p:cNvSpPr/>
          <p:nvPr/>
        </p:nvSpPr>
        <p:spPr>
          <a:xfrm>
            <a:off x="6282804" y="2052439"/>
            <a:ext cx="4176464" cy="3744416"/>
          </a:xfrm>
          <a:prstGeom prst="wedgeRectCallout">
            <a:avLst>
              <a:gd name="adj1" fmla="val -60684"/>
              <a:gd name="adj2" fmla="val 13585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b="1" dirty="0" err="1" smtClean="0">
                <a:solidFill>
                  <a:schemeClr val="tx1"/>
                </a:solidFill>
              </a:rPr>
              <a:t>모바일확인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V2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선택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소유자 이름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소유자 성별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소유자 명의 휴대폰통신사 번호입력 필수 소유자 명의 휴대폰이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아닌경우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실패</a:t>
            </a:r>
            <a:r>
              <a:rPr lang="en-US" altLang="ko-KR" sz="1100" b="1" dirty="0" smtClean="0">
                <a:solidFill>
                  <a:schemeClr val="tx1"/>
                </a:solidFill>
              </a:rPr>
              <a:t/>
            </a:r>
            <a:br>
              <a:rPr lang="en-US" altLang="ko-KR" sz="1100" b="1" dirty="0" smtClean="0">
                <a:solidFill>
                  <a:schemeClr val="tx1"/>
                </a:solidFill>
              </a:rPr>
            </a:br>
            <a:r>
              <a:rPr lang="ko-KR" altLang="en-US" sz="1100" b="1" dirty="0" smtClean="0">
                <a:solidFill>
                  <a:schemeClr val="tx1"/>
                </a:solidFill>
              </a:rPr>
              <a:t>전화번호 오기재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실패시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한번만 수정 후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재검증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가능하다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정보제공 동의 필수 체크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err="1" smtClean="0">
                <a:solidFill>
                  <a:schemeClr val="tx1"/>
                </a:solidFill>
              </a:rPr>
              <a:t>직접등록시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등기부 등본을 직접 첨부하고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의뢰요청시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알터에서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첨부해준다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비용소요됨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)</a:t>
            </a:r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>
              <a:buAutoNum type="arabicPeriod"/>
            </a:pPr>
            <a:r>
              <a:rPr lang="ko-KR" altLang="en-US" sz="1100" b="1" dirty="0" smtClean="0">
                <a:solidFill>
                  <a:schemeClr val="tx1"/>
                </a:solidFill>
              </a:rPr>
              <a:t>등기부 등본 첨부</a:t>
            </a:r>
            <a:r>
              <a:rPr lang="en-US" altLang="ko-KR" sz="1100" b="1" dirty="0" smtClean="0">
                <a:solidFill>
                  <a:schemeClr val="tx1"/>
                </a:solidFill>
              </a:rPr>
              <a:t/>
            </a:r>
            <a:br>
              <a:rPr lang="en-US" altLang="ko-KR" sz="1100" b="1" dirty="0" smtClean="0">
                <a:solidFill>
                  <a:schemeClr val="tx1"/>
                </a:solidFill>
              </a:rPr>
            </a:br>
            <a:r>
              <a:rPr lang="en-US" altLang="ko-KR" sz="1100" b="1" dirty="0" smtClean="0">
                <a:solidFill>
                  <a:schemeClr val="tx1"/>
                </a:solidFill>
              </a:rPr>
              <a:t>-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첨부시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PDF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또는 이미지 파일로만 첨부가능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</a:rPr>
              <a:t>     -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등기를 다운받아 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PDF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로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전환저장한후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첨부하거나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</a:rPr>
              <a:t>     -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보유한 등기를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사진찍어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이미지 파일로 첨부한다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/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</a:rPr>
              <a:t>6.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쿠폰 혹은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충전금중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하나를 선택한다</a:t>
            </a:r>
            <a:r>
              <a:rPr lang="en-US" altLang="ko-KR" sz="1100" b="1" dirty="0" smtClean="0">
                <a:solidFill>
                  <a:schemeClr val="tx1"/>
                </a:solidFill>
              </a:rPr>
              <a:t>.</a:t>
            </a:r>
          </a:p>
          <a:p>
            <a:pPr marL="260764" indent="-260764"/>
            <a:endParaRPr lang="en-US" altLang="ko-KR" sz="1100" b="1" dirty="0">
              <a:solidFill>
                <a:schemeClr val="tx1"/>
              </a:solidFill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</a:rPr>
              <a:t>7.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결제 클릭 하면 등록 비용이 차감되며 </a:t>
            </a:r>
            <a:r>
              <a:rPr lang="ko-KR" altLang="en-US" sz="1100" b="1" dirty="0" err="1" smtClean="0">
                <a:solidFill>
                  <a:schemeClr val="tx1"/>
                </a:solidFill>
              </a:rPr>
              <a:t>네이버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 부동산에 </a:t>
            </a:r>
            <a:endParaRPr lang="en-US" altLang="ko-KR" sz="1100" b="1" dirty="0" smtClean="0">
              <a:solidFill>
                <a:schemeClr val="tx1"/>
              </a:solidFill>
            </a:endParaRPr>
          </a:p>
          <a:p>
            <a:pPr marL="260764" indent="-260764"/>
            <a:r>
              <a:rPr lang="en-US" altLang="ko-KR" sz="1100" b="1" dirty="0" smtClean="0">
                <a:solidFill>
                  <a:schemeClr val="tx1"/>
                </a:solidFill>
              </a:rPr>
              <a:t>  </a:t>
            </a:r>
            <a:r>
              <a:rPr lang="ko-KR" altLang="en-US" sz="1100" b="1" dirty="0" smtClean="0">
                <a:solidFill>
                  <a:schemeClr val="tx1"/>
                </a:solidFill>
              </a:rPr>
              <a:t>등록된다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50156" y="5148783"/>
            <a:ext cx="3816424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타원 34"/>
          <p:cNvSpPr/>
          <p:nvPr/>
        </p:nvSpPr>
        <p:spPr>
          <a:xfrm>
            <a:off x="1098228" y="572484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242244" y="4860751"/>
            <a:ext cx="273630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타원 36"/>
          <p:cNvSpPr/>
          <p:nvPr/>
        </p:nvSpPr>
        <p:spPr>
          <a:xfrm>
            <a:off x="1890316" y="622890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1098228" y="471673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62124" y="4572719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306140" y="500476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5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6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직사각형 31"/>
          <p:cNvSpPr/>
          <p:nvPr/>
        </p:nvSpPr>
        <p:spPr>
          <a:xfrm>
            <a:off x="2826420" y="1404367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2-3. 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 확인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2164" y="1980431"/>
            <a:ext cx="9515475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사각형 설명선 37"/>
          <p:cNvSpPr/>
          <p:nvPr/>
        </p:nvSpPr>
        <p:spPr>
          <a:xfrm>
            <a:off x="954212" y="6372919"/>
            <a:ext cx="7776864" cy="576064"/>
          </a:xfrm>
          <a:prstGeom prst="wedgeRectCallout">
            <a:avLst>
              <a:gd name="adj1" fmla="val -22127"/>
              <a:gd name="adj2" fmla="val -12615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전화확인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의뢰인과 통화하여 매물정보의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진정성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존부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및 홍보확인 여부를 확인하는 매물검증방법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 명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의뢰인명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/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 연락처를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기입후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결재한다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4132" y="2196455"/>
            <a:ext cx="6735164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6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234132" y="5220791"/>
            <a:ext cx="360040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타원 18"/>
          <p:cNvSpPr/>
          <p:nvPr/>
        </p:nvSpPr>
        <p:spPr>
          <a:xfrm>
            <a:off x="1098228" y="363661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170236" y="2700511"/>
            <a:ext cx="4896544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1026220" y="255649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242244" y="3852639"/>
            <a:ext cx="12241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2826420" y="1404367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2-4.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5" name="타원 34"/>
          <p:cNvSpPr/>
          <p:nvPr/>
        </p:nvSpPr>
        <p:spPr>
          <a:xfrm>
            <a:off x="90116" y="507677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6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242244" y="4500711"/>
            <a:ext cx="165618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1026220" y="4068663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1098228" y="435669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5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8" name="사각형 설명선 37"/>
          <p:cNvSpPr/>
          <p:nvPr/>
        </p:nvSpPr>
        <p:spPr>
          <a:xfrm>
            <a:off x="7290916" y="1764407"/>
            <a:ext cx="2916418" cy="4536504"/>
          </a:xfrm>
          <a:prstGeom prst="wedgeRectCallout">
            <a:avLst>
              <a:gd name="adj1" fmla="val -65239"/>
              <a:gd name="adj2" fmla="val -10672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 확인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: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의뢰인이 중개업소에 제공한 홍보확인서를 통해 중개업소가 등록한 매물정보의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진정성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매물의 거래가능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여부등을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확인하는 매물검증방법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 선택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소유자명이나 법인 명의 입력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소유자와의 관계</a:t>
            </a:r>
            <a: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개인명의 시 본인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법인명의시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직원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,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종중의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경우 대표</a:t>
            </a:r>
            <a:endParaRPr lang="en-US" altLang="ko-KR" sz="1100" dirty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Tx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Font typeface="+mj-lt"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buAutoNum type="arabicPeriod"/>
            </a:pPr>
            <a:r>
              <a:rPr lang="ko-KR" altLang="en-US" sz="11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네이버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실명 인증된 소유자의 휴대폰 번호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입력시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노출순위가 올라간다</a:t>
            </a:r>
            <a:r>
              <a:rPr lang="en-US" altLang="ko-KR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 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기입은 선택사항이다</a:t>
            </a:r>
            <a:r>
              <a:rPr lang="en-US" altLang="ko-KR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.</a:t>
            </a:r>
          </a:p>
          <a:p>
            <a:pPr marL="260764" indent="-260764">
              <a:buFont typeface="+mj-lt"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Font typeface="+mj-lt"/>
              <a:buAutoNum type="arabicPeriod"/>
            </a:pPr>
            <a:r>
              <a:rPr lang="en-US" altLang="ko-KR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정보제동 동의 필수 체크</a:t>
            </a: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Font typeface="+mj-lt"/>
              <a:buAutoNum type="arabicPeriod"/>
            </a:pP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>
              <a:buFont typeface="+mj-lt"/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홍보확인서 전송방식은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기본체크된대로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PC</a:t>
            </a:r>
            <a:r>
              <a:rPr lang="ko-KR" altLang="en-US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에서 바로 보내기로 선택하는방식이 가장 일반적이고 수월하다</a:t>
            </a:r>
            <a:endParaRPr lang="en-US" altLang="ko-KR" sz="1100" dirty="0" smtClean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260764" indent="-260764"/>
            <a:r>
              <a:rPr lang="en-US" altLang="ko-KR" sz="1100" dirty="0" smtClean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r>
              <a:rPr lang="en-US" altLang="ko-KR" sz="11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/>
            </a:r>
            <a:br>
              <a:rPr lang="en-US" altLang="ko-KR" sz="1100" dirty="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</a:br>
            <a:endParaRPr lang="en-US" altLang="ko-KR" sz="11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242244" y="4140671"/>
            <a:ext cx="12241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4482604" y="4140671"/>
            <a:ext cx="122413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타원 29"/>
          <p:cNvSpPr/>
          <p:nvPr/>
        </p:nvSpPr>
        <p:spPr>
          <a:xfrm>
            <a:off x="4338588" y="399665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7" cstate="print"/>
          <a:srcRect l="6300" r="73750" b="52878"/>
          <a:stretch>
            <a:fillRect/>
          </a:stretch>
        </p:blipFill>
        <p:spPr bwMode="auto">
          <a:xfrm>
            <a:off x="9235132" y="5868863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직사각형 40"/>
          <p:cNvSpPr/>
          <p:nvPr/>
        </p:nvSpPr>
        <p:spPr>
          <a:xfrm>
            <a:off x="882204" y="6012879"/>
            <a:ext cx="5904656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타원 41"/>
          <p:cNvSpPr/>
          <p:nvPr/>
        </p:nvSpPr>
        <p:spPr>
          <a:xfrm>
            <a:off x="738188" y="5796855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7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172" y="2052439"/>
            <a:ext cx="609770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378148" y="1332359"/>
            <a:ext cx="2304729" cy="618655"/>
            <a:chOff x="255" y="3581"/>
            <a:chExt cx="113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255" y="3629"/>
              <a:ext cx="1136" cy="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1600" b="1" dirty="0" err="1" smtClean="0">
                  <a:solidFill>
                    <a:srgbClr val="000000"/>
                  </a:solidFill>
                </a:rPr>
                <a:t>알터네이버</a:t>
              </a:r>
              <a:endParaRPr lang="ko-KR" altLang="en-US" sz="16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052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3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4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-2502172" y="252239"/>
            <a:ext cx="4104456" cy="7920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buAutoNum type="arabicPeriod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어드민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en-US" altLang="ko-KR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url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/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  <a:hlinkClick r:id="rId6"/>
              </a:rPr>
              <a:t>https://rter-admin.mumun.co.kr/admin/login.php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2826420" y="1404367"/>
            <a:ext cx="302433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6.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검증방식</a:t>
            </a:r>
            <a:r>
              <a:rPr lang="en-US" altLang="ko-KR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</a:t>
            </a:r>
            <a:r>
              <a:rPr lang="ko-KR" altLang="en-US" sz="16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홍보확인서</a:t>
            </a:r>
            <a:endParaRPr lang="en-US" altLang="ko-KR" sz="16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1530276" y="3924647"/>
            <a:ext cx="151216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사각형 설명선 37"/>
          <p:cNvSpPr/>
          <p:nvPr/>
        </p:nvSpPr>
        <p:spPr>
          <a:xfrm>
            <a:off x="7290916" y="4716735"/>
            <a:ext cx="2916418" cy="2232248"/>
          </a:xfrm>
          <a:prstGeom prst="wedgeRectCallout">
            <a:avLst>
              <a:gd name="adj1" fmla="val -72098"/>
              <a:gd name="adj2" fmla="val -76597"/>
            </a:avLst>
          </a:prstGeom>
          <a:solidFill>
            <a:schemeClr val="bg1"/>
          </a:solidFill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marL="260764" indent="-260764">
              <a:lnSpc>
                <a:spcPct val="150000"/>
              </a:lnSpc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전자홍보확인서 작성한다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자동전자홍보확인서 작성시 마우스로 서명할 필요 없이 자동으로 작성된다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수정전자홍보확인서 작성시 마우스로 동의 체크와 서명을 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해야한다</a:t>
            </a:r>
            <a:endParaRPr lang="en-US" altLang="ko-KR" sz="11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결재방식을 선택한다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쿠폰 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or</a:t>
            </a:r>
            <a:r>
              <a:rPr lang="ko-KR" altLang="en-US" sz="1100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충전금</a:t>
            </a:r>
            <a:r>
              <a:rPr lang="en-US" altLang="ko-KR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260764" indent="-260764">
              <a:lnSpc>
                <a:spcPct val="150000"/>
              </a:lnSpc>
              <a:buAutoNum type="arabicPeriod"/>
            </a:pPr>
            <a:r>
              <a:rPr lang="ko-KR" altLang="en-US" sz="11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결재하기를 클릭하면 비용이 소진되며 매물이 등록된다</a:t>
            </a:r>
            <a:endParaRPr lang="en-US" altLang="ko-KR" sz="1100" dirty="0">
              <a:solidFill>
                <a:schemeClr val="tx1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114452" y="3924647"/>
            <a:ext cx="151216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2466380" y="5148783"/>
            <a:ext cx="936104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1674292" y="4625677"/>
            <a:ext cx="151216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타원 24"/>
          <p:cNvSpPr/>
          <p:nvPr/>
        </p:nvSpPr>
        <p:spPr>
          <a:xfrm>
            <a:off x="1386260" y="378063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1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970436" y="378063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2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530276" y="4500711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3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30" name="타원 29"/>
          <p:cNvSpPr/>
          <p:nvPr/>
        </p:nvSpPr>
        <p:spPr>
          <a:xfrm>
            <a:off x="2322364" y="5004767"/>
            <a:ext cx="288032" cy="288032"/>
          </a:xfrm>
          <a:prstGeom prst="ellipse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 smtClean="0">
                <a:solidFill>
                  <a:schemeClr val="bg1"/>
                </a:solidFill>
                <a:latin typeface="나눔고딕" pitchFamily="50" charset="-127"/>
                <a:ea typeface="나눔고딕" pitchFamily="50" charset="-127"/>
              </a:rPr>
              <a:t>4</a:t>
            </a:r>
            <a:endParaRPr lang="ko-KR" altLang="en-US" sz="1050" b="1" dirty="0">
              <a:solidFill>
                <a:schemeClr val="bg1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6980" y="1404367"/>
            <a:ext cx="1927566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164" y="5724847"/>
            <a:ext cx="943072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90316" y="6012879"/>
            <a:ext cx="1145402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74492" y="6012879"/>
            <a:ext cx="1152128" cy="715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02684" y="5580831"/>
            <a:ext cx="1147816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직사각형 45"/>
          <p:cNvSpPr/>
          <p:nvPr/>
        </p:nvSpPr>
        <p:spPr>
          <a:xfrm>
            <a:off x="450156" y="5580831"/>
            <a:ext cx="5976664" cy="158417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7794972" y="1260351"/>
            <a:ext cx="2088232" cy="295232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AutoShape 13"/>
          <p:cNvSpPr>
            <a:spLocks noChangeArrowheads="1"/>
          </p:cNvSpPr>
          <p:nvPr/>
        </p:nvSpPr>
        <p:spPr bwMode="auto">
          <a:xfrm rot="20646612" flipV="1">
            <a:off x="3195670" y="2860626"/>
            <a:ext cx="3764162" cy="349372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50" name="AutoShape 13"/>
          <p:cNvSpPr>
            <a:spLocks noChangeArrowheads="1"/>
          </p:cNvSpPr>
          <p:nvPr/>
        </p:nvSpPr>
        <p:spPr bwMode="auto">
          <a:xfrm rot="4989009" flipV="1">
            <a:off x="3636256" y="4788978"/>
            <a:ext cx="1292853" cy="312287"/>
          </a:xfrm>
          <a:prstGeom prst="rightArrow">
            <a:avLst>
              <a:gd name="adj1" fmla="val 47056"/>
              <a:gd name="adj2" fmla="val 86076"/>
            </a:avLst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lin ang="0" scaled="1"/>
          </a:gradFill>
          <a:ln w="31750" algn="ctr">
            <a:noFill/>
            <a:miter lim="800000"/>
            <a:headEnd/>
            <a:tailEnd/>
          </a:ln>
          <a:effectLst/>
        </p:spPr>
        <p:txBody>
          <a:bodyPr lIns="0" tIns="0" rIns="0" bIns="0">
            <a:noAutofit/>
          </a:bodyPr>
          <a:lstStyle/>
          <a:p>
            <a:endParaRPr lang="ko-KR" altLang="en-US">
              <a:latin typeface="Rix고딕 B" pitchFamily="18" charset="-127"/>
              <a:ea typeface="Rix고딕 B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8010996" y="4140671"/>
            <a:ext cx="172819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자동 전자 홍보확인서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2322364" y="6732959"/>
            <a:ext cx="1728192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수동 전자 홍보확인서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오른쪽 화살표 53"/>
          <p:cNvSpPr/>
          <p:nvPr/>
        </p:nvSpPr>
        <p:spPr>
          <a:xfrm>
            <a:off x="1602284" y="6228903"/>
            <a:ext cx="144016" cy="21602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오른쪽 화살표 54"/>
          <p:cNvSpPr/>
          <p:nvPr/>
        </p:nvSpPr>
        <p:spPr>
          <a:xfrm>
            <a:off x="3186460" y="6228903"/>
            <a:ext cx="144016" cy="21602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오른쪽 화살표 55"/>
          <p:cNvSpPr/>
          <p:nvPr/>
        </p:nvSpPr>
        <p:spPr>
          <a:xfrm>
            <a:off x="4842644" y="6228903"/>
            <a:ext cx="144016" cy="216024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4.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사용방법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:a14="http://schemas.microsoft.com/office/drawing/2010/main" xmlns="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3156829" cy="618655"/>
            <a:chOff x="255" y="3581"/>
            <a:chExt cx="155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48" y="3607"/>
              <a:ext cx="1420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smtClean="0">
                  <a:solidFill>
                    <a:srgbClr val="000000"/>
                  </a:solidFill>
                </a:rPr>
                <a:t>충전 및 이용권 금액 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1556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5" cstate="print"/>
          <a:srcRect l="6300" r="73750" b="52878"/>
          <a:stretch>
            <a:fillRect/>
          </a:stretch>
        </p:blipFill>
        <p:spPr bwMode="auto">
          <a:xfrm>
            <a:off x="9634055" y="6156895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156" y="2556495"/>
            <a:ext cx="4781430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4252" y="3924647"/>
            <a:ext cx="2648190" cy="3189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90716" y="3204567"/>
            <a:ext cx="4617868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직사각형 22"/>
          <p:cNvSpPr/>
          <p:nvPr/>
        </p:nvSpPr>
        <p:spPr>
          <a:xfrm>
            <a:off x="522164" y="2052439"/>
            <a:ext cx="3888432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충전방법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–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다음과 같이 원하는 금액을 충전한다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buAutoNum type="arabicPeriod"/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5562724" y="2628503"/>
            <a:ext cx="446449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2.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이용권 금액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634732" y="3420591"/>
            <a:ext cx="2160240" cy="3600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네이버확인매물</a:t>
            </a:r>
            <a:r>
              <a:rPr lang="ko-KR" altLang="en-US" sz="1400" dirty="0" smtClean="0">
                <a:solidFill>
                  <a:schemeClr val="tx1"/>
                </a:solidFill>
              </a:rPr>
              <a:t> 단가표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506940" y="6012879"/>
            <a:ext cx="2808312" cy="36004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ko-KR" altLang="en-US" sz="900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상기 단가표는 매월 프로모션에 따라 변동 가능함</a:t>
            </a:r>
            <a:endParaRPr lang="en-US" altLang="ko-KR" sz="900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110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87524" y="257015"/>
            <a:ext cx="20681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5. </a:t>
            </a:r>
            <a:r>
              <a:rPr lang="ko-KR" altLang="en-US" sz="2800" dirty="0" smtClean="0">
                <a:gradFill>
                  <a:gsLst>
                    <a:gs pos="0">
                      <a:srgbClr val="166384"/>
                    </a:gs>
                    <a:gs pos="100000">
                      <a:srgbClr val="17526D"/>
                    </a:gs>
                  </a:gsLst>
                  <a:lin ang="5400000" scaled="1"/>
                </a:gradFill>
                <a:latin typeface="굴림" pitchFamily="50" charset="-127"/>
                <a:ea typeface="굴림" pitchFamily="50" charset="-127"/>
              </a:rPr>
              <a:t>주의사항</a:t>
            </a:r>
            <a:endParaRPr lang="ko-KR" altLang="en-US" sz="2800" dirty="0">
              <a:gradFill>
                <a:gsLst>
                  <a:gs pos="0">
                    <a:srgbClr val="166384"/>
                  </a:gs>
                  <a:gs pos="100000">
                    <a:srgbClr val="17526D"/>
                  </a:gs>
                </a:gsLst>
                <a:lin ang="5400000" scaled="1"/>
              </a:gra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Rectangle 70" descr="큰 다이아몬드"/>
          <p:cNvSpPr>
            <a:spLocks noChangeArrowheads="1"/>
          </p:cNvSpPr>
          <p:nvPr/>
        </p:nvSpPr>
        <p:spPr bwMode="auto">
          <a:xfrm>
            <a:off x="105667" y="1306827"/>
            <a:ext cx="92075" cy="387350"/>
          </a:xfrm>
          <a:prstGeom prst="rect">
            <a:avLst/>
          </a:prstGeom>
          <a:pattFill prst="solidDmnd">
            <a:fgClr>
              <a:srgbClr val="808080"/>
            </a:fgClr>
            <a:bgClr>
              <a:srgbClr val="969696"/>
            </a:bgClr>
          </a:patt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/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Group 282"/>
          <p:cNvGrpSpPr>
            <a:grpSpLocks/>
          </p:cNvGrpSpPr>
          <p:nvPr/>
        </p:nvGrpSpPr>
        <p:grpSpPr bwMode="auto">
          <a:xfrm>
            <a:off x="404813" y="1396731"/>
            <a:ext cx="2061271" cy="618655"/>
            <a:chOff x="255" y="3581"/>
            <a:chExt cx="1016" cy="205"/>
          </a:xfrm>
        </p:grpSpPr>
        <p:sp>
          <p:nvSpPr>
            <p:cNvPr id="72" name="직사각형 6"/>
            <p:cNvSpPr>
              <a:spLocks noChangeArrowheads="1"/>
            </p:cNvSpPr>
            <p:nvPr/>
          </p:nvSpPr>
          <p:spPr bwMode="auto">
            <a:xfrm>
              <a:off x="384" y="3607"/>
              <a:ext cx="887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/>
              <a:r>
                <a:rPr lang="ko-KR" altLang="en-US" sz="2000" b="1" dirty="0" smtClean="0">
                  <a:solidFill>
                    <a:srgbClr val="000000"/>
                  </a:solidFill>
                </a:rPr>
                <a:t>환불정책</a:t>
              </a:r>
              <a:endParaRPr lang="ko-KR" altLang="en-US" sz="2000" b="1" dirty="0">
                <a:solidFill>
                  <a:srgbClr val="000000"/>
                </a:solidFill>
              </a:endParaRPr>
            </a:p>
          </p:txBody>
        </p:sp>
        <p:sp>
          <p:nvSpPr>
            <p:cNvPr id="73" name="Line 277"/>
            <p:cNvSpPr>
              <a:spLocks noChangeShapeType="1"/>
            </p:cNvSpPr>
            <p:nvPr/>
          </p:nvSpPr>
          <p:spPr bwMode="gray">
            <a:xfrm>
              <a:off x="255" y="3751"/>
              <a:ext cx="981" cy="35"/>
            </a:xfrm>
            <a:custGeom>
              <a:avLst/>
              <a:gdLst>
                <a:gd name="connsiteX0" fmla="*/ 0 w 1208"/>
                <a:gd name="connsiteY0" fmla="*/ 0 h 0"/>
                <a:gd name="connsiteX1" fmla="*/ 1208 w 120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08">
                  <a:moveTo>
                    <a:pt x="0" y="0"/>
                  </a:moveTo>
                  <a:lnTo>
                    <a:pt x="1208" y="0"/>
                  </a:lnTo>
                </a:path>
              </a:pathLst>
            </a:custGeom>
            <a:ln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74" name="Picture 278" descr="클라우드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6000"/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" y="3581"/>
              <a:ext cx="186" cy="1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7" name="Line 281"/>
            <p:cNvSpPr>
              <a:spLocks noChangeShapeType="1"/>
            </p:cNvSpPr>
            <p:nvPr/>
          </p:nvSpPr>
          <p:spPr bwMode="gray">
            <a:xfrm flipV="1">
              <a:off x="255" y="3694"/>
              <a:ext cx="71" cy="65"/>
            </a:xfrm>
            <a:prstGeom prst="line">
              <a:avLst/>
            </a:prstGeom>
            <a:noFill/>
            <a:ln w="19050">
              <a:solidFill>
                <a:srgbClr val="808080"/>
              </a:solidFill>
              <a:round/>
              <a:headEnd type="none" w="sm" len="sm"/>
              <a:tailEnd/>
            </a:ln>
            <a:extLst>
              <a:ext uri="{909E8E84-426E-40DD-AFC4-6F175D3DCCD1}">
                <a14:hiddenFill xmlns=""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ko-KR" altLang="en-US" dirty="0">
                <a:latin typeface="굴림" pitchFamily="50" charset="-127"/>
                <a:ea typeface="굴림" pitchFamily="50" charset="-127"/>
              </a:endParaRPr>
            </a:p>
          </p:txBody>
        </p:sp>
      </p:grpSp>
      <p:pic>
        <p:nvPicPr>
          <p:cNvPr id="136" name="Picture 73" descr="픽"/>
          <p:cNvPicPr>
            <a:picLocks noChangeAspect="1" noChangeArrowheads="1"/>
          </p:cNvPicPr>
          <p:nvPr/>
        </p:nvPicPr>
        <p:blipFill>
          <a:blip r:embed="rId3" cstate="print">
            <a:lum bright="9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5167" r="35098" b="85014"/>
          <a:stretch>
            <a:fillRect/>
          </a:stretch>
        </p:blipFill>
        <p:spPr bwMode="gray">
          <a:xfrm>
            <a:off x="162124" y="3062956"/>
            <a:ext cx="412750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그림 67" descr="홍희마케팅_로고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9061476" y="423045"/>
            <a:ext cx="1584176" cy="57606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</p:pic>
      <p:sp>
        <p:nvSpPr>
          <p:cNvPr id="63" name="직사각형 62"/>
          <p:cNvSpPr/>
          <p:nvPr/>
        </p:nvSpPr>
        <p:spPr>
          <a:xfrm>
            <a:off x="522164" y="1692399"/>
            <a:ext cx="9721080" cy="53285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20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240" name="그림 8" descr="8.png"/>
          <p:cNvPicPr>
            <a:picLocks noChangeAspect="1"/>
          </p:cNvPicPr>
          <p:nvPr/>
        </p:nvPicPr>
        <p:blipFill>
          <a:blip r:embed="rId5" cstate="print"/>
          <a:srcRect l="6300" r="73750" b="52878"/>
          <a:stretch>
            <a:fillRect/>
          </a:stretch>
        </p:blipFill>
        <p:spPr bwMode="auto">
          <a:xfrm>
            <a:off x="9379148" y="6012879"/>
            <a:ext cx="1059345" cy="11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/>
        </p:nvSpPr>
        <p:spPr>
          <a:xfrm>
            <a:off x="522164" y="2196455"/>
            <a:ext cx="4320480" cy="15121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약관에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나온바와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같이 중도 해지의 경우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알터상품은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위약금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20%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를 공제 후 남은 날을 일할 계산하여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해당 중개사무소에 계좌로 환불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-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알터네이버상품은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위약금 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10%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를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공제 후 남은 날을 일할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산하여 해당 중개사무소에 계좌로 환불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한다 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1790477" y="2584327"/>
            <a:ext cx="1855864" cy="424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직사각형 6"/>
          <p:cNvSpPr>
            <a:spLocks noChangeArrowheads="1"/>
          </p:cNvSpPr>
          <p:nvPr/>
        </p:nvSpPr>
        <p:spPr bwMode="auto">
          <a:xfrm>
            <a:off x="5994772" y="1548383"/>
            <a:ext cx="2304256" cy="401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lang="ko-KR" altLang="en-US" sz="2000" b="1" dirty="0" smtClean="0">
                <a:solidFill>
                  <a:srgbClr val="000000"/>
                </a:solidFill>
              </a:rPr>
              <a:t>양도 양수 정책</a:t>
            </a:r>
            <a:endParaRPr lang="ko-KR" altLang="en-US" sz="2000" b="1" dirty="0">
              <a:solidFill>
                <a:srgbClr val="000000"/>
              </a:solidFill>
            </a:endParaRPr>
          </a:p>
        </p:txBody>
      </p:sp>
      <p:pic>
        <p:nvPicPr>
          <p:cNvPr id="27" name="Picture 278" descr="클라우드"/>
          <p:cNvPicPr>
            <a:picLocks noChangeAspect="1" noChangeArrowheads="1"/>
          </p:cNvPicPr>
          <p:nvPr/>
        </p:nvPicPr>
        <p:blipFill>
          <a:blip r:embed="rId2" cstate="print">
            <a:lum bright="18000" contrast="-6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1520" y="1468739"/>
            <a:ext cx="377359" cy="43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Line 281"/>
          <p:cNvSpPr>
            <a:spLocks noChangeShapeType="1"/>
          </p:cNvSpPr>
          <p:nvPr/>
        </p:nvSpPr>
        <p:spPr bwMode="gray">
          <a:xfrm flipV="1">
            <a:off x="5733405" y="1809754"/>
            <a:ext cx="144046" cy="196159"/>
          </a:xfrm>
          <a:prstGeom prst="line">
            <a:avLst/>
          </a:prstGeom>
          <a:noFill/>
          <a:ln w="19050">
            <a:solidFill>
              <a:srgbClr val="808080"/>
            </a:solidFill>
            <a:round/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Line 277"/>
          <p:cNvSpPr>
            <a:spLocks noChangeShapeType="1"/>
          </p:cNvSpPr>
          <p:nvPr/>
        </p:nvSpPr>
        <p:spPr bwMode="gray">
          <a:xfrm>
            <a:off x="5706740" y="1980432"/>
            <a:ext cx="2304256" cy="72008"/>
          </a:xfrm>
          <a:custGeom>
            <a:avLst/>
            <a:gdLst>
              <a:gd name="connsiteX0" fmla="*/ 0 w 1208"/>
              <a:gd name="connsiteY0" fmla="*/ 0 h 0"/>
              <a:gd name="connsiteX1" fmla="*/ 1208 w 120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08">
                <a:moveTo>
                  <a:pt x="0" y="0"/>
                </a:moveTo>
                <a:lnTo>
                  <a:pt x="1208" y="0"/>
                </a:lnTo>
              </a:path>
            </a:pathLst>
          </a:custGeom>
          <a:ln>
            <a:headEnd type="none" w="sm" len="sm"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wrap="none" anchor="ctr"/>
          <a:lstStyle/>
          <a:p>
            <a:endParaRPr lang="ko-KR" altLang="en-US" dirty="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5562724" y="2340471"/>
            <a:ext cx="4824536" cy="30243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1.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알터의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경우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중개업소의 사정으로 중도 계약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종료시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남은 사용기간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을 양도 및 양수 가능하다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-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양 중개업소가 동의하여 종료하는 업체의 남은 사용기간을 양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수 하려는 업체에 양도 가능하다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.</a:t>
            </a:r>
          </a:p>
          <a:p>
            <a:pPr marL="342900" indent="-342900" fontAlgn="base">
              <a:lnSpc>
                <a:spcPct val="150000"/>
              </a:lnSpc>
            </a:pP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예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폐업이나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이전시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해당업소 자리에 새롭게 들어오는 중개업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소나 다른 업소에 사용기간 이관 가능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지급되는 환불금은 없음</a:t>
            </a: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)</a:t>
            </a: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      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상기와 같이 처리시 위약금에 대한 손실을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볼필요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없으며 금액 관련하여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양업소에서</a:t>
            </a:r>
            <a:r>
              <a:rPr lang="ko-KR" altLang="en-US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조정하여 처리한다</a:t>
            </a: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  <a:p>
            <a:pPr marL="342900" indent="-342900" fontAlgn="base">
              <a:lnSpc>
                <a:spcPct val="150000"/>
              </a:lnSpc>
            </a:pPr>
            <a:r>
              <a:rPr lang="en-US" altLang="ko-KR" sz="1200" b="1" dirty="0" smtClean="0">
                <a:solidFill>
                  <a:schemeClr val="tx1"/>
                </a:solidFill>
                <a:latin typeface="굴림" pitchFamily="50" charset="-127"/>
                <a:ea typeface="굴림" pitchFamily="50" charset="-127"/>
              </a:rPr>
              <a:t> </a:t>
            </a:r>
          </a:p>
          <a:p>
            <a:pPr marL="342900" indent="-342900" fontAlgn="base">
              <a:lnSpc>
                <a:spcPct val="150000"/>
              </a:lnSpc>
            </a:pPr>
            <a:endParaRPr lang="en-US" altLang="ko-KR" sz="1200" b="1" dirty="0" smtClean="0">
              <a:solidFill>
                <a:schemeClr val="tx1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86260" y="4932759"/>
            <a:ext cx="5760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3978548" y="4860751"/>
            <a:ext cx="720080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14111026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641488" y="1478259"/>
            <a:ext cx="7494633" cy="41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306" tIns="52153" rIns="104306" bIns="52153" rtlCol="0" anchor="ctr"/>
          <a:lstStyle/>
          <a:p>
            <a:pPr algn="ctr"/>
            <a:r>
              <a:rPr lang="ko-KR" altLang="en-US" sz="7500" dirty="0" smtClean="0"/>
              <a:t>감사합니다</a:t>
            </a:r>
            <a:r>
              <a:rPr lang="en-US" altLang="ko-KR" sz="7500" dirty="0" smtClean="0"/>
              <a:t>~~</a:t>
            </a:r>
            <a:endParaRPr lang="ko-KR" altLang="en-US" sz="7500" dirty="0"/>
          </a:p>
        </p:txBody>
      </p:sp>
    </p:spTree>
    <p:extLst>
      <p:ext uri="{BB962C8B-B14F-4D97-AF65-F5344CB8AC3E}">
        <p14:creationId xmlns:p14="http://schemas.microsoft.com/office/powerpoint/2010/main" xmlns="" val="15324207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C00000"/>
        </a:solidFill>
      </a:spPr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 anchor="ctr">
        <a:spAutoFit/>
      </a:bodyPr>
      <a:lstStyle>
        <a:defPPr algn="ctr">
          <a:defRPr sz="1250" dirty="0" smtClean="0">
            <a:solidFill>
              <a:schemeClr val="tx1">
                <a:lumMod val="75000"/>
                <a:lumOff val="25000"/>
              </a:schemeClr>
            </a:solidFill>
            <a:latin typeface="Rix정고딕 B" pitchFamily="18" charset="-127"/>
            <a:ea typeface="Rix정고딕 B" pitchFamily="18" charset="-127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16313</TotalTime>
  <Words>2912</Words>
  <Application>Microsoft Office PowerPoint</Application>
  <PresentationFormat>사용자 지정</PresentationFormat>
  <Paragraphs>811</Paragraphs>
  <Slides>38</Slides>
  <Notes>0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38</vt:i4>
      </vt:variant>
    </vt:vector>
  </HeadingPairs>
  <TitlesOfParts>
    <vt:vector size="41" baseType="lpstr">
      <vt:lpstr>Office 테마</vt:lpstr>
      <vt:lpstr>Document</vt:lpstr>
      <vt:lpstr>프레젠테이션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kimsh</dc:creator>
  <cp:lastModifiedBy>홍희8</cp:lastModifiedBy>
  <cp:revision>1276</cp:revision>
  <cp:lastPrinted>2014-12-26T10:59:37Z</cp:lastPrinted>
  <dcterms:created xsi:type="dcterms:W3CDTF">2011-11-10T01:07:43Z</dcterms:created>
  <dcterms:modified xsi:type="dcterms:W3CDTF">2022-08-16T07:45:37Z</dcterms:modified>
</cp:coreProperties>
</file>