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472" r:id="rId2"/>
    <p:sldId id="611" r:id="rId3"/>
    <p:sldId id="483" r:id="rId4"/>
    <p:sldId id="563" r:id="rId5"/>
    <p:sldId id="572" r:id="rId6"/>
    <p:sldId id="573" r:id="rId7"/>
    <p:sldId id="578" r:id="rId8"/>
    <p:sldId id="579" r:id="rId9"/>
    <p:sldId id="582" r:id="rId10"/>
    <p:sldId id="584" r:id="rId11"/>
    <p:sldId id="585" r:id="rId12"/>
    <p:sldId id="614" r:id="rId13"/>
    <p:sldId id="615" r:id="rId14"/>
    <p:sldId id="594" r:id="rId15"/>
    <p:sldId id="595" r:id="rId16"/>
    <p:sldId id="596" r:id="rId17"/>
    <p:sldId id="597" r:id="rId18"/>
    <p:sldId id="616" r:id="rId19"/>
    <p:sldId id="598" r:id="rId20"/>
    <p:sldId id="617" r:id="rId21"/>
    <p:sldId id="599" r:id="rId22"/>
    <p:sldId id="618" r:id="rId23"/>
    <p:sldId id="600" r:id="rId24"/>
    <p:sldId id="619" r:id="rId25"/>
    <p:sldId id="608" r:id="rId26"/>
    <p:sldId id="562" r:id="rId27"/>
  </p:sldIdLst>
  <p:sldSz cx="10693400" cy="7561263"/>
  <p:notesSz cx="6797675" cy="9926638"/>
  <p:defaultTextStyle>
    <a:defPPr>
      <a:defRPr lang="ko-KR"/>
    </a:defPPr>
    <a:lvl1pPr marL="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00"/>
    <a:srgbClr val="4F9EF3"/>
    <a:srgbClr val="FF5A00"/>
    <a:srgbClr val="E46C0A"/>
    <a:srgbClr val="B3DCE7"/>
    <a:srgbClr val="31859C"/>
    <a:srgbClr val="154D68"/>
    <a:srgbClr val="5E9D18"/>
    <a:srgbClr val="01A2BF"/>
    <a:srgbClr val="00A0B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0293" autoAdjust="0"/>
    <p:restoredTop sz="97175" autoAdjust="0"/>
  </p:normalViewPr>
  <p:slideViewPr>
    <p:cSldViewPr showGuides="1">
      <p:cViewPr>
        <p:scale>
          <a:sx n="100" d="100"/>
          <a:sy n="100" d="100"/>
        </p:scale>
        <p:origin x="-1734" y="-138"/>
      </p:cViewPr>
      <p:guideLst>
        <p:guide orient="horz" pos="1837"/>
        <p:guide orient="horz" pos="158"/>
        <p:guide orient="horz" pos="4513"/>
        <p:guide orient="horz" pos="657"/>
        <p:guide orient="horz" pos="884"/>
        <p:guide orient="horz" pos="793"/>
        <p:guide orient="horz" pos="68"/>
        <p:guide orient="horz" pos="2381"/>
        <p:guide pos="3368"/>
        <p:guide pos="6543"/>
        <p:guide pos="193"/>
        <p:guide pos="2461"/>
        <p:guide pos="3187"/>
        <p:guide pos="57"/>
        <p:guide pos="667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48" d="100"/>
          <a:sy n="48" d="100"/>
        </p:scale>
        <p:origin x="-2256" y="-102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5" y="2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r">
              <a:defRPr sz="1200"/>
            </a:lvl1pPr>
          </a:lstStyle>
          <a:p>
            <a:fld id="{36118F5E-13DC-464B-B063-F1CCA2911339}" type="datetimeFigureOut">
              <a:rPr lang="ko-KR" altLang="en-US" smtClean="0"/>
              <a:pPr/>
              <a:t>2021-02-26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28585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5" y="9428585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r">
              <a:defRPr sz="1200"/>
            </a:lvl1pPr>
          </a:lstStyle>
          <a:p>
            <a:fld id="{FDD68ED7-7943-41E7-BDD9-A5FF91E5D23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3789300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400" cy="496889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6889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r">
              <a:defRPr sz="1200"/>
            </a:lvl1pPr>
          </a:lstStyle>
          <a:p>
            <a:fld id="{CD0718A3-3200-4B31-B607-5AC3F55B17E4}" type="datetimeFigureOut">
              <a:rPr lang="ko-KR" altLang="en-US" smtClean="0"/>
              <a:pPr/>
              <a:t>2021-02-26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66763" y="746125"/>
            <a:ext cx="5264150" cy="3722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3" tIns="45715" rIns="91433" bIns="45715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2" y="4714876"/>
            <a:ext cx="5438775" cy="4467225"/>
          </a:xfrm>
          <a:prstGeom prst="rect">
            <a:avLst/>
          </a:prstGeom>
        </p:spPr>
        <p:txBody>
          <a:bodyPr vert="horz" lIns="91433" tIns="45715" rIns="91433" bIns="45715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165"/>
            <a:ext cx="2946400" cy="496888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9" y="9428165"/>
            <a:ext cx="2946400" cy="496888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r">
              <a:defRPr sz="1200"/>
            </a:lvl1pPr>
          </a:lstStyle>
          <a:p>
            <a:fld id="{8FE480FE-20C1-438E-A7E6-2C7E859120C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544577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2005" y="2348893"/>
            <a:ext cx="9089390" cy="1620771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4010" y="4284716"/>
            <a:ext cx="7485380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9153C-E19B-4739-B29F-F7B0220A95DC}" type="datetimeFigureOut">
              <a:rPr lang="ko-KR" altLang="en-US" smtClean="0"/>
              <a:pPr/>
              <a:t>2021-02-26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07DD6-A854-4E53-9C7B-28D4246E006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003177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0444" r="10676" b="1"/>
          <a:stretch/>
        </p:blipFill>
        <p:spPr>
          <a:xfrm>
            <a:off x="1" y="0"/>
            <a:ext cx="10693400" cy="5471900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5096"/>
          <a:stretch/>
        </p:blipFill>
        <p:spPr>
          <a:xfrm>
            <a:off x="0" y="1594991"/>
            <a:ext cx="10693401" cy="5966236"/>
          </a:xfrm>
          <a:prstGeom prst="rect">
            <a:avLst/>
          </a:prstGeom>
        </p:spPr>
      </p:pic>
      <p:grpSp>
        <p:nvGrpSpPr>
          <p:cNvPr id="8" name="그룹 7"/>
          <p:cNvGrpSpPr/>
          <p:nvPr userDrawn="1"/>
        </p:nvGrpSpPr>
        <p:grpSpPr>
          <a:xfrm>
            <a:off x="0" y="107950"/>
            <a:ext cx="10693400" cy="946753"/>
            <a:chOff x="166971" y="147636"/>
            <a:chExt cx="5472608" cy="752478"/>
          </a:xfrm>
        </p:grpSpPr>
        <p:sp>
          <p:nvSpPr>
            <p:cNvPr id="9" name="직사각형 8"/>
            <p:cNvSpPr/>
            <p:nvPr/>
          </p:nvSpPr>
          <p:spPr>
            <a:xfrm>
              <a:off x="166971" y="147636"/>
              <a:ext cx="5472608" cy="752478"/>
            </a:xfrm>
            <a:prstGeom prst="rect">
              <a:avLst/>
            </a:prstGeom>
            <a:solidFill>
              <a:srgbClr val="0C1E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166971" y="147636"/>
              <a:ext cx="5472608" cy="477387"/>
            </a:xfrm>
            <a:prstGeom prst="rect">
              <a:avLst/>
            </a:prstGeom>
            <a:solidFill>
              <a:srgbClr val="175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66971" y="147636"/>
              <a:ext cx="5472608" cy="329325"/>
            </a:xfrm>
            <a:prstGeom prst="rect">
              <a:avLst/>
            </a:prstGeom>
            <a:solidFill>
              <a:srgbClr val="3185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2" name="직사각형 11"/>
          <p:cNvSpPr/>
          <p:nvPr userDrawn="1"/>
        </p:nvSpPr>
        <p:spPr>
          <a:xfrm>
            <a:off x="166785" y="196606"/>
            <a:ext cx="305564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400" kern="1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Rix정고딕 B" pitchFamily="18" charset="-127"/>
                <a:ea typeface="Rix정고딕 B" pitchFamily="18" charset="-127"/>
                <a:cs typeface="+mn-cs"/>
              </a:rPr>
              <a:t>CONTENTS</a:t>
            </a:r>
            <a:endParaRPr lang="ko-KR" altLang="en-US" sz="4400" kern="1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Rix정고딕 B" pitchFamily="18" charset="-127"/>
              <a:ea typeface="Rix정고딕 B" pitchFamily="18" charset="-127"/>
              <a:cs typeface="+mn-cs"/>
            </a:endParaRPr>
          </a:p>
        </p:txBody>
      </p:sp>
      <p:sp>
        <p:nvSpPr>
          <p:cNvPr id="13" name="직사각형 12"/>
          <p:cNvSpPr/>
          <p:nvPr userDrawn="1"/>
        </p:nvSpPr>
        <p:spPr>
          <a:xfrm>
            <a:off x="5202684" y="5868863"/>
            <a:ext cx="504056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6" name="그룹 25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27" name="TextBox 26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28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29" name="타원 28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0" name="Picture 2"/>
              <p:cNvPicPr>
                <a:picLocks noChangeAspect="1" noChangeArrowheads="1"/>
              </p:cNvPicPr>
              <p:nvPr userDrawn="1"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xmlns="" val="913789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0444" r="10676" b="1"/>
          <a:stretch/>
        </p:blipFill>
        <p:spPr>
          <a:xfrm>
            <a:off x="0" y="0"/>
            <a:ext cx="10693400" cy="54719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4943"/>
          <a:stretch/>
        </p:blipFill>
        <p:spPr>
          <a:xfrm>
            <a:off x="37019" y="1584211"/>
            <a:ext cx="10656381" cy="597705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5096"/>
          <a:stretch/>
        </p:blipFill>
        <p:spPr>
          <a:xfrm>
            <a:off x="0" y="1548383"/>
            <a:ext cx="10693401" cy="5966236"/>
          </a:xfrm>
          <a:prstGeom prst="rect">
            <a:avLst/>
          </a:prstGeom>
        </p:spPr>
      </p:pic>
      <p:grpSp>
        <p:nvGrpSpPr>
          <p:cNvPr id="9" name="그룹 8"/>
          <p:cNvGrpSpPr/>
          <p:nvPr userDrawn="1"/>
        </p:nvGrpSpPr>
        <p:grpSpPr>
          <a:xfrm>
            <a:off x="5706320" y="471351"/>
            <a:ext cx="3476985" cy="2911671"/>
            <a:chOff x="7578948" y="1173609"/>
            <a:chExt cx="2695771" cy="2257472"/>
          </a:xfrm>
        </p:grpSpPr>
        <p:sp>
          <p:nvSpPr>
            <p:cNvPr id="10" name="도넛 9"/>
            <p:cNvSpPr/>
            <p:nvPr/>
          </p:nvSpPr>
          <p:spPr>
            <a:xfrm>
              <a:off x="7578948" y="1256102"/>
              <a:ext cx="1008299" cy="1008299"/>
            </a:xfrm>
            <a:prstGeom prst="donut">
              <a:avLst>
                <a:gd name="adj" fmla="val 20378"/>
              </a:avLst>
            </a:prstGeom>
            <a:solidFill>
              <a:schemeClr val="accent1">
                <a:lumMod val="20000"/>
                <a:lumOff val="80000"/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1" name="도넛 10"/>
            <p:cNvSpPr/>
            <p:nvPr/>
          </p:nvSpPr>
          <p:spPr>
            <a:xfrm>
              <a:off x="8404377" y="1560739"/>
              <a:ext cx="1870342" cy="1870342"/>
            </a:xfrm>
            <a:prstGeom prst="donut">
              <a:avLst>
                <a:gd name="adj" fmla="val 16017"/>
              </a:avLst>
            </a:prstGeom>
            <a:solidFill>
              <a:schemeClr val="tx2">
                <a:lumMod val="20000"/>
                <a:lumOff val="80000"/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3" name="도넛 12"/>
            <p:cNvSpPr/>
            <p:nvPr/>
          </p:nvSpPr>
          <p:spPr>
            <a:xfrm>
              <a:off x="8525793" y="1173609"/>
              <a:ext cx="519035" cy="519035"/>
            </a:xfrm>
            <a:prstGeom prst="donut">
              <a:avLst>
                <a:gd name="adj" fmla="val 20378"/>
              </a:avLst>
            </a:prstGeom>
            <a:solidFill>
              <a:schemeClr val="accent1">
                <a:lumMod val="20000"/>
                <a:lumOff val="80000"/>
                <a:alpha val="6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pic>
        <p:nvPicPr>
          <p:cNvPr id="12" name="그림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2124" y="1845678"/>
            <a:ext cx="7685394" cy="5489567"/>
          </a:xfrm>
          <a:prstGeom prst="rect">
            <a:avLst/>
          </a:prstGeom>
        </p:spPr>
      </p:pic>
      <p:grpSp>
        <p:nvGrpSpPr>
          <p:cNvPr id="19" name="그룹 18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16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17" name="타원 16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8" name="Picture 2"/>
              <p:cNvPicPr>
                <a:picLocks noChangeAspect="1" noChangeArrowheads="1"/>
              </p:cNvPicPr>
              <p:nvPr userDrawn="1"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xmlns="" val="202037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0007.png"/>
          <p:cNvPicPr>
            <a:picLocks noChangeAspect="1"/>
          </p:cNvPicPr>
          <p:nvPr userDrawn="1"/>
        </p:nvPicPr>
        <p:blipFill>
          <a:blip r:embed="rId2" cstate="print"/>
          <a:srcRect t="63556" b="19470"/>
          <a:stretch>
            <a:fillRect/>
          </a:stretch>
        </p:blipFill>
        <p:spPr>
          <a:xfrm>
            <a:off x="0" y="5602156"/>
            <a:ext cx="10693400" cy="1681467"/>
          </a:xfrm>
          <a:prstGeom prst="rect">
            <a:avLst/>
          </a:prstGeom>
        </p:spPr>
      </p:pic>
      <p:grpSp>
        <p:nvGrpSpPr>
          <p:cNvPr id="18" name="그룹 17"/>
          <p:cNvGrpSpPr/>
          <p:nvPr userDrawn="1"/>
        </p:nvGrpSpPr>
        <p:grpSpPr>
          <a:xfrm>
            <a:off x="0" y="7106483"/>
            <a:ext cx="10693400" cy="454780"/>
            <a:chOff x="166971" y="523875"/>
            <a:chExt cx="5472608" cy="376239"/>
          </a:xfrm>
        </p:grpSpPr>
        <p:sp>
          <p:nvSpPr>
            <p:cNvPr id="19" name="직사각형 18"/>
            <p:cNvSpPr/>
            <p:nvPr/>
          </p:nvSpPr>
          <p:spPr>
            <a:xfrm>
              <a:off x="166971" y="523875"/>
              <a:ext cx="5472608" cy="376239"/>
            </a:xfrm>
            <a:prstGeom prst="rect">
              <a:avLst/>
            </a:prstGeom>
            <a:solidFill>
              <a:srgbClr val="0C1E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166971" y="523875"/>
              <a:ext cx="5472608" cy="101148"/>
            </a:xfrm>
            <a:prstGeom prst="rect">
              <a:avLst/>
            </a:prstGeom>
            <a:solidFill>
              <a:srgbClr val="175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pic>
        <p:nvPicPr>
          <p:cNvPr id="22" name="그림 21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0444" r="10676" b="1"/>
          <a:stretch/>
        </p:blipFill>
        <p:spPr>
          <a:xfrm>
            <a:off x="0" y="0"/>
            <a:ext cx="10693400" cy="5471900"/>
          </a:xfrm>
          <a:prstGeom prst="rect">
            <a:avLst/>
          </a:prstGeom>
        </p:spPr>
      </p:pic>
      <p:grpSp>
        <p:nvGrpSpPr>
          <p:cNvPr id="13" name="그룹 12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14" name="TextBox 13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15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16" name="타원 15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7" name="Picture 2"/>
              <p:cNvPicPr>
                <a:picLocks noChangeAspect="1" noChangeArrowheads="1"/>
              </p:cNvPicPr>
              <p:nvPr userDrawn="1"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xmlns="" val="40321330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 userDrawn="1"/>
        </p:nvSpPr>
        <p:spPr>
          <a:xfrm>
            <a:off x="-1" y="1"/>
            <a:ext cx="10693399" cy="7561262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모서리가 둥근 직사각형 18"/>
          <p:cNvSpPr/>
          <p:nvPr userDrawn="1"/>
        </p:nvSpPr>
        <p:spPr>
          <a:xfrm>
            <a:off x="98730" y="1200725"/>
            <a:ext cx="10495937" cy="5993823"/>
          </a:xfrm>
          <a:prstGeom prst="roundRect">
            <a:avLst>
              <a:gd name="adj" fmla="val 870"/>
            </a:avLst>
          </a:pr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</a:ln>
          <a:effectLst>
            <a:outerShdw blurRad="38100" algn="c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Rectangle 21"/>
          <p:cNvSpPr>
            <a:spLocks noChangeArrowheads="1"/>
          </p:cNvSpPr>
          <p:nvPr userDrawn="1"/>
        </p:nvSpPr>
        <p:spPr bwMode="auto">
          <a:xfrm>
            <a:off x="10226658" y="7291043"/>
            <a:ext cx="481782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6800" tIns="0" rIns="46800" bIns="0" anchor="ctr"/>
          <a:lstStyle/>
          <a:p>
            <a:pPr algn="ctr" defTabSz="1280160">
              <a:defRPr/>
            </a:pPr>
            <a:fld id="{BC0ACDF8-C3D0-4A09-B980-F5F808CE6E47}" type="slidenum">
              <a:rPr lang="en-US" altLang="ko-KR" sz="800" b="1" smtClean="0">
                <a:solidFill>
                  <a:schemeClr val="bg1"/>
                </a:solidFill>
                <a:latin typeface="Arial Narrow" pitchFamily="34" charset="0"/>
                <a:ea typeface="산돌고딕 L" pitchFamily="18" charset="-127"/>
              </a:rPr>
              <a:pPr algn="ctr" defTabSz="1280160">
                <a:defRPr/>
              </a:pPr>
              <a:t>‹#›</a:t>
            </a:fld>
            <a:endParaRPr lang="en-US" altLang="ko-KR" sz="800" b="1" dirty="0">
              <a:solidFill>
                <a:schemeClr val="bg1"/>
              </a:solidFill>
              <a:latin typeface="Arial Narrow" pitchFamily="34" charset="0"/>
              <a:ea typeface="산돌고딕 L" pitchFamily="18" charset="-127"/>
            </a:endParaRPr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47555" y="147636"/>
            <a:ext cx="124410" cy="752478"/>
            <a:chOff x="10457086" y="1379855"/>
            <a:chExt cx="0" cy="8886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0457086" y="1379855"/>
              <a:ext cx="0" cy="888608"/>
            </a:xfrm>
            <a:prstGeom prst="line">
              <a:avLst/>
            </a:prstGeom>
            <a:ln w="1016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>
              <a:off x="10457086" y="1768758"/>
              <a:ext cx="0" cy="499705"/>
            </a:xfrm>
            <a:prstGeom prst="line">
              <a:avLst/>
            </a:prstGeom>
            <a:ln w="101600">
              <a:solidFill>
                <a:srgbClr val="17526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>
              <a:off x="10457086" y="1943605"/>
              <a:ext cx="0" cy="324858"/>
            </a:xfrm>
            <a:prstGeom prst="line">
              <a:avLst/>
            </a:prstGeom>
            <a:ln w="101600">
              <a:solidFill>
                <a:srgbClr val="0C1E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직선 연결선 23"/>
          <p:cNvCxnSpPr/>
          <p:nvPr userDrawn="1"/>
        </p:nvCxnSpPr>
        <p:spPr>
          <a:xfrm>
            <a:off x="-1" y="1048700"/>
            <a:ext cx="1069340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  <a:effectLst>
            <a:outerShdw blurRad="63500" dist="25400" dir="5400000" algn="t" rotWithShape="0">
              <a:schemeClr val="tx1">
                <a:lumMod val="95000"/>
                <a:lumOff val="5000"/>
                <a:alpha val="26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그룹 15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25" name="TextBox 24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26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27" name="타원 26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28" name="Picture 2"/>
              <p:cNvPicPr>
                <a:picLocks noChangeAspect="1" noChangeArrowheads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xmlns="" val="1908906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 userDrawn="1"/>
        </p:nvSpPr>
        <p:spPr>
          <a:xfrm>
            <a:off x="-1" y="1"/>
            <a:ext cx="10693399" cy="1836414"/>
          </a:xfrm>
          <a:prstGeom prst="rect">
            <a:avLst/>
          </a:prstGeom>
          <a:gradFill>
            <a:gsLst>
              <a:gs pos="43000">
                <a:srgbClr val="E6E6E6"/>
              </a:gs>
              <a:gs pos="0">
                <a:schemeClr val="bg1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29" name="직선 연결선 28"/>
          <p:cNvCxnSpPr/>
          <p:nvPr userDrawn="1"/>
        </p:nvCxnSpPr>
        <p:spPr>
          <a:xfrm>
            <a:off x="-1" y="1048700"/>
            <a:ext cx="1069340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  <a:effectLst>
            <a:outerShdw blurRad="63500" dist="25400" dir="5400000" algn="t" rotWithShape="0">
              <a:schemeClr val="tx1">
                <a:lumMod val="95000"/>
                <a:lumOff val="5000"/>
                <a:alpha val="26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/>
          <p:cNvSpPr/>
          <p:nvPr userDrawn="1"/>
        </p:nvSpPr>
        <p:spPr>
          <a:xfrm>
            <a:off x="10243244" y="7311680"/>
            <a:ext cx="450155" cy="165100"/>
          </a:xfrm>
          <a:prstGeom prst="rect">
            <a:avLst/>
          </a:prstGeom>
          <a:solidFill>
            <a:srgbClr val="55A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792" tIns="48396" rIns="96792" bIns="48396" rtlCol="0" anchor="ctr"/>
          <a:lstStyle/>
          <a:p>
            <a:pPr algn="ctr"/>
            <a:endParaRPr lang="ko-KR" altLang="en-US" dirty="0"/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47555" y="147636"/>
            <a:ext cx="124410" cy="752478"/>
            <a:chOff x="10457086" y="1379855"/>
            <a:chExt cx="0" cy="8886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0457086" y="1379855"/>
              <a:ext cx="0" cy="888608"/>
            </a:xfrm>
            <a:prstGeom prst="line">
              <a:avLst/>
            </a:prstGeom>
            <a:ln w="1016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>
              <a:off x="10457086" y="1768758"/>
              <a:ext cx="0" cy="499705"/>
            </a:xfrm>
            <a:prstGeom prst="line">
              <a:avLst/>
            </a:prstGeom>
            <a:ln w="101600">
              <a:solidFill>
                <a:srgbClr val="17526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>
              <a:off x="10457086" y="1943605"/>
              <a:ext cx="0" cy="324858"/>
            </a:xfrm>
            <a:prstGeom prst="line">
              <a:avLst/>
            </a:prstGeom>
            <a:ln w="101600">
              <a:solidFill>
                <a:srgbClr val="0C1E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그룹 24"/>
          <p:cNvGrpSpPr/>
          <p:nvPr userDrawn="1"/>
        </p:nvGrpSpPr>
        <p:grpSpPr>
          <a:xfrm>
            <a:off x="102912" y="7317705"/>
            <a:ext cx="1040883" cy="153050"/>
            <a:chOff x="-917996" y="2700511"/>
            <a:chExt cx="19588859" cy="2880319"/>
          </a:xfrm>
        </p:grpSpPr>
        <p:pic>
          <p:nvPicPr>
            <p:cNvPr id="26" name="Picture 2" descr="D:\로고\센터_로고_(2)\NCIA_0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b="27353"/>
            <a:stretch/>
          </p:blipFill>
          <p:spPr bwMode="auto">
            <a:xfrm>
              <a:off x="-917996" y="2700511"/>
              <a:ext cx="6438900" cy="28024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2" descr="D:\로고\센터_로고_(2)\NCIA_0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77484"/>
            <a:stretch/>
          </p:blipFill>
          <p:spPr bwMode="auto">
            <a:xfrm>
              <a:off x="6016757" y="3873865"/>
              <a:ext cx="12654106" cy="17069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Rectangle 21"/>
          <p:cNvSpPr>
            <a:spLocks noChangeArrowheads="1"/>
          </p:cNvSpPr>
          <p:nvPr userDrawn="1"/>
        </p:nvSpPr>
        <p:spPr bwMode="auto">
          <a:xfrm>
            <a:off x="10226658" y="7291043"/>
            <a:ext cx="481782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6800" tIns="0" rIns="46800" bIns="0" anchor="ctr"/>
          <a:lstStyle/>
          <a:p>
            <a:pPr algn="ctr" defTabSz="1280160">
              <a:defRPr/>
            </a:pPr>
            <a:fld id="{BC0ACDF8-C3D0-4A09-B980-F5F808CE6E47}" type="slidenum">
              <a:rPr lang="en-US" altLang="ko-KR" sz="800" b="1" smtClean="0">
                <a:solidFill>
                  <a:schemeClr val="bg1"/>
                </a:solidFill>
                <a:latin typeface="Arial Narrow" pitchFamily="34" charset="0"/>
                <a:ea typeface="산돌고딕 L" pitchFamily="18" charset="-127"/>
              </a:rPr>
              <a:pPr algn="ctr" defTabSz="1280160">
                <a:defRPr/>
              </a:pPr>
              <a:t>‹#›</a:t>
            </a:fld>
            <a:endParaRPr lang="en-US" altLang="ko-KR" sz="800" b="1" dirty="0">
              <a:solidFill>
                <a:schemeClr val="bg1"/>
              </a:solidFill>
              <a:latin typeface="Arial Narrow" pitchFamily="34" charset="0"/>
              <a:ea typeface="산돌고딕 L" pitchFamily="18" charset="-127"/>
            </a:endParaRPr>
          </a:p>
        </p:txBody>
      </p:sp>
      <p:pic>
        <p:nvPicPr>
          <p:cNvPr id="15" name="그림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2848" b="4565"/>
          <a:stretch>
            <a:fillRect/>
          </a:stretch>
        </p:blipFill>
        <p:spPr bwMode="auto">
          <a:xfrm>
            <a:off x="9632360" y="7239684"/>
            <a:ext cx="531263" cy="3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" name="그룹 29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31" name="TextBox 30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32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33" name="타원 32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4" name="Picture 2"/>
              <p:cNvPicPr>
                <a:picLocks noChangeAspect="1" noChangeArrowheads="1"/>
              </p:cNvPicPr>
              <p:nvPr userDrawn="1"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xmlns="" val="31706475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670" y="1764295"/>
            <a:ext cx="9624060" cy="4990084"/>
          </a:xfrm>
          <a:prstGeom prst="rect">
            <a:avLst/>
          </a:prstGeom>
        </p:spPr>
        <p:txBody>
          <a:bodyPr vert="horz" lIns="104306" tIns="52153" rIns="104306" bIns="52153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4670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9153C-E19B-4739-B29F-F7B0220A95DC}" type="datetimeFigureOut">
              <a:rPr lang="ko-KR" altLang="en-US" smtClean="0"/>
              <a:pPr/>
              <a:t>2021-02-26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53579" y="7008171"/>
            <a:ext cx="3386243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07DD6-A854-4E53-9C7B-28D4246E006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161657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63" r:id="rId3"/>
    <p:sldLayoutId id="2147483660" r:id="rId4"/>
    <p:sldLayoutId id="2147483658" r:id="rId5"/>
    <p:sldLayoutId id="2147483652" r:id="rId6"/>
  </p:sldLayoutIdLst>
  <p:txStyles>
    <p:titleStyle>
      <a:lvl1pPr algn="ctr" defTabSz="1043056" rtl="0" eaLnBrk="1" latinLnBrk="1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146" indent="-391146" algn="l" defTabSz="1043056" rtl="0" eaLnBrk="1" latinLnBrk="1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483" indent="-325955" algn="l" defTabSz="1043056" rtl="0" eaLnBrk="1" latinLnBrk="1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82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348" indent="-260764" algn="l" defTabSz="1043056" rtl="0" eaLnBrk="1" latinLnBrk="1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876" indent="-260764" algn="l" defTabSz="1043056" rtl="0" eaLnBrk="1" latinLnBrk="1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404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jpeg"/><Relationship Id="rId5" Type="http://schemas.openxmlformats.org/officeDocument/2006/relationships/image" Target="../media/image12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9.pn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png"/><Relationship Id="rId5" Type="http://schemas.openxmlformats.org/officeDocument/2006/relationships/image" Target="../media/image10.jpe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10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3.png"/><Relationship Id="rId4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직사각형 25"/>
          <p:cNvSpPr/>
          <p:nvPr/>
        </p:nvSpPr>
        <p:spPr>
          <a:xfrm>
            <a:off x="0" y="1545165"/>
            <a:ext cx="10693400" cy="898414"/>
          </a:xfrm>
          <a:prstGeom prst="rect">
            <a:avLst/>
          </a:prstGeom>
          <a:solidFill>
            <a:srgbClr val="17526D"/>
          </a:solidFill>
        </p:spPr>
        <p:txBody>
          <a:bodyPr wrap="square" rtlCol="0" anchor="ctr">
            <a:noAutofit/>
          </a:bodyPr>
          <a:lstStyle/>
          <a:p>
            <a:pPr indent="177800"/>
            <a:endParaRPr lang="ko-KR" altLang="en-US" sz="18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50756" y="2442195"/>
            <a:ext cx="4198585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</a:t>
            </a:r>
            <a:r>
              <a:rPr lang="ko-KR" altLang="en-US" sz="280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원</a:t>
            </a:r>
            <a:r>
              <a:rPr lang="ko-KR" altLang="en-US" sz="280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가입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FontTx/>
              <a:buAutoNum type="arabicPeriod"/>
            </a:pPr>
            <a:r>
              <a:rPr lang="ko-KR" altLang="en-US" sz="280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en-US" altLang="ko-KR" sz="280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FontTx/>
              <a:buAutoNum type="arabicPeriod"/>
            </a:pPr>
            <a:r>
              <a:rPr lang="ko-KR" altLang="en-US" sz="280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</a:t>
            </a:r>
            <a:r>
              <a:rPr lang="ko-KR" altLang="en-US" sz="280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법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주의사항</a:t>
            </a:r>
            <a:endParaRPr lang="en-US" altLang="ko-KR" sz="280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86260" y="1592728"/>
            <a:ext cx="851892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420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부동산써</a:t>
            </a:r>
            <a:r>
              <a:rPr lang="ko-KR" altLang="en-US" sz="420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브</a:t>
            </a:r>
            <a:r>
              <a:rPr lang="ko-KR" altLang="en-US" sz="420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 매물광고 </a:t>
            </a:r>
            <a:r>
              <a:rPr lang="ko-KR" altLang="en-US" sz="4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교육자료</a:t>
            </a:r>
            <a:endParaRPr lang="en-US" altLang="ko-KR" sz="4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4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" name="그림 4" descr="홍희마케팅_로고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9061476" y="565921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449778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65"/>
          <p:cNvGrpSpPr>
            <a:grpSpLocks/>
          </p:cNvGrpSpPr>
          <p:nvPr/>
        </p:nvGrpSpPr>
        <p:grpSpPr bwMode="auto">
          <a:xfrm>
            <a:off x="220862" y="1811014"/>
            <a:ext cx="760412" cy="1643484"/>
            <a:chOff x="255" y="2914"/>
            <a:chExt cx="559" cy="1609"/>
          </a:xfrm>
        </p:grpSpPr>
        <p:sp>
          <p:nvSpPr>
            <p:cNvPr id="14" name="AutoShape 66"/>
            <p:cNvSpPr>
              <a:spLocks noChangeArrowheads="1"/>
            </p:cNvSpPr>
            <p:nvPr/>
          </p:nvSpPr>
          <p:spPr bwMode="gray">
            <a:xfrm>
              <a:off x="255" y="2916"/>
              <a:ext cx="559" cy="1607"/>
            </a:xfrm>
            <a:prstGeom prst="roundRect">
              <a:avLst>
                <a:gd name="adj" fmla="val 0"/>
              </a:avLst>
            </a:prstGeom>
            <a:solidFill>
              <a:srgbClr val="84B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/>
              <a:r>
                <a:rPr lang="ko-KR" altLang="en-US" sz="1400" smtClean="0">
                  <a:latin typeface="굴림" pitchFamily="50" charset="-127"/>
                  <a:ea typeface="굴림" pitchFamily="50" charset="-127"/>
                </a:rPr>
                <a:t>부동산</a:t>
              </a:r>
              <a:endParaRPr lang="en-US" altLang="ko-KR" sz="1400" smtClean="0">
                <a:latin typeface="굴림" pitchFamily="50" charset="-127"/>
                <a:ea typeface="굴림" pitchFamily="50" charset="-127"/>
              </a:endParaRPr>
            </a:p>
            <a:p>
              <a:pPr algn="ctr" eaLnBrk="1" hangingPunct="1"/>
              <a:r>
                <a:rPr lang="ko-KR" altLang="en-US" sz="1400" smtClean="0">
                  <a:latin typeface="굴림" pitchFamily="50" charset="-127"/>
                  <a:ea typeface="굴림" pitchFamily="50" charset="-127"/>
                </a:rPr>
                <a:t>써</a:t>
              </a:r>
              <a:r>
                <a:rPr lang="ko-KR" altLang="en-US" sz="1400">
                  <a:latin typeface="굴림" pitchFamily="50" charset="-127"/>
                  <a:ea typeface="굴림" pitchFamily="50" charset="-127"/>
                </a:rPr>
                <a:t>브</a:t>
              </a:r>
              <a:endParaRPr lang="en-US" altLang="ko-KR" sz="1400" smtClean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5" name="Line 67"/>
            <p:cNvSpPr>
              <a:spLocks noChangeShapeType="1"/>
            </p:cNvSpPr>
            <p:nvPr/>
          </p:nvSpPr>
          <p:spPr bwMode="gray">
            <a:xfrm>
              <a:off x="255" y="2914"/>
              <a:ext cx="559" cy="0"/>
            </a:xfrm>
            <a:prstGeom prst="line">
              <a:avLst/>
            </a:prstGeom>
            <a:noFill/>
            <a:ln w="3175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1" name="Group 282"/>
          <p:cNvGrpSpPr>
            <a:grpSpLocks/>
          </p:cNvGrpSpPr>
          <p:nvPr/>
        </p:nvGrpSpPr>
        <p:grpSpPr bwMode="auto">
          <a:xfrm>
            <a:off x="404813" y="1299028"/>
            <a:ext cx="1917551" cy="358776"/>
            <a:chOff x="255" y="3560"/>
            <a:chExt cx="2033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2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600" b="1" smtClean="0">
                  <a:solidFill>
                    <a:srgbClr val="000000"/>
                  </a:solidFill>
                </a:rPr>
                <a:t>  </a:t>
              </a:r>
              <a:r>
                <a:rPr lang="ko-KR" altLang="en-US" sz="1600" b="1" smtClean="0">
                  <a:solidFill>
                    <a:srgbClr val="000000"/>
                  </a:solidFill>
                </a:rPr>
                <a:t>부동산써브 소개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033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7200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총 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21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개의 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CP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사가 있습니다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.</a:t>
            </a:r>
          </a:p>
          <a:p>
            <a:pPr>
              <a:buNone/>
            </a:pP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매경부동산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부동산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114,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부동산써브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한경부동산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조인스랜드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알터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보는부동산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선방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닥터아파트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부동산뱅크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룸앤스페이스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공실클럽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부동산렛츠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부동산포스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산업부동산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스피드공실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교차로부동산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울산교차로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천안교차로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텐컴즈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피터팬의좋은방구하기 총 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21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개 업체</a:t>
            </a:r>
            <a:endParaRPr lang="en-US" altLang="ko-KR" sz="1400" smtClean="0">
              <a:ln>
                <a:solidFill>
                  <a:prstClr val="white">
                    <a:lumMod val="50000"/>
                    <a:alpha val="20000"/>
                  </a:prstClr>
                </a:solidFill>
              </a:ln>
              <a:latin typeface="굴림체" pitchFamily="49" charset="-127"/>
              <a:ea typeface="굴림체" pitchFamily="49" charset="-127"/>
            </a:endParaRPr>
          </a:p>
          <a:p>
            <a:pPr>
              <a:buNone/>
            </a:pPr>
            <a:endParaRPr lang="en-US" altLang="ko-KR" sz="1400">
              <a:ln>
                <a:solidFill>
                  <a:prstClr val="white">
                    <a:lumMod val="50000"/>
                    <a:alpha val="20000"/>
                  </a:prstClr>
                </a:solidFill>
              </a:ln>
              <a:latin typeface="굴림체" pitchFamily="49" charset="-127"/>
              <a:ea typeface="굴림체" pitchFamily="49" charset="-127"/>
            </a:endParaRPr>
          </a:p>
          <a:p>
            <a:pPr>
              <a:buNone/>
            </a:pP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부동산써브을 이용해 네이버 매물 전송시 부동산써</a:t>
            </a:r>
            <a:r>
              <a:rPr lang="ko-KR" altLang="en-US" sz="140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브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네이버부동산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벼룩시</a:t>
            </a:r>
            <a:r>
              <a:rPr lang="ko-KR" altLang="en-US" sz="140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장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아파트 매물에 한해 다방에 </a:t>
            </a:r>
            <a:endParaRPr lang="en-US" altLang="ko-KR" sz="1400">
              <a:ln>
                <a:solidFill>
                  <a:prstClr val="white">
                    <a:lumMod val="50000"/>
                    <a:alpha val="20000"/>
                  </a:prstClr>
                </a:solidFill>
              </a:ln>
              <a:latin typeface="굴림체" pitchFamily="49" charset="-127"/>
              <a:ea typeface="굴림체" pitchFamily="49" charset="-127"/>
            </a:endParaRPr>
          </a:p>
          <a:p>
            <a:pPr>
              <a:buNone/>
            </a:pP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전송이 가능합니다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.</a:t>
            </a:r>
          </a:p>
          <a:p>
            <a:pPr>
              <a:buNone/>
            </a:pP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부가서비스로는</a:t>
            </a:r>
            <a:r>
              <a:rPr lang="en-US" altLang="ko-KR" sz="140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무료 홈페이지를 제공해 별도의 홈페이지를 만들지 않아도 되기때문에 비용절감 효과가 </a:t>
            </a:r>
            <a:endParaRPr lang="en-US" altLang="ko-KR" sz="1400" smtClean="0">
              <a:ln>
                <a:solidFill>
                  <a:prstClr val="white">
                    <a:lumMod val="50000"/>
                    <a:alpha val="20000"/>
                  </a:prstClr>
                </a:solidFill>
              </a:ln>
              <a:latin typeface="굴림체" pitchFamily="49" charset="-127"/>
              <a:ea typeface="굴림체" pitchFamily="49" charset="-127"/>
            </a:endParaRPr>
          </a:p>
          <a:p>
            <a:pPr>
              <a:buNone/>
            </a:pP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있습니다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.</a:t>
            </a:r>
          </a:p>
        </p:txBody>
      </p:sp>
      <p:pic>
        <p:nvPicPr>
          <p:cNvPr id="1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0551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63351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2"/>
          <p:cNvSpPr>
            <a:spLocks noChangeArrowheads="1"/>
          </p:cNvSpPr>
          <p:nvPr/>
        </p:nvSpPr>
        <p:spPr bwMode="gray">
          <a:xfrm>
            <a:off x="596836" y="1798315"/>
            <a:ext cx="6658461" cy="4790628"/>
          </a:xfrm>
          <a:prstGeom prst="rect">
            <a:avLst/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58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1pPr>
            <a:lvl2pPr marL="742950" indent="-285750"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2pPr>
            <a:lvl3pPr marL="1143000" indent="-228600"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3pPr>
            <a:lvl4pPr marL="1600200" indent="-228600"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4pPr>
            <a:lvl5pPr marL="2057400" indent="-228600"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Line 23"/>
          <p:cNvSpPr>
            <a:spLocks noChangeShapeType="1"/>
          </p:cNvSpPr>
          <p:nvPr/>
        </p:nvSpPr>
        <p:spPr bwMode="gray">
          <a:xfrm>
            <a:off x="938412" y="1799901"/>
            <a:ext cx="6316885" cy="13155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1007469" y="2241104"/>
            <a:ext cx="6139432" cy="4131815"/>
            <a:chOff x="1453952" y="2241104"/>
            <a:chExt cx="7406827" cy="4131815"/>
          </a:xfrm>
        </p:grpSpPr>
        <p:sp>
          <p:nvSpPr>
            <p:cNvPr id="31" name="Line 58"/>
            <p:cNvSpPr>
              <a:spLocks noChangeShapeType="1"/>
            </p:cNvSpPr>
            <p:nvPr/>
          </p:nvSpPr>
          <p:spPr bwMode="gray">
            <a:xfrm>
              <a:off x="1453952" y="2241104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2" name="Line 58"/>
            <p:cNvSpPr>
              <a:spLocks noChangeShapeType="1"/>
            </p:cNvSpPr>
            <p:nvPr/>
          </p:nvSpPr>
          <p:spPr bwMode="gray">
            <a:xfrm>
              <a:off x="1453952" y="2708082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3" name="Line 58"/>
            <p:cNvSpPr>
              <a:spLocks noChangeShapeType="1"/>
            </p:cNvSpPr>
            <p:nvPr/>
          </p:nvSpPr>
          <p:spPr bwMode="gray">
            <a:xfrm>
              <a:off x="1453952" y="3175060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4" name="Line 58"/>
            <p:cNvSpPr>
              <a:spLocks noChangeShapeType="1"/>
            </p:cNvSpPr>
            <p:nvPr/>
          </p:nvSpPr>
          <p:spPr bwMode="gray">
            <a:xfrm>
              <a:off x="1453952" y="3642038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5" name="Line 58"/>
            <p:cNvSpPr>
              <a:spLocks noChangeShapeType="1"/>
            </p:cNvSpPr>
            <p:nvPr/>
          </p:nvSpPr>
          <p:spPr bwMode="gray">
            <a:xfrm>
              <a:off x="1453952" y="4500711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6" name="Line 58"/>
            <p:cNvSpPr>
              <a:spLocks noChangeShapeType="1"/>
            </p:cNvSpPr>
            <p:nvPr/>
          </p:nvSpPr>
          <p:spPr bwMode="gray">
            <a:xfrm>
              <a:off x="1453952" y="4971985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7" name="Line 58"/>
            <p:cNvSpPr>
              <a:spLocks noChangeShapeType="1"/>
            </p:cNvSpPr>
            <p:nvPr/>
          </p:nvSpPr>
          <p:spPr bwMode="gray">
            <a:xfrm>
              <a:off x="1453952" y="5438963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8" name="Line 58"/>
            <p:cNvSpPr>
              <a:spLocks noChangeShapeType="1"/>
            </p:cNvSpPr>
            <p:nvPr/>
          </p:nvSpPr>
          <p:spPr bwMode="gray">
            <a:xfrm>
              <a:off x="1453952" y="5905941"/>
              <a:ext cx="7406827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9" name="Line 58"/>
            <p:cNvSpPr>
              <a:spLocks noChangeShapeType="1"/>
            </p:cNvSpPr>
            <p:nvPr/>
          </p:nvSpPr>
          <p:spPr bwMode="gray">
            <a:xfrm>
              <a:off x="1453952" y="6372919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1" name="Group 282"/>
          <p:cNvGrpSpPr>
            <a:grpSpLocks/>
          </p:cNvGrpSpPr>
          <p:nvPr/>
        </p:nvGrpSpPr>
        <p:grpSpPr bwMode="auto">
          <a:xfrm>
            <a:off x="404813" y="1299028"/>
            <a:ext cx="1413495" cy="358776"/>
            <a:chOff x="255" y="3560"/>
            <a:chExt cx="2033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2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6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회원가입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033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7200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endParaRPr lang="en-US" altLang="ko-KR" sz="1400" dirty="0" smtClean="0">
              <a:ln>
                <a:solidFill>
                  <a:prstClr val="white">
                    <a:lumMod val="50000"/>
                    <a:alpha val="20000"/>
                  </a:prstClr>
                </a:solidFill>
              </a:ln>
              <a:latin typeface="굴림체" pitchFamily="49" charset="-127"/>
              <a:ea typeface="굴림체" pitchFamily="49" charset="-127"/>
            </a:endParaRPr>
          </a:p>
        </p:txBody>
      </p:sp>
      <p:grpSp>
        <p:nvGrpSpPr>
          <p:cNvPr id="13" name="Group 65"/>
          <p:cNvGrpSpPr>
            <a:grpSpLocks/>
          </p:cNvGrpSpPr>
          <p:nvPr/>
        </p:nvGrpSpPr>
        <p:grpSpPr bwMode="auto">
          <a:xfrm>
            <a:off x="220862" y="1811014"/>
            <a:ext cx="760412" cy="1643484"/>
            <a:chOff x="255" y="2914"/>
            <a:chExt cx="559" cy="1609"/>
          </a:xfrm>
        </p:grpSpPr>
        <p:sp>
          <p:nvSpPr>
            <p:cNvPr id="14" name="AutoShape 66"/>
            <p:cNvSpPr>
              <a:spLocks noChangeArrowheads="1"/>
            </p:cNvSpPr>
            <p:nvPr/>
          </p:nvSpPr>
          <p:spPr bwMode="gray">
            <a:xfrm>
              <a:off x="255" y="2916"/>
              <a:ext cx="559" cy="1607"/>
            </a:xfrm>
            <a:prstGeom prst="roundRect">
              <a:avLst>
                <a:gd name="adj" fmla="val 0"/>
              </a:avLst>
            </a:prstGeom>
            <a:solidFill>
              <a:srgbClr val="84B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/>
              <a:r>
                <a:rPr lang="ko-KR" altLang="en-US" sz="1400" smtClean="0">
                  <a:latin typeface="굴림" pitchFamily="50" charset="-127"/>
                  <a:ea typeface="굴림" pitchFamily="50" charset="-127"/>
                </a:rPr>
                <a:t>가입</a:t>
              </a:r>
              <a:endParaRPr lang="en-US" altLang="ko-KR" sz="1400" smtClean="0">
                <a:latin typeface="굴림" pitchFamily="50" charset="-127"/>
                <a:ea typeface="굴림" pitchFamily="50" charset="-127"/>
              </a:endParaRPr>
            </a:p>
            <a:p>
              <a:pPr algn="ctr" eaLnBrk="1" hangingPunct="1"/>
              <a:r>
                <a:rPr lang="ko-KR" altLang="en-US" sz="1400" smtClean="0">
                  <a:latin typeface="굴림" pitchFamily="50" charset="-127"/>
                  <a:ea typeface="굴림" pitchFamily="50" charset="-127"/>
                </a:rPr>
                <a:t>순</a:t>
              </a:r>
              <a:r>
                <a:rPr lang="ko-KR" altLang="en-US" sz="1400">
                  <a:latin typeface="굴림" pitchFamily="50" charset="-127"/>
                  <a:ea typeface="굴림" pitchFamily="50" charset="-127"/>
                </a:rPr>
                <a:t>서</a:t>
              </a:r>
              <a:endParaRPr lang="ko-KR" altLang="en-US" sz="1400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5" name="Line 67"/>
            <p:cNvSpPr>
              <a:spLocks noChangeShapeType="1"/>
            </p:cNvSpPr>
            <p:nvPr/>
          </p:nvSpPr>
          <p:spPr bwMode="gray">
            <a:xfrm>
              <a:off x="255" y="2914"/>
              <a:ext cx="559" cy="0"/>
            </a:xfrm>
            <a:prstGeom prst="line">
              <a:avLst/>
            </a:prstGeom>
            <a:noFill/>
            <a:ln w="3175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0551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0" name="그룹 39"/>
          <p:cNvGrpSpPr/>
          <p:nvPr/>
        </p:nvGrpSpPr>
        <p:grpSpPr>
          <a:xfrm>
            <a:off x="987361" y="2066435"/>
            <a:ext cx="7002040" cy="418052"/>
            <a:chOff x="1296988" y="2423822"/>
            <a:chExt cx="7002040" cy="418052"/>
          </a:xfrm>
        </p:grpSpPr>
        <p:sp>
          <p:nvSpPr>
            <p:cNvPr id="41" name="AutoShape 36"/>
            <p:cNvSpPr>
              <a:spLocks noChangeArrowheads="1"/>
            </p:cNvSpPr>
            <p:nvPr/>
          </p:nvSpPr>
          <p:spPr bwMode="gray">
            <a:xfrm>
              <a:off x="1751657" y="2423822"/>
              <a:ext cx="6547371" cy="418052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endParaRPr lang="en-US" altLang="ko-KR" sz="1200" b="1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hangingPunct="1">
                <a:spcAft>
                  <a:spcPct val="20000"/>
                </a:spcAft>
              </a:pP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네이버 검색창에 부동산써</a:t>
              </a:r>
              <a:r>
                <a:rPr lang="ko-KR" altLang="en-US" sz="1200" b="1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브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검색 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후 부동산써브 오른쪽 상단 회원가입 클릭</a:t>
              </a:r>
              <a:endParaRPr lang="en-US" altLang="ko-KR" sz="1200" b="1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2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01</a:t>
              </a:r>
            </a:p>
          </p:txBody>
        </p:sp>
        <p:sp>
          <p:nvSpPr>
            <p:cNvPr id="43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993760" y="2570491"/>
            <a:ext cx="7002040" cy="418052"/>
            <a:chOff x="1296988" y="2423822"/>
            <a:chExt cx="7002040" cy="418052"/>
          </a:xfrm>
        </p:grpSpPr>
        <p:sp>
          <p:nvSpPr>
            <p:cNvPr id="45" name="AutoShape 36"/>
            <p:cNvSpPr>
              <a:spLocks noChangeArrowheads="1"/>
            </p:cNvSpPr>
            <p:nvPr/>
          </p:nvSpPr>
          <p:spPr bwMode="gray">
            <a:xfrm>
              <a:off x="1751657" y="2423822"/>
              <a:ext cx="6547371" cy="418052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endParaRPr lang="en-US" altLang="ko-KR" sz="1200" b="1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hangingPunct="1">
                <a:spcAft>
                  <a:spcPct val="20000"/>
                </a:spcAft>
              </a:pP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비즈니스회원가입 클릭 후 휴대폰 본인인증</a:t>
              </a:r>
              <a:endParaRPr lang="en-US" altLang="ko-KR" sz="1200" b="1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6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02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7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48" name="그룹 47"/>
          <p:cNvGrpSpPr/>
          <p:nvPr/>
        </p:nvGrpSpPr>
        <p:grpSpPr>
          <a:xfrm>
            <a:off x="987361" y="3002539"/>
            <a:ext cx="7002040" cy="418052"/>
            <a:chOff x="1296988" y="2423822"/>
            <a:chExt cx="7002040" cy="418052"/>
          </a:xfrm>
        </p:grpSpPr>
        <p:sp>
          <p:nvSpPr>
            <p:cNvPr id="49" name="AutoShape 36"/>
            <p:cNvSpPr>
              <a:spLocks noChangeArrowheads="1"/>
            </p:cNvSpPr>
            <p:nvPr/>
          </p:nvSpPr>
          <p:spPr bwMode="gray">
            <a:xfrm>
              <a:off x="1751657" y="2423822"/>
              <a:ext cx="6547371" cy="418052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endParaRPr lang="en-US" altLang="ko-KR" sz="1200" b="1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hangingPunct="1">
                <a:spcAft>
                  <a:spcPct val="20000"/>
                </a:spcAft>
              </a:pP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아이디 비번 생성 및 중개업소 정보 입력 후 회원가입 </a:t>
              </a:r>
              <a:endParaRPr lang="ko-KR" altLang="en-US" sz="1200" b="1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0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03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1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987361" y="3492599"/>
            <a:ext cx="7002040" cy="418052"/>
            <a:chOff x="1296988" y="2423822"/>
            <a:chExt cx="7002040" cy="418052"/>
          </a:xfrm>
        </p:grpSpPr>
        <p:sp>
          <p:nvSpPr>
            <p:cNvPr id="53" name="AutoShape 36"/>
            <p:cNvSpPr>
              <a:spLocks noChangeArrowheads="1"/>
            </p:cNvSpPr>
            <p:nvPr/>
          </p:nvSpPr>
          <p:spPr bwMode="gray">
            <a:xfrm>
              <a:off x="1751657" y="2423822"/>
              <a:ext cx="6547371" cy="418052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endParaRPr lang="en-US" altLang="ko-KR" sz="1200" b="1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hangingPunct="1">
                <a:spcAft>
                  <a:spcPct val="20000"/>
                </a:spcAft>
              </a:pP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가입 후 써브 카톡 방에 사업자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개설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사진 전송</a:t>
              </a:r>
              <a:endParaRPr lang="ko-KR" altLang="en-US" sz="1200" b="1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4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04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5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56" name="그룹 55"/>
          <p:cNvGrpSpPr/>
          <p:nvPr/>
        </p:nvGrpSpPr>
        <p:grpSpPr>
          <a:xfrm>
            <a:off x="987361" y="4142662"/>
            <a:ext cx="7002040" cy="646081"/>
            <a:chOff x="1296988" y="2436036"/>
            <a:chExt cx="7002040" cy="646081"/>
          </a:xfrm>
        </p:grpSpPr>
        <p:sp>
          <p:nvSpPr>
            <p:cNvPr id="57" name="AutoShape 36"/>
            <p:cNvSpPr>
              <a:spLocks noChangeArrowheads="1"/>
            </p:cNvSpPr>
            <p:nvPr/>
          </p:nvSpPr>
          <p:spPr bwMode="gray">
            <a:xfrm>
              <a:off x="1751657" y="2436036"/>
              <a:ext cx="6547371" cy="646081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endParaRPr lang="en-US" altLang="ko-KR" sz="1200" b="1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hangingPunct="1">
                <a:spcAft>
                  <a:spcPct val="20000"/>
                </a:spcAft>
              </a:pP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가입 건수 요청 및 결제 방식에 따라 카드번호 전송 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or 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계좌이체시 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미디어윌대전지점</a:t>
              </a:r>
              <a:endParaRPr lang="en-US" altLang="ko-KR" sz="1200" b="1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hangingPunct="1">
                <a:spcAft>
                  <a:spcPct val="20000"/>
                </a:spcAft>
              </a:pP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농협 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405-01-348423 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으로 입금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)</a:t>
              </a:r>
            </a:p>
          </p:txBody>
        </p:sp>
        <p:sp>
          <p:nvSpPr>
            <p:cNvPr id="58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05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9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60" name="그룹 59"/>
          <p:cNvGrpSpPr/>
          <p:nvPr/>
        </p:nvGrpSpPr>
        <p:grpSpPr>
          <a:xfrm>
            <a:off x="987361" y="4874747"/>
            <a:ext cx="6968098" cy="418052"/>
            <a:chOff x="1296988" y="2350270"/>
            <a:chExt cx="6968098" cy="418052"/>
          </a:xfrm>
        </p:grpSpPr>
        <p:sp>
          <p:nvSpPr>
            <p:cNvPr id="61" name="AutoShape 36"/>
            <p:cNvSpPr>
              <a:spLocks noChangeArrowheads="1"/>
            </p:cNvSpPr>
            <p:nvPr/>
          </p:nvSpPr>
          <p:spPr bwMode="gray">
            <a:xfrm>
              <a:off x="1717715" y="2350270"/>
              <a:ext cx="6547371" cy="418052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endParaRPr lang="en-US" altLang="ko-KR" sz="1200" b="1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hangingPunct="1">
                <a:spcAft>
                  <a:spcPct val="20000"/>
                </a:spcAft>
              </a:pP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승인 완료 후 사용 시작 </a:t>
              </a:r>
              <a:endParaRPr lang="ko-KR" altLang="en-US" sz="1200" b="1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2" name="Text Box 38"/>
            <p:cNvSpPr txBox="1">
              <a:spLocks noChangeArrowheads="1"/>
            </p:cNvSpPr>
            <p:nvPr/>
          </p:nvSpPr>
          <p:spPr bwMode="gray">
            <a:xfrm>
              <a:off x="1296988" y="2423822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06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3" name="Line 28"/>
            <p:cNvSpPr>
              <a:spLocks noChangeShapeType="1"/>
            </p:cNvSpPr>
            <p:nvPr/>
          </p:nvSpPr>
          <p:spPr bwMode="gray">
            <a:xfrm flipH="1">
              <a:off x="1604252" y="2495830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84" name="그룹 83"/>
          <p:cNvGrpSpPr/>
          <p:nvPr/>
        </p:nvGrpSpPr>
        <p:grpSpPr>
          <a:xfrm>
            <a:off x="7362925" y="2280839"/>
            <a:ext cx="3123606" cy="387350"/>
            <a:chOff x="1645816" y="3672682"/>
            <a:chExt cx="4868351" cy="387350"/>
          </a:xfrm>
        </p:grpSpPr>
        <p:grpSp>
          <p:nvGrpSpPr>
            <p:cNvPr id="85" name="Group 139"/>
            <p:cNvGrpSpPr>
              <a:grpSpLocks/>
            </p:cNvGrpSpPr>
            <p:nvPr/>
          </p:nvGrpSpPr>
          <p:grpSpPr bwMode="auto">
            <a:xfrm>
              <a:off x="1645816" y="3672682"/>
              <a:ext cx="4689897" cy="387350"/>
              <a:chOff x="254" y="2631"/>
              <a:chExt cx="2669" cy="315"/>
            </a:xfrm>
          </p:grpSpPr>
          <p:sp>
            <p:nvSpPr>
              <p:cNvPr id="87" name="AutoShape 140"/>
              <p:cNvSpPr>
                <a:spLocks noChangeArrowheads="1"/>
              </p:cNvSpPr>
              <p:nvPr/>
            </p:nvSpPr>
            <p:spPr bwMode="gray">
              <a:xfrm>
                <a:off x="254" y="2631"/>
                <a:ext cx="2669" cy="315"/>
              </a:xfrm>
              <a:prstGeom prst="roundRect">
                <a:avLst>
                  <a:gd name="adj" fmla="val 817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88" name="Line 141"/>
              <p:cNvSpPr>
                <a:spLocks noChangeShapeType="1"/>
              </p:cNvSpPr>
              <p:nvPr/>
            </p:nvSpPr>
            <p:spPr bwMode="gray">
              <a:xfrm>
                <a:off x="454" y="2631"/>
                <a:ext cx="2255" cy="0"/>
              </a:xfrm>
              <a:prstGeom prst="line">
                <a:avLst/>
              </a:prstGeom>
              <a:noFill/>
              <a:ln w="25400">
                <a:solidFill>
                  <a:srgbClr val="37822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89" name="AutoShape 142"/>
              <p:cNvSpPr>
                <a:spLocks noChangeArrowheads="1"/>
              </p:cNvSpPr>
              <p:nvPr/>
            </p:nvSpPr>
            <p:spPr bwMode="gray">
              <a:xfrm>
                <a:off x="259" y="2786"/>
                <a:ext cx="2657" cy="151"/>
              </a:xfrm>
              <a:prstGeom prst="roundRect">
                <a:avLst>
                  <a:gd name="adj" fmla="val 8176"/>
                </a:avLst>
              </a:prstGeom>
              <a:gradFill rotWithShape="1">
                <a:gsLst>
                  <a:gs pos="0">
                    <a:srgbClr val="EAEAEA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27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86" name="Text Box 143"/>
            <p:cNvSpPr txBox="1">
              <a:spLocks noChangeArrowheads="1"/>
            </p:cNvSpPr>
            <p:nvPr/>
          </p:nvSpPr>
          <p:spPr bwMode="gray">
            <a:xfrm>
              <a:off x="1827191" y="3779045"/>
              <a:ext cx="4686976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eaLnBrk="1" latinLnBrk="0" hangingPunct="1"/>
              <a:r>
                <a:rPr kumimoji="0" lang="ko-KR" altLang="en-US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사업자 등록증 </a:t>
              </a:r>
              <a:r>
                <a:rPr kumimoji="0" lang="en-US" altLang="ko-KR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kumimoji="0" lang="ko-KR" altLang="en-US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개설등록증 사진을 </a:t>
              </a:r>
              <a:r>
                <a:rPr kumimoji="0" lang="en-US" altLang="ko-KR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PC</a:t>
              </a:r>
              <a:r>
                <a:rPr kumimoji="0" lang="ko-KR" altLang="en-US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에 저장  </a:t>
              </a:r>
              <a:endParaRPr kumimoji="0" lang="ko-KR" altLang="en-US" sz="1100" baseline="0" dirty="0">
                <a:solidFill>
                  <a:srgbClr val="204C14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90" name="그룹 89"/>
          <p:cNvGrpSpPr/>
          <p:nvPr/>
        </p:nvGrpSpPr>
        <p:grpSpPr>
          <a:xfrm>
            <a:off x="7362925" y="3203714"/>
            <a:ext cx="3019184" cy="387350"/>
            <a:chOff x="1646237" y="4153695"/>
            <a:chExt cx="4705178" cy="387350"/>
          </a:xfrm>
        </p:grpSpPr>
        <p:grpSp>
          <p:nvGrpSpPr>
            <p:cNvPr id="91" name="Group 149"/>
            <p:cNvGrpSpPr>
              <a:grpSpLocks/>
            </p:cNvGrpSpPr>
            <p:nvPr/>
          </p:nvGrpSpPr>
          <p:grpSpPr bwMode="auto">
            <a:xfrm>
              <a:off x="1646237" y="4153695"/>
              <a:ext cx="4689475" cy="387350"/>
              <a:chOff x="254" y="2631"/>
              <a:chExt cx="1162" cy="315"/>
            </a:xfrm>
          </p:grpSpPr>
          <p:sp>
            <p:nvSpPr>
              <p:cNvPr id="93" name="AutoShape 150"/>
              <p:cNvSpPr>
                <a:spLocks noChangeArrowheads="1"/>
              </p:cNvSpPr>
              <p:nvPr/>
            </p:nvSpPr>
            <p:spPr bwMode="gray">
              <a:xfrm>
                <a:off x="254" y="2631"/>
                <a:ext cx="1162" cy="315"/>
              </a:xfrm>
              <a:prstGeom prst="roundRect">
                <a:avLst>
                  <a:gd name="adj" fmla="val 817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94" name="Line 151"/>
              <p:cNvSpPr>
                <a:spLocks noChangeShapeType="1"/>
              </p:cNvSpPr>
              <p:nvPr/>
            </p:nvSpPr>
            <p:spPr bwMode="gray">
              <a:xfrm>
                <a:off x="340" y="2631"/>
                <a:ext cx="982" cy="0"/>
              </a:xfrm>
              <a:prstGeom prst="line">
                <a:avLst/>
              </a:prstGeom>
              <a:noFill/>
              <a:ln w="25400">
                <a:solidFill>
                  <a:srgbClr val="37822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95" name="AutoShape 152"/>
              <p:cNvSpPr>
                <a:spLocks noChangeArrowheads="1"/>
              </p:cNvSpPr>
              <p:nvPr/>
            </p:nvSpPr>
            <p:spPr bwMode="gray">
              <a:xfrm>
                <a:off x="260" y="2786"/>
                <a:ext cx="1150" cy="144"/>
              </a:xfrm>
              <a:prstGeom prst="roundRect">
                <a:avLst>
                  <a:gd name="adj" fmla="val 8176"/>
                </a:avLst>
              </a:prstGeom>
              <a:gradFill rotWithShape="1">
                <a:gsLst>
                  <a:gs pos="0">
                    <a:srgbClr val="EAEAEA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27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92" name="Text Box 153"/>
            <p:cNvSpPr txBox="1">
              <a:spLocks noChangeArrowheads="1"/>
            </p:cNvSpPr>
            <p:nvPr/>
          </p:nvSpPr>
          <p:spPr bwMode="gray">
            <a:xfrm>
              <a:off x="1867211" y="4260058"/>
              <a:ext cx="4484204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eaLnBrk="1" latinLnBrk="0" hangingPunct="1"/>
              <a:r>
                <a:rPr kumimoji="0" lang="ko-KR" altLang="en-US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사장님 휴대폰</a:t>
              </a:r>
              <a:r>
                <a:rPr kumimoji="0" lang="en-US" altLang="ko-KR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kumimoji="0" lang="ko-KR" altLang="en-US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본인명의</a:t>
              </a:r>
              <a:r>
                <a:rPr kumimoji="0" lang="en-US" altLang="ko-KR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) </a:t>
              </a:r>
              <a:r>
                <a:rPr kumimoji="0" lang="ko-KR" altLang="en-US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여부 및 통신사 확인</a:t>
              </a:r>
              <a:endParaRPr kumimoji="0" lang="ko-KR" altLang="en-US" sz="1100" baseline="0" dirty="0">
                <a:solidFill>
                  <a:srgbClr val="204C14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96" name="그룹 95"/>
          <p:cNvGrpSpPr/>
          <p:nvPr/>
        </p:nvGrpSpPr>
        <p:grpSpPr>
          <a:xfrm>
            <a:off x="7362924" y="4126589"/>
            <a:ext cx="3009109" cy="387350"/>
            <a:chOff x="1645816" y="4645025"/>
            <a:chExt cx="4689731" cy="387350"/>
          </a:xfrm>
        </p:grpSpPr>
        <p:grpSp>
          <p:nvGrpSpPr>
            <p:cNvPr id="97" name="Group 159"/>
            <p:cNvGrpSpPr>
              <a:grpSpLocks/>
            </p:cNvGrpSpPr>
            <p:nvPr/>
          </p:nvGrpSpPr>
          <p:grpSpPr bwMode="auto">
            <a:xfrm>
              <a:off x="1645816" y="4645025"/>
              <a:ext cx="4689731" cy="387350"/>
              <a:chOff x="254" y="2631"/>
              <a:chExt cx="1167" cy="315"/>
            </a:xfrm>
          </p:grpSpPr>
          <p:sp>
            <p:nvSpPr>
              <p:cNvPr id="99" name="AutoShape 160"/>
              <p:cNvSpPr>
                <a:spLocks noChangeArrowheads="1"/>
              </p:cNvSpPr>
              <p:nvPr/>
            </p:nvSpPr>
            <p:spPr bwMode="gray">
              <a:xfrm>
                <a:off x="254" y="2631"/>
                <a:ext cx="1167" cy="315"/>
              </a:xfrm>
              <a:prstGeom prst="roundRect">
                <a:avLst>
                  <a:gd name="adj" fmla="val 817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00" name="Line 161"/>
              <p:cNvSpPr>
                <a:spLocks noChangeShapeType="1"/>
              </p:cNvSpPr>
              <p:nvPr/>
            </p:nvSpPr>
            <p:spPr bwMode="gray">
              <a:xfrm>
                <a:off x="341" y="2631"/>
                <a:ext cx="985" cy="0"/>
              </a:xfrm>
              <a:prstGeom prst="line">
                <a:avLst/>
              </a:prstGeom>
              <a:noFill/>
              <a:ln w="25400">
                <a:solidFill>
                  <a:srgbClr val="37822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01" name="AutoShape 162"/>
              <p:cNvSpPr>
                <a:spLocks noChangeArrowheads="1"/>
              </p:cNvSpPr>
              <p:nvPr/>
            </p:nvSpPr>
            <p:spPr bwMode="gray">
              <a:xfrm>
                <a:off x="260" y="2786"/>
                <a:ext cx="1149" cy="157"/>
              </a:xfrm>
              <a:prstGeom prst="roundRect">
                <a:avLst>
                  <a:gd name="adj" fmla="val 8176"/>
                </a:avLst>
              </a:prstGeom>
              <a:gradFill rotWithShape="1">
                <a:gsLst>
                  <a:gs pos="0">
                    <a:srgbClr val="EAEAEA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27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98" name="Text Box 163"/>
            <p:cNvSpPr txBox="1">
              <a:spLocks noChangeArrowheads="1"/>
            </p:cNvSpPr>
            <p:nvPr/>
          </p:nvSpPr>
          <p:spPr bwMode="gray">
            <a:xfrm>
              <a:off x="2381402" y="4751388"/>
              <a:ext cx="3512608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eaLnBrk="1" latinLnBrk="0" hangingPunct="1"/>
              <a:r>
                <a:rPr kumimoji="0" lang="ko-KR" altLang="en-US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명함에 개인 이메일  기재여부 확인 </a:t>
              </a:r>
              <a:endParaRPr kumimoji="0" lang="ko-KR" altLang="en-US" sz="1100" baseline="0" dirty="0">
                <a:solidFill>
                  <a:srgbClr val="204C14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102" name="그룹 101"/>
          <p:cNvGrpSpPr/>
          <p:nvPr/>
        </p:nvGrpSpPr>
        <p:grpSpPr>
          <a:xfrm>
            <a:off x="7381272" y="5049465"/>
            <a:ext cx="3009109" cy="387350"/>
            <a:chOff x="1645816" y="4645025"/>
            <a:chExt cx="4689731" cy="387350"/>
          </a:xfrm>
        </p:grpSpPr>
        <p:grpSp>
          <p:nvGrpSpPr>
            <p:cNvPr id="103" name="Group 159"/>
            <p:cNvGrpSpPr>
              <a:grpSpLocks/>
            </p:cNvGrpSpPr>
            <p:nvPr/>
          </p:nvGrpSpPr>
          <p:grpSpPr bwMode="auto">
            <a:xfrm>
              <a:off x="1645816" y="4645025"/>
              <a:ext cx="4689731" cy="387350"/>
              <a:chOff x="254" y="2631"/>
              <a:chExt cx="1167" cy="315"/>
            </a:xfrm>
          </p:grpSpPr>
          <p:sp>
            <p:nvSpPr>
              <p:cNvPr id="105" name="AutoShape 160"/>
              <p:cNvSpPr>
                <a:spLocks noChangeArrowheads="1"/>
              </p:cNvSpPr>
              <p:nvPr/>
            </p:nvSpPr>
            <p:spPr bwMode="gray">
              <a:xfrm>
                <a:off x="254" y="2631"/>
                <a:ext cx="1167" cy="315"/>
              </a:xfrm>
              <a:prstGeom prst="roundRect">
                <a:avLst>
                  <a:gd name="adj" fmla="val 817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06" name="Line 161"/>
              <p:cNvSpPr>
                <a:spLocks noChangeShapeType="1"/>
              </p:cNvSpPr>
              <p:nvPr/>
            </p:nvSpPr>
            <p:spPr bwMode="gray">
              <a:xfrm>
                <a:off x="341" y="2631"/>
                <a:ext cx="985" cy="0"/>
              </a:xfrm>
              <a:prstGeom prst="line">
                <a:avLst/>
              </a:prstGeom>
              <a:noFill/>
              <a:ln w="25400">
                <a:solidFill>
                  <a:srgbClr val="37822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07" name="AutoShape 162"/>
              <p:cNvSpPr>
                <a:spLocks noChangeArrowheads="1"/>
              </p:cNvSpPr>
              <p:nvPr/>
            </p:nvSpPr>
            <p:spPr bwMode="gray">
              <a:xfrm>
                <a:off x="260" y="2786"/>
                <a:ext cx="1155" cy="157"/>
              </a:xfrm>
              <a:prstGeom prst="roundRect">
                <a:avLst>
                  <a:gd name="adj" fmla="val 8176"/>
                </a:avLst>
              </a:prstGeom>
              <a:gradFill rotWithShape="1">
                <a:gsLst>
                  <a:gs pos="0">
                    <a:srgbClr val="EAEAEA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27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104" name="Text Box 163"/>
            <p:cNvSpPr txBox="1">
              <a:spLocks noChangeArrowheads="1"/>
            </p:cNvSpPr>
            <p:nvPr/>
          </p:nvSpPr>
          <p:spPr bwMode="gray">
            <a:xfrm>
              <a:off x="3311678" y="4751388"/>
              <a:ext cx="1598911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eaLnBrk="1" latinLnBrk="0" hangingPunct="1"/>
              <a:r>
                <a:rPr kumimoji="0" lang="ko-KR" altLang="en-US" sz="12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회원 가입 진행</a:t>
              </a:r>
              <a:endParaRPr kumimoji="0" lang="ko-KR" altLang="en-US" sz="1200" baseline="0" dirty="0">
                <a:solidFill>
                  <a:srgbClr val="204C14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108" name="Group 86"/>
          <p:cNvGrpSpPr>
            <a:grpSpLocks/>
          </p:cNvGrpSpPr>
          <p:nvPr/>
        </p:nvGrpSpPr>
        <p:grpSpPr bwMode="auto">
          <a:xfrm rot="10800000">
            <a:off x="8801688" y="2844670"/>
            <a:ext cx="168275" cy="182563"/>
            <a:chOff x="2114" y="4558"/>
            <a:chExt cx="106" cy="115"/>
          </a:xfrm>
        </p:grpSpPr>
        <p:grpSp>
          <p:nvGrpSpPr>
            <p:cNvPr id="109" name="Group 87"/>
            <p:cNvGrpSpPr>
              <a:grpSpLocks/>
            </p:cNvGrpSpPr>
            <p:nvPr/>
          </p:nvGrpSpPr>
          <p:grpSpPr bwMode="auto">
            <a:xfrm>
              <a:off x="2114" y="4558"/>
              <a:ext cx="106" cy="58"/>
              <a:chOff x="4356" y="3584"/>
              <a:chExt cx="258" cy="140"/>
            </a:xfrm>
          </p:grpSpPr>
          <p:sp>
            <p:nvSpPr>
              <p:cNvPr id="113" name="AutoShape 88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14" name="AutoShape 89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110" name="Group 90"/>
            <p:cNvGrpSpPr>
              <a:grpSpLocks/>
            </p:cNvGrpSpPr>
            <p:nvPr/>
          </p:nvGrpSpPr>
          <p:grpSpPr bwMode="auto">
            <a:xfrm>
              <a:off x="2114" y="4615"/>
              <a:ext cx="106" cy="58"/>
              <a:chOff x="4356" y="3584"/>
              <a:chExt cx="258" cy="140"/>
            </a:xfrm>
          </p:grpSpPr>
          <p:sp>
            <p:nvSpPr>
              <p:cNvPr id="111" name="AutoShape 91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12" name="AutoShape 92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</p:grpSp>
      <p:grpSp>
        <p:nvGrpSpPr>
          <p:cNvPr id="115" name="Group 86"/>
          <p:cNvGrpSpPr>
            <a:grpSpLocks/>
          </p:cNvGrpSpPr>
          <p:nvPr/>
        </p:nvGrpSpPr>
        <p:grpSpPr bwMode="auto">
          <a:xfrm rot="10800000">
            <a:off x="8801688" y="3767545"/>
            <a:ext cx="168275" cy="182563"/>
            <a:chOff x="2114" y="4558"/>
            <a:chExt cx="106" cy="115"/>
          </a:xfrm>
        </p:grpSpPr>
        <p:grpSp>
          <p:nvGrpSpPr>
            <p:cNvPr id="116" name="Group 87"/>
            <p:cNvGrpSpPr>
              <a:grpSpLocks/>
            </p:cNvGrpSpPr>
            <p:nvPr/>
          </p:nvGrpSpPr>
          <p:grpSpPr bwMode="auto">
            <a:xfrm>
              <a:off x="2114" y="4558"/>
              <a:ext cx="106" cy="58"/>
              <a:chOff x="4356" y="3584"/>
              <a:chExt cx="258" cy="140"/>
            </a:xfrm>
          </p:grpSpPr>
          <p:sp>
            <p:nvSpPr>
              <p:cNvPr id="120" name="AutoShape 88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21" name="AutoShape 89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117" name="Group 90"/>
            <p:cNvGrpSpPr>
              <a:grpSpLocks/>
            </p:cNvGrpSpPr>
            <p:nvPr/>
          </p:nvGrpSpPr>
          <p:grpSpPr bwMode="auto">
            <a:xfrm>
              <a:off x="2114" y="4615"/>
              <a:ext cx="106" cy="58"/>
              <a:chOff x="4356" y="3584"/>
              <a:chExt cx="258" cy="140"/>
            </a:xfrm>
          </p:grpSpPr>
          <p:sp>
            <p:nvSpPr>
              <p:cNvPr id="118" name="AutoShape 91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19" name="AutoShape 92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</p:grpSp>
      <p:grpSp>
        <p:nvGrpSpPr>
          <p:cNvPr id="122" name="Group 86"/>
          <p:cNvGrpSpPr>
            <a:grpSpLocks/>
          </p:cNvGrpSpPr>
          <p:nvPr/>
        </p:nvGrpSpPr>
        <p:grpSpPr bwMode="auto">
          <a:xfrm rot="10800000">
            <a:off x="8801688" y="4690420"/>
            <a:ext cx="168275" cy="182563"/>
            <a:chOff x="2114" y="4558"/>
            <a:chExt cx="106" cy="115"/>
          </a:xfrm>
        </p:grpSpPr>
        <p:grpSp>
          <p:nvGrpSpPr>
            <p:cNvPr id="123" name="Group 87"/>
            <p:cNvGrpSpPr>
              <a:grpSpLocks/>
            </p:cNvGrpSpPr>
            <p:nvPr/>
          </p:nvGrpSpPr>
          <p:grpSpPr bwMode="auto">
            <a:xfrm>
              <a:off x="2114" y="4558"/>
              <a:ext cx="106" cy="58"/>
              <a:chOff x="4356" y="3584"/>
              <a:chExt cx="258" cy="140"/>
            </a:xfrm>
          </p:grpSpPr>
          <p:sp>
            <p:nvSpPr>
              <p:cNvPr id="127" name="AutoShape 88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28" name="AutoShape 89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124" name="Group 90"/>
            <p:cNvGrpSpPr>
              <a:grpSpLocks/>
            </p:cNvGrpSpPr>
            <p:nvPr/>
          </p:nvGrpSpPr>
          <p:grpSpPr bwMode="auto">
            <a:xfrm>
              <a:off x="2114" y="4615"/>
              <a:ext cx="106" cy="58"/>
              <a:chOff x="4356" y="3584"/>
              <a:chExt cx="258" cy="140"/>
            </a:xfrm>
          </p:grpSpPr>
          <p:sp>
            <p:nvSpPr>
              <p:cNvPr id="125" name="AutoShape 91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26" name="AutoShape 92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</p:grpSp>
      <p:grpSp>
        <p:nvGrpSpPr>
          <p:cNvPr id="129" name="Group 123"/>
          <p:cNvGrpSpPr>
            <a:grpSpLocks/>
          </p:cNvGrpSpPr>
          <p:nvPr/>
        </p:nvGrpSpPr>
        <p:grpSpPr bwMode="auto">
          <a:xfrm>
            <a:off x="7955459" y="1785625"/>
            <a:ext cx="1824038" cy="300038"/>
            <a:chOff x="1587" y="4034"/>
            <a:chExt cx="1149" cy="189"/>
          </a:xfrm>
        </p:grpSpPr>
        <p:sp>
          <p:nvSpPr>
            <p:cNvPr id="130" name="Text Box 148"/>
            <p:cNvSpPr txBox="1">
              <a:spLocks noChangeArrowheads="1"/>
            </p:cNvSpPr>
            <p:nvPr/>
          </p:nvSpPr>
          <p:spPr bwMode="gray">
            <a:xfrm>
              <a:off x="1754" y="4034"/>
              <a:ext cx="860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4079" tIns="42040" rIns="84079" bIns="42040">
              <a:spAutoFit/>
            </a:bodyPr>
            <a:lstStyle>
              <a:lvl1pPr defTabSz="84137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84137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84137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84137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84137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84137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84137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84137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84137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1400" dirty="0" smtClean="0">
                  <a:solidFill>
                    <a:srgbClr val="FF0000"/>
                  </a:solidFill>
                  <a:latin typeface="굴림" pitchFamily="50" charset="-127"/>
                  <a:ea typeface="굴림" pitchFamily="50" charset="-127"/>
                </a:rPr>
                <a:t>사전 확인 사항</a:t>
              </a:r>
              <a:endParaRPr lang="ko-KR" altLang="en-US" sz="1400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grpSp>
          <p:nvGrpSpPr>
            <p:cNvPr id="131" name="Group 117"/>
            <p:cNvGrpSpPr>
              <a:grpSpLocks/>
            </p:cNvGrpSpPr>
            <p:nvPr/>
          </p:nvGrpSpPr>
          <p:grpSpPr bwMode="auto">
            <a:xfrm>
              <a:off x="2636" y="4102"/>
              <a:ext cx="100" cy="58"/>
              <a:chOff x="3076" y="2654"/>
              <a:chExt cx="147" cy="86"/>
            </a:xfrm>
          </p:grpSpPr>
          <p:sp>
            <p:nvSpPr>
              <p:cNvPr id="135" name="Oval 155"/>
              <p:cNvSpPr>
                <a:spLocks noChangeArrowheads="1"/>
              </p:cNvSpPr>
              <p:nvPr/>
            </p:nvSpPr>
            <p:spPr bwMode="gray">
              <a:xfrm flipH="1">
                <a:off x="3076" y="2654"/>
                <a:ext cx="84" cy="86"/>
              </a:xfrm>
              <a:prstGeom prst="ellipse">
                <a:avLst/>
              </a:prstGeom>
              <a:solidFill>
                <a:srgbClr val="498D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0" lang="ko-KR" altLang="en-US" sz="1800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37" name="Oval 155"/>
              <p:cNvSpPr>
                <a:spLocks noChangeArrowheads="1"/>
              </p:cNvSpPr>
              <p:nvPr/>
            </p:nvSpPr>
            <p:spPr bwMode="gray">
              <a:xfrm flipH="1">
                <a:off x="3139" y="2654"/>
                <a:ext cx="84" cy="86"/>
              </a:xfrm>
              <a:prstGeom prst="ellipse">
                <a:avLst/>
              </a:prstGeom>
              <a:solidFill>
                <a:srgbClr val="2457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0" lang="ko-KR" altLang="en-US" sz="1800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132" name="Group 120"/>
            <p:cNvGrpSpPr>
              <a:grpSpLocks/>
            </p:cNvGrpSpPr>
            <p:nvPr/>
          </p:nvGrpSpPr>
          <p:grpSpPr bwMode="auto">
            <a:xfrm>
              <a:off x="1587" y="4102"/>
              <a:ext cx="99" cy="58"/>
              <a:chOff x="3077" y="2654"/>
              <a:chExt cx="146" cy="86"/>
            </a:xfrm>
          </p:grpSpPr>
          <p:sp>
            <p:nvSpPr>
              <p:cNvPr id="133" name="Oval 155"/>
              <p:cNvSpPr>
                <a:spLocks noChangeArrowheads="1"/>
              </p:cNvSpPr>
              <p:nvPr/>
            </p:nvSpPr>
            <p:spPr bwMode="gray">
              <a:xfrm flipH="1">
                <a:off x="3077" y="2654"/>
                <a:ext cx="84" cy="86"/>
              </a:xfrm>
              <a:prstGeom prst="ellipse">
                <a:avLst/>
              </a:prstGeom>
              <a:solidFill>
                <a:srgbClr val="498D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0" lang="ko-KR" altLang="en-US" sz="1800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34" name="Oval 155"/>
              <p:cNvSpPr>
                <a:spLocks noChangeArrowheads="1"/>
              </p:cNvSpPr>
              <p:nvPr/>
            </p:nvSpPr>
            <p:spPr bwMode="gray">
              <a:xfrm flipH="1">
                <a:off x="3139" y="2654"/>
                <a:ext cx="84" cy="86"/>
              </a:xfrm>
              <a:prstGeom prst="ellipse">
                <a:avLst/>
              </a:prstGeom>
              <a:solidFill>
                <a:srgbClr val="2457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0" lang="ko-KR" altLang="en-US" sz="1800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141110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68301" y="1898324"/>
            <a:ext cx="4134424" cy="4906641"/>
          </a:xfrm>
          <a:prstGeom prst="rect">
            <a:avLst/>
          </a:prstGeom>
          <a:ln w="31750">
            <a:solidFill>
              <a:schemeClr val="accent6"/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8499" y="1905783"/>
            <a:ext cx="4628505" cy="4899183"/>
          </a:xfrm>
          <a:prstGeom prst="rect">
            <a:avLst/>
          </a:prstGeom>
          <a:ln w="31750">
            <a:solidFill>
              <a:schemeClr val="accent6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원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441393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회원가입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4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7200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46206" y="1387020"/>
            <a:ext cx="3004684" cy="305379"/>
          </a:xfrm>
          <a:prstGeom prst="rect">
            <a:avLst/>
          </a:prstGeom>
          <a:noFill/>
        </p:spPr>
        <p:txBody>
          <a:bodyPr wrap="none" lIns="104306" tIns="52153" rIns="104306" bIns="52153" rtlCol="0">
            <a:spAutoFit/>
          </a:bodyPr>
          <a:lstStyle/>
          <a:p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부동산써</a:t>
            </a:r>
            <a:r>
              <a:rPr lang="ko-KR" altLang="en-US" sz="1300">
                <a:latin typeface="굴림" pitchFamily="50" charset="-127"/>
                <a:ea typeface="굴림" pitchFamily="50" charset="-127"/>
              </a:rPr>
              <a:t>브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: </a:t>
            </a:r>
            <a:r>
              <a:rPr lang="en-US" altLang="ko-KR" sz="1300">
                <a:latin typeface="굴림" pitchFamily="50" charset="-127"/>
                <a:ea typeface="굴림" pitchFamily="50" charset="-127"/>
              </a:rPr>
              <a:t>http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://www.serve.co.kr</a:t>
            </a:r>
            <a:endParaRPr lang="ko-KR" altLang="en-US" sz="13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639954" y="1430874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340114" y="2268463"/>
            <a:ext cx="350229" cy="248026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307655" y="2947527"/>
            <a:ext cx="1634221" cy="416497"/>
          </a:xfrm>
          <a:prstGeom prst="rect">
            <a:avLst/>
          </a:prstGeom>
          <a:solidFill>
            <a:srgbClr val="FF6565"/>
          </a:solidFill>
          <a:ln w="63500">
            <a:noFill/>
          </a:ln>
          <a:effectLst/>
          <a:extLst/>
        </p:spPr>
        <p:txBody>
          <a:bodyPr wrap="square" lIns="0" tIns="0" rIns="0" bIns="0" anchor="ctr"/>
          <a:lstStyle/>
          <a:p>
            <a:pPr latinLnBrk="0"/>
            <a:endParaRPr lang="ko-KR" altLang="en-US" sz="1000"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2362660" y="2988352"/>
            <a:ext cx="1524209" cy="33484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 lIns="0" tIns="0" rIns="0" bIns="0" anchor="ctr"/>
          <a:lstStyle>
            <a:defPPr>
              <a:defRPr lang="ko-KR"/>
            </a:defPPr>
            <a:lvl1pPr algn="ctr" rtl="0" fontAlgn="base" latinLnBrk="1">
              <a:spcBef>
                <a:spcPct val="0"/>
              </a:spcBef>
              <a:spcAft>
                <a:spcPct val="0"/>
              </a:spcAft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0" lvl="1" latinLnBrk="0">
              <a:lnSpc>
                <a:spcPct val="110000"/>
              </a:lnSpc>
              <a:buSzPct val="150000"/>
              <a:defRPr/>
            </a:pPr>
            <a:r>
              <a:rPr lang="ko-KR" altLang="en-US" sz="1000" spc="-5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회원가입 클</a:t>
            </a:r>
            <a:endParaRPr lang="ko-KR" altLang="en-US" sz="1000" spc="-50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3" name="AutoShape 13"/>
          <p:cNvSpPr>
            <a:spLocks noChangeArrowheads="1"/>
          </p:cNvSpPr>
          <p:nvPr/>
        </p:nvSpPr>
        <p:spPr bwMode="auto">
          <a:xfrm rot="20085571">
            <a:off x="3993434" y="2699762"/>
            <a:ext cx="368845" cy="154658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2181655" y="2810956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7722964" y="3707779"/>
            <a:ext cx="1368152" cy="2138443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9" name="그룹 54"/>
          <p:cNvGrpSpPr/>
          <p:nvPr/>
        </p:nvGrpSpPr>
        <p:grpSpPr>
          <a:xfrm>
            <a:off x="5922764" y="5802671"/>
            <a:ext cx="1373584" cy="416498"/>
            <a:chOff x="3807113" y="6585979"/>
            <a:chExt cx="1548000" cy="612002"/>
          </a:xfrm>
        </p:grpSpPr>
        <p:sp>
          <p:nvSpPr>
            <p:cNvPr id="31" name="직사각형 30"/>
            <p:cNvSpPr/>
            <p:nvPr/>
          </p:nvSpPr>
          <p:spPr>
            <a:xfrm>
              <a:off x="3807113" y="6585981"/>
              <a:ext cx="1548000" cy="612000"/>
            </a:xfrm>
            <a:prstGeom prst="rect">
              <a:avLst/>
            </a:prstGeom>
            <a:solidFill>
              <a:srgbClr val="FF6565"/>
            </a:solidFill>
            <a:ln w="63500">
              <a:noFill/>
            </a:ln>
            <a:effectLst/>
            <a:extLst/>
          </p:spPr>
          <p:txBody>
            <a:bodyPr wrap="square" lIns="0" tIns="0" rIns="0" bIns="0" anchor="ctr"/>
            <a:lstStyle/>
            <a:p>
              <a:pPr latinLnBrk="0"/>
              <a:endParaRPr lang="ko-KR" altLang="en-US" sz="1000">
                <a:latin typeface="산돌고딕B" pitchFamily="18" charset="-127"/>
                <a:ea typeface="산돌고딕B" pitchFamily="18" charset="-127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5069527" y="6585979"/>
              <a:ext cx="285586" cy="271018"/>
            </a:xfrm>
            <a:prstGeom prst="rect">
              <a:avLst/>
            </a:prstGeom>
            <a:solidFill>
              <a:srgbClr val="FF0000"/>
            </a:solidFill>
            <a:ln w="15875" algn="ctr">
              <a:noFill/>
              <a:round/>
              <a:headEnd/>
              <a:tailEnd/>
            </a:ln>
            <a:effectLst/>
            <a:extLst/>
          </p:spPr>
          <p:txBody>
            <a:bodyPr wrap="square" lIns="36000" tIns="36000" rIns="36000" bIns="36000" anchor="ctr"/>
            <a:lstStyle/>
            <a:p>
              <a:pPr algn="ctr" latinLnBrk="0"/>
              <a:endParaRPr lang="ko-KR" altLang="en-US" sz="1000" spc="-50">
                <a:solidFill>
                  <a:schemeClr val="bg1"/>
                </a:solidFill>
                <a:latin typeface="Rix고딕 B" panose="02020603020101020101" pitchFamily="18" charset="-127"/>
                <a:ea typeface="Rix고딕 B" panose="02020603020101020101" pitchFamily="18" charset="-127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3861158" y="6649974"/>
              <a:ext cx="1443792" cy="4920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wrap="none" lIns="0" tIns="0" rIns="0" bIns="0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lvl="1" latinLnBrk="0">
                <a:lnSpc>
                  <a:spcPct val="110000"/>
                </a:lnSpc>
                <a:buSzPct val="150000"/>
                <a:defRPr/>
              </a:pPr>
              <a:r>
                <a:rPr lang="ko-KR" altLang="en-US" sz="1000" spc="-5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비즈니스회원가입클릭</a:t>
              </a:r>
              <a:endParaRPr lang="ko-KR" altLang="en-US" sz="1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sp>
        <p:nvSpPr>
          <p:cNvPr id="34" name="AutoShape 13"/>
          <p:cNvSpPr>
            <a:spLocks noChangeArrowheads="1"/>
          </p:cNvSpPr>
          <p:nvPr/>
        </p:nvSpPr>
        <p:spPr bwMode="auto">
          <a:xfrm rot="20085571">
            <a:off x="7311715" y="5853909"/>
            <a:ext cx="368845" cy="154658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5796764" y="5639837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1110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그림 7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03942" y="1877664"/>
            <a:ext cx="2957534" cy="3122789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9302" y="1899071"/>
            <a:ext cx="5128302" cy="4718514"/>
          </a:xfrm>
          <a:prstGeom prst="rect">
            <a:avLst/>
          </a:prstGeom>
          <a:ln w="31750">
            <a:solidFill>
              <a:schemeClr val="accent6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266821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회원가입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4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30" name="직사각형 29"/>
          <p:cNvSpPr/>
          <p:nvPr/>
        </p:nvSpPr>
        <p:spPr>
          <a:xfrm>
            <a:off x="2322960" y="6300911"/>
            <a:ext cx="1349540" cy="327168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6" name="AutoShape 13"/>
          <p:cNvSpPr>
            <a:spLocks noChangeArrowheads="1"/>
          </p:cNvSpPr>
          <p:nvPr/>
        </p:nvSpPr>
        <p:spPr bwMode="auto">
          <a:xfrm rot="2756065">
            <a:off x="1875321" y="6415982"/>
            <a:ext cx="368845" cy="11457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  <a:scene3d>
            <a:camera prst="orthographicFront">
              <a:rot lat="0" lon="0" rev="2700000"/>
            </a:camera>
            <a:lightRig rig="threePt" dir="t"/>
          </a:scene3d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38" name="그룹 54"/>
          <p:cNvGrpSpPr/>
          <p:nvPr/>
        </p:nvGrpSpPr>
        <p:grpSpPr>
          <a:xfrm>
            <a:off x="738188" y="6300911"/>
            <a:ext cx="1124476" cy="367732"/>
            <a:chOff x="3807113" y="6585979"/>
            <a:chExt cx="1548000" cy="612002"/>
          </a:xfrm>
        </p:grpSpPr>
        <p:sp>
          <p:nvSpPr>
            <p:cNvPr id="40" name="직사각형 39"/>
            <p:cNvSpPr/>
            <p:nvPr/>
          </p:nvSpPr>
          <p:spPr>
            <a:xfrm>
              <a:off x="3807113" y="6585981"/>
              <a:ext cx="1548000" cy="612000"/>
            </a:xfrm>
            <a:prstGeom prst="rect">
              <a:avLst/>
            </a:prstGeom>
            <a:solidFill>
              <a:srgbClr val="FF6565"/>
            </a:solidFill>
            <a:ln w="63500">
              <a:noFill/>
            </a:ln>
            <a:effectLst/>
            <a:extLst/>
          </p:spPr>
          <p:txBody>
            <a:bodyPr wrap="square" lIns="0" tIns="0" rIns="0" bIns="0" anchor="ctr"/>
            <a:lstStyle/>
            <a:p>
              <a:pPr latinLnBrk="0"/>
              <a:endParaRPr lang="ko-KR" altLang="en-US" sz="1000">
                <a:latin typeface="산돌고딕B" pitchFamily="18" charset="-127"/>
                <a:ea typeface="산돌고딕B" pitchFamily="18" charset="-127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5069527" y="6585979"/>
              <a:ext cx="285586" cy="271018"/>
            </a:xfrm>
            <a:prstGeom prst="rect">
              <a:avLst/>
            </a:prstGeom>
            <a:solidFill>
              <a:srgbClr val="FF0000"/>
            </a:solidFill>
            <a:ln w="15875" algn="ctr">
              <a:noFill/>
              <a:round/>
              <a:headEnd/>
              <a:tailEnd/>
            </a:ln>
            <a:effectLst/>
            <a:extLst/>
          </p:spPr>
          <p:txBody>
            <a:bodyPr wrap="square" lIns="36000" tIns="36000" rIns="36000" bIns="36000" anchor="ctr"/>
            <a:lstStyle/>
            <a:p>
              <a:pPr algn="ctr" latinLnBrk="0"/>
              <a:endParaRPr lang="ko-KR" altLang="en-US" sz="1000" spc="-50">
                <a:solidFill>
                  <a:schemeClr val="bg1"/>
                </a:solidFill>
                <a:latin typeface="Rix고딕 B" panose="02020603020101020101" pitchFamily="18" charset="-127"/>
                <a:ea typeface="Rix고딕 B" panose="02020603020101020101" pitchFamily="18" charset="-127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3861158" y="6649974"/>
              <a:ext cx="1443792" cy="4920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wrap="none" lIns="0" tIns="0" rIns="0" bIns="0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lvl="1" latinLnBrk="0">
                <a:lnSpc>
                  <a:spcPct val="110000"/>
                </a:lnSpc>
                <a:buSzPct val="150000"/>
                <a:defRPr/>
              </a:pPr>
              <a:r>
                <a:rPr lang="ko-KR" altLang="en-US" sz="1000" spc="-5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인증하기클</a:t>
              </a:r>
              <a:r>
                <a:rPr lang="ko-KR" altLang="en-US" sz="1000" spc="-5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릭</a:t>
              </a:r>
              <a:endParaRPr lang="ko-KR" altLang="en-US" sz="1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sp>
        <p:nvSpPr>
          <p:cNvPr id="43" name="타원 42"/>
          <p:cNvSpPr/>
          <p:nvPr/>
        </p:nvSpPr>
        <p:spPr>
          <a:xfrm>
            <a:off x="594172" y="6109809"/>
            <a:ext cx="252000" cy="26311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5205517" y="2138875"/>
            <a:ext cx="216025" cy="185497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" name="AutoShape 13"/>
          <p:cNvSpPr>
            <a:spLocks noChangeArrowheads="1"/>
          </p:cNvSpPr>
          <p:nvPr/>
        </p:nvSpPr>
        <p:spPr bwMode="auto">
          <a:xfrm rot="2229630">
            <a:off x="4872794" y="1966142"/>
            <a:ext cx="335314" cy="126035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45" name="그룹 44"/>
          <p:cNvGrpSpPr/>
          <p:nvPr/>
        </p:nvGrpSpPr>
        <p:grpSpPr>
          <a:xfrm>
            <a:off x="3690516" y="1476375"/>
            <a:ext cx="1277927" cy="373460"/>
            <a:chOff x="706860" y="3389471"/>
            <a:chExt cx="997306" cy="383713"/>
          </a:xfrm>
        </p:grpSpPr>
        <p:grpSp>
          <p:nvGrpSpPr>
            <p:cNvPr id="46" name="그룹 54"/>
            <p:cNvGrpSpPr/>
            <p:nvPr/>
          </p:nvGrpSpPr>
          <p:grpSpPr>
            <a:xfrm>
              <a:off x="706860" y="3389471"/>
              <a:ext cx="997306" cy="383713"/>
              <a:chOff x="3807113" y="6585979"/>
              <a:chExt cx="1548000" cy="612002"/>
            </a:xfrm>
          </p:grpSpPr>
          <p:sp>
            <p:nvSpPr>
              <p:cNvPr id="48" name="직사각형 47"/>
              <p:cNvSpPr/>
              <p:nvPr/>
            </p:nvSpPr>
            <p:spPr>
              <a:xfrm>
                <a:off x="3807113" y="6585981"/>
                <a:ext cx="1548000" cy="612000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49" name="직사각형 48"/>
              <p:cNvSpPr/>
              <p:nvPr/>
            </p:nvSpPr>
            <p:spPr>
              <a:xfrm>
                <a:off x="5069527" y="6585979"/>
                <a:ext cx="285586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50" name="직사각형 49"/>
              <p:cNvSpPr/>
              <p:nvPr/>
            </p:nvSpPr>
            <p:spPr>
              <a:xfrm>
                <a:off x="3861158" y="6649974"/>
                <a:ext cx="1443792" cy="4920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r>
                  <a:rPr lang="ko-KR" altLang="en-US" sz="1000" spc="-5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이용약관동의 체크</a:t>
                </a: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47" name="Text Box 5"/>
            <p:cNvSpPr txBox="1">
              <a:spLocks noChangeArrowheads="1"/>
            </p:cNvSpPr>
            <p:nvPr/>
          </p:nvSpPr>
          <p:spPr bwMode="gray">
            <a:xfrm>
              <a:off x="784600" y="3444615"/>
              <a:ext cx="829851" cy="252465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52" name="타원 51"/>
          <p:cNvSpPr/>
          <p:nvPr/>
        </p:nvSpPr>
        <p:spPr>
          <a:xfrm>
            <a:off x="3546500" y="1332359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55" name="그룹 54"/>
          <p:cNvGrpSpPr/>
          <p:nvPr/>
        </p:nvGrpSpPr>
        <p:grpSpPr>
          <a:xfrm>
            <a:off x="7045392" y="4356695"/>
            <a:ext cx="1109620" cy="389062"/>
            <a:chOff x="3807113" y="6585979"/>
            <a:chExt cx="1548000" cy="612002"/>
          </a:xfrm>
        </p:grpSpPr>
        <p:sp>
          <p:nvSpPr>
            <p:cNvPr id="57" name="직사각형 56"/>
            <p:cNvSpPr/>
            <p:nvPr/>
          </p:nvSpPr>
          <p:spPr>
            <a:xfrm>
              <a:off x="3807113" y="6585981"/>
              <a:ext cx="1548000" cy="612000"/>
            </a:xfrm>
            <a:prstGeom prst="rect">
              <a:avLst/>
            </a:prstGeom>
            <a:solidFill>
              <a:srgbClr val="FF6565"/>
            </a:solidFill>
            <a:ln w="63500">
              <a:noFill/>
            </a:ln>
            <a:effectLst/>
            <a:extLst/>
          </p:spPr>
          <p:txBody>
            <a:bodyPr wrap="square" lIns="0" tIns="0" rIns="0" bIns="0" anchor="ctr"/>
            <a:lstStyle/>
            <a:p>
              <a:pPr latinLnBrk="0"/>
              <a:endParaRPr lang="ko-KR" altLang="en-US" sz="1000">
                <a:latin typeface="산돌고딕B" pitchFamily="18" charset="-127"/>
                <a:ea typeface="산돌고딕B" pitchFamily="18" charset="-127"/>
              </a:endParaRPr>
            </a:p>
          </p:txBody>
        </p:sp>
        <p:sp>
          <p:nvSpPr>
            <p:cNvPr id="58" name="직사각형 57"/>
            <p:cNvSpPr/>
            <p:nvPr/>
          </p:nvSpPr>
          <p:spPr>
            <a:xfrm>
              <a:off x="5069527" y="6585979"/>
              <a:ext cx="285586" cy="271018"/>
            </a:xfrm>
            <a:prstGeom prst="rect">
              <a:avLst/>
            </a:prstGeom>
            <a:solidFill>
              <a:srgbClr val="FF0000"/>
            </a:solidFill>
            <a:ln w="15875" algn="ctr">
              <a:noFill/>
              <a:round/>
              <a:headEnd/>
              <a:tailEnd/>
            </a:ln>
            <a:effectLst/>
            <a:extLst/>
          </p:spPr>
          <p:txBody>
            <a:bodyPr wrap="square" lIns="36000" tIns="36000" rIns="36000" bIns="36000" anchor="ctr"/>
            <a:lstStyle/>
            <a:p>
              <a:pPr algn="ctr" latinLnBrk="0"/>
              <a:endParaRPr lang="ko-KR" altLang="en-US" sz="1000" spc="-50">
                <a:solidFill>
                  <a:schemeClr val="bg1"/>
                </a:solidFill>
                <a:latin typeface="Rix고딕 B" panose="02020603020101020101" pitchFamily="18" charset="-127"/>
                <a:ea typeface="Rix고딕 B" panose="02020603020101020101" pitchFamily="18" charset="-127"/>
              </a:endParaRPr>
            </a:p>
          </p:txBody>
        </p:sp>
        <p:sp>
          <p:nvSpPr>
            <p:cNvPr id="59" name="직사각형 58"/>
            <p:cNvSpPr/>
            <p:nvPr/>
          </p:nvSpPr>
          <p:spPr>
            <a:xfrm>
              <a:off x="3861158" y="6649974"/>
              <a:ext cx="1443792" cy="4920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wrap="none" lIns="0" tIns="0" rIns="0" bIns="0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lvl="1" latinLnBrk="0">
                <a:lnSpc>
                  <a:spcPct val="110000"/>
                </a:lnSpc>
                <a:buSzPct val="150000"/>
                <a:defRPr/>
              </a:pPr>
              <a:r>
                <a:rPr lang="ko-KR" altLang="en-US" sz="1000" spc="-5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휴대폰인</a:t>
              </a:r>
              <a:r>
                <a:rPr lang="ko-KR" altLang="en-US" sz="1000" spc="-5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증</a:t>
              </a:r>
              <a:endParaRPr lang="ko-KR" altLang="en-US" sz="1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sp>
        <p:nvSpPr>
          <p:cNvPr id="61" name="타원 60"/>
          <p:cNvSpPr/>
          <p:nvPr/>
        </p:nvSpPr>
        <p:spPr>
          <a:xfrm>
            <a:off x="5950641" y="1712408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9681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8694" y="1836415"/>
            <a:ext cx="5308046" cy="5040560"/>
          </a:xfrm>
          <a:prstGeom prst="rect">
            <a:avLst/>
          </a:prstGeom>
          <a:ln w="31750">
            <a:solidFill>
              <a:schemeClr val="accent6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회원가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233777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회원가입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7200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666180" y="2606678"/>
            <a:ext cx="3888432" cy="597889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666180" y="3492599"/>
            <a:ext cx="4176464" cy="720080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8" name="타원 77"/>
          <p:cNvSpPr/>
          <p:nvPr/>
        </p:nvSpPr>
        <p:spPr>
          <a:xfrm>
            <a:off x="537630" y="2455405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9" name="타원 98"/>
          <p:cNvSpPr/>
          <p:nvPr/>
        </p:nvSpPr>
        <p:spPr>
          <a:xfrm>
            <a:off x="525818" y="3312607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2" name="사각형 설명선 101"/>
          <p:cNvSpPr/>
          <p:nvPr/>
        </p:nvSpPr>
        <p:spPr>
          <a:xfrm>
            <a:off x="6538916" y="2770055"/>
            <a:ext cx="2808312" cy="3170816"/>
          </a:xfrm>
          <a:prstGeom prst="wedgeRectCallout">
            <a:avLst>
              <a:gd name="adj1" fmla="val -63444"/>
              <a:gd name="adj2" fmla="val 20703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아이디</a:t>
            </a:r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비번 설정</a:t>
            </a:r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공인중개사 선택</a:t>
            </a:r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상호명 입력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사업자 번호 입력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이메일 입력 후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부동산 매물을 찾거나 판매하고 싶어요에 체크 후 확인 클릭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회원가입 완료 후 써브 카톡방에</a:t>
            </a:r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사업자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개설 사진 파일 전송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카톡방에 결제 요청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카드번호 전송 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or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계좌이체 가능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농협 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405-01-348423</a:t>
            </a:r>
            <a:b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미디어윌대전지점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698152" y="5000346"/>
            <a:ext cx="3928467" cy="1732613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572153" y="4788743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1180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39837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349599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상품구</a:t>
              </a:r>
              <a:r>
                <a:rPr lang="ko-KR" altLang="en-US" sz="1400">
                  <a:solidFill>
                    <a:srgbClr val="000000"/>
                  </a:solidFill>
                </a:rPr>
                <a:t>성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4" cstate="print"/>
          <a:srcRect l="6300" r="73750" b="52878"/>
          <a:stretch>
            <a:fillRect/>
          </a:stretch>
        </p:blipFill>
        <p:spPr bwMode="auto">
          <a:xfrm>
            <a:off x="9204352" y="5566581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0156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82829343"/>
              </p:ext>
            </p:extLst>
          </p:nvPr>
        </p:nvGraphicFramePr>
        <p:xfrm>
          <a:off x="860822" y="1954329"/>
          <a:ext cx="8971757" cy="44093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5478"/>
                <a:gridCol w="432048"/>
                <a:gridCol w="844078"/>
                <a:gridCol w="2252266"/>
                <a:gridCol w="1368152"/>
                <a:gridCol w="3189735"/>
              </a:tblGrid>
              <a:tr h="362915">
                <a:tc gridSpan="3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300" kern="1200" dirty="0" smtClean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상품</a:t>
                      </a:r>
                      <a:endParaRPr kumimoji="1" lang="ko-KR" altLang="en-US" sz="1300" kern="1200" dirty="0"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4D6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300" kern="1200" dirty="0" smtClean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수량</a:t>
                      </a:r>
                      <a:endParaRPr kumimoji="1" lang="ko-KR" altLang="en-US" sz="1300" kern="1200" dirty="0"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4D6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300" kern="1200" dirty="0" smtClean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금액</a:t>
                      </a:r>
                      <a:endParaRPr kumimoji="1" lang="ko-KR" altLang="en-US" sz="1300" kern="1200" dirty="0"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4D6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300" kern="1200" dirty="0" smtClean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비고</a:t>
                      </a:r>
                      <a:endParaRPr kumimoji="1" lang="ko-KR" altLang="en-US" sz="1300" kern="1200" dirty="0"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4D68"/>
                    </a:solidFill>
                  </a:tcPr>
                </a:tc>
              </a:tr>
              <a:tr h="743307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4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</a:t>
                      </a:r>
                      <a:r>
                        <a:rPr kumimoji="1" lang="ko-KR" altLang="en-US" sz="14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년상품</a:t>
                      </a:r>
                      <a:endParaRPr kumimoji="1" lang="en-US" altLang="ko-KR" sz="1400" kern="120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프리미엄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충전상품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460,000</a:t>
                      </a:r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kumimoji="1" lang="en-US" altLang="ko-KR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</a:t>
                      </a:r>
                      <a:r>
                        <a:rPr kumimoji="1" lang="ko-KR" altLang="en-US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년상품으로 건당 쿠폰 구매해 사용함</a:t>
                      </a:r>
                      <a:endParaRPr kumimoji="1" lang="en-US" altLang="ko-KR" sz="1200" kern="1200" baseline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kumimoji="1" lang="ko-KR" altLang="en-US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재계약시 </a:t>
                      </a:r>
                      <a:r>
                        <a:rPr kumimoji="1" lang="en-US" altLang="ko-KR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450,000</a:t>
                      </a:r>
                      <a:r>
                        <a:rPr kumimoji="1" lang="ko-KR" altLang="en-US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원으로 결제</a:t>
                      </a:r>
                      <a:endParaRPr kumimoji="1" lang="en-US" altLang="ko-KR" sz="1200" kern="1200" baseline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kumimoji="1" lang="en-US" altLang="ko-KR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</a:t>
                      </a:r>
                      <a:r>
                        <a:rPr kumimoji="1" lang="ko-KR" altLang="en-US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개월 기간연장 가능</a:t>
                      </a:r>
                      <a:endParaRPr kumimoji="1" lang="en-US" altLang="ko-KR" sz="1200" kern="1200" baseline="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2400">
                <a:tc rowSpan="7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기간제</a:t>
                      </a:r>
                      <a:endParaRPr kumimoji="1" lang="en-US" altLang="ko-KR" sz="1400" kern="120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  <a:p>
                      <a:pPr algn="ctr" latinLnBrk="1"/>
                      <a:r>
                        <a:rPr kumimoji="1" lang="en-US" altLang="ko-KR" sz="14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(6</a:t>
                      </a:r>
                      <a:r>
                        <a:rPr kumimoji="1" lang="ko-KR" altLang="en-US" sz="14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개월</a:t>
                      </a:r>
                      <a:r>
                        <a:rPr kumimoji="1" lang="en-US" altLang="ko-KR" sz="14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)</a:t>
                      </a:r>
                    </a:p>
                    <a:p>
                      <a:pPr algn="ctr" latinLnBrk="1"/>
                      <a:endParaRPr kumimoji="1" lang="en-US" altLang="ko-KR" sz="1400" kern="120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써브엔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4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30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30</a:t>
                      </a:r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165,000</a:t>
                      </a:r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추가쿠폰 구매 불가</a:t>
                      </a:r>
                      <a:endParaRPr kumimoji="1" lang="en-US" altLang="ko-KR" sz="1200" kern="120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24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4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70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70</a:t>
                      </a:r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210,000</a:t>
                      </a:r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marR="0" indent="0" algn="l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발행된 쿠폰은</a:t>
                      </a:r>
                      <a:r>
                        <a:rPr kumimoji="1" lang="ko-KR" altLang="en-US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 </a:t>
                      </a:r>
                      <a:r>
                        <a:rPr kumimoji="1" lang="en-US" altLang="ko-KR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6</a:t>
                      </a:r>
                      <a:r>
                        <a:rPr kumimoji="1" lang="ko-KR" altLang="en-US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개월이내 사용 가능하며 재계약시 이월 가능하다</a:t>
                      </a:r>
                      <a:r>
                        <a:rPr kumimoji="1" lang="en-US" altLang="ko-KR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. </a:t>
                      </a:r>
                      <a:r>
                        <a:rPr kumimoji="1" lang="ko-KR" altLang="en-US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단</a:t>
                      </a:r>
                      <a:r>
                        <a:rPr kumimoji="1" lang="en-US" altLang="ko-KR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,</a:t>
                      </a:r>
                      <a:r>
                        <a:rPr kumimoji="1" lang="ko-KR" altLang="en-US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이월은 종료일까지 재계약시 가능하다</a:t>
                      </a:r>
                      <a:r>
                        <a:rPr kumimoji="1" lang="en-US" altLang="ko-KR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.</a:t>
                      </a:r>
                      <a:endParaRPr kumimoji="1" lang="en-US" altLang="ko-KR" sz="1200" kern="120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40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4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90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90</a:t>
                      </a:r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252,000</a:t>
                      </a:r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산돌고딕 L" pitchFamily="18" charset="-127"/>
                        <a:ea typeface="산돌고딕 L" pitchFamily="18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4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120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120</a:t>
                      </a:r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319,000</a:t>
                      </a:r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080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180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180</a:t>
                      </a:r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450,000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산돌고딕 L" pitchFamily="18" charset="-127"/>
                        <a:ea typeface="산돌고딕 L" pitchFamily="18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80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240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240</a:t>
                      </a:r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600,000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산돌고딕 L" pitchFamily="18" charset="-127"/>
                        <a:ea typeface="산돌고딕 L" pitchFamily="18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80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300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300</a:t>
                      </a:r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750,000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산돌고딕 L" pitchFamily="18" charset="-127"/>
                        <a:ea typeface="산돌고딕 L" pitchFamily="18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98789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건당</a:t>
                      </a:r>
                      <a:endParaRPr kumimoji="1" lang="en-US" altLang="ko-KR" sz="1400" kern="120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kumimoji="1" lang="ko-KR" altLang="en-US" sz="14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충전금결제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건당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1,700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충전금은 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구매한 상품</a:t>
                      </a:r>
                      <a:r>
                        <a:rPr kumimoji="1" lang="ko-KR" altLang="en-US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 쿠폰의 </a:t>
                      </a:r>
                      <a:r>
                        <a:rPr kumimoji="1" lang="ko-KR" altLang="en-US" sz="1200" kern="1200" baseline="0" dirty="0" smtClean="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갯수만큼 충전 가능하며</a:t>
                      </a:r>
                      <a:r>
                        <a:rPr kumimoji="1" lang="en-US" altLang="ko-KR" sz="1200" kern="1200" baseline="0" dirty="0" smtClean="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200" kern="1200" baseline="0" smtClean="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단 </a:t>
                      </a:r>
                      <a:r>
                        <a:rPr kumimoji="1" lang="en-US" altLang="ko-KR" sz="1200" kern="1200" baseline="0" smtClean="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300 </a:t>
                      </a:r>
                      <a:r>
                        <a:rPr kumimoji="1" lang="ko-KR" altLang="en-US" sz="1200" kern="1200" baseline="0" dirty="0" smtClean="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상품은 </a:t>
                      </a:r>
                      <a:r>
                        <a:rPr kumimoji="1" lang="ko-KR" altLang="en-US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무제한 충전 가능</a:t>
                      </a:r>
                      <a:r>
                        <a:rPr kumimoji="1" lang="en-US" altLang="ko-KR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.</a:t>
                      </a:r>
                      <a:endParaRPr kumimoji="1" lang="en-US" altLang="ko-KR" sz="1200" kern="120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60873">
                <a:tc gridSpan="3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공통사항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산돌고딕 L" pitchFamily="18" charset="-127"/>
                        <a:ea typeface="산돌고딕 L" pitchFamily="18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86400" indent="-86400" algn="ctr" latinLnBrk="1">
                        <a:buFont typeface="Arial" panose="020B0604020202020204" pitchFamily="34" charset="0"/>
                        <a:buChar char="•"/>
                      </a:pP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노출기간 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30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일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86400" indent="-86400" algn="l" latinLnBrk="1">
                        <a:buFont typeface="Arial" panose="020B0604020202020204" pitchFamily="34" charset="0"/>
                        <a:buChar char="•"/>
                      </a:pP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산돌고딕 L" pitchFamily="18" charset="-127"/>
                        <a:ea typeface="산돌고딕 L" pitchFamily="18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86400" indent="-86400" algn="l" latinLnBrk="1">
                        <a:buFont typeface="Arial" panose="020B0604020202020204" pitchFamily="34" charset="0"/>
                        <a:buChar char="•"/>
                      </a:pP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산돌고딕 L" pitchFamily="18" charset="-127"/>
                        <a:ea typeface="산돌고딕 L" pitchFamily="18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1705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6127" y="1743223"/>
            <a:ext cx="6658765" cy="508425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39837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349599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카테고리 정리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0156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5" name="Line 277"/>
          <p:cNvSpPr>
            <a:spLocks noChangeShapeType="1"/>
          </p:cNvSpPr>
          <p:nvPr/>
        </p:nvSpPr>
        <p:spPr bwMode="gray">
          <a:xfrm flipV="1">
            <a:off x="1083389" y="2642393"/>
            <a:ext cx="1042869" cy="10554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" name="Line 277"/>
          <p:cNvSpPr>
            <a:spLocks noChangeShapeType="1"/>
          </p:cNvSpPr>
          <p:nvPr/>
        </p:nvSpPr>
        <p:spPr bwMode="gray">
          <a:xfrm flipV="1">
            <a:off x="2322362" y="2642392"/>
            <a:ext cx="822065" cy="527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Line 277"/>
          <p:cNvSpPr>
            <a:spLocks noChangeShapeType="1"/>
          </p:cNvSpPr>
          <p:nvPr/>
        </p:nvSpPr>
        <p:spPr bwMode="gray">
          <a:xfrm flipV="1">
            <a:off x="3565490" y="2642393"/>
            <a:ext cx="557074" cy="5276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" name="Line 277"/>
          <p:cNvSpPr>
            <a:spLocks noChangeShapeType="1"/>
          </p:cNvSpPr>
          <p:nvPr/>
        </p:nvSpPr>
        <p:spPr bwMode="gray">
          <a:xfrm>
            <a:off x="4698628" y="2645030"/>
            <a:ext cx="432048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Line 277"/>
          <p:cNvSpPr>
            <a:spLocks noChangeShapeType="1"/>
          </p:cNvSpPr>
          <p:nvPr/>
        </p:nvSpPr>
        <p:spPr bwMode="gray">
          <a:xfrm>
            <a:off x="2466380" y="3924647"/>
            <a:ext cx="504056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Line 277"/>
          <p:cNvSpPr>
            <a:spLocks noChangeShapeType="1"/>
          </p:cNvSpPr>
          <p:nvPr/>
        </p:nvSpPr>
        <p:spPr bwMode="gray">
          <a:xfrm>
            <a:off x="2454005" y="5724847"/>
            <a:ext cx="690421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1" name="Line 277"/>
          <p:cNvSpPr>
            <a:spLocks noChangeShapeType="1"/>
          </p:cNvSpPr>
          <p:nvPr/>
        </p:nvSpPr>
        <p:spPr bwMode="gray">
          <a:xfrm>
            <a:off x="5706740" y="2642792"/>
            <a:ext cx="432048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7218909" y="1708603"/>
            <a:ext cx="3293796" cy="5334064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/>
            <a:r>
              <a:rPr lang="en-US" altLang="ko-KR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네이버확인매물 관리</a:t>
            </a:r>
            <a:endParaRPr lang="en-US" altLang="ko-KR" sz="10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네이버 매물관리 및 등록리스트</a:t>
            </a:r>
            <a:endParaRPr lang="en-US" altLang="ko-KR" sz="10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등록종료리스</a:t>
            </a:r>
            <a:r>
              <a:rPr lang="en-US" altLang="ko-KR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신고매물리스트</a:t>
            </a:r>
            <a:r>
              <a:rPr lang="en-US" altLang="ko-KR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동일주소리스트 확인</a:t>
            </a:r>
            <a:endParaRPr lang="en-US" altLang="ko-KR" sz="10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쿠폰구매</a:t>
            </a:r>
            <a:r>
              <a:rPr lang="en-US" altLang="ko-KR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쿠폰 사용</a:t>
            </a:r>
            <a:r>
              <a:rPr lang="en-US" altLang="ko-KR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발급내역 확인가능</a:t>
            </a:r>
            <a:endParaRPr lang="en-US" altLang="ko-KR" sz="10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0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부동산써브 매물관리</a:t>
            </a:r>
            <a:endParaRPr lang="en-US" altLang="ko-KR" sz="10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부동산써브 자체 매물관리 가능</a:t>
            </a:r>
            <a:endParaRPr lang="en-US" altLang="ko-KR" sz="10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매물 구분별 등록 매물현황 확인 가능</a:t>
            </a:r>
            <a:endParaRPr lang="en-US" altLang="ko-KR" sz="10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0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커뮤니</a:t>
            </a:r>
            <a:r>
              <a:rPr lang="ko-KR" altLang="en-US" sz="1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티</a:t>
            </a:r>
            <a:endParaRPr lang="en-US" altLang="ko-KR" sz="10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중개업소 자리공유</a:t>
            </a:r>
            <a:endParaRPr lang="en-US" altLang="ko-KR" sz="10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구인구직</a:t>
            </a:r>
            <a:endParaRPr lang="en-US" altLang="ko-KR" sz="10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부동산 상담</a:t>
            </a:r>
            <a:endParaRPr lang="en-US" altLang="ko-KR" sz="100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부동산 계약서 서식자료</a:t>
            </a:r>
            <a:endParaRPr lang="en-US" altLang="ko-KR" sz="10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링크모음 확인 가능</a:t>
            </a:r>
            <a:endParaRPr lang="en-US" altLang="ko-KR" sz="10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0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4.</a:t>
            </a:r>
            <a:r>
              <a:rPr lang="ko-KR" altLang="en-US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서비스안내</a:t>
            </a:r>
            <a:endParaRPr lang="en-US" altLang="ko-KR" sz="10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부가서비스안내 페이지</a:t>
            </a:r>
            <a:endParaRPr lang="en-US" altLang="ko-KR" sz="10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00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5.MY</a:t>
            </a:r>
            <a:r>
              <a:rPr lang="ko-KR" altLang="en-US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페이지</a:t>
            </a:r>
            <a:endParaRPr lang="en-US" altLang="ko-KR" sz="10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부동산써브계약내용 및 결제 내역 확인 가능</a:t>
            </a:r>
            <a:endParaRPr lang="en-US" altLang="ko-KR" sz="10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세금계산서안내</a:t>
            </a:r>
            <a:endParaRPr lang="en-US" altLang="ko-KR" sz="10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사무실정보 및 서비스 문의</a:t>
            </a:r>
            <a:endParaRPr lang="en-US" altLang="ko-KR" sz="10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공지사항 및 서비스동의 내역 확인</a:t>
            </a:r>
            <a:endParaRPr lang="en-US" altLang="ko-KR" sz="10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000" b="1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6.</a:t>
            </a:r>
            <a:r>
              <a:rPr lang="ko-KR" altLang="en-US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써브매물등</a:t>
            </a:r>
            <a:r>
              <a:rPr lang="ko-KR" altLang="en-US" sz="10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록</a:t>
            </a:r>
            <a:endParaRPr lang="en-US" altLang="ko-KR" sz="10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부동산써브 자체 매물등록</a:t>
            </a:r>
            <a:endParaRPr lang="en-US" altLang="ko-KR" sz="10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00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7.</a:t>
            </a:r>
            <a:r>
              <a:rPr lang="ko-KR" altLang="en-US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네이버매물등록</a:t>
            </a:r>
            <a:endParaRPr lang="en-US" altLang="ko-KR" sz="10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네이버부동산 매물등록 </a:t>
            </a:r>
            <a:endParaRPr lang="en-US" altLang="ko-KR" sz="10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981404" y="2561591"/>
            <a:ext cx="203969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2179415" y="2556313"/>
            <a:ext cx="203969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3389101" y="2566868"/>
            <a:ext cx="203969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4482604" y="2556313"/>
            <a:ext cx="203969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5562724" y="2542424"/>
            <a:ext cx="203969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2322364" y="3838568"/>
            <a:ext cx="203969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2250356" y="5638768"/>
            <a:ext cx="203969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7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2547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6641" y="1908423"/>
            <a:ext cx="6711338" cy="50405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39837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3229570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네이버 확인매물 관리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0156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8" name="Line 277"/>
          <p:cNvSpPr>
            <a:spLocks noChangeShapeType="1"/>
          </p:cNvSpPr>
          <p:nvPr/>
        </p:nvSpPr>
        <p:spPr bwMode="gray">
          <a:xfrm flipV="1">
            <a:off x="738188" y="6804967"/>
            <a:ext cx="516511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Line 277"/>
          <p:cNvSpPr>
            <a:spLocks noChangeShapeType="1"/>
          </p:cNvSpPr>
          <p:nvPr/>
        </p:nvSpPr>
        <p:spPr bwMode="gray">
          <a:xfrm flipV="1">
            <a:off x="1750531" y="6802089"/>
            <a:ext cx="516511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Line 277"/>
          <p:cNvSpPr>
            <a:spLocks noChangeShapeType="1"/>
          </p:cNvSpPr>
          <p:nvPr/>
        </p:nvSpPr>
        <p:spPr bwMode="gray">
          <a:xfrm flipV="1">
            <a:off x="2754412" y="6802089"/>
            <a:ext cx="516511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1" name="Line 277"/>
          <p:cNvSpPr>
            <a:spLocks noChangeShapeType="1"/>
          </p:cNvSpPr>
          <p:nvPr/>
        </p:nvSpPr>
        <p:spPr bwMode="gray">
          <a:xfrm flipV="1">
            <a:off x="3681329" y="6799211"/>
            <a:ext cx="657259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2" name="Line 277"/>
          <p:cNvSpPr>
            <a:spLocks noChangeShapeType="1"/>
          </p:cNvSpPr>
          <p:nvPr/>
        </p:nvSpPr>
        <p:spPr bwMode="gray">
          <a:xfrm flipV="1">
            <a:off x="6210796" y="4788743"/>
            <a:ext cx="648072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Line 277"/>
          <p:cNvSpPr>
            <a:spLocks noChangeShapeType="1"/>
          </p:cNvSpPr>
          <p:nvPr/>
        </p:nvSpPr>
        <p:spPr bwMode="gray">
          <a:xfrm flipV="1">
            <a:off x="3239010" y="4788743"/>
            <a:ext cx="752991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574874" y="6713132"/>
            <a:ext cx="203969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1584265" y="6705847"/>
            <a:ext cx="203969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2550443" y="6703324"/>
            <a:ext cx="203969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3514034" y="6702089"/>
            <a:ext cx="240698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2998312" y="4702664"/>
            <a:ext cx="240698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4064875" y="4696237"/>
            <a:ext cx="240698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7290916" y="1704975"/>
            <a:ext cx="3153098" cy="5334000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/>
            <a: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등록리스트</a:t>
            </a:r>
            <a:endParaRPr lang="en-US" altLang="ko-KR" sz="105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네이버로 전송한 매물리스트</a:t>
            </a:r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등록된 매물은 노출기간이 표시된다</a:t>
            </a:r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등록 실패된 매물은 빨갛게 코멘트가 달린다</a:t>
            </a:r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매물번호를 클릭하면 사유를 확인할 수 있다</a:t>
            </a:r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05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등록종</a:t>
            </a:r>
            <a:r>
              <a:rPr lang="ko-KR" altLang="en-US" sz="105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료</a:t>
            </a:r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네이버에서 노출기간 </a:t>
            </a:r>
            <a:r>
              <a:rPr lang="en-US" altLang="ko-KR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30</a:t>
            </a:r>
            <a:r>
              <a:rPr lang="ko-KR" altLang="en-US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일이 지나 노출이</a:t>
            </a:r>
            <a:endParaRPr lang="en-US" altLang="ko-KR" sz="105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종료된 매물 이나 </a:t>
            </a:r>
            <a:r>
              <a:rPr lang="en-US" altLang="ko-KR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30</a:t>
            </a:r>
            <a:r>
              <a:rPr lang="ko-KR" altLang="en-US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일전 미리 종료한 매물</a:t>
            </a:r>
            <a:endParaRPr lang="en-US" altLang="ko-KR" sz="105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05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05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신고매물리스</a:t>
            </a:r>
            <a:r>
              <a:rPr lang="ko-KR" altLang="en-US" sz="105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트</a:t>
            </a:r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정상매물</a:t>
            </a:r>
            <a:r>
              <a:rPr lang="en-US" altLang="ko-KR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거래완료</a:t>
            </a:r>
            <a:r>
              <a:rPr lang="en-US" altLang="ko-KR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노출종료 선택 처리</a:t>
            </a:r>
            <a:endParaRPr lang="en-US" altLang="ko-KR" sz="105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3</a:t>
            </a:r>
            <a:r>
              <a:rPr lang="ko-KR" altLang="en-US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건 허위매물 신고될 시 </a:t>
            </a:r>
            <a:r>
              <a:rPr lang="en-US" altLang="ko-KR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7</a:t>
            </a:r>
            <a:r>
              <a:rPr lang="ko-KR" altLang="en-US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일간 매물등록이 </a:t>
            </a:r>
            <a:endParaRPr lang="en-US" altLang="ko-KR" sz="105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제한되고 </a:t>
            </a:r>
            <a:r>
              <a:rPr lang="en-US" altLang="ko-KR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5</a:t>
            </a:r>
            <a:r>
              <a:rPr lang="ko-KR" altLang="en-US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건 허위매물 신고될 시 </a:t>
            </a:r>
            <a:r>
              <a:rPr lang="en-US" altLang="ko-KR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30</a:t>
            </a:r>
            <a:r>
              <a:rPr lang="ko-KR" altLang="en-US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일간 </a:t>
            </a:r>
            <a:endParaRPr lang="en-US" altLang="ko-KR" sz="105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매물등록이 제한된다 패널티 기간이 지나면 </a:t>
            </a:r>
            <a:endParaRPr lang="en-US" altLang="ko-KR" sz="105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누적 되지 않고 초기화된다</a:t>
            </a:r>
            <a:endParaRPr lang="en-US" altLang="ko-KR" sz="1050" b="1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05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4.</a:t>
            </a: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동일주소매물 리스트</a:t>
            </a:r>
            <a:endParaRPr lang="en-US" altLang="ko-KR" sz="105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등록매물 중 거래완료 된 매물리스트</a:t>
            </a:r>
            <a:endParaRPr lang="en-US" altLang="ko-KR" sz="105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정상매물</a:t>
            </a:r>
            <a:r>
              <a:rPr lang="en-US" altLang="ko-KR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거래완료</a:t>
            </a:r>
            <a:r>
              <a:rPr lang="en-US" altLang="ko-KR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5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노출종료 선택 처리</a:t>
            </a:r>
            <a:endParaRPr lang="en-US" altLang="ko-KR" sz="105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05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5.</a:t>
            </a: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동일주소매</a:t>
            </a:r>
            <a:r>
              <a:rPr lang="ko-KR" altLang="en-US" sz="105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물</a:t>
            </a:r>
            <a:endParaRPr lang="en-US" altLang="ko-KR" sz="105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5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상품등록된 쿠폰 수 지급 사용 내역</a:t>
            </a:r>
            <a:endParaRPr lang="en-US" altLang="ko-KR" sz="105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050" b="1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6.</a:t>
            </a: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쿠폰 발급</a:t>
            </a:r>
            <a: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사용</a:t>
            </a:r>
            <a:endParaRPr lang="en-US" altLang="ko-KR" sz="105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5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직접 구매사용한 상세내역 확인가능</a:t>
            </a:r>
            <a:endParaRPr lang="en-US" altLang="ko-KR" sz="105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05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7.</a:t>
            </a: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웹팩스지급</a:t>
            </a:r>
            <a: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사용</a:t>
            </a:r>
            <a:endParaRPr lang="en-US" altLang="ko-KR" sz="1050" b="1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5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홍보확인서 모바일 웹팩스 사용내역</a:t>
            </a:r>
            <a:endParaRPr lang="en-US" altLang="ko-KR" sz="105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05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8.</a:t>
            </a:r>
            <a:r>
              <a:rPr lang="ko-KR" altLang="en-US" sz="105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웹팩스지급</a:t>
            </a:r>
            <a:r>
              <a:rPr lang="en-US" altLang="ko-KR" sz="105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05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사용</a:t>
            </a:r>
            <a:endParaRPr lang="en-US" altLang="ko-KR" sz="1050" b="1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5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네이버매물전송 쿠폰 구매</a:t>
            </a:r>
            <a:endParaRPr lang="en-US" altLang="ko-KR" sz="105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 flipH="1">
            <a:off x="448736" y="1980431"/>
            <a:ext cx="1388624" cy="792088"/>
          </a:xfrm>
          <a:prstGeom prst="round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" name="Line 277"/>
          <p:cNvSpPr>
            <a:spLocks noChangeShapeType="1"/>
          </p:cNvSpPr>
          <p:nvPr/>
        </p:nvSpPr>
        <p:spPr bwMode="gray">
          <a:xfrm flipV="1">
            <a:off x="4233669" y="4788743"/>
            <a:ext cx="752991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5058668" y="4692594"/>
            <a:ext cx="240698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7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5970098" y="4692594"/>
            <a:ext cx="240698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8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6" name="Line 277"/>
          <p:cNvSpPr>
            <a:spLocks noChangeShapeType="1"/>
          </p:cNvSpPr>
          <p:nvPr/>
        </p:nvSpPr>
        <p:spPr bwMode="gray">
          <a:xfrm flipV="1">
            <a:off x="5274692" y="4788743"/>
            <a:ext cx="648072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5384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1464" y="1766185"/>
            <a:ext cx="6241380" cy="496677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39837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3213695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부동산써브 매물 관리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0156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074892" y="2124447"/>
            <a:ext cx="3091083" cy="3240360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/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부동산써브 매물 관리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부동산써브 자체 매물 구분 별 매물 개수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매물등록을 할수 있는 페이지로 따로 사용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할 필요성은 없는 페이지 이다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네이버매물등록시 자동연동되어 등록 된다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endParaRPr lang="en-US" altLang="ko-KR" sz="1200" b="1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 flipH="1">
            <a:off x="1818308" y="1777199"/>
            <a:ext cx="936104" cy="310240"/>
          </a:xfrm>
          <a:prstGeom prst="round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8442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4118" y="1836415"/>
            <a:ext cx="6596111" cy="490775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39837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4" y="1299028"/>
            <a:ext cx="1774602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커뮤니</a:t>
              </a:r>
              <a:r>
                <a:rPr lang="ko-KR" altLang="en-US" sz="1400">
                  <a:solidFill>
                    <a:srgbClr val="000000"/>
                  </a:solidFill>
                </a:rPr>
                <a:t>티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0156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218908" y="2415035"/>
            <a:ext cx="3091083" cy="3597844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중개업소 자리공유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오픈이나 이전시 좋은 중개업소 자리 공유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구인구직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부동산중개업소 소속공인이나 실장님 구인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구직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부동산상</a:t>
            </a:r>
            <a:r>
              <a:rPr lang="ko-KR" altLang="en-US" sz="1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담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부동산무료상담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간단한 부동산관련 상담가능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엄선</a:t>
            </a:r>
            <a:r>
              <a:rPr lang="en-US" altLang="ko-KR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!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상담사례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엄선된 상담 사례공유</a:t>
            </a:r>
            <a:endParaRPr lang="en-US" altLang="ko-KR" sz="12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로켓공실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부동산관련 계약서나 서식 자료실</a:t>
            </a:r>
            <a:endParaRPr lang="en-US" altLang="ko-KR" sz="120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5.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엔플 인터넷팩스</a:t>
            </a:r>
            <a:endParaRPr lang="en-US" altLang="ko-KR" sz="1200" b="1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부동산관련 필요 인터넷 링크 모음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" name="Line 277"/>
          <p:cNvSpPr>
            <a:spLocks noChangeShapeType="1"/>
          </p:cNvSpPr>
          <p:nvPr/>
        </p:nvSpPr>
        <p:spPr bwMode="gray">
          <a:xfrm flipV="1">
            <a:off x="666180" y="3058074"/>
            <a:ext cx="638126" cy="247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Line 277"/>
          <p:cNvSpPr>
            <a:spLocks noChangeShapeType="1"/>
          </p:cNvSpPr>
          <p:nvPr/>
        </p:nvSpPr>
        <p:spPr bwMode="gray">
          <a:xfrm flipV="1">
            <a:off x="631082" y="3420590"/>
            <a:ext cx="434528" cy="247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Line 277"/>
          <p:cNvSpPr>
            <a:spLocks noChangeShapeType="1"/>
          </p:cNvSpPr>
          <p:nvPr/>
        </p:nvSpPr>
        <p:spPr bwMode="gray">
          <a:xfrm flipV="1">
            <a:off x="631082" y="3924647"/>
            <a:ext cx="434528" cy="247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1" name="Line 277"/>
          <p:cNvSpPr>
            <a:spLocks noChangeShapeType="1"/>
          </p:cNvSpPr>
          <p:nvPr/>
        </p:nvSpPr>
        <p:spPr bwMode="gray">
          <a:xfrm flipV="1">
            <a:off x="652996" y="4140671"/>
            <a:ext cx="360040" cy="247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1314252" y="2897461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1082307" y="3093998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092030" y="3780631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1079160" y="4019780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 flipH="1">
            <a:off x="3186460" y="1837879"/>
            <a:ext cx="936104" cy="310240"/>
          </a:xfrm>
          <a:prstGeom prst="round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Line 277"/>
          <p:cNvSpPr>
            <a:spLocks noChangeShapeType="1"/>
          </p:cNvSpPr>
          <p:nvPr/>
        </p:nvSpPr>
        <p:spPr bwMode="gray">
          <a:xfrm flipV="1">
            <a:off x="652996" y="3212950"/>
            <a:ext cx="360040" cy="247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1108499" y="3312468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5421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4118" y="1793647"/>
            <a:ext cx="6567536" cy="462442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39837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1917551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en-US" altLang="ko-KR" sz="1400" smtClean="0">
                  <a:solidFill>
                    <a:srgbClr val="000000"/>
                  </a:solidFill>
                </a:rPr>
                <a:t>MY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페이지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0156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218908" y="2412479"/>
            <a:ext cx="3091083" cy="3528392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부동산써브 계약정보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계약내역 및 세금계산서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쿠폰혜택 확인가능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나의 사무소 정보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대표자 사진관리 및 직원관리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서비스 문의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양도</a:t>
            </a:r>
            <a:r>
              <a:rPr lang="en-US" altLang="ko-KR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양수시 사용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상담 문의 내역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단지 정보 문의</a:t>
            </a:r>
            <a:endParaRPr lang="en-US" altLang="ko-KR" sz="12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공지사</a:t>
            </a:r>
            <a:r>
              <a:rPr lang="ko-KR" altLang="en-US" sz="1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항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부동산써브 공지사항 확인</a:t>
            </a:r>
            <a:endParaRPr lang="en-US" altLang="ko-KR" sz="120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5.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서비스동의내</a:t>
            </a:r>
            <a:r>
              <a:rPr lang="ko-KR" altLang="en-US" sz="1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역</a:t>
            </a:r>
            <a:endParaRPr lang="en-US" altLang="ko-KR" sz="1200" b="1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" name="Line 277"/>
          <p:cNvSpPr>
            <a:spLocks noChangeShapeType="1"/>
          </p:cNvSpPr>
          <p:nvPr/>
        </p:nvSpPr>
        <p:spPr bwMode="gray">
          <a:xfrm flipV="1">
            <a:off x="649934" y="3349757"/>
            <a:ext cx="749630" cy="247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Line 277"/>
          <p:cNvSpPr>
            <a:spLocks noChangeShapeType="1"/>
          </p:cNvSpPr>
          <p:nvPr/>
        </p:nvSpPr>
        <p:spPr bwMode="gray">
          <a:xfrm flipV="1">
            <a:off x="635250" y="4284686"/>
            <a:ext cx="652810" cy="247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Line 277"/>
          <p:cNvSpPr>
            <a:spLocks noChangeShapeType="1"/>
          </p:cNvSpPr>
          <p:nvPr/>
        </p:nvSpPr>
        <p:spPr bwMode="gray">
          <a:xfrm flipV="1">
            <a:off x="574875" y="4932758"/>
            <a:ext cx="519124" cy="1239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1" name="Line 277"/>
          <p:cNvSpPr>
            <a:spLocks noChangeShapeType="1"/>
          </p:cNvSpPr>
          <p:nvPr/>
        </p:nvSpPr>
        <p:spPr bwMode="gray">
          <a:xfrm flipV="1">
            <a:off x="631082" y="6010402"/>
            <a:ext cx="360040" cy="247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1399564" y="3162716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1288060" y="4105857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991319" y="5838244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1242244" y="6074159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 flipH="1">
            <a:off x="5778748" y="1838110"/>
            <a:ext cx="936104" cy="310240"/>
          </a:xfrm>
          <a:prstGeom prst="round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Line 277"/>
          <p:cNvSpPr>
            <a:spLocks noChangeShapeType="1"/>
          </p:cNvSpPr>
          <p:nvPr/>
        </p:nvSpPr>
        <p:spPr bwMode="gray">
          <a:xfrm flipV="1">
            <a:off x="661316" y="6228902"/>
            <a:ext cx="580928" cy="247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1094195" y="4760600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8678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14452" y="1545537"/>
            <a:ext cx="4710231" cy="547829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8499" y="1817654"/>
            <a:ext cx="2817961" cy="174695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상품구매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299028"/>
            <a:ext cx="2709639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네이버쿠폰 구매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4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5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6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0156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824683" y="1764408"/>
            <a:ext cx="2629324" cy="5027506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네이버매물 구매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네이버쿠폰 구매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써브엔 매물등록권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홍보확인서 매물등록권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구매한 쿠폰은 기간내 소진형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이월불</a:t>
            </a:r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가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써브엔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모바일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1,2)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사용기한은 </a:t>
            </a:r>
            <a:r>
              <a:rPr lang="en-US" altLang="ko-KR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30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일로 </a:t>
            </a:r>
            <a:r>
              <a:rPr lang="en-US" altLang="ko-KR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30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일 이내 구매건은 사용해야 함</a:t>
            </a:r>
            <a:r>
              <a:rPr lang="en-US" altLang="ko-KR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이월불가</a:t>
            </a:r>
            <a:endParaRPr lang="en-US" altLang="ko-KR" sz="12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써브엔 플러스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세종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세종지역 현장확인쿠폰 활성화 쿠폰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ko-KR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※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세종은 현장확인 사용불가 협회에서 현장확인 단합으로 사용안함</a:t>
            </a:r>
            <a:endParaRPr lang="en-US" altLang="ko-KR" sz="120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5.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써브엔플러스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현장확인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지역마다 상품금액 상이 함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구매한 쿠폰은 이월불가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6.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써브엔 플러스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원룸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원룸현장확인으로 지역마다 금액 상이함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구매쿠폰은 이월불가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" name="Line 277"/>
          <p:cNvSpPr>
            <a:spLocks noChangeShapeType="1"/>
          </p:cNvSpPr>
          <p:nvPr/>
        </p:nvSpPr>
        <p:spPr bwMode="gray">
          <a:xfrm flipV="1">
            <a:off x="3258468" y="2846250"/>
            <a:ext cx="936104" cy="8959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Line 277"/>
          <p:cNvSpPr>
            <a:spLocks noChangeShapeType="1"/>
          </p:cNvSpPr>
          <p:nvPr/>
        </p:nvSpPr>
        <p:spPr bwMode="gray">
          <a:xfrm flipV="1">
            <a:off x="3258467" y="3783107"/>
            <a:ext cx="912839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Line 277"/>
          <p:cNvSpPr>
            <a:spLocks noChangeShapeType="1"/>
          </p:cNvSpPr>
          <p:nvPr/>
        </p:nvSpPr>
        <p:spPr bwMode="gray">
          <a:xfrm flipV="1">
            <a:off x="3258468" y="4716732"/>
            <a:ext cx="936104" cy="1239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1" name="Line 277"/>
          <p:cNvSpPr>
            <a:spLocks noChangeShapeType="1"/>
          </p:cNvSpPr>
          <p:nvPr/>
        </p:nvSpPr>
        <p:spPr bwMode="gray">
          <a:xfrm flipV="1">
            <a:off x="3263188" y="6705835"/>
            <a:ext cx="965288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2610396" y="2476165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4125599" y="2769130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4177754" y="4631892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4176265" y="5641244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 flipH="1">
            <a:off x="2746946" y="2628503"/>
            <a:ext cx="367506" cy="217748"/>
          </a:xfrm>
          <a:prstGeom prst="round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Line 277"/>
          <p:cNvSpPr>
            <a:spLocks noChangeShapeType="1"/>
          </p:cNvSpPr>
          <p:nvPr/>
        </p:nvSpPr>
        <p:spPr bwMode="gray">
          <a:xfrm flipV="1">
            <a:off x="3330475" y="5727323"/>
            <a:ext cx="864097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4171306" y="3697028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4194572" y="6619756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2397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277591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사용방</a:t>
              </a:r>
              <a:r>
                <a:rPr lang="ko-KR" altLang="en-US" sz="1400" b="1">
                  <a:solidFill>
                    <a:srgbClr val="000000"/>
                  </a:solidFill>
                </a:rPr>
                <a:t>법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1" name="직사각형 20"/>
          <p:cNvSpPr/>
          <p:nvPr/>
        </p:nvSpPr>
        <p:spPr>
          <a:xfrm>
            <a:off x="374261" y="1768152"/>
            <a:ext cx="6031035" cy="5108823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1" name="그룹 1"/>
          <p:cNvGrpSpPr>
            <a:grpSpLocks/>
          </p:cNvGrpSpPr>
          <p:nvPr/>
        </p:nvGrpSpPr>
        <p:grpSpPr bwMode="auto">
          <a:xfrm>
            <a:off x="355155" y="1764407"/>
            <a:ext cx="2011144" cy="333484"/>
            <a:chOff x="404826" y="2898106"/>
            <a:chExt cx="6005513" cy="333484"/>
          </a:xfrm>
        </p:grpSpPr>
        <p:grpSp>
          <p:nvGrpSpPr>
            <p:cNvPr id="32" name="그룹 43"/>
            <p:cNvGrpSpPr>
              <a:grpSpLocks/>
            </p:cNvGrpSpPr>
            <p:nvPr/>
          </p:nvGrpSpPr>
          <p:grpSpPr bwMode="auto">
            <a:xfrm>
              <a:off x="404826" y="2898136"/>
              <a:ext cx="6005513" cy="333454"/>
              <a:chOff x="8426977" y="3356961"/>
              <a:chExt cx="739065" cy="333375"/>
            </a:xfrm>
          </p:grpSpPr>
          <p:sp>
            <p:nvSpPr>
              <p:cNvPr id="34" name="Rectangle 215"/>
              <p:cNvSpPr>
                <a:spLocks noChangeArrowheads="1"/>
              </p:cNvSpPr>
              <p:nvPr/>
            </p:nvSpPr>
            <p:spPr bwMode="gray">
              <a:xfrm>
                <a:off x="8426977" y="3356961"/>
                <a:ext cx="739065" cy="333375"/>
              </a:xfrm>
              <a:prstGeom prst="rect">
                <a:avLst/>
              </a:prstGeom>
              <a:solidFill>
                <a:srgbClr val="3884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ko-KR" altLang="en-US" sz="1800" dirty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grpSp>
            <p:nvGrpSpPr>
              <p:cNvPr id="35" name="그룹 41"/>
              <p:cNvGrpSpPr>
                <a:grpSpLocks/>
              </p:cNvGrpSpPr>
              <p:nvPr/>
            </p:nvGrpSpPr>
            <p:grpSpPr bwMode="auto">
              <a:xfrm>
                <a:off x="8910685" y="3362761"/>
                <a:ext cx="255357" cy="327572"/>
                <a:chOff x="3893723" y="3317041"/>
                <a:chExt cx="255357" cy="327572"/>
              </a:xfrm>
            </p:grpSpPr>
            <p:sp>
              <p:nvSpPr>
                <p:cNvPr id="36" name="AutoShape 8"/>
                <p:cNvSpPr>
                  <a:spLocks noChangeArrowheads="1"/>
                </p:cNvSpPr>
                <p:nvPr/>
              </p:nvSpPr>
              <p:spPr bwMode="gray">
                <a:xfrm rot="10800000">
                  <a:off x="3893723" y="3317041"/>
                  <a:ext cx="255357" cy="273600"/>
                </a:xfrm>
                <a:prstGeom prst="rtTriangle">
                  <a:avLst/>
                </a:prstGeom>
                <a:solidFill>
                  <a:srgbClr val="2A65A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kumimoji="0" lang="ko-KR" altLang="en-US" sz="1800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37" name="AutoShape 9"/>
                <p:cNvSpPr>
                  <a:spLocks noChangeArrowheads="1"/>
                </p:cNvSpPr>
                <p:nvPr/>
              </p:nvSpPr>
              <p:spPr bwMode="gray">
                <a:xfrm rot="10800000" flipV="1">
                  <a:off x="3997287" y="3488606"/>
                  <a:ext cx="151786" cy="156007"/>
                </a:xfrm>
                <a:prstGeom prst="rtTriangle">
                  <a:avLst/>
                </a:prstGeom>
                <a:solidFill>
                  <a:srgbClr val="969696">
                    <a:alpha val="59999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kumimoji="0" lang="ko-KR" altLang="en-US" sz="1800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</p:grpSp>
        <p:sp>
          <p:nvSpPr>
            <p:cNvPr id="33" name="직사각형 75"/>
            <p:cNvSpPr>
              <a:spLocks noChangeArrowheads="1"/>
            </p:cNvSpPr>
            <p:nvPr/>
          </p:nvSpPr>
          <p:spPr bwMode="auto">
            <a:xfrm>
              <a:off x="1062040" y="2898106"/>
              <a:ext cx="5348285" cy="317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매물등록 방법</a:t>
              </a:r>
              <a:endParaRPr kumimoji="0"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38" name="TextBox 77"/>
          <p:cNvSpPr txBox="1">
            <a:spLocks noChangeArrowheads="1"/>
          </p:cNvSpPr>
          <p:nvPr/>
        </p:nvSpPr>
        <p:spPr bwMode="auto">
          <a:xfrm>
            <a:off x="611667" y="2182864"/>
            <a:ext cx="5690550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네이버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다음 </a:t>
            </a:r>
            <a:r>
              <a:rPr lang="ko-KR" altLang="en-US" sz="90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검색창에 </a:t>
            </a:r>
            <a:r>
              <a:rPr lang="ko-KR" altLang="en-US" sz="900" smtClean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부동산써브 검색</a:t>
            </a:r>
            <a:endParaRPr lang="ko-KR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AutoShape 82"/>
          <p:cNvSpPr>
            <a:spLocks noChangeArrowheads="1"/>
          </p:cNvSpPr>
          <p:nvPr/>
        </p:nvSpPr>
        <p:spPr bwMode="auto">
          <a:xfrm>
            <a:off x="393591" y="2210313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01</a:t>
            </a:r>
          </a:p>
        </p:txBody>
      </p:sp>
      <p:grpSp>
        <p:nvGrpSpPr>
          <p:cNvPr id="40" name="그룹 39"/>
          <p:cNvGrpSpPr/>
          <p:nvPr/>
        </p:nvGrpSpPr>
        <p:grpSpPr>
          <a:xfrm>
            <a:off x="403587" y="2457479"/>
            <a:ext cx="5908626" cy="230832"/>
            <a:chOff x="6730843" y="4921716"/>
            <a:chExt cx="5908626" cy="230832"/>
          </a:xfrm>
        </p:grpSpPr>
        <p:sp>
          <p:nvSpPr>
            <p:cNvPr id="41" name="TextBox 77"/>
            <p:cNvSpPr txBox="1">
              <a:spLocks noChangeArrowheads="1"/>
            </p:cNvSpPr>
            <p:nvPr/>
          </p:nvSpPr>
          <p:spPr bwMode="auto">
            <a:xfrm>
              <a:off x="6948919" y="4921716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부동산써</a:t>
              </a:r>
              <a:r>
                <a:rPr lang="ko-KR" altLang="en-US"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브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ko-KR" altLang="en-US"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→ 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우측상단 로그인클릭</a:t>
              </a:r>
              <a:endPara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2" name="AutoShape 82"/>
            <p:cNvSpPr>
              <a:spLocks noChangeArrowheads="1"/>
            </p:cNvSpPr>
            <p:nvPr/>
          </p:nvSpPr>
          <p:spPr bwMode="auto">
            <a:xfrm>
              <a:off x="6730843" y="4949165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02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403587" y="2727509"/>
            <a:ext cx="5908626" cy="230832"/>
            <a:chOff x="6730843" y="4921716"/>
            <a:chExt cx="5908626" cy="230832"/>
          </a:xfrm>
        </p:grpSpPr>
        <p:sp>
          <p:nvSpPr>
            <p:cNvPr id="44" name="TextBox 77"/>
            <p:cNvSpPr txBox="1">
              <a:spLocks noChangeArrowheads="1"/>
            </p:cNvSpPr>
            <p:nvPr/>
          </p:nvSpPr>
          <p:spPr bwMode="auto">
            <a:xfrm>
              <a:off x="6948919" y="4921716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부동산써브 아이디 비번 입력</a:t>
              </a:r>
              <a:endPara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5" name="AutoShape 82"/>
            <p:cNvSpPr>
              <a:spLocks noChangeArrowheads="1"/>
            </p:cNvSpPr>
            <p:nvPr/>
          </p:nvSpPr>
          <p:spPr bwMode="auto">
            <a:xfrm>
              <a:off x="6730843" y="4949165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03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403587" y="2997539"/>
            <a:ext cx="5908626" cy="230832"/>
            <a:chOff x="6730843" y="4921716"/>
            <a:chExt cx="5908626" cy="230832"/>
          </a:xfrm>
        </p:grpSpPr>
        <p:sp>
          <p:nvSpPr>
            <p:cNvPr id="47" name="TextBox 77"/>
            <p:cNvSpPr txBox="1">
              <a:spLocks noChangeArrowheads="1"/>
            </p:cNvSpPr>
            <p:nvPr/>
          </p:nvSpPr>
          <p:spPr bwMode="auto">
            <a:xfrm>
              <a:off x="6948919" y="4921716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네이버매물등록 버튼 클릭 후 매물 기본정보입력 </a:t>
              </a:r>
              <a:endPara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8" name="AutoShape 82"/>
            <p:cNvSpPr>
              <a:spLocks noChangeArrowheads="1"/>
            </p:cNvSpPr>
            <p:nvPr/>
          </p:nvSpPr>
          <p:spPr bwMode="auto">
            <a:xfrm>
              <a:off x="6730843" y="4949165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04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49" name="그룹 48"/>
          <p:cNvGrpSpPr/>
          <p:nvPr/>
        </p:nvGrpSpPr>
        <p:grpSpPr>
          <a:xfrm>
            <a:off x="403587" y="3267569"/>
            <a:ext cx="5908626" cy="230832"/>
            <a:chOff x="6730843" y="4921716"/>
            <a:chExt cx="5908626" cy="230832"/>
          </a:xfrm>
        </p:grpSpPr>
        <p:sp>
          <p:nvSpPr>
            <p:cNvPr id="50" name="TextBox 77"/>
            <p:cNvSpPr txBox="1">
              <a:spLocks noChangeArrowheads="1"/>
            </p:cNvSpPr>
            <p:nvPr/>
          </p:nvSpPr>
          <p:spPr bwMode="auto">
            <a:xfrm>
              <a:off x="6948919" y="4921716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매물 기본정보 등록 후 검증방식 선택</a:t>
              </a:r>
              <a:endParaRPr lang="ko-KR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1" name="AutoShape 82"/>
            <p:cNvSpPr>
              <a:spLocks noChangeArrowheads="1"/>
            </p:cNvSpPr>
            <p:nvPr/>
          </p:nvSpPr>
          <p:spPr bwMode="auto">
            <a:xfrm>
              <a:off x="6730843" y="4949165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05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55" name="그룹 54"/>
          <p:cNvGrpSpPr/>
          <p:nvPr/>
        </p:nvGrpSpPr>
        <p:grpSpPr>
          <a:xfrm>
            <a:off x="403587" y="3525094"/>
            <a:ext cx="5908626" cy="1754325"/>
            <a:chOff x="6730843" y="5048770"/>
            <a:chExt cx="5908626" cy="907041"/>
          </a:xfrm>
        </p:grpSpPr>
        <p:sp>
          <p:nvSpPr>
            <p:cNvPr id="56" name="TextBox 77"/>
            <p:cNvSpPr txBox="1">
              <a:spLocks noChangeArrowheads="1"/>
            </p:cNvSpPr>
            <p:nvPr/>
          </p:nvSpPr>
          <p:spPr bwMode="auto">
            <a:xfrm>
              <a:off x="6948919" y="5048770"/>
              <a:ext cx="5690550" cy="9070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None/>
              </a:pPr>
              <a:r>
                <a:rPr lang="en-US" altLang="ko-KR"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홍보확인서</a:t>
              </a:r>
              <a:r>
                <a:rPr lang="ko-KR" altLang="en-US"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en-US" altLang="ko-KR"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–</a:t>
              </a:r>
              <a:r>
                <a:rPr lang="ko-KR" altLang="en-US"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전자홍보확인서로 마우스로 동의체크 이름</a:t>
              </a:r>
              <a:r>
                <a:rPr lang="en-US" altLang="ko-KR"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서명작성후 자동팩스발송 검수업체에 확인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)</a:t>
              </a:r>
            </a:p>
            <a:p>
              <a:pPr eaLnBrk="1" hangingPunct="1">
                <a:spcBef>
                  <a:spcPct val="0"/>
                </a:spcBef>
                <a:buNone/>
              </a:pPr>
              <a:endParaRPr lang="en-US" altLang="ko-KR" sz="90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hangingPunct="1">
                <a:spcBef>
                  <a:spcPct val="0"/>
                </a:spcBef>
                <a:buNone/>
              </a:pPr>
              <a:r>
                <a:rPr lang="en-US" altLang="ko-KR"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전화확인</a:t>
              </a:r>
              <a:r>
                <a:rPr lang="ko-KR" altLang="en-US"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en-US" altLang="ko-KR"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– </a:t>
              </a:r>
              <a:r>
                <a:rPr lang="ko-KR" altLang="en-US"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검수업체에서 실 소유주에게 전화하여 광고의뢰 확인</a:t>
              </a:r>
              <a:r>
                <a:rPr lang="en-US" altLang="ko-KR"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전화확인 발신번호 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02-2015-3299)</a:t>
              </a:r>
              <a:endParaRPr lang="en-US" altLang="ko-KR" sz="90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ko-KR" sz="900" smtClean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모바일확인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-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소유자에게 문자 전송 후 소유자가 네이버 아이디비번 로그인 후 확인 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※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소유자 네이버계정 필요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소유자에게 문자 발신 번호는 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1588-0332)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/>
              </a:r>
              <a:b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</a:b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모바일확인</a:t>
              </a:r>
              <a:r>
                <a:rPr lang="en-US" altLang="ko-KR" sz="900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V2-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소유자명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소유자 휴대폰 통신사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성별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등기부첨부  필수 소유자에게 문자와 전화 하여 광고의뢰 통보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)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900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/>
              </a:r>
              <a:br>
                <a:rPr lang="en-US" altLang="ko-KR" sz="900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</a:b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현장확인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-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매물현장 방문 후 거래 가능 여부 확인 방식 방문기사가 사진 촬영 해 매물등록시 첨부 됨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방문일정 사전확인 발신번호 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1600-5749)</a:t>
              </a:r>
              <a:endParaRPr lang="en-US" altLang="ko-KR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7" name="AutoShape 82"/>
            <p:cNvSpPr>
              <a:spLocks noChangeArrowheads="1"/>
            </p:cNvSpPr>
            <p:nvPr/>
          </p:nvSpPr>
          <p:spPr bwMode="auto">
            <a:xfrm>
              <a:off x="6730843" y="5204847"/>
              <a:ext cx="218076" cy="122119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06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61" name="그룹 60"/>
          <p:cNvGrpSpPr/>
          <p:nvPr/>
        </p:nvGrpSpPr>
        <p:grpSpPr>
          <a:xfrm>
            <a:off x="403587" y="5299063"/>
            <a:ext cx="5913125" cy="230832"/>
            <a:chOff x="6730843" y="5055946"/>
            <a:chExt cx="5913125" cy="230832"/>
          </a:xfrm>
        </p:grpSpPr>
        <p:sp>
          <p:nvSpPr>
            <p:cNvPr id="62" name="TextBox 77"/>
            <p:cNvSpPr txBox="1">
              <a:spLocks noChangeArrowheads="1"/>
            </p:cNvSpPr>
            <p:nvPr/>
          </p:nvSpPr>
          <p:spPr bwMode="auto">
            <a:xfrm>
              <a:off x="6953418" y="5055946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결제 쿠폰은  결제 방식에 맞게 쿠폰선택에 체크 한다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.</a:t>
              </a:r>
              <a:endPara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3" name="AutoShape 82"/>
            <p:cNvSpPr>
              <a:spLocks noChangeArrowheads="1"/>
            </p:cNvSpPr>
            <p:nvPr/>
          </p:nvSpPr>
          <p:spPr bwMode="auto">
            <a:xfrm>
              <a:off x="6730843" y="5076300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07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64" name="그룹 63"/>
          <p:cNvGrpSpPr/>
          <p:nvPr/>
        </p:nvGrpSpPr>
        <p:grpSpPr>
          <a:xfrm>
            <a:off x="403587" y="5573559"/>
            <a:ext cx="5908626" cy="369332"/>
            <a:chOff x="6730843" y="5056721"/>
            <a:chExt cx="5908626" cy="369332"/>
          </a:xfrm>
        </p:grpSpPr>
        <p:sp>
          <p:nvSpPr>
            <p:cNvPr id="65" name="TextBox 77"/>
            <p:cNvSpPr txBox="1">
              <a:spLocks noChangeArrowheads="1"/>
            </p:cNvSpPr>
            <p:nvPr/>
          </p:nvSpPr>
          <p:spPr bwMode="auto">
            <a:xfrm>
              <a:off x="6948919" y="5056721"/>
              <a:ext cx="5690550" cy="3693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전화확인 방식의 경우 매물등록이 완료되어 검수업체에서 소유주에게 확인 전화 후 노출 됨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소유자 부재 시 물건 등록이 안되오니 사전에 소유자에게 연락 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필수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)※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통화 불가시 쿠폰 소진</a:t>
              </a:r>
              <a:endParaRPr lang="en-US" altLang="ko-KR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6" name="AutoShape 82"/>
            <p:cNvSpPr>
              <a:spLocks noChangeArrowheads="1"/>
            </p:cNvSpPr>
            <p:nvPr/>
          </p:nvSpPr>
          <p:spPr bwMode="auto">
            <a:xfrm>
              <a:off x="6730843" y="5160451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08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67" name="그룹 66"/>
          <p:cNvGrpSpPr/>
          <p:nvPr/>
        </p:nvGrpSpPr>
        <p:grpSpPr>
          <a:xfrm>
            <a:off x="403587" y="6012879"/>
            <a:ext cx="5908626" cy="230832"/>
            <a:chOff x="6730843" y="5129144"/>
            <a:chExt cx="5908626" cy="230832"/>
          </a:xfrm>
        </p:grpSpPr>
        <p:sp>
          <p:nvSpPr>
            <p:cNvPr id="69" name="TextBox 77"/>
            <p:cNvSpPr txBox="1">
              <a:spLocks noChangeArrowheads="1"/>
            </p:cNvSpPr>
            <p:nvPr/>
          </p:nvSpPr>
          <p:spPr bwMode="auto">
            <a:xfrm>
              <a:off x="6948919" y="5129144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모바일확인의 경우 소유자가 로그인 후 확인을 눌러야 네이버에 매물이 노출 </a:t>
              </a:r>
              <a:endPara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0" name="AutoShape 82"/>
            <p:cNvSpPr>
              <a:spLocks noChangeArrowheads="1"/>
            </p:cNvSpPr>
            <p:nvPr/>
          </p:nvSpPr>
          <p:spPr bwMode="auto">
            <a:xfrm>
              <a:off x="6730843" y="5154074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09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71" name="그룹 70"/>
          <p:cNvGrpSpPr/>
          <p:nvPr/>
        </p:nvGrpSpPr>
        <p:grpSpPr>
          <a:xfrm>
            <a:off x="403587" y="6300911"/>
            <a:ext cx="5908626" cy="230832"/>
            <a:chOff x="6730843" y="5074197"/>
            <a:chExt cx="5908626" cy="230832"/>
          </a:xfrm>
        </p:grpSpPr>
        <p:sp>
          <p:nvSpPr>
            <p:cNvPr id="75" name="TextBox 77"/>
            <p:cNvSpPr txBox="1">
              <a:spLocks noChangeArrowheads="1"/>
            </p:cNvSpPr>
            <p:nvPr/>
          </p:nvSpPr>
          <p:spPr bwMode="auto">
            <a:xfrm>
              <a:off x="6948919" y="5074197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검수업체에서 소유주 확인이 완료되면 네이버와 매경부동산에 동시 노출</a:t>
              </a:r>
              <a:endPara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6" name="AutoShape 82"/>
            <p:cNvSpPr>
              <a:spLocks noChangeArrowheads="1"/>
            </p:cNvSpPr>
            <p:nvPr/>
          </p:nvSpPr>
          <p:spPr bwMode="auto">
            <a:xfrm>
              <a:off x="6730843" y="5101727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10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78" name="그룹 77"/>
          <p:cNvGrpSpPr/>
          <p:nvPr/>
        </p:nvGrpSpPr>
        <p:grpSpPr>
          <a:xfrm>
            <a:off x="403587" y="6588943"/>
            <a:ext cx="5917829" cy="230832"/>
            <a:chOff x="6730843" y="5099579"/>
            <a:chExt cx="5917829" cy="230832"/>
          </a:xfrm>
        </p:grpSpPr>
        <p:sp>
          <p:nvSpPr>
            <p:cNvPr id="79" name="TextBox 77"/>
            <p:cNvSpPr txBox="1">
              <a:spLocks noChangeArrowheads="1"/>
            </p:cNvSpPr>
            <p:nvPr/>
          </p:nvSpPr>
          <p:spPr bwMode="auto">
            <a:xfrm>
              <a:off x="6958122" y="5099579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물건등록 완료 후 필히 등록여부 꼭</a:t>
              </a:r>
              <a:r>
                <a:rPr lang="en-US" altLang="ko-KR" sz="9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확인</a:t>
              </a:r>
              <a:r>
                <a:rPr lang="en-US" altLang="ko-KR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반려시 재등록 요청해야 함 </a:t>
              </a:r>
              <a:r>
                <a:rPr lang="en-US" altLang="ko-KR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콜센터 </a:t>
              </a:r>
              <a:r>
                <a:rPr lang="en-US" altLang="ko-KR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1800-6950)</a:t>
              </a:r>
            </a:p>
          </p:txBody>
        </p:sp>
        <p:sp>
          <p:nvSpPr>
            <p:cNvPr id="80" name="AutoShape 82"/>
            <p:cNvSpPr>
              <a:spLocks noChangeArrowheads="1"/>
            </p:cNvSpPr>
            <p:nvPr/>
          </p:nvSpPr>
          <p:spPr bwMode="auto">
            <a:xfrm>
              <a:off x="6730843" y="5112826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11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6646620" y="1913177"/>
            <a:ext cx="3740640" cy="2648144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82" name="그룹 2"/>
          <p:cNvGrpSpPr>
            <a:grpSpLocks/>
          </p:cNvGrpSpPr>
          <p:nvPr/>
        </p:nvGrpSpPr>
        <p:grpSpPr bwMode="auto">
          <a:xfrm>
            <a:off x="6642844" y="1906403"/>
            <a:ext cx="2011144" cy="333452"/>
            <a:chOff x="404814" y="4831691"/>
            <a:chExt cx="6005512" cy="333452"/>
          </a:xfrm>
        </p:grpSpPr>
        <p:grpSp>
          <p:nvGrpSpPr>
            <p:cNvPr id="84" name="그룹 44"/>
            <p:cNvGrpSpPr>
              <a:grpSpLocks/>
            </p:cNvGrpSpPr>
            <p:nvPr/>
          </p:nvGrpSpPr>
          <p:grpSpPr bwMode="auto">
            <a:xfrm>
              <a:off x="404814" y="4831691"/>
              <a:ext cx="6005512" cy="333452"/>
              <a:chOff x="8442217" y="5027302"/>
              <a:chExt cx="739065" cy="333375"/>
            </a:xfrm>
          </p:grpSpPr>
          <p:sp>
            <p:nvSpPr>
              <p:cNvPr id="86" name="Rectangle 215"/>
              <p:cNvSpPr>
                <a:spLocks noChangeArrowheads="1"/>
              </p:cNvSpPr>
              <p:nvPr/>
            </p:nvSpPr>
            <p:spPr bwMode="gray">
              <a:xfrm>
                <a:off x="8442217" y="5027302"/>
                <a:ext cx="739065" cy="333375"/>
              </a:xfrm>
              <a:prstGeom prst="rect">
                <a:avLst/>
              </a:prstGeom>
              <a:solidFill>
                <a:srgbClr val="01A2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ko-KR" altLang="en-US" sz="1800" dirty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grpSp>
            <p:nvGrpSpPr>
              <p:cNvPr id="87" name="그룹 72"/>
              <p:cNvGrpSpPr>
                <a:grpSpLocks/>
              </p:cNvGrpSpPr>
              <p:nvPr/>
            </p:nvGrpSpPr>
            <p:grpSpPr bwMode="auto">
              <a:xfrm>
                <a:off x="8925695" y="5027302"/>
                <a:ext cx="255587" cy="333372"/>
                <a:chOff x="3893493" y="3311241"/>
                <a:chExt cx="255587" cy="333372"/>
              </a:xfrm>
            </p:grpSpPr>
            <p:sp>
              <p:nvSpPr>
                <p:cNvPr id="88" name="AutoShape 8"/>
                <p:cNvSpPr>
                  <a:spLocks noChangeArrowheads="1"/>
                </p:cNvSpPr>
                <p:nvPr/>
              </p:nvSpPr>
              <p:spPr bwMode="gray">
                <a:xfrm rot="10800000">
                  <a:off x="3893493" y="3311241"/>
                  <a:ext cx="255587" cy="273050"/>
                </a:xfrm>
                <a:prstGeom prst="rtTriangle">
                  <a:avLst/>
                </a:prstGeom>
                <a:solidFill>
                  <a:srgbClr val="00708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kumimoji="0" lang="ko-KR" altLang="en-US" sz="1800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89" name="AutoShape 9"/>
                <p:cNvSpPr>
                  <a:spLocks noChangeAspect="1" noChangeArrowheads="1"/>
                </p:cNvSpPr>
                <p:nvPr/>
              </p:nvSpPr>
              <p:spPr bwMode="gray">
                <a:xfrm rot="10800000" flipV="1">
                  <a:off x="3997769" y="3488606"/>
                  <a:ext cx="151305" cy="156007"/>
                </a:xfrm>
                <a:prstGeom prst="rtTriangle">
                  <a:avLst/>
                </a:prstGeom>
                <a:solidFill>
                  <a:srgbClr val="017084">
                    <a:alpha val="59607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kumimoji="0" lang="ko-KR" altLang="en-US" sz="1800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</p:grpSp>
        <p:sp>
          <p:nvSpPr>
            <p:cNvPr id="85" name="직사각형 75"/>
            <p:cNvSpPr>
              <a:spLocks noChangeArrowheads="1"/>
            </p:cNvSpPr>
            <p:nvPr/>
          </p:nvSpPr>
          <p:spPr bwMode="auto">
            <a:xfrm>
              <a:off x="777388" y="4836443"/>
              <a:ext cx="5348286" cy="317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0" lang="ko-KR" altLang="en-US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매물 수정 및 재등록</a:t>
              </a:r>
              <a:endParaRPr kumimoji="0"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90" name="TextBox 77"/>
          <p:cNvSpPr txBox="1">
            <a:spLocks noChangeArrowheads="1"/>
          </p:cNvSpPr>
          <p:nvPr/>
        </p:nvSpPr>
        <p:spPr bwMode="auto">
          <a:xfrm>
            <a:off x="6916967" y="2513475"/>
            <a:ext cx="3254295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확인매물관리 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위치 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상단 중간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하단으로 스크롤 이동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1" name="TextBox 77"/>
          <p:cNvSpPr txBox="1">
            <a:spLocks noChangeArrowheads="1"/>
          </p:cNvSpPr>
          <p:nvPr/>
        </p:nvSpPr>
        <p:spPr bwMode="auto">
          <a:xfrm>
            <a:off x="6914974" y="2788421"/>
            <a:ext cx="3254295" cy="3693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해당 등록된 매물 우측 끝 노출변경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파랑색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하단에 수정버튼 클릭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2" name="TextBox 77"/>
          <p:cNvSpPr txBox="1">
            <a:spLocks noChangeArrowheads="1"/>
          </p:cNvSpPr>
          <p:nvPr/>
        </p:nvSpPr>
        <p:spPr bwMode="auto">
          <a:xfrm>
            <a:off x="6916966" y="3210819"/>
            <a:ext cx="3254295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클릭 후 수정하여 저장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3" name="TextBox 77"/>
          <p:cNvSpPr txBox="1">
            <a:spLocks noChangeArrowheads="1"/>
          </p:cNvSpPr>
          <p:nvPr/>
        </p:nvSpPr>
        <p:spPr bwMode="auto">
          <a:xfrm>
            <a:off x="6916967" y="3697159"/>
            <a:ext cx="3254294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확인매물관리 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위치 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상단 중간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클릭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4" name="TextBox 77"/>
          <p:cNvSpPr txBox="1">
            <a:spLocks noChangeArrowheads="1"/>
          </p:cNvSpPr>
          <p:nvPr/>
        </p:nvSpPr>
        <p:spPr bwMode="auto">
          <a:xfrm>
            <a:off x="6916967" y="3991042"/>
            <a:ext cx="3254294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확인매물관리 글씨 바로 밑에 등록종료리스트 클릭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5" name="AutoShape 82"/>
          <p:cNvSpPr>
            <a:spLocks noChangeArrowheads="1"/>
          </p:cNvSpPr>
          <p:nvPr/>
        </p:nvSpPr>
        <p:spPr bwMode="auto">
          <a:xfrm>
            <a:off x="6679148" y="2546921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01</a:t>
            </a:r>
          </a:p>
        </p:txBody>
      </p:sp>
      <p:sp>
        <p:nvSpPr>
          <p:cNvPr id="96" name="AutoShape 82"/>
          <p:cNvSpPr>
            <a:spLocks noChangeArrowheads="1"/>
          </p:cNvSpPr>
          <p:nvPr/>
        </p:nvSpPr>
        <p:spPr bwMode="auto">
          <a:xfrm>
            <a:off x="6679148" y="2893140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02</a:t>
            </a:r>
            <a:endParaRPr lang="en-US" altLang="ko-KR" sz="1100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7" name="AutoShape 82"/>
          <p:cNvSpPr>
            <a:spLocks noChangeArrowheads="1"/>
          </p:cNvSpPr>
          <p:nvPr/>
        </p:nvSpPr>
        <p:spPr bwMode="auto">
          <a:xfrm>
            <a:off x="6679148" y="3239279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03</a:t>
            </a:r>
            <a:endParaRPr lang="en-US" altLang="ko-KR" sz="1100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8" name="AutoShape 82"/>
          <p:cNvSpPr>
            <a:spLocks noChangeArrowheads="1"/>
          </p:cNvSpPr>
          <p:nvPr/>
        </p:nvSpPr>
        <p:spPr bwMode="auto">
          <a:xfrm>
            <a:off x="6679148" y="3728594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01</a:t>
            </a:r>
            <a:endParaRPr lang="en-US" altLang="ko-KR" sz="1100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9" name="AutoShape 82"/>
          <p:cNvSpPr>
            <a:spLocks noChangeArrowheads="1"/>
          </p:cNvSpPr>
          <p:nvPr/>
        </p:nvSpPr>
        <p:spPr bwMode="auto">
          <a:xfrm>
            <a:off x="6679148" y="4019157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02</a:t>
            </a:r>
            <a:endParaRPr lang="en-US" altLang="ko-KR" sz="1100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0" name="TextBox 77"/>
          <p:cNvSpPr txBox="1">
            <a:spLocks noChangeArrowheads="1"/>
          </p:cNvSpPr>
          <p:nvPr/>
        </p:nvSpPr>
        <p:spPr bwMode="auto">
          <a:xfrm>
            <a:off x="6921860" y="4271785"/>
            <a:ext cx="3241450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클릭 후 해당 물건 우측 끝에 재전송 버튼 클릭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1" name="AutoShape 82"/>
          <p:cNvSpPr>
            <a:spLocks noChangeArrowheads="1"/>
          </p:cNvSpPr>
          <p:nvPr/>
        </p:nvSpPr>
        <p:spPr bwMode="auto">
          <a:xfrm>
            <a:off x="6684041" y="4283998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03</a:t>
            </a:r>
            <a:endParaRPr lang="en-US" altLang="ko-KR" sz="1100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102" name="그룹 101"/>
          <p:cNvGrpSpPr/>
          <p:nvPr/>
        </p:nvGrpSpPr>
        <p:grpSpPr>
          <a:xfrm>
            <a:off x="6676566" y="2298115"/>
            <a:ext cx="960286" cy="153888"/>
            <a:chOff x="629072" y="3167086"/>
            <a:chExt cx="960286" cy="153888"/>
          </a:xfrm>
        </p:grpSpPr>
        <p:pic>
          <p:nvPicPr>
            <p:cNvPr id="103" name="Picture 73" descr="Untitled-1"/>
            <p:cNvPicPr>
              <a:picLocks noChangeAspect="1" noChangeArrowheads="1"/>
            </p:cNvPicPr>
            <p:nvPr/>
          </p:nvPicPr>
          <p:blipFill>
            <a:blip r:embed="rId5" cstate="print">
              <a:grayscl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9019" t="5035" r="29903" b="67270"/>
            <a:stretch>
              <a:fillRect/>
            </a:stretch>
          </p:blipFill>
          <p:spPr bwMode="auto">
            <a:xfrm>
              <a:off x="629072" y="3192486"/>
              <a:ext cx="178671" cy="119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4" name="Text Box 15"/>
            <p:cNvSpPr txBox="1">
              <a:spLocks noChangeArrowheads="1"/>
            </p:cNvSpPr>
            <p:nvPr/>
          </p:nvSpPr>
          <p:spPr bwMode="auto">
            <a:xfrm>
              <a:off x="886107" y="3167086"/>
              <a:ext cx="703251" cy="153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14400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l" eaLnBrk="1" latinLnBrk="0" hangingPunct="1"/>
              <a:r>
                <a:rPr lang="ko-KR" altLang="en-US" sz="10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매물 수정</a:t>
              </a:r>
              <a:endParaRPr lang="ko-KR" altLang="ko-KR" sz="1000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105" name="그룹 104"/>
          <p:cNvGrpSpPr/>
          <p:nvPr/>
        </p:nvGrpSpPr>
        <p:grpSpPr>
          <a:xfrm>
            <a:off x="6676566" y="3497323"/>
            <a:ext cx="1088527" cy="153888"/>
            <a:chOff x="629072" y="3238645"/>
            <a:chExt cx="1088527" cy="153888"/>
          </a:xfrm>
        </p:grpSpPr>
        <p:pic>
          <p:nvPicPr>
            <p:cNvPr id="106" name="Picture 73" descr="Untitled-1"/>
            <p:cNvPicPr>
              <a:picLocks noChangeAspect="1" noChangeArrowheads="1"/>
            </p:cNvPicPr>
            <p:nvPr/>
          </p:nvPicPr>
          <p:blipFill>
            <a:blip r:embed="rId5" cstate="print">
              <a:grayscl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9019" t="5035" r="29903" b="67270"/>
            <a:stretch>
              <a:fillRect/>
            </a:stretch>
          </p:blipFill>
          <p:spPr bwMode="auto">
            <a:xfrm>
              <a:off x="629072" y="3264045"/>
              <a:ext cx="178671" cy="119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7" name="Text Box 15"/>
            <p:cNvSpPr txBox="1">
              <a:spLocks noChangeArrowheads="1"/>
            </p:cNvSpPr>
            <p:nvPr/>
          </p:nvSpPr>
          <p:spPr bwMode="auto">
            <a:xfrm>
              <a:off x="886107" y="3238645"/>
              <a:ext cx="831492" cy="153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14400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l" eaLnBrk="1" latinLnBrk="0" hangingPunct="1"/>
              <a:r>
                <a:rPr lang="ko-KR" altLang="en-US" sz="10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매물 재등록</a:t>
              </a:r>
              <a:endParaRPr lang="ko-KR" altLang="ko-KR" sz="1000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22" name="직사각형 1"/>
          <p:cNvSpPr>
            <a:spLocks noChangeArrowheads="1"/>
          </p:cNvSpPr>
          <p:nvPr/>
        </p:nvSpPr>
        <p:spPr bwMode="auto">
          <a:xfrm>
            <a:off x="8010996" y="6804967"/>
            <a:ext cx="2281734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algn="r" eaLnBrk="1" latinLnBrk="0" hangingPunct="1"/>
            <a:r>
              <a:rPr kumimoji="0" lang="en-US" altLang="ko-KR" sz="1000">
                <a:latin typeface="굴림" pitchFamily="50" charset="-127"/>
              </a:rPr>
              <a:t>※ </a:t>
            </a:r>
            <a:r>
              <a:rPr kumimoji="0" lang="ko-KR" altLang="en-US" sz="1000" smtClean="0">
                <a:latin typeface="굴림" pitchFamily="50" charset="-127"/>
              </a:rPr>
              <a:t>부동산써브는  </a:t>
            </a:r>
            <a:r>
              <a:rPr kumimoji="0" lang="ko-KR" altLang="en-US" sz="1000" dirty="0" smtClean="0">
                <a:latin typeface="굴림" pitchFamily="50" charset="-127"/>
              </a:rPr>
              <a:t>양도 </a:t>
            </a:r>
            <a:r>
              <a:rPr kumimoji="0" lang="en-US" altLang="ko-KR" sz="1000" dirty="0" smtClean="0">
                <a:latin typeface="굴림" pitchFamily="50" charset="-127"/>
              </a:rPr>
              <a:t>· </a:t>
            </a:r>
            <a:r>
              <a:rPr kumimoji="0" lang="ko-KR" altLang="en-US" sz="1000" smtClean="0">
                <a:latin typeface="굴림" pitchFamily="50" charset="-127"/>
              </a:rPr>
              <a:t>양수 가</a:t>
            </a:r>
            <a:r>
              <a:rPr kumimoji="0" lang="ko-KR" altLang="en-US" sz="1000">
                <a:latin typeface="굴림" pitchFamily="50" charset="-127"/>
              </a:rPr>
              <a:t>능</a:t>
            </a:r>
            <a:endParaRPr kumimoji="0" lang="ko-KR" altLang="en-US" sz="1000" dirty="0">
              <a:latin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7259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4840" y="1828795"/>
            <a:ext cx="6393703" cy="5038456"/>
          </a:xfrm>
          <a:prstGeom prst="rect">
            <a:avLst/>
          </a:prstGeom>
          <a:ln w="31750">
            <a:solidFill>
              <a:schemeClr val="accent6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277591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매물등</a:t>
              </a:r>
              <a:r>
                <a:rPr lang="ko-KR" altLang="en-US" sz="1400" b="1">
                  <a:solidFill>
                    <a:srgbClr val="000000"/>
                  </a:solidFill>
                </a:rPr>
                <a:t>록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23" name="직사각형 122"/>
          <p:cNvSpPr/>
          <p:nvPr/>
        </p:nvSpPr>
        <p:spPr>
          <a:xfrm>
            <a:off x="2250356" y="5417763"/>
            <a:ext cx="864096" cy="432048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14652" y="3039639"/>
            <a:ext cx="5206342" cy="2862283"/>
          </a:xfrm>
          <a:prstGeom prst="rect">
            <a:avLst/>
          </a:prstGeom>
          <a:ln w="31750">
            <a:solidFill>
              <a:schemeClr val="accent6"/>
            </a:solidFill>
          </a:ln>
        </p:spPr>
      </p:pic>
      <p:grpSp>
        <p:nvGrpSpPr>
          <p:cNvPr id="126" name="그룹 125"/>
          <p:cNvGrpSpPr/>
          <p:nvPr/>
        </p:nvGrpSpPr>
        <p:grpSpPr>
          <a:xfrm>
            <a:off x="3829138" y="4680941"/>
            <a:ext cx="486485" cy="267098"/>
            <a:chOff x="706867" y="3389471"/>
            <a:chExt cx="558724" cy="261230"/>
          </a:xfrm>
        </p:grpSpPr>
        <p:grpSp>
          <p:nvGrpSpPr>
            <p:cNvPr id="127" name="그룹 39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129" name="직사각형 128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130" name="직사각형 129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131" name="직사각형 130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128" name="Text Box 5"/>
            <p:cNvSpPr txBox="1">
              <a:spLocks noChangeArrowheads="1"/>
            </p:cNvSpPr>
            <p:nvPr/>
          </p:nvSpPr>
          <p:spPr bwMode="gray">
            <a:xfrm>
              <a:off x="811977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132" name="AutoShape 13"/>
          <p:cNvSpPr>
            <a:spLocks noChangeArrowheads="1"/>
          </p:cNvSpPr>
          <p:nvPr/>
        </p:nvSpPr>
        <p:spPr bwMode="auto">
          <a:xfrm rot="8579305" flipV="1">
            <a:off x="3149795" y="5136398"/>
            <a:ext cx="716008" cy="117836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124" name="직사각형 123"/>
          <p:cNvSpPr/>
          <p:nvPr/>
        </p:nvSpPr>
        <p:spPr>
          <a:xfrm>
            <a:off x="9523164" y="5561779"/>
            <a:ext cx="540890" cy="28803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4" name="그룹 23"/>
          <p:cNvGrpSpPr/>
          <p:nvPr/>
        </p:nvGrpSpPr>
        <p:grpSpPr>
          <a:xfrm>
            <a:off x="8299028" y="6282447"/>
            <a:ext cx="486485" cy="267098"/>
            <a:chOff x="706867" y="3389471"/>
            <a:chExt cx="558724" cy="261230"/>
          </a:xfrm>
        </p:grpSpPr>
        <p:grpSp>
          <p:nvGrpSpPr>
            <p:cNvPr id="25" name="그룹 39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27" name="직사각형 26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29" name="직사각형 28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26" name="Text Box 5"/>
            <p:cNvSpPr txBox="1">
              <a:spLocks noChangeArrowheads="1"/>
            </p:cNvSpPr>
            <p:nvPr/>
          </p:nvSpPr>
          <p:spPr bwMode="gray">
            <a:xfrm>
              <a:off x="811977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30" name="AutoShape 13"/>
          <p:cNvSpPr>
            <a:spLocks noChangeArrowheads="1"/>
          </p:cNvSpPr>
          <p:nvPr/>
        </p:nvSpPr>
        <p:spPr bwMode="auto">
          <a:xfrm rot="19424639" flipV="1">
            <a:off x="8766418" y="6047842"/>
            <a:ext cx="716008" cy="117836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3871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8148" y="1920353"/>
            <a:ext cx="6166023" cy="4740598"/>
          </a:xfrm>
          <a:prstGeom prst="rect">
            <a:avLst/>
          </a:prstGeom>
          <a:ln w="31750">
            <a:solidFill>
              <a:schemeClr val="accent6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277591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매물등</a:t>
              </a:r>
              <a:r>
                <a:rPr lang="ko-KR" altLang="en-US" sz="1400" b="1">
                  <a:solidFill>
                    <a:srgbClr val="000000"/>
                  </a:solidFill>
                </a:rPr>
                <a:t>록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3" name="사각형 설명선 22"/>
          <p:cNvSpPr/>
          <p:nvPr/>
        </p:nvSpPr>
        <p:spPr>
          <a:xfrm>
            <a:off x="6282804" y="2052439"/>
            <a:ext cx="4176464" cy="2664296"/>
          </a:xfrm>
          <a:prstGeom prst="wedgeRectCallout">
            <a:avLst>
              <a:gd name="adj1" fmla="val -43807"/>
              <a:gd name="adj2" fmla="val 69548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b="1" dirty="0" smtClean="0">
                <a:solidFill>
                  <a:schemeClr val="tx1"/>
                </a:solidFill>
              </a:rPr>
              <a:t>매물 </a:t>
            </a:r>
            <a:r>
              <a:rPr lang="ko-KR" altLang="en-US" sz="1100" b="1" smtClean="0">
                <a:solidFill>
                  <a:schemeClr val="tx1"/>
                </a:solidFill>
              </a:rPr>
              <a:t>종류를</a:t>
            </a:r>
            <a:r>
              <a:rPr lang="en-US" altLang="ko-KR" sz="1100" b="1" smtClean="0">
                <a:solidFill>
                  <a:schemeClr val="tx1"/>
                </a:solidFill>
              </a:rPr>
              <a:t> </a:t>
            </a:r>
            <a:r>
              <a:rPr lang="ko-KR" altLang="en-US" sz="1100" b="1" smtClean="0">
                <a:solidFill>
                  <a:schemeClr val="tx1"/>
                </a:solidFill>
              </a:rPr>
              <a:t>선택</a:t>
            </a:r>
            <a:endParaRPr lang="en-US" altLang="ko-KR" sz="1100" b="1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 dirty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거래 종류 선택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FontTx/>
              <a:buAutoNum type="arabicPeriod"/>
            </a:pPr>
            <a:r>
              <a:rPr lang="ko-KR" altLang="en-US" sz="1100" b="1">
                <a:solidFill>
                  <a:schemeClr val="tx1"/>
                </a:solidFill>
              </a:rPr>
              <a:t>소재지를 기입 후 단지나 지번 기입 및 평형 </a:t>
            </a:r>
            <a:r>
              <a:rPr lang="ko-KR" altLang="en-US" sz="1100" b="1" smtClean="0">
                <a:solidFill>
                  <a:schemeClr val="tx1"/>
                </a:solidFill>
              </a:rPr>
              <a:t>선택</a:t>
            </a:r>
            <a:r>
              <a:rPr lang="en-US" altLang="ko-KR" sz="1100" b="1" dirty="0">
                <a:solidFill>
                  <a:schemeClr val="tx1"/>
                </a:solidFill>
              </a:rPr>
              <a:t/>
            </a:r>
            <a:br>
              <a:rPr lang="en-US" altLang="ko-KR" sz="1100" b="1" dirty="0">
                <a:solidFill>
                  <a:schemeClr val="tx1"/>
                </a:solidFill>
              </a:rPr>
            </a:br>
            <a:r>
              <a:rPr lang="ko-KR" altLang="en-US" sz="1100" b="1" smtClean="0">
                <a:solidFill>
                  <a:schemeClr val="tx1"/>
                </a:solidFill>
              </a:rPr>
              <a:t>면적은 공급</a:t>
            </a:r>
            <a:r>
              <a:rPr lang="en-US" altLang="ko-KR" sz="1100" b="1" smtClean="0">
                <a:solidFill>
                  <a:schemeClr val="tx1"/>
                </a:solidFill>
              </a:rPr>
              <a:t>/</a:t>
            </a:r>
            <a:r>
              <a:rPr lang="ko-KR" altLang="en-US" sz="1100" b="1" smtClean="0">
                <a:solidFill>
                  <a:schemeClr val="tx1"/>
                </a:solidFill>
              </a:rPr>
              <a:t>전용 면적으로 선택한다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FontTx/>
              <a:buAutoNum type="arabicPeriod"/>
            </a:pP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매매</a:t>
            </a:r>
            <a:r>
              <a:rPr lang="en-US" altLang="ko-KR" sz="1100" b="1" smtClean="0">
                <a:solidFill>
                  <a:schemeClr val="tx1"/>
                </a:solidFill>
              </a:rPr>
              <a:t>,</a:t>
            </a:r>
            <a:r>
              <a:rPr lang="ko-KR" altLang="en-US" sz="1100" b="1" smtClean="0">
                <a:solidFill>
                  <a:schemeClr val="tx1"/>
                </a:solidFill>
              </a:rPr>
              <a:t>전세</a:t>
            </a:r>
            <a:r>
              <a:rPr lang="en-US" altLang="ko-KR" sz="1100" b="1" smtClean="0">
                <a:solidFill>
                  <a:schemeClr val="tx1"/>
                </a:solidFill>
              </a:rPr>
              <a:t>,</a:t>
            </a:r>
            <a:r>
              <a:rPr lang="ko-KR" altLang="en-US" sz="1100" b="1" smtClean="0">
                <a:solidFill>
                  <a:schemeClr val="tx1"/>
                </a:solidFill>
              </a:rPr>
              <a:t>월세 맞게 입력 금액 수정은 </a:t>
            </a:r>
            <a:r>
              <a:rPr lang="en-US" altLang="ko-KR" sz="1100" b="1" smtClean="0">
                <a:solidFill>
                  <a:schemeClr val="tx1"/>
                </a:solidFill>
              </a:rPr>
              <a:t>±20% </a:t>
            </a:r>
            <a:r>
              <a:rPr lang="ko-KR" altLang="en-US" sz="1100" b="1" smtClean="0">
                <a:solidFill>
                  <a:schemeClr val="tx1"/>
                </a:solidFill>
              </a:rPr>
              <a:t>내에서만 수정가능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월관리비는 필수적으로 입력</a:t>
            </a:r>
            <a:endParaRPr lang="en-US" altLang="ko-KR" sz="1100" b="1" smtClean="0">
              <a:solidFill>
                <a:schemeClr val="tx1"/>
              </a:solidFill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458268" y="2411686"/>
            <a:ext cx="1716722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1458268" y="2628503"/>
            <a:ext cx="1481891" cy="0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1458268" y="3276575"/>
            <a:ext cx="4411620" cy="0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1422643" y="5580831"/>
            <a:ext cx="1331769" cy="0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1422643" y="6516142"/>
            <a:ext cx="1938701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타원 34"/>
          <p:cNvSpPr/>
          <p:nvPr/>
        </p:nvSpPr>
        <p:spPr>
          <a:xfrm>
            <a:off x="3258468" y="2196455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2970436" y="2451761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5933035" y="3099833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2754412" y="5404089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3378796" y="6484209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808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833" y="1908422"/>
            <a:ext cx="6301019" cy="4824537"/>
          </a:xfrm>
          <a:prstGeom prst="rect">
            <a:avLst/>
          </a:prstGeom>
          <a:ln w="31750">
            <a:solidFill>
              <a:schemeClr val="accent6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277591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매물등</a:t>
              </a:r>
              <a:r>
                <a:rPr lang="ko-KR" altLang="en-US" sz="1400" b="1">
                  <a:solidFill>
                    <a:srgbClr val="000000"/>
                  </a:solidFill>
                </a:rPr>
                <a:t>록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42" name="사각형 설명선 41"/>
          <p:cNvSpPr/>
          <p:nvPr/>
        </p:nvSpPr>
        <p:spPr>
          <a:xfrm>
            <a:off x="6282804" y="2556495"/>
            <a:ext cx="4176464" cy="2304256"/>
          </a:xfrm>
          <a:prstGeom prst="wedgeRectCallout">
            <a:avLst>
              <a:gd name="adj1" fmla="val -43807"/>
              <a:gd name="adj2" fmla="val 69548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동입</a:t>
            </a:r>
            <a:r>
              <a:rPr lang="ko-KR" altLang="en-US" sz="1100" b="1">
                <a:solidFill>
                  <a:schemeClr val="tx1"/>
                </a:solidFill>
              </a:rPr>
              <a:t>력</a:t>
            </a:r>
            <a:endParaRPr lang="en-US" altLang="ko-KR" sz="1100" b="1" dirty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호실입력</a:t>
            </a:r>
            <a:r>
              <a:rPr lang="en-US" altLang="ko-KR" sz="1100" b="1" smtClean="0">
                <a:solidFill>
                  <a:schemeClr val="tx1"/>
                </a:solidFill>
              </a:rPr>
              <a:t>(</a:t>
            </a:r>
            <a:r>
              <a:rPr lang="ko-KR" altLang="en-US" sz="1100" b="1" smtClean="0">
                <a:solidFill>
                  <a:schemeClr val="tx1"/>
                </a:solidFill>
              </a:rPr>
              <a:t>정보확인용 노출되지 않는다</a:t>
            </a:r>
            <a:r>
              <a:rPr lang="en-US" altLang="ko-KR" sz="1100" b="1" smtClean="0">
                <a:solidFill>
                  <a:schemeClr val="tx1"/>
                </a:solidFill>
              </a:rPr>
              <a:t>)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해당층 입력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층노출동의여부</a:t>
            </a:r>
            <a:r>
              <a:rPr lang="en-US" altLang="ko-KR" sz="1100" b="1" smtClean="0">
                <a:solidFill>
                  <a:schemeClr val="tx1"/>
                </a:solidFill>
              </a:rPr>
              <a:t>(</a:t>
            </a:r>
            <a:r>
              <a:rPr lang="ko-KR" altLang="en-US" sz="1100" b="1" smtClean="0">
                <a:solidFill>
                  <a:schemeClr val="tx1"/>
                </a:solidFill>
              </a:rPr>
              <a:t>동노출을 해야 상위 노출 된다</a:t>
            </a:r>
            <a:r>
              <a:rPr lang="en-US" altLang="ko-KR" sz="1100" b="1" smtClean="0">
                <a:solidFill>
                  <a:schemeClr val="tx1"/>
                </a:solidFill>
              </a:rPr>
              <a:t>.)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방수 입력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욕실수 입력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방향기준 거실</a:t>
            </a:r>
            <a:r>
              <a:rPr lang="en-US" altLang="ko-KR" sz="1100" b="1" smtClean="0">
                <a:solidFill>
                  <a:schemeClr val="tx1"/>
                </a:solidFill>
              </a:rPr>
              <a:t>,</a:t>
            </a:r>
            <a:r>
              <a:rPr lang="ko-KR" altLang="en-US" sz="1100" b="1" smtClean="0">
                <a:solidFill>
                  <a:schemeClr val="tx1"/>
                </a:solidFill>
              </a:rPr>
              <a:t>안방 중 기준으로 꼭 입력 한다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현관유형 입력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시설정보는 필수는 아니다 원룸의 경우 체크 해주면 좋음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cxnSp>
        <p:nvCxnSpPr>
          <p:cNvPr id="43" name="직선 연결선 42"/>
          <p:cNvCxnSpPr/>
          <p:nvPr/>
        </p:nvCxnSpPr>
        <p:spPr>
          <a:xfrm>
            <a:off x="599410" y="2556495"/>
            <a:ext cx="447508" cy="0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>
            <a:off x="599410" y="3203774"/>
            <a:ext cx="447508" cy="0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/>
          <p:cNvCxnSpPr/>
          <p:nvPr/>
        </p:nvCxnSpPr>
        <p:spPr>
          <a:xfrm>
            <a:off x="3762524" y="3851846"/>
            <a:ext cx="300847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>
            <a:off x="3762524" y="4355902"/>
            <a:ext cx="382847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타원 54"/>
          <p:cNvSpPr/>
          <p:nvPr/>
        </p:nvSpPr>
        <p:spPr>
          <a:xfrm>
            <a:off x="1082353" y="2379753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6" name="타원 55"/>
          <p:cNvSpPr/>
          <p:nvPr/>
        </p:nvSpPr>
        <p:spPr>
          <a:xfrm>
            <a:off x="3546500" y="2379753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7" name="타원 56"/>
          <p:cNvSpPr/>
          <p:nvPr/>
        </p:nvSpPr>
        <p:spPr>
          <a:xfrm>
            <a:off x="1098228" y="3027032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8" name="타원 57"/>
          <p:cNvSpPr/>
          <p:nvPr/>
        </p:nvSpPr>
        <p:spPr>
          <a:xfrm>
            <a:off x="3546500" y="3020161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9" name="타원 58"/>
          <p:cNvSpPr/>
          <p:nvPr/>
        </p:nvSpPr>
        <p:spPr>
          <a:xfrm>
            <a:off x="1324098" y="4179953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7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26" name="직선 연결선 25"/>
          <p:cNvCxnSpPr/>
          <p:nvPr/>
        </p:nvCxnSpPr>
        <p:spPr>
          <a:xfrm>
            <a:off x="599410" y="3852639"/>
            <a:ext cx="354802" cy="0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619042" y="4356695"/>
            <a:ext cx="726078" cy="0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>
            <a:off x="3754124" y="2556495"/>
            <a:ext cx="504056" cy="0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3762524" y="3196903"/>
            <a:ext cx="792088" cy="0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타원 33"/>
          <p:cNvSpPr/>
          <p:nvPr/>
        </p:nvSpPr>
        <p:spPr>
          <a:xfrm>
            <a:off x="954212" y="367589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3546500" y="367589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3546500" y="4179953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8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38" name="직선 연결선 37"/>
          <p:cNvCxnSpPr/>
          <p:nvPr/>
        </p:nvCxnSpPr>
        <p:spPr>
          <a:xfrm>
            <a:off x="484867" y="5003974"/>
            <a:ext cx="382847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타원 38"/>
          <p:cNvSpPr/>
          <p:nvPr/>
        </p:nvSpPr>
        <p:spPr>
          <a:xfrm>
            <a:off x="892475" y="4828025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9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4296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9963" y="1908423"/>
            <a:ext cx="6272882" cy="4902422"/>
          </a:xfrm>
          <a:prstGeom prst="rect">
            <a:avLst/>
          </a:prstGeom>
          <a:ln w="31750">
            <a:solidFill>
              <a:schemeClr val="accent6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277591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매물등</a:t>
              </a:r>
              <a:r>
                <a:rPr lang="ko-KR" altLang="en-US" sz="1400" b="1">
                  <a:solidFill>
                    <a:srgbClr val="000000"/>
                  </a:solidFill>
                </a:rPr>
                <a:t>록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42" name="사각형 설명선 41"/>
          <p:cNvSpPr/>
          <p:nvPr/>
        </p:nvSpPr>
        <p:spPr>
          <a:xfrm>
            <a:off x="6282804" y="2556495"/>
            <a:ext cx="4176464" cy="2304256"/>
          </a:xfrm>
          <a:prstGeom prst="wedgeRectCallout">
            <a:avLst>
              <a:gd name="adj1" fmla="val -43807"/>
              <a:gd name="adj2" fmla="val 69548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입주가능일 입력 정확히 입력 협의 가능은 필수 체크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 dirty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매물특징은 간단하게 입력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상세정보는 매물의 정보와 부동산 정보입력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사진등록은 내부사진 등록시 썸네일로 사진 정보가 노출된다</a:t>
            </a:r>
            <a:r>
              <a:rPr lang="en-US" altLang="ko-KR" sz="1100" b="1" smtClean="0">
                <a:solidFill>
                  <a:schemeClr val="tx1"/>
                </a:solidFill>
              </a:rPr>
              <a:t>. ※</a:t>
            </a:r>
            <a:r>
              <a:rPr lang="ko-KR" altLang="en-US" sz="1100" b="1" smtClean="0">
                <a:solidFill>
                  <a:schemeClr val="tx1"/>
                </a:solidFill>
              </a:rPr>
              <a:t>내부사진 등록시 매물등록 순위에 반영된다</a:t>
            </a:r>
            <a:r>
              <a:rPr lang="en-US" altLang="ko-KR" sz="1100" b="1" smtClean="0">
                <a:solidFill>
                  <a:schemeClr val="tx1"/>
                </a:solidFill>
              </a:rPr>
              <a:t>.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cxnSp>
        <p:nvCxnSpPr>
          <p:cNvPr id="43" name="직선 연결선 42"/>
          <p:cNvCxnSpPr/>
          <p:nvPr/>
        </p:nvCxnSpPr>
        <p:spPr>
          <a:xfrm>
            <a:off x="516709" y="2216662"/>
            <a:ext cx="530209" cy="6871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>
            <a:off x="516709" y="2412479"/>
            <a:ext cx="447508" cy="0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타원 54"/>
          <p:cNvSpPr/>
          <p:nvPr/>
        </p:nvSpPr>
        <p:spPr>
          <a:xfrm>
            <a:off x="1058631" y="2053066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6" name="타원 55"/>
          <p:cNvSpPr/>
          <p:nvPr/>
        </p:nvSpPr>
        <p:spPr>
          <a:xfrm>
            <a:off x="1023731" y="2289049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7" name="타원 56"/>
          <p:cNvSpPr/>
          <p:nvPr/>
        </p:nvSpPr>
        <p:spPr>
          <a:xfrm>
            <a:off x="879204" y="3239611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8" name="타원 57"/>
          <p:cNvSpPr/>
          <p:nvPr/>
        </p:nvSpPr>
        <p:spPr>
          <a:xfrm>
            <a:off x="895479" y="5548105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26" name="직선 연결선 25"/>
          <p:cNvCxnSpPr/>
          <p:nvPr/>
        </p:nvCxnSpPr>
        <p:spPr>
          <a:xfrm>
            <a:off x="514182" y="3428604"/>
            <a:ext cx="353532" cy="0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>
            <a:off x="519675" y="5724847"/>
            <a:ext cx="348039" cy="0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79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3520" y="1878805"/>
            <a:ext cx="6691361" cy="4752529"/>
          </a:xfrm>
          <a:prstGeom prst="rect">
            <a:avLst/>
          </a:prstGeom>
          <a:ln w="31750">
            <a:solidFill>
              <a:schemeClr val="accent6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637631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홍보확인서 확인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7" name="타원 26"/>
          <p:cNvSpPr/>
          <p:nvPr/>
        </p:nvSpPr>
        <p:spPr>
          <a:xfrm>
            <a:off x="531322" y="2052439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666180" y="2196455"/>
            <a:ext cx="724674" cy="21898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1386260" y="4464470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4424651" y="4552841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594172" y="5698259"/>
            <a:ext cx="191154" cy="17060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1386259" y="5232424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1569060" y="5004767"/>
            <a:ext cx="1689407" cy="21898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1390854" y="4916396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1548118" y="4607547"/>
            <a:ext cx="1350310" cy="21898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574874" y="4047727"/>
            <a:ext cx="6428010" cy="38097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4527528" y="4703086"/>
            <a:ext cx="1611259" cy="21898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1566836" y="5266659"/>
            <a:ext cx="2627736" cy="374856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457135" y="5561566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7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2223272" y="6372918"/>
            <a:ext cx="1827283" cy="25841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2106340" y="6228903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8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5" name="사각형 설명선 44"/>
          <p:cNvSpPr/>
          <p:nvPr/>
        </p:nvSpPr>
        <p:spPr>
          <a:xfrm>
            <a:off x="7290916" y="1908423"/>
            <a:ext cx="2916418" cy="4665713"/>
          </a:xfrm>
          <a:prstGeom prst="wedgeRectCallout">
            <a:avLst>
              <a:gd name="adj1" fmla="val -57401"/>
              <a:gd name="adj2" fmla="val -2033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홍보확인서 확인 </a:t>
            </a:r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의뢰인이 중개업소에 제공한 홍보확인서를 통해 중개업소가 등록한 매물정보의 진정성</a:t>
            </a:r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매물의 거래가능 여부등을 확인하는 매물검증방법</a:t>
            </a:r>
            <a:endParaRPr lang="en-US" altLang="ko-KR" sz="110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FontTx/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쿠폰선택 화면에서 맞는 쿠폰으로 선택</a:t>
            </a:r>
            <a:endParaRPr lang="en-US" altLang="ko-KR" sz="110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개인명의</a:t>
            </a:r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또는 법인명의 입력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개인명의일 경우 본인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법인명의일 경우 직원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종중일 경우 대표 로 표기 한다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홍보확인서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선택의 경우 소유자 명의에 휴대폰 번호를 필수적으로 입력한다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FontTx/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이미지로 첨부하기로 체크 </a:t>
            </a:r>
            <a:r>
              <a:rPr lang="en-US" altLang="ko-KR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8</a:t>
            </a: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번 확인 매물 등록 후 마우스로 전자서명이 필수 사항이다</a:t>
            </a:r>
            <a:r>
              <a:rPr lang="en-US" altLang="ko-KR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pPr marL="260764" indent="-260764">
              <a:buAutoNum type="arabicPeriod"/>
            </a:pPr>
            <a:endParaRPr lang="en-US" altLang="ko-KR" sz="110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동의체크</a:t>
            </a: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확인매물 등록 클릭</a:t>
            </a:r>
            <a:endParaRPr lang="en-US" altLang="ko-KR" sz="110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457135" y="392464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5050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89576" y="4352135"/>
            <a:ext cx="4000528" cy="2247482"/>
          </a:xfrm>
          <a:prstGeom prst="rect">
            <a:avLst/>
          </a:prstGeom>
          <a:ln w="31750">
            <a:solidFill>
              <a:schemeClr val="accent6"/>
            </a:solidFill>
          </a:ln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1792" y="4306347"/>
            <a:ext cx="4071966" cy="2282596"/>
          </a:xfrm>
          <a:prstGeom prst="rect">
            <a:avLst/>
          </a:prstGeom>
          <a:ln w="31750">
            <a:solidFill>
              <a:schemeClr val="accent6"/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89576" y="1836446"/>
            <a:ext cx="3961580" cy="2304225"/>
          </a:xfrm>
          <a:prstGeom prst="rect">
            <a:avLst/>
          </a:prstGeom>
          <a:ln w="31750">
            <a:solidFill>
              <a:schemeClr val="accent6"/>
            </a:solidFill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8236" y="1836446"/>
            <a:ext cx="4070392" cy="2304225"/>
          </a:xfrm>
          <a:prstGeom prst="rect">
            <a:avLst/>
          </a:prstGeom>
          <a:ln w="31750">
            <a:solidFill>
              <a:schemeClr val="accent6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3285703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전자홍보서 첨부 방법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6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7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7" name="타원 26"/>
          <p:cNvSpPr/>
          <p:nvPr/>
        </p:nvSpPr>
        <p:spPr>
          <a:xfrm>
            <a:off x="532435" y="1836446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560354" y="428069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5418138" y="4352135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5531377" y="1836446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5369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8148" y="1836415"/>
            <a:ext cx="6408712" cy="5040560"/>
          </a:xfrm>
          <a:prstGeom prst="rect">
            <a:avLst/>
          </a:prstGeom>
          <a:ln w="31750">
            <a:solidFill>
              <a:schemeClr val="accent6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277591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전화확인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38" name="직사각형 37"/>
          <p:cNvSpPr/>
          <p:nvPr/>
        </p:nvSpPr>
        <p:spPr>
          <a:xfrm>
            <a:off x="1277887" y="2124447"/>
            <a:ext cx="540421" cy="21898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1458268" y="5364807"/>
            <a:ext cx="720080" cy="10949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1458268" y="5140923"/>
            <a:ext cx="1224136" cy="151876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02722" y="4500711"/>
            <a:ext cx="6284138" cy="360040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1108499" y="1980431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379768" y="4356695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1324523" y="500476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1324523" y="5276436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338588" y="5343685"/>
            <a:ext cx="1584176" cy="165137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2122289" y="6545513"/>
            <a:ext cx="1784251" cy="28803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470013" y="5868863"/>
            <a:ext cx="177115" cy="10949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4204843" y="5216861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341963" y="5692121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1972595" y="6412201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7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사각형 설명선 27"/>
          <p:cNvSpPr/>
          <p:nvPr/>
        </p:nvSpPr>
        <p:spPr>
          <a:xfrm>
            <a:off x="7146900" y="1908423"/>
            <a:ext cx="2916418" cy="4665713"/>
          </a:xfrm>
          <a:prstGeom prst="wedgeRectCallout">
            <a:avLst>
              <a:gd name="adj1" fmla="val -57401"/>
              <a:gd name="adj2" fmla="val -2033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전화확인 </a:t>
            </a:r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의뢰인과 통화하여 매물정보의 진정성</a:t>
            </a:r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매물의 존부 및 홍보확인 여부를 확인하는 매물검증방법</a:t>
            </a:r>
            <a:endParaRPr lang="en-US" altLang="ko-KR" sz="110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FontTx/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쿠폰선택 화면에서 맞는 쿠폰으로 선택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등기부상소유자명 입력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법인명의 불가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의뢰인명 입력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FontTx/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의뢰인 연락처 입력</a:t>
            </a: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동의체크</a:t>
            </a: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확인매물등록</a:t>
            </a: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0575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4404" y="1815029"/>
            <a:ext cx="5580368" cy="5082533"/>
          </a:xfrm>
          <a:prstGeom prst="rect">
            <a:avLst/>
          </a:prstGeom>
          <a:ln w="31750">
            <a:solidFill>
              <a:schemeClr val="accent6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용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1989559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모바일확인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3" name="사각형 설명선 22"/>
          <p:cNvSpPr/>
          <p:nvPr/>
        </p:nvSpPr>
        <p:spPr>
          <a:xfrm>
            <a:off x="6138788" y="2124447"/>
            <a:ext cx="3816424" cy="3600400"/>
          </a:xfrm>
          <a:prstGeom prst="wedgeRectCallout">
            <a:avLst>
              <a:gd name="adj1" fmla="val -43807"/>
              <a:gd name="adj2" fmla="val 69548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모바일확인</a:t>
            </a:r>
            <a:r>
              <a:rPr lang="en-US" altLang="ko-KR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선택</a:t>
            </a: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쿠폰선택</a:t>
            </a: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등기상 소유자명 입력 </a:t>
            </a:r>
            <a:r>
              <a:rPr lang="en-US" altLang="ko-KR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/>
            </a:r>
            <a:br>
              <a:rPr lang="en-US" altLang="ko-KR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r>
              <a:rPr lang="en-US" altLang="ko-KR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※</a:t>
            </a: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법인의 경우 법인사업자나 명함 또는 재직증명서 첨부 필수</a:t>
            </a:r>
            <a:endParaRPr lang="en-US" altLang="ko-KR" sz="110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소유자 휴대폰번호 입력</a:t>
            </a:r>
            <a:r>
              <a:rPr lang="en-US" altLang="ko-KR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/>
            </a:r>
            <a:br>
              <a:rPr lang="en-US" altLang="ko-KR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r>
              <a:rPr lang="en-US" altLang="ko-KR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※ </a:t>
            </a: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법인의 경우 의뢰한 직원이나 사업자 번호 입력</a:t>
            </a:r>
            <a:endParaRPr lang="en-US" altLang="ko-KR" sz="110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동의체</a:t>
            </a:r>
            <a:r>
              <a:rPr lang="ko-KR" altLang="en-US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크</a:t>
            </a: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확인매물등</a:t>
            </a:r>
            <a:r>
              <a:rPr lang="ko-KR" altLang="en-US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록</a:t>
            </a: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※</a:t>
            </a: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모바일 확인의 경우 소유자나 법인명의 일경우 사업자 또는 직원이 네이버 회원가입이 되있어야 가능하다</a:t>
            </a:r>
            <a:r>
              <a:rPr lang="en-US" altLang="ko-KR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1674292" y="1820052"/>
            <a:ext cx="504056" cy="17674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480464" y="3780631"/>
            <a:ext cx="5442300" cy="28803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924036" y="6643874"/>
            <a:ext cx="1550456" cy="21898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378148" y="367589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1311914" y="4500711"/>
            <a:ext cx="1370490" cy="145496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307401" y="4196316"/>
            <a:ext cx="1194983" cy="232387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1784107" y="6501836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80963" y="6156895"/>
            <a:ext cx="185217" cy="141568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360203" y="6022410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7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1161270" y="4356695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1161508" y="4068663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1530276" y="169417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858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9129" y="1846320"/>
            <a:ext cx="5721089" cy="5174671"/>
          </a:xfrm>
          <a:prstGeom prst="rect">
            <a:avLst/>
          </a:prstGeom>
          <a:ln w="31750">
            <a:solidFill>
              <a:schemeClr val="accent6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용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421607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모바일확인</a:t>
              </a:r>
              <a:r>
                <a:rPr lang="en-US" altLang="ko-KR" sz="1400" b="1" smtClean="0">
                  <a:solidFill>
                    <a:srgbClr val="000000"/>
                  </a:solidFill>
                </a:rPr>
                <a:t>V2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3" name="사각형 설명선 22"/>
          <p:cNvSpPr/>
          <p:nvPr/>
        </p:nvSpPr>
        <p:spPr>
          <a:xfrm>
            <a:off x="6138788" y="3348583"/>
            <a:ext cx="3528392" cy="3103918"/>
          </a:xfrm>
          <a:prstGeom prst="wedgeRectCallout">
            <a:avLst>
              <a:gd name="adj1" fmla="val -43807"/>
              <a:gd name="adj2" fmla="val 69548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모바일확인</a:t>
            </a:r>
            <a:r>
              <a:rPr lang="en-US" altLang="ko-KR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V2</a:t>
            </a: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선택</a:t>
            </a: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쿠폰선택</a:t>
            </a: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등기상 소유자명 입력 </a:t>
            </a:r>
            <a:r>
              <a:rPr lang="en-US" altLang="ko-KR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/>
            </a:r>
            <a:br>
              <a:rPr lang="en-US" altLang="ko-KR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r>
              <a:rPr lang="en-US" altLang="ko-KR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※</a:t>
            </a: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법인 불가</a:t>
            </a:r>
            <a:endParaRPr lang="en-US" altLang="ko-KR" sz="110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등기부 등본 첨부</a:t>
            </a:r>
            <a:r>
              <a:rPr lang="en-US" altLang="ko-KR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/>
            </a:r>
            <a:br>
              <a:rPr lang="en-US" altLang="ko-KR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r>
              <a:rPr lang="en-US" altLang="ko-KR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-</a:t>
            </a: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첨부시 </a:t>
            </a:r>
            <a:r>
              <a:rPr lang="en-US" altLang="ko-KR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PDF </a:t>
            </a: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또는 이미지 파일로만 첨부가능</a:t>
            </a:r>
            <a:endParaRPr lang="en-US" altLang="ko-KR" sz="110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소유자 성별 선택</a:t>
            </a: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소유자 통신사 휴대폰번호 입력</a:t>
            </a: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동의 체크</a:t>
            </a: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확인매물 등록 클릭</a:t>
            </a: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2250356" y="1820052"/>
            <a:ext cx="504056" cy="17674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480464" y="3708623"/>
            <a:ext cx="5586316" cy="64807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264146" y="6590207"/>
            <a:ext cx="576064" cy="21898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834532" y="6590207"/>
            <a:ext cx="1653204" cy="28803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2106340" y="169417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344494" y="356460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1161508" y="4356695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1161270" y="4665551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1311914" y="4753922"/>
            <a:ext cx="897302" cy="145496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307401" y="4500711"/>
            <a:ext cx="1194983" cy="21602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1135705" y="6491783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3731655" y="6491783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47371" y="6878239"/>
            <a:ext cx="185217" cy="141568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344494" y="6720820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7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02884" y="1404367"/>
            <a:ext cx="3221285" cy="2017088"/>
          </a:xfrm>
          <a:prstGeom prst="rect">
            <a:avLst/>
          </a:prstGeom>
          <a:ln w="31750">
            <a:solidFill>
              <a:schemeClr val="accent6"/>
            </a:solidFill>
          </a:ln>
        </p:spPr>
      </p:pic>
      <p:sp>
        <p:nvSpPr>
          <p:cNvPr id="38" name="AutoShape 13"/>
          <p:cNvSpPr>
            <a:spLocks noChangeArrowheads="1"/>
          </p:cNvSpPr>
          <p:nvPr/>
        </p:nvSpPr>
        <p:spPr bwMode="auto">
          <a:xfrm flipV="1">
            <a:off x="6214868" y="2340471"/>
            <a:ext cx="716008" cy="447758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7866980" y="3190013"/>
            <a:ext cx="861116" cy="230578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7722964" y="3132559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8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4581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22674" y="1377446"/>
            <a:ext cx="3309962" cy="50959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8591" y="1887037"/>
            <a:ext cx="5724632" cy="5292800"/>
          </a:xfrm>
          <a:prstGeom prst="rect">
            <a:avLst/>
          </a:prstGeom>
          <a:ln w="31750">
            <a:solidFill>
              <a:schemeClr val="accent6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용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4" y="1299028"/>
            <a:ext cx="1907280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현장확</a:t>
              </a:r>
              <a:r>
                <a:rPr lang="ko-KR" altLang="en-US" sz="1400" b="1">
                  <a:solidFill>
                    <a:srgbClr val="000000"/>
                  </a:solidFill>
                </a:rPr>
                <a:t>인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4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3" name="사각형 설명선 22"/>
          <p:cNvSpPr/>
          <p:nvPr/>
        </p:nvSpPr>
        <p:spPr>
          <a:xfrm>
            <a:off x="6357070" y="2396116"/>
            <a:ext cx="3528392" cy="3103918"/>
          </a:xfrm>
          <a:prstGeom prst="wedgeRectCallout">
            <a:avLst>
              <a:gd name="adj1" fmla="val -43807"/>
              <a:gd name="adj2" fmla="val 69548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현장확인 선택</a:t>
            </a: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쿠폰선택</a:t>
            </a: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현장방문일자 선택</a:t>
            </a:r>
            <a:endParaRPr lang="en-US" altLang="ko-KR" sz="110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거주인 여부 체크</a:t>
            </a:r>
            <a:endParaRPr lang="en-US" altLang="ko-KR" sz="110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소유자명 입력</a:t>
            </a: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소유자와의 관계는 본인 입력</a:t>
            </a: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개인정보 동의 체크</a:t>
            </a: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중개업소 약관 동의</a:t>
            </a: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확인매물등록</a:t>
            </a:r>
            <a:endParaRPr lang="en-US" altLang="ko-KR" sz="110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4983680" y="1597587"/>
            <a:ext cx="504056" cy="17674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483315" y="2484487"/>
            <a:ext cx="5586316" cy="360040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367844" y="4212679"/>
            <a:ext cx="666488" cy="144016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1927809" y="6905994"/>
            <a:ext cx="1653204" cy="28803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4842644" y="1455499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404814" y="2396116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1341458" y="3924647"/>
            <a:ext cx="1196930" cy="145496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367261" y="3024547"/>
            <a:ext cx="667071" cy="21602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1209036" y="4070143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506866" y="4606623"/>
            <a:ext cx="185217" cy="141568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378459" y="4484583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7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1206499" y="3809429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1209037" y="2916535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1362230" y="4389421"/>
            <a:ext cx="1392181" cy="144016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1214411" y="428468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427225" y="6723433"/>
            <a:ext cx="185217" cy="141568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290648" y="6602025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8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1818308" y="676091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9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608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4405" y="1764407"/>
            <a:ext cx="5508360" cy="496855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용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421607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매물등록확인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1" name="직사각형 20"/>
          <p:cNvSpPr/>
          <p:nvPr/>
        </p:nvSpPr>
        <p:spPr>
          <a:xfrm>
            <a:off x="5058668" y="2124447"/>
            <a:ext cx="504056" cy="460851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922764" y="2412479"/>
            <a:ext cx="4776821" cy="1357322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정보확인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확인중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 :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매물등록 후 팩스 전송 전 단계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등본확인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확인중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 :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팩스 검증센터 전송 후 검증 전 단계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등록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서비스중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 :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검증완료 후 네이버 광고 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노출 단계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★ 등록되면 노출변경 클릭하여 거래완료 및 노출종료 선택가능</a:t>
            </a:r>
            <a:endParaRPr lang="en-US" altLang="ko-KR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7831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 descr="홍희마케팅_로고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2" name="직사각형 11"/>
          <p:cNvSpPr/>
          <p:nvPr/>
        </p:nvSpPr>
        <p:spPr>
          <a:xfrm>
            <a:off x="1890316" y="2412479"/>
            <a:ext cx="6408712" cy="37444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600" dirty="0" smtClean="0"/>
              <a:t>THANK YOU!</a:t>
            </a:r>
            <a:endParaRPr lang="ko-KR" altLang="en-US" sz="6600" dirty="0"/>
          </a:p>
        </p:txBody>
      </p:sp>
    </p:spTree>
    <p:extLst>
      <p:ext uri="{BB962C8B-B14F-4D97-AF65-F5344CB8AC3E}">
        <p14:creationId xmlns:p14="http://schemas.microsoft.com/office/powerpoint/2010/main" xmlns="" val="3388803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C00000"/>
        </a:solidFill>
      </a:spPr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bg1">
              <a:lumMod val="65000"/>
            </a:schemeClr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 anchor="ctr">
        <a:spAutoFit/>
      </a:bodyPr>
      <a:lstStyle>
        <a:defPPr algn="ctr">
          <a:defRPr sz="1250" dirty="0" smtClean="0">
            <a:solidFill>
              <a:schemeClr val="tx1">
                <a:lumMod val="75000"/>
                <a:lumOff val="25000"/>
              </a:schemeClr>
            </a:solidFill>
            <a:latin typeface="Rix정고딕 B" pitchFamily="18" charset="-127"/>
            <a:ea typeface="Rix정고딕 B" pitchFamily="18" charset="-127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16113</TotalTime>
  <Words>1419</Words>
  <Application>Microsoft Office PowerPoint</Application>
  <PresentationFormat>사용자 지정</PresentationFormat>
  <Paragraphs>528</Paragraphs>
  <Slides>26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27" baseType="lpstr">
      <vt:lpstr>Office 테마</vt:lpstr>
      <vt:lpstr>슬라이드 0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kimsh</dc:creator>
  <cp:lastModifiedBy>영업3</cp:lastModifiedBy>
  <cp:revision>1363</cp:revision>
  <cp:lastPrinted>2014-12-26T10:59:37Z</cp:lastPrinted>
  <dcterms:created xsi:type="dcterms:W3CDTF">2011-11-10T01:07:43Z</dcterms:created>
  <dcterms:modified xsi:type="dcterms:W3CDTF">2021-02-26T09:38:00Z</dcterms:modified>
</cp:coreProperties>
</file>