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472" r:id="rId2"/>
    <p:sldId id="555" r:id="rId3"/>
    <p:sldId id="556" r:id="rId4"/>
    <p:sldId id="565" r:id="rId5"/>
    <p:sldId id="567" r:id="rId6"/>
    <p:sldId id="483" r:id="rId7"/>
    <p:sldId id="524" r:id="rId8"/>
    <p:sldId id="525" r:id="rId9"/>
    <p:sldId id="526" r:id="rId10"/>
    <p:sldId id="529" r:id="rId11"/>
    <p:sldId id="530" r:id="rId12"/>
    <p:sldId id="540" r:id="rId13"/>
    <p:sldId id="531" r:id="rId14"/>
    <p:sldId id="541" r:id="rId15"/>
    <p:sldId id="482" r:id="rId16"/>
    <p:sldId id="533" r:id="rId17"/>
    <p:sldId id="542" r:id="rId18"/>
    <p:sldId id="543" r:id="rId19"/>
    <p:sldId id="546" r:id="rId20"/>
    <p:sldId id="545" r:id="rId21"/>
    <p:sldId id="547" r:id="rId22"/>
    <p:sldId id="548" r:id="rId23"/>
    <p:sldId id="549" r:id="rId24"/>
    <p:sldId id="550" r:id="rId25"/>
    <p:sldId id="500" r:id="rId26"/>
    <p:sldId id="505" r:id="rId27"/>
    <p:sldId id="444" r:id="rId28"/>
    <p:sldId id="535" r:id="rId29"/>
    <p:sldId id="534" r:id="rId30"/>
    <p:sldId id="568" r:id="rId31"/>
    <p:sldId id="569" r:id="rId32"/>
    <p:sldId id="536" r:id="rId33"/>
    <p:sldId id="551" r:id="rId34"/>
    <p:sldId id="552" r:id="rId35"/>
    <p:sldId id="560" r:id="rId36"/>
    <p:sldId id="561" r:id="rId37"/>
    <p:sldId id="562" r:id="rId38"/>
    <p:sldId id="563" r:id="rId39"/>
    <p:sldId id="564" r:id="rId40"/>
    <p:sldId id="558" r:id="rId41"/>
    <p:sldId id="553" r:id="rId42"/>
    <p:sldId id="554" r:id="rId43"/>
    <p:sldId id="479" r:id="rId44"/>
    <p:sldId id="557" r:id="rId45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00"/>
    <a:srgbClr val="4F9EF3"/>
    <a:srgbClr val="FF5A00"/>
    <a:srgbClr val="E46C0A"/>
    <a:srgbClr val="B3DCE7"/>
    <a:srgbClr val="31859C"/>
    <a:srgbClr val="154D68"/>
    <a:srgbClr val="5E9D18"/>
    <a:srgbClr val="01A2BF"/>
    <a:srgbClr val="00A0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36" autoAdjust="0"/>
    <p:restoredTop sz="98940" autoAdjust="0"/>
  </p:normalViewPr>
  <p:slideViewPr>
    <p:cSldViewPr showGuides="1">
      <p:cViewPr>
        <p:scale>
          <a:sx n="100" d="100"/>
          <a:sy n="100" d="100"/>
        </p:scale>
        <p:origin x="-1746" y="-180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0.jpe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1.png"/><Relationship Id="rId7" Type="http://schemas.openxmlformats.org/officeDocument/2006/relationships/image" Target="../media/image3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4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4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0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5.jpeg"/><Relationship Id="rId7" Type="http://schemas.openxmlformats.org/officeDocument/2006/relationships/image" Target="../media/image68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0.jpeg"/><Relationship Id="rId7" Type="http://schemas.openxmlformats.org/officeDocument/2006/relationships/image" Target="../media/image73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pn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545165"/>
            <a:ext cx="10693400" cy="898414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00643" y="2484487"/>
            <a:ext cx="4198585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en-US" altLang="ko-KR" sz="2800" dirty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86260" y="1592728"/>
            <a:ext cx="851892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420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I.  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114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매물광고 교육자료</a:t>
            </a: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8061344" y="7066779"/>
            <a:ext cx="2369559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2020.12.31  </a:t>
            </a:r>
            <a:r>
              <a:rPr lang="ko-KR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성은호 본부장</a:t>
            </a:r>
          </a:p>
        </p:txBody>
      </p:sp>
    </p:spTree>
    <p:extLst>
      <p:ext uri="{BB962C8B-B14F-4D97-AF65-F5344CB8AC3E}">
        <p14:creationId xmlns="" xmlns:p14="http://schemas.microsoft.com/office/powerpoint/2010/main" val="2449778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2359"/>
            <a:ext cx="1917552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소개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3" name="TextBox 32"/>
          <p:cNvSpPr txBox="1"/>
          <p:nvPr/>
        </p:nvSpPr>
        <p:spPr>
          <a:xfrm>
            <a:off x="527406" y="3060551"/>
            <a:ext cx="9607117" cy="33547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 anchor="ctr">
            <a:spAutoFit/>
          </a:bodyPr>
          <a:lstStyle/>
          <a:p>
            <a:pPr algn="ctr"/>
            <a:endParaRPr lang="en-US" altLang="ko-KR" sz="1600" dirty="0" smtClean="0"/>
          </a:p>
          <a:p>
            <a:pPr algn="ctr"/>
            <a:r>
              <a:rPr lang="ko-KR" altLang="en-US" sz="1500" dirty="0" smtClean="0"/>
              <a:t>부동산</a:t>
            </a:r>
            <a:r>
              <a:rPr lang="en-US" altLang="ko-KR" sz="1500" dirty="0" smtClean="0"/>
              <a:t>114</a:t>
            </a:r>
            <a:r>
              <a:rPr lang="ko-KR" altLang="en-US" sz="1500" dirty="0" smtClean="0"/>
              <a:t>는 신뢰 할 수 있는 </a:t>
            </a:r>
            <a:r>
              <a:rPr lang="en-US" altLang="ko-KR" sz="1500" dirty="0" smtClean="0"/>
              <a:t>DataBase</a:t>
            </a:r>
            <a:r>
              <a:rPr lang="ko-KR" altLang="en-US" sz="1500" dirty="0" smtClean="0"/>
              <a:t>를 기반으로 부동산 종합전문정보 서비스 제공에 주력하고 있는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대한민국 대표 부동산전문 포털 사이트 입니다</a:t>
            </a:r>
            <a:r>
              <a:rPr lang="en-US" altLang="ko-KR" sz="1500" dirty="0" smtClean="0"/>
              <a:t>.</a:t>
            </a:r>
          </a:p>
          <a:p>
            <a:pPr algn="ctr"/>
            <a:r>
              <a:rPr lang="ko-KR" altLang="en-US" sz="1500" dirty="0" smtClean="0"/>
              <a:t>올해로 창립 </a:t>
            </a:r>
            <a:r>
              <a:rPr lang="en-US" altLang="ko-KR" sz="1500" dirty="0" smtClean="0"/>
              <a:t>21</a:t>
            </a:r>
            <a:r>
              <a:rPr lang="ko-KR" altLang="en-US" sz="1500" dirty="0" smtClean="0"/>
              <a:t>주년 된 부동산 </a:t>
            </a:r>
            <a:r>
              <a:rPr lang="en-US" altLang="ko-KR" sz="1500" dirty="0" smtClean="0"/>
              <a:t>114</a:t>
            </a:r>
            <a:r>
              <a:rPr lang="ko-KR" altLang="en-US" sz="1500" dirty="0" smtClean="0"/>
              <a:t>는 급변하는 시장 환경에서 국내외 부동산 투자나 운영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이용에 필요한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각종 정보를 종합적으로 제공하기 위해 설립되었으며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양질의 데이터와 컨텐츠를 기반으로 차별화된 서비스를 선보이고 있습니다</a:t>
            </a:r>
            <a:r>
              <a:rPr lang="en-US" altLang="ko-KR" sz="1500" dirty="0" smtClean="0"/>
              <a:t>. </a:t>
            </a:r>
          </a:p>
          <a:p>
            <a:pPr algn="ctr"/>
            <a:r>
              <a:rPr lang="ko-KR" altLang="en-US" sz="1500" dirty="0" smtClean="0"/>
              <a:t>가격정보만이 아니라 이를 이용한 지수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매물 및 분양정보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임대정보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정책자료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분석기사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기업부동산 정보 등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다양한 정보를 이용하실 수 있고</a:t>
            </a:r>
            <a:r>
              <a:rPr lang="en-US" altLang="ko-KR" sz="1500" dirty="0" smtClean="0"/>
              <a:t> </a:t>
            </a:r>
            <a:r>
              <a:rPr lang="ko-KR" altLang="en-US" sz="1500" dirty="0" smtClean="0"/>
              <a:t>자산 포트폴리오의 관리나 운영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투자부동산관련 정보 등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전문적인 정보서비스도 활용하실 수 있습니다</a:t>
            </a:r>
            <a:r>
              <a:rPr lang="en-US" altLang="ko-KR" sz="1500" dirty="0" smtClean="0"/>
              <a:t>.</a:t>
            </a:r>
          </a:p>
          <a:p>
            <a:pPr algn="ctr"/>
            <a:endParaRPr lang="en-US" altLang="ko-KR" sz="15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r>
              <a:rPr lang="ko-KR" altLang="en-US" sz="1500" dirty="0" smtClean="0"/>
              <a:t>그리고 부동산</a:t>
            </a:r>
            <a:r>
              <a:rPr lang="en-US" altLang="ko-KR" sz="1500" dirty="0" smtClean="0"/>
              <a:t>114</a:t>
            </a:r>
            <a:r>
              <a:rPr lang="ko-KR" altLang="en-US" sz="1500" dirty="0" smtClean="0"/>
              <a:t>는 신뢰받는 데이터베이스를 바탕으로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주거용에서 상업용까지 각종 부동산 정보 제공과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시장 분석 등을 통해 고객들의 원활한 부동산 거래와 현명한 투자 판단에 도움을 주는 </a:t>
            </a:r>
            <a:endParaRPr lang="en-US" altLang="ko-KR" sz="1500" dirty="0" smtClean="0"/>
          </a:p>
          <a:p>
            <a:pPr algn="ctr"/>
            <a:r>
              <a:rPr lang="ko-KR" altLang="en-US" sz="1500" dirty="0" smtClean="0"/>
              <a:t>부동산 종합 솔루션 제공 회사로서 업계의 패러다임 변화를 선도하고 있습니다</a:t>
            </a:r>
            <a:r>
              <a:rPr lang="en-US" altLang="ko-KR" sz="1500" dirty="0" smtClean="0"/>
              <a:t>.</a:t>
            </a:r>
          </a:p>
          <a:p>
            <a:pPr algn="ctr"/>
            <a:endParaRPr lang="ko-KR" altLang="en-US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97479" y="2124447"/>
            <a:ext cx="3698449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 </a:t>
            </a:r>
            <a:r>
              <a:rPr lang="ko-KR" altLang="en-US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114 </a:t>
            </a:r>
            <a:r>
              <a:rPr lang="ko-KR" altLang="en-US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개요 </a:t>
            </a:r>
            <a:r>
              <a:rPr lang="en-US" altLang="ko-KR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</a:t>
            </a:r>
            <a:endParaRPr lang="ko-KR" altLang="en-US" sz="2800" b="1" dirty="0" smtClean="0">
              <a:solidFill>
                <a:srgbClr val="FF0000"/>
              </a:solidFill>
              <a:latin typeface="Rix정고딕 B" pitchFamily="18" charset="-127"/>
              <a:ea typeface="Rix정고딕 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pSp>
        <p:nvGrpSpPr>
          <p:cNvPr id="10" name="Group 282"/>
          <p:cNvGrpSpPr>
            <a:grpSpLocks/>
          </p:cNvGrpSpPr>
          <p:nvPr/>
        </p:nvGrpSpPr>
        <p:grpSpPr bwMode="auto">
          <a:xfrm>
            <a:off x="404812" y="1332359"/>
            <a:ext cx="1917552" cy="284163"/>
            <a:chOff x="255" y="3581"/>
            <a:chExt cx="1257" cy="179"/>
          </a:xfrm>
        </p:grpSpPr>
        <p:sp>
          <p:nvSpPr>
            <p:cNvPr id="11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네이버부동산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CP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사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2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3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332366" y="1980431"/>
            <a:ext cx="4028668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 </a:t>
            </a:r>
            <a:r>
              <a:rPr lang="ko-KR" altLang="en-US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네이버 전송 </a:t>
            </a:r>
            <a:r>
              <a:rPr lang="en-US" altLang="ko-KR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CP</a:t>
            </a:r>
            <a:r>
              <a:rPr lang="ko-KR" altLang="en-US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사 </a:t>
            </a:r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</a:t>
            </a:r>
            <a:endParaRPr lang="ko-KR" altLang="en-US" sz="2800" dirty="0" smtClean="0">
              <a:solidFill>
                <a:srgbClr val="FF0000"/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88191" y="2994813"/>
            <a:ext cx="8317018" cy="7848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500" dirty="0" smtClean="0"/>
              <a:t>부동산</a:t>
            </a:r>
            <a:r>
              <a:rPr lang="en-US" altLang="ko-KR" sz="1500" dirty="0" smtClean="0"/>
              <a:t>114 , </a:t>
            </a:r>
            <a:r>
              <a:rPr lang="ko-KR" altLang="en-US" sz="1500" dirty="0" smtClean="0"/>
              <a:t>매경부동산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부동산뱅크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부동산써브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닥터아파트</a:t>
            </a:r>
            <a:r>
              <a:rPr lang="en-US" altLang="ko-KR" sz="1500" dirty="0" smtClean="0"/>
              <a:t>,</a:t>
            </a:r>
            <a:r>
              <a:rPr lang="ko-KR" altLang="en-US" sz="1500" dirty="0" smtClean="0"/>
              <a:t> 두꺼비세상</a:t>
            </a:r>
            <a:r>
              <a:rPr lang="en-US" altLang="ko-KR" sz="1500" dirty="0" smtClean="0"/>
              <a:t>,</a:t>
            </a:r>
            <a:r>
              <a:rPr lang="ko-KR" altLang="en-US" sz="1500" dirty="0" smtClean="0"/>
              <a:t> 스피드공실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조인스랜드부동산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텐컴즈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한경닷컴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공실클럽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부동산 파인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선방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보는부동산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알터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산업부동산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렛츠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룸앤스페이스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인터넷교차로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울산교차로</a:t>
            </a:r>
            <a:r>
              <a:rPr lang="en-US" altLang="ko-KR" sz="1500" dirty="0" smtClean="0"/>
              <a:t>, </a:t>
            </a:r>
            <a:r>
              <a:rPr lang="ko-KR" altLang="en-US" sz="1500" dirty="0" smtClean="0"/>
              <a:t>천안교차로</a:t>
            </a:r>
            <a:r>
              <a:rPr lang="en-US" altLang="ko-KR" sz="1500" dirty="0" smtClean="0"/>
              <a:t>,</a:t>
            </a:r>
            <a:r>
              <a:rPr lang="ko-KR" altLang="en-US" sz="1500" dirty="0" smtClean="0"/>
              <a:t>피터팬의좋은방구하기 등 </a:t>
            </a:r>
            <a:r>
              <a:rPr lang="en-US" altLang="ko-KR" sz="1500" dirty="0" smtClean="0"/>
              <a:t>22</a:t>
            </a:r>
            <a:r>
              <a:rPr lang="ko-KR" altLang="en-US" sz="1500" dirty="0" smtClean="0"/>
              <a:t>개업체</a:t>
            </a:r>
            <a:endParaRPr lang="ko-KR" altLang="en-US" sz="150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51602" y="2494747"/>
            <a:ext cx="3990196" cy="284693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(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네이버부동산으로 매물을 전송할 수 있는 제휴 업체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)</a:t>
            </a:r>
            <a:endParaRPr lang="ko-KR" altLang="en-US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pic>
        <p:nvPicPr>
          <p:cNvPr id="18" name="그림 17" descr="CP사-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21746" y="4209259"/>
            <a:ext cx="8649908" cy="428628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2050590" y="4966452"/>
            <a:ext cx="6592220" cy="442965"/>
            <a:chOff x="2050590" y="4966452"/>
            <a:chExt cx="6592220" cy="442965"/>
          </a:xfrm>
        </p:grpSpPr>
        <p:pic>
          <p:nvPicPr>
            <p:cNvPr id="19" name="그림 18" descr="cp사-2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0590" y="4966452"/>
              <a:ext cx="6592220" cy="442965"/>
            </a:xfrm>
            <a:prstGeom prst="rect">
              <a:avLst/>
            </a:prstGeom>
          </p:spPr>
        </p:pic>
        <p:pic>
          <p:nvPicPr>
            <p:cNvPr id="23" name="그림 22" descr="룸앤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22557" y="5023652"/>
              <a:ext cx="1168568" cy="338923"/>
            </a:xfrm>
            <a:prstGeom prst="rect">
              <a:avLst/>
            </a:prstGeom>
          </p:spPr>
        </p:pic>
      </p:grpSp>
      <p:grpSp>
        <p:nvGrpSpPr>
          <p:cNvPr id="25" name="그룹 24"/>
          <p:cNvGrpSpPr/>
          <p:nvPr/>
        </p:nvGrpSpPr>
        <p:grpSpPr>
          <a:xfrm>
            <a:off x="3572656" y="5642721"/>
            <a:ext cx="3548088" cy="528702"/>
            <a:chOff x="3417874" y="5642721"/>
            <a:chExt cx="3548088" cy="528702"/>
          </a:xfrm>
        </p:grpSpPr>
        <p:pic>
          <p:nvPicPr>
            <p:cNvPr id="20" name="그림 19" descr="cp사-3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17874" y="5714173"/>
              <a:ext cx="1867161" cy="423912"/>
            </a:xfrm>
            <a:prstGeom prst="rect">
              <a:avLst/>
            </a:prstGeom>
          </p:spPr>
        </p:pic>
        <p:pic>
          <p:nvPicPr>
            <p:cNvPr id="21" name="그림 20" descr="보는부동산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294312" y="5656973"/>
              <a:ext cx="548074" cy="514450"/>
            </a:xfrm>
            <a:prstGeom prst="rect">
              <a:avLst/>
            </a:prstGeom>
          </p:spPr>
        </p:pic>
        <p:pic>
          <p:nvPicPr>
            <p:cNvPr id="22" name="그림 21" descr="피터팬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41943" y="5642721"/>
              <a:ext cx="528702" cy="528702"/>
            </a:xfrm>
            <a:prstGeom prst="rect">
              <a:avLst/>
            </a:prstGeom>
          </p:spPr>
        </p:pic>
        <p:pic>
          <p:nvPicPr>
            <p:cNvPr id="24" name="그림 23" descr="알터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365803" y="5699876"/>
              <a:ext cx="600159" cy="4191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 descr="네이버부동산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792" y="2066119"/>
            <a:ext cx="3667637" cy="47677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2" name="그림 21" descr="네이버부동산-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88052" y="1402895"/>
            <a:ext cx="5030746" cy="330643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8" name="그림 27" descr="네이버부동산-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03771" y="4066383"/>
            <a:ext cx="5016500" cy="300039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2359"/>
            <a:ext cx="2155806" cy="284163"/>
            <a:chOff x="255" y="3581"/>
            <a:chExt cx="1257" cy="179"/>
          </a:xfrm>
        </p:grpSpPr>
        <p:sp>
          <p:nvSpPr>
            <p:cNvPr id="11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의 장점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2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3" name="Picture 278" descr="클라우드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3" name="모서리가 둥근 직사각형 22"/>
          <p:cNvSpPr/>
          <p:nvPr/>
        </p:nvSpPr>
        <p:spPr>
          <a:xfrm>
            <a:off x="669892" y="4352925"/>
            <a:ext cx="3571900" cy="714375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AutoShape 13"/>
          <p:cNvSpPr>
            <a:spLocks noChangeArrowheads="1"/>
          </p:cNvSpPr>
          <p:nvPr/>
        </p:nvSpPr>
        <p:spPr bwMode="auto">
          <a:xfrm rot="8460868">
            <a:off x="4103147" y="3847335"/>
            <a:ext cx="1324483" cy="21155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126587" y="3166263"/>
            <a:ext cx="1186135" cy="500066"/>
          </a:xfrm>
          <a:prstGeom prst="rect">
            <a:avLst/>
          </a:prstGeom>
          <a:solidFill>
            <a:srgbClr val="FF6565"/>
          </a:solidFill>
          <a:ln w="63500">
            <a:noFill/>
          </a:ln>
          <a:effectLst/>
          <a:extLst/>
        </p:spPr>
        <p:txBody>
          <a:bodyPr wrap="square" lIns="0" tIns="0" rIns="0" bIns="0" anchor="ctr"/>
          <a:lstStyle/>
          <a:p>
            <a:pPr latinLnBrk="0"/>
            <a:endParaRPr lang="ko-KR" altLang="en-US" sz="1000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182132" y="3240387"/>
            <a:ext cx="1087728" cy="3640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lIns="0" tIns="0" rIns="0" bIns="0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lvl="1" latinLnBrk="0">
              <a:lnSpc>
                <a:spcPct val="110000"/>
              </a:lnSpc>
              <a:buSzPct val="150000"/>
              <a:defRPr/>
            </a:pPr>
            <a:r>
              <a:rPr lang="ko-KR" altLang="en-US" sz="105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클릭 시 아웃링크</a:t>
            </a:r>
            <a:endParaRPr lang="ko-KR" altLang="en-US" sz="1050" spc="-50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794247" y="3241324"/>
            <a:ext cx="270691" cy="348805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565249" y="5228440"/>
            <a:ext cx="947744" cy="223839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0" name="AutoShape 13"/>
          <p:cNvSpPr>
            <a:spLocks noChangeArrowheads="1"/>
          </p:cNvSpPr>
          <p:nvPr/>
        </p:nvSpPr>
        <p:spPr bwMode="auto">
          <a:xfrm rot="12131603">
            <a:off x="2653516" y="5656060"/>
            <a:ext cx="1182175" cy="197005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607338" y="5890433"/>
            <a:ext cx="1186135" cy="500066"/>
          </a:xfrm>
          <a:prstGeom prst="rect">
            <a:avLst/>
          </a:prstGeom>
          <a:solidFill>
            <a:srgbClr val="FF6565"/>
          </a:solidFill>
          <a:ln w="63500">
            <a:noFill/>
          </a:ln>
          <a:effectLst/>
          <a:extLst/>
        </p:spPr>
        <p:txBody>
          <a:bodyPr wrap="square" lIns="0" tIns="0" rIns="0" bIns="0" anchor="ctr"/>
          <a:lstStyle/>
          <a:p>
            <a:pPr latinLnBrk="0"/>
            <a:endParaRPr lang="ko-KR" altLang="en-US" sz="1000" dirty="0">
              <a:latin typeface="산돌고딕B" pitchFamily="18" charset="-127"/>
              <a:ea typeface="산돌고딕B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662883" y="5964557"/>
            <a:ext cx="1087728" cy="36402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 lIns="0" tIns="0" rIns="0" bIns="0" anchor="ctr"/>
          <a:lstStyle>
            <a:defPPr>
              <a:defRPr lang="ko-KR"/>
            </a:defPPr>
            <a:lvl1pPr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1pPr>
            <a:lvl2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2pPr>
            <a:lvl3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3pPr>
            <a:lvl4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4pPr>
            <a:lvl5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900" kern="1200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+mn-cs"/>
              </a:defRPr>
            </a:lvl9pPr>
          </a:lstStyle>
          <a:p>
            <a:pPr marL="0" lvl="1" latinLnBrk="0">
              <a:lnSpc>
                <a:spcPct val="110000"/>
              </a:lnSpc>
              <a:buSzPct val="150000"/>
              <a:defRPr/>
            </a:pPr>
            <a:r>
              <a:rPr lang="ko-KR" altLang="en-US" sz="1050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고딕 ExtraBold" panose="020D0904000000000000" pitchFamily="50" charset="-127"/>
                <a:ea typeface="나눔고딕 ExtraBold" panose="020D0904000000000000" pitchFamily="50" charset="-127"/>
              </a:rPr>
              <a:t>클릭 시 인링크</a:t>
            </a:r>
            <a:endParaRPr lang="ko-KR" altLang="en-US" sz="1050" spc="-50" dirty="0">
              <a:solidFill>
                <a:schemeClr val="tx1">
                  <a:lumMod val="75000"/>
                  <a:lumOff val="25000"/>
                </a:schemeClr>
              </a:solidFill>
              <a:latin typeface="나눔고딕 ExtraBold" panose="020D0904000000000000" pitchFamily="50" charset="-127"/>
              <a:ea typeface="나눔고딕 ExtraBold" panose="020D0904000000000000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3274998" y="5965494"/>
            <a:ext cx="270691" cy="348805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545933" y="1727979"/>
            <a:ext cx="2800767" cy="2846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네이버 매물전송 시 유일한 노출방식</a:t>
            </a:r>
          </a:p>
        </p:txBody>
      </p:sp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" name="Rectangle 20"/>
          <p:cNvSpPr>
            <a:spLocks noChangeArrowheads="1"/>
          </p:cNvSpPr>
          <p:nvPr/>
        </p:nvSpPr>
        <p:spPr bwMode="gray">
          <a:xfrm>
            <a:off x="455580" y="3426531"/>
            <a:ext cx="2438114" cy="3068744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7" name="Rectangle 59" descr="넓은 상향 대각선"/>
          <p:cNvSpPr>
            <a:spLocks noChangeArrowheads="1"/>
          </p:cNvSpPr>
          <p:nvPr/>
        </p:nvSpPr>
        <p:spPr bwMode="gray">
          <a:xfrm>
            <a:off x="1008034" y="3131796"/>
            <a:ext cx="18912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latinLnBrk="0" hangingPunct="1">
              <a:buFont typeface="나눔고딕 ExtraBold" pitchFamily="50" charset="-127"/>
              <a:buChar char="▶"/>
            </a:pPr>
            <a:r>
              <a:rPr lang="ko-KR" altLang="en-US" sz="14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rPr>
              <a:t>네이버부동산</a:t>
            </a:r>
            <a:endParaRPr lang="en-US" altLang="ko-KR" sz="1400" dirty="0" smtClean="0">
              <a:solidFill>
                <a:srgbClr val="0D3C67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74327" y="3448049"/>
            <a:ext cx="2401917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그림 34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7" name="TextBox 3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8" name="Group 282"/>
          <p:cNvGrpSpPr>
            <a:grpSpLocks/>
          </p:cNvGrpSpPr>
          <p:nvPr/>
        </p:nvGrpSpPr>
        <p:grpSpPr bwMode="auto">
          <a:xfrm>
            <a:off x="404812" y="1332359"/>
            <a:ext cx="2227244" cy="284163"/>
            <a:chOff x="255" y="3581"/>
            <a:chExt cx="1257" cy="179"/>
          </a:xfrm>
        </p:grpSpPr>
        <p:sp>
          <p:nvSpPr>
            <p:cNvPr id="43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의 장점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5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1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53" name="Rectangle 20"/>
          <p:cNvSpPr>
            <a:spLocks noChangeArrowheads="1"/>
          </p:cNvSpPr>
          <p:nvPr/>
        </p:nvSpPr>
        <p:spPr bwMode="gray">
          <a:xfrm>
            <a:off x="3170532" y="3423441"/>
            <a:ext cx="2438114" cy="3079264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3189279" y="3438525"/>
            <a:ext cx="2401917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Rectangle 20"/>
          <p:cNvSpPr>
            <a:spLocks noChangeArrowheads="1"/>
          </p:cNvSpPr>
          <p:nvPr/>
        </p:nvSpPr>
        <p:spPr bwMode="gray">
          <a:xfrm>
            <a:off x="5870893" y="3423440"/>
            <a:ext cx="2438114" cy="3080781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5889640" y="3438524"/>
            <a:ext cx="2401917" cy="3056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Rectangle 59" descr="넓은 상향 대각선"/>
          <p:cNvSpPr>
            <a:spLocks noChangeArrowheads="1"/>
          </p:cNvSpPr>
          <p:nvPr/>
        </p:nvSpPr>
        <p:spPr bwMode="gray">
          <a:xfrm>
            <a:off x="6451619" y="3136559"/>
            <a:ext cx="18912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latinLnBrk="0" hangingPunct="1">
              <a:buFont typeface="나눔고딕 ExtraBold" pitchFamily="50" charset="-127"/>
              <a:buChar char="▶"/>
            </a:pPr>
            <a:r>
              <a:rPr lang="ko-KR" altLang="en-US" sz="14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rPr>
              <a:t>네이트부동산</a:t>
            </a:r>
            <a:endParaRPr lang="en-US" altLang="ko-KR" sz="1400" dirty="0" smtClean="0">
              <a:solidFill>
                <a:srgbClr val="0D3C67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4" name="Rectangle 59" descr="넓은 상향 대각선"/>
          <p:cNvSpPr>
            <a:spLocks noChangeArrowheads="1"/>
          </p:cNvSpPr>
          <p:nvPr/>
        </p:nvSpPr>
        <p:spPr bwMode="gray">
          <a:xfrm>
            <a:off x="3717370" y="3117051"/>
            <a:ext cx="18912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latinLnBrk="0" hangingPunct="1">
              <a:buFont typeface="나눔고딕 ExtraBold" pitchFamily="50" charset="-127"/>
              <a:buChar char="▶"/>
            </a:pPr>
            <a:r>
              <a:rPr lang="ko-KR" altLang="en-US" sz="14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4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rPr>
              <a:t>114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180609" y="2185841"/>
            <a:ext cx="6332183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 </a:t>
            </a:r>
            <a:r>
              <a:rPr lang="ko-KR" altLang="en-US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를 통한 다중매체 전송</a:t>
            </a:r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</a:t>
            </a:r>
            <a:endParaRPr lang="ko-KR" altLang="en-US" sz="2800" dirty="0" smtClean="0">
              <a:solidFill>
                <a:srgbClr val="FF0000"/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69" name="Rectangle 59" descr="넓은 상향 대각선"/>
          <p:cNvSpPr>
            <a:spLocks noChangeArrowheads="1"/>
          </p:cNvSpPr>
          <p:nvPr/>
        </p:nvSpPr>
        <p:spPr bwMode="gray">
          <a:xfrm>
            <a:off x="8561410" y="4995077"/>
            <a:ext cx="18912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latinLnBrk="0" hangingPunct="1">
              <a:buFont typeface="나눔고딕 ExtraBold" pitchFamily="50" charset="-127"/>
              <a:buChar char="▶"/>
            </a:pPr>
            <a:r>
              <a:rPr lang="ko-KR" altLang="en-US" sz="14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rPr>
              <a:t>서울부동산정보광장</a:t>
            </a:r>
            <a:endParaRPr lang="en-US" altLang="ko-KR" sz="1400" dirty="0" smtClean="0">
              <a:solidFill>
                <a:srgbClr val="0D3C67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0" name="Rectangle 59" descr="넓은 상향 대각선"/>
          <p:cNvSpPr>
            <a:spLocks noChangeArrowheads="1"/>
          </p:cNvSpPr>
          <p:nvPr/>
        </p:nvSpPr>
        <p:spPr bwMode="gray">
          <a:xfrm>
            <a:off x="9013299" y="3137689"/>
            <a:ext cx="1176896" cy="214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latinLnBrk="0" hangingPunct="1">
              <a:buFont typeface="나눔고딕 ExtraBold" pitchFamily="50" charset="-127"/>
              <a:buChar char="▶"/>
            </a:pPr>
            <a:r>
              <a:rPr lang="en-US" altLang="ko-KR" sz="14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rPr>
              <a:t>Live On</a:t>
            </a:r>
          </a:p>
        </p:txBody>
      </p:sp>
      <p:sp>
        <p:nvSpPr>
          <p:cNvPr id="71" name="Rectangle 20"/>
          <p:cNvSpPr>
            <a:spLocks noChangeArrowheads="1"/>
          </p:cNvSpPr>
          <p:nvPr/>
        </p:nvSpPr>
        <p:spPr bwMode="gray">
          <a:xfrm>
            <a:off x="8734866" y="3423441"/>
            <a:ext cx="1469618" cy="1133484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2" name="Picture 2"/>
          <p:cNvPicPr>
            <a:picLocks noChangeAspect="1" noChangeArrowheads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8766198" y="3457575"/>
            <a:ext cx="1416165" cy="1047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" name="Rectangle 20"/>
          <p:cNvSpPr>
            <a:spLocks noChangeArrowheads="1"/>
          </p:cNvSpPr>
          <p:nvPr/>
        </p:nvSpPr>
        <p:spPr bwMode="gray">
          <a:xfrm>
            <a:off x="8734866" y="5361791"/>
            <a:ext cx="1469618" cy="1133484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74" name="Picture 2"/>
          <p:cNvPicPr>
            <a:picLocks noChangeAspect="1" noChangeArrowheads="1"/>
          </p:cNvPicPr>
          <p:nvPr/>
        </p:nvPicPr>
        <p:blipFill>
          <a:blip r:embed="rId8" cstate="print"/>
          <a:stretch>
            <a:fillRect/>
          </a:stretch>
        </p:blipFill>
        <p:spPr bwMode="auto">
          <a:xfrm>
            <a:off x="8763139" y="5523718"/>
            <a:ext cx="1409561" cy="857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4229009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18" name="그룹 117"/>
          <p:cNvGrpSpPr/>
          <p:nvPr/>
        </p:nvGrpSpPr>
        <p:grpSpPr>
          <a:xfrm>
            <a:off x="404812" y="1332359"/>
            <a:ext cx="2227243" cy="284937"/>
            <a:chOff x="404813" y="1332359"/>
            <a:chExt cx="1995488" cy="284937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181927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 회원가입절차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404813" y="1611759"/>
              <a:ext cx="1917700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163" y="1332359"/>
              <a:ext cx="295275" cy="227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404813" y="1511747"/>
              <a:ext cx="112713" cy="1031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99" name="Rectangle 22"/>
          <p:cNvSpPr>
            <a:spLocks noChangeArrowheads="1"/>
          </p:cNvSpPr>
          <p:nvPr/>
        </p:nvSpPr>
        <p:spPr bwMode="gray">
          <a:xfrm>
            <a:off x="596836" y="1798315"/>
            <a:ext cx="6658461" cy="4790628"/>
          </a:xfrm>
          <a:prstGeom prst="rect">
            <a:avLst/>
          </a:prstGeom>
          <a:solidFill>
            <a:srgbClr val="EAEAEA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587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1" name="Line 23"/>
          <p:cNvSpPr>
            <a:spLocks noChangeShapeType="1"/>
          </p:cNvSpPr>
          <p:nvPr/>
        </p:nvSpPr>
        <p:spPr bwMode="gray">
          <a:xfrm>
            <a:off x="938412" y="1799901"/>
            <a:ext cx="6316885" cy="13155"/>
          </a:xfrm>
          <a:prstGeom prst="line">
            <a:avLst/>
          </a:prstGeom>
          <a:noFill/>
          <a:ln w="9525">
            <a:solidFill>
              <a:srgbClr val="C0C0C0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987361" y="1972513"/>
            <a:ext cx="7002040" cy="223362"/>
            <a:chOff x="1296988" y="2537836"/>
            <a:chExt cx="7002040" cy="223362"/>
          </a:xfrm>
        </p:grpSpPr>
        <p:sp>
          <p:nvSpPr>
            <p:cNvPr id="125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인터넷 주소창에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114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어드민 주소입력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(outlink.r114.co.kr)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6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01</a:t>
              </a:r>
            </a:p>
          </p:txBody>
        </p:sp>
        <p:sp>
          <p:nvSpPr>
            <p:cNvPr id="127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28" name="Group 65"/>
          <p:cNvGrpSpPr>
            <a:grpSpLocks/>
          </p:cNvGrpSpPr>
          <p:nvPr/>
        </p:nvGrpSpPr>
        <p:grpSpPr bwMode="auto">
          <a:xfrm>
            <a:off x="220862" y="1811014"/>
            <a:ext cx="760412" cy="1643484"/>
            <a:chOff x="255" y="2914"/>
            <a:chExt cx="559" cy="1609"/>
          </a:xfrm>
        </p:grpSpPr>
        <p:sp>
          <p:nvSpPr>
            <p:cNvPr id="129" name="AutoShape 66"/>
            <p:cNvSpPr>
              <a:spLocks noChangeArrowheads="1"/>
            </p:cNvSpPr>
            <p:nvPr/>
          </p:nvSpPr>
          <p:spPr bwMode="gray">
            <a:xfrm>
              <a:off x="255" y="2916"/>
              <a:ext cx="559" cy="1607"/>
            </a:xfrm>
            <a:prstGeom prst="roundRect">
              <a:avLst>
                <a:gd name="adj" fmla="val 0"/>
              </a:avLst>
            </a:prstGeom>
            <a:solidFill>
              <a:srgbClr val="84B8D8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0" name="Line 67"/>
            <p:cNvSpPr>
              <a:spLocks noChangeShapeType="1"/>
            </p:cNvSpPr>
            <p:nvPr/>
          </p:nvSpPr>
          <p:spPr bwMode="gray">
            <a:xfrm>
              <a:off x="255" y="2914"/>
              <a:ext cx="559" cy="0"/>
            </a:xfrm>
            <a:prstGeom prst="line">
              <a:avLst/>
            </a:prstGeom>
            <a:noFill/>
            <a:ln w="3175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33" name="Group 70"/>
          <p:cNvGrpSpPr>
            <a:grpSpLocks/>
          </p:cNvGrpSpPr>
          <p:nvPr/>
        </p:nvGrpSpPr>
        <p:grpSpPr bwMode="auto">
          <a:xfrm>
            <a:off x="449452" y="2187264"/>
            <a:ext cx="358679" cy="469901"/>
            <a:chOff x="3655" y="3601"/>
            <a:chExt cx="246" cy="296"/>
          </a:xfrm>
        </p:grpSpPr>
        <p:sp>
          <p:nvSpPr>
            <p:cNvPr id="134" name="Rectangle 398"/>
            <p:cNvSpPr>
              <a:spLocks noChangeArrowheads="1"/>
            </p:cNvSpPr>
            <p:nvPr/>
          </p:nvSpPr>
          <p:spPr bwMode="gray">
            <a:xfrm>
              <a:off x="3655" y="3601"/>
              <a:ext cx="242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buSzPct val="80000"/>
                <a:buFont typeface="-윤고딕140" pitchFamily="18" charset="-127"/>
                <a:buNone/>
              </a:pPr>
              <a:r>
                <a:rPr lang="ko-KR" altLang="en-US" sz="1400" b="1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가입</a:t>
              </a:r>
              <a:endParaRPr lang="ko-KR" altLang="en-US" sz="1400" b="1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5" name="Rectangle 398"/>
            <p:cNvSpPr>
              <a:spLocks noChangeArrowheads="1"/>
            </p:cNvSpPr>
            <p:nvPr/>
          </p:nvSpPr>
          <p:spPr bwMode="gray">
            <a:xfrm>
              <a:off x="3659" y="3761"/>
              <a:ext cx="242" cy="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marL="85725" indent="-85725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defTabSz="11112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defTabSz="111125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buSzPct val="80000"/>
                <a:buFont typeface="-윤고딕140" pitchFamily="18" charset="-127"/>
                <a:buNone/>
              </a:pPr>
              <a:r>
                <a:rPr lang="ko-KR" altLang="en-US" sz="1400" b="1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순서</a:t>
              </a:r>
              <a:endParaRPr lang="ko-KR" altLang="en-US" sz="1400" b="1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9" name="그룹 168"/>
          <p:cNvGrpSpPr/>
          <p:nvPr/>
        </p:nvGrpSpPr>
        <p:grpSpPr>
          <a:xfrm>
            <a:off x="993760" y="2404561"/>
            <a:ext cx="7002040" cy="223362"/>
            <a:chOff x="1296988" y="2537836"/>
            <a:chExt cx="7002040" cy="223362"/>
          </a:xfrm>
        </p:grpSpPr>
        <p:sp>
          <p:nvSpPr>
            <p:cNvPr id="171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홍희마케팅 계정으로 로그인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 ID : pjjh0305  ,  PW : pjjh0305 )</a:t>
              </a:r>
            </a:p>
          </p:txBody>
        </p:sp>
        <p:sp>
          <p:nvSpPr>
            <p:cNvPr id="172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02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3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75" name="그룹 174"/>
          <p:cNvGrpSpPr/>
          <p:nvPr/>
        </p:nvGrpSpPr>
        <p:grpSpPr>
          <a:xfrm>
            <a:off x="987361" y="2906469"/>
            <a:ext cx="7002040" cy="223362"/>
            <a:chOff x="1296988" y="2537836"/>
            <a:chExt cx="7002040" cy="223362"/>
          </a:xfrm>
        </p:grpSpPr>
        <p:sp>
          <p:nvSpPr>
            <p:cNvPr id="177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중개업소 회원가입 클릭 후 사업자번호  입력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-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회원가입여부 확인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8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03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9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81" name="그룹 180"/>
          <p:cNvGrpSpPr/>
          <p:nvPr/>
        </p:nvGrpSpPr>
        <p:grpSpPr>
          <a:xfrm>
            <a:off x="987361" y="3373447"/>
            <a:ext cx="7002040" cy="223362"/>
            <a:chOff x="1296988" y="2537836"/>
            <a:chExt cx="7002040" cy="223362"/>
          </a:xfrm>
        </p:grpSpPr>
        <p:sp>
          <p:nvSpPr>
            <p:cNvPr id="183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중개사무소 회원가입단계에서 회원정보입력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4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04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5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87" name="그룹 186"/>
          <p:cNvGrpSpPr/>
          <p:nvPr/>
        </p:nvGrpSpPr>
        <p:grpSpPr>
          <a:xfrm>
            <a:off x="987361" y="3809542"/>
            <a:ext cx="7002040" cy="608076"/>
            <a:chOff x="1296988" y="2506953"/>
            <a:chExt cx="7002040" cy="608076"/>
          </a:xfrm>
        </p:grpSpPr>
        <p:sp>
          <p:nvSpPr>
            <p:cNvPr id="189" name="AutoShape 36"/>
            <p:cNvSpPr>
              <a:spLocks noChangeArrowheads="1"/>
            </p:cNvSpPr>
            <p:nvPr/>
          </p:nvSpPr>
          <p:spPr bwMode="gray">
            <a:xfrm>
              <a:off x="1751657" y="2506953"/>
              <a:ext cx="6547371" cy="608076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회원정보 입력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 ID, PW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생성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 -&gt;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등록 클릭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</a:t>
              </a:r>
            </a:p>
            <a:p>
              <a:pPr eaLnBrk="1" hangingPunct="1">
                <a:spcAft>
                  <a:spcPct val="20000"/>
                </a:spcAft>
              </a:pP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※ ID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는 영문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숫자로 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3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자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~12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자로 생성가능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 ( ID,PW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동일하게 생성 가능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0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05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1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93" name="그룹 192"/>
          <p:cNvGrpSpPr/>
          <p:nvPr/>
        </p:nvGrpSpPr>
        <p:grpSpPr>
          <a:xfrm>
            <a:off x="987361" y="4703394"/>
            <a:ext cx="7002040" cy="223362"/>
            <a:chOff x="1296988" y="2537836"/>
            <a:chExt cx="7002040" cy="223362"/>
          </a:xfrm>
        </p:grpSpPr>
        <p:sp>
          <p:nvSpPr>
            <p:cNvPr id="195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계약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상품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종류 선택 후 확인 클릭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6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06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7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99" name="그룹 198"/>
          <p:cNvGrpSpPr/>
          <p:nvPr/>
        </p:nvGrpSpPr>
        <p:grpSpPr>
          <a:xfrm>
            <a:off x="987361" y="5170372"/>
            <a:ext cx="7002040" cy="223362"/>
            <a:chOff x="1296988" y="2537836"/>
            <a:chExt cx="7002040" cy="223362"/>
          </a:xfrm>
        </p:grpSpPr>
        <p:sp>
          <p:nvSpPr>
            <p:cNvPr id="201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결제수단선택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(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신용카드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계좌이체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단말기결제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서울신한계좌 중 택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1 )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2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07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3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11" name="그룹 210"/>
          <p:cNvGrpSpPr/>
          <p:nvPr/>
        </p:nvGrpSpPr>
        <p:grpSpPr>
          <a:xfrm>
            <a:off x="987361" y="5637350"/>
            <a:ext cx="7002040" cy="223362"/>
            <a:chOff x="1296988" y="2537836"/>
            <a:chExt cx="7002040" cy="223362"/>
          </a:xfrm>
        </p:grpSpPr>
        <p:sp>
          <p:nvSpPr>
            <p:cNvPr id="213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알플러스  로그인하여 사용자 정보 입력 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4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08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5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17" name="그룹 216"/>
          <p:cNvGrpSpPr/>
          <p:nvPr/>
        </p:nvGrpSpPr>
        <p:grpSpPr>
          <a:xfrm>
            <a:off x="987361" y="6104328"/>
            <a:ext cx="7002040" cy="223362"/>
            <a:chOff x="1296988" y="2537836"/>
            <a:chExt cx="7002040" cy="223362"/>
          </a:xfrm>
        </p:grpSpPr>
        <p:sp>
          <p:nvSpPr>
            <p:cNvPr id="219" name="AutoShape 36"/>
            <p:cNvSpPr>
              <a:spLocks noChangeArrowheads="1"/>
            </p:cNvSpPr>
            <p:nvPr/>
          </p:nvSpPr>
          <p:spPr bwMode="gray">
            <a:xfrm>
              <a:off x="1751657" y="2537836"/>
              <a:ext cx="6547371" cy="190024"/>
            </a:xfrm>
            <a:prstGeom prst="roundRect">
              <a:avLst>
                <a:gd name="adj" fmla="val 4968"/>
              </a:avLst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marL="82550" indent="-825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>
                <a:spcAft>
                  <a:spcPct val="20000"/>
                </a:spcAft>
              </a:pP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계약서 저장화면에서 확인 체크 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(6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조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,7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조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,8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조</a:t>
              </a:r>
              <a:r>
                <a:rPr lang="en-US" altLang="ko-KR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1200" b="1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 후 대표자 휴대폰 인증</a:t>
              </a:r>
              <a:endParaRPr lang="ko-KR" altLang="en-US" sz="1200" b="1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20" name="Text Box 38"/>
            <p:cNvSpPr txBox="1">
              <a:spLocks noChangeArrowheads="1"/>
            </p:cNvSpPr>
            <p:nvPr/>
          </p:nvSpPr>
          <p:spPr bwMode="gray">
            <a:xfrm>
              <a:off x="1296988" y="2545754"/>
              <a:ext cx="295103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09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21" name="Line 28"/>
            <p:cNvSpPr>
              <a:spLocks noChangeShapeType="1"/>
            </p:cNvSpPr>
            <p:nvPr/>
          </p:nvSpPr>
          <p:spPr bwMode="gray">
            <a:xfrm flipH="1">
              <a:off x="1604252" y="2598911"/>
              <a:ext cx="63236" cy="101600"/>
            </a:xfrm>
            <a:prstGeom prst="line">
              <a:avLst/>
            </a:prstGeom>
            <a:noFill/>
            <a:ln w="12700">
              <a:solidFill>
                <a:srgbClr val="0D3C67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1007469" y="2241104"/>
            <a:ext cx="6139432" cy="4131815"/>
            <a:chOff x="1453952" y="2241104"/>
            <a:chExt cx="7406827" cy="4131815"/>
          </a:xfrm>
        </p:grpSpPr>
        <p:sp>
          <p:nvSpPr>
            <p:cNvPr id="109" name="Line 58"/>
            <p:cNvSpPr>
              <a:spLocks noChangeShapeType="1"/>
            </p:cNvSpPr>
            <p:nvPr/>
          </p:nvSpPr>
          <p:spPr bwMode="gray">
            <a:xfrm>
              <a:off x="1453952" y="2241104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0" name="Line 58"/>
            <p:cNvSpPr>
              <a:spLocks noChangeShapeType="1"/>
            </p:cNvSpPr>
            <p:nvPr/>
          </p:nvSpPr>
          <p:spPr bwMode="gray">
            <a:xfrm>
              <a:off x="1453952" y="2708082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6" name="Line 58"/>
            <p:cNvSpPr>
              <a:spLocks noChangeShapeType="1"/>
            </p:cNvSpPr>
            <p:nvPr/>
          </p:nvSpPr>
          <p:spPr bwMode="gray">
            <a:xfrm>
              <a:off x="1453952" y="3175060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2" name="Line 58"/>
            <p:cNvSpPr>
              <a:spLocks noChangeShapeType="1"/>
            </p:cNvSpPr>
            <p:nvPr/>
          </p:nvSpPr>
          <p:spPr bwMode="gray">
            <a:xfrm>
              <a:off x="1453952" y="3642038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8" name="Line 58"/>
            <p:cNvSpPr>
              <a:spLocks noChangeShapeType="1"/>
            </p:cNvSpPr>
            <p:nvPr/>
          </p:nvSpPr>
          <p:spPr bwMode="gray">
            <a:xfrm>
              <a:off x="1453952" y="4500711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4" name="Line 58"/>
            <p:cNvSpPr>
              <a:spLocks noChangeShapeType="1"/>
            </p:cNvSpPr>
            <p:nvPr/>
          </p:nvSpPr>
          <p:spPr bwMode="gray">
            <a:xfrm>
              <a:off x="1453952" y="4971985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0" name="Line 58"/>
            <p:cNvSpPr>
              <a:spLocks noChangeShapeType="1"/>
            </p:cNvSpPr>
            <p:nvPr/>
          </p:nvSpPr>
          <p:spPr bwMode="gray">
            <a:xfrm>
              <a:off x="1453952" y="5438963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2" name="Line 58"/>
            <p:cNvSpPr>
              <a:spLocks noChangeShapeType="1"/>
            </p:cNvSpPr>
            <p:nvPr/>
          </p:nvSpPr>
          <p:spPr bwMode="gray">
            <a:xfrm>
              <a:off x="1453952" y="5905941"/>
              <a:ext cx="7406827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8" name="Line 58"/>
            <p:cNvSpPr>
              <a:spLocks noChangeShapeType="1"/>
            </p:cNvSpPr>
            <p:nvPr/>
          </p:nvSpPr>
          <p:spPr bwMode="gray">
            <a:xfrm>
              <a:off x="1453952" y="6372919"/>
              <a:ext cx="7128792" cy="0"/>
            </a:xfrm>
            <a:prstGeom prst="line">
              <a:avLst/>
            </a:prstGeom>
            <a:noFill/>
            <a:ln w="6350">
              <a:solidFill>
                <a:schemeClr val="bg1"/>
              </a:solidFill>
              <a:round/>
              <a:headEnd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4" cstate="print"/>
          <a:srcRect l="6300" r="73750" b="52878"/>
          <a:stretch>
            <a:fillRect/>
          </a:stretch>
        </p:blipFill>
        <p:spPr bwMode="auto">
          <a:xfrm>
            <a:off x="9327915" y="5840279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42" name="그룹 241"/>
          <p:cNvGrpSpPr/>
          <p:nvPr/>
        </p:nvGrpSpPr>
        <p:grpSpPr>
          <a:xfrm>
            <a:off x="7362925" y="2280839"/>
            <a:ext cx="3123606" cy="387350"/>
            <a:chOff x="1645816" y="3672682"/>
            <a:chExt cx="4868351" cy="387350"/>
          </a:xfrm>
        </p:grpSpPr>
        <p:grpSp>
          <p:nvGrpSpPr>
            <p:cNvPr id="243" name="Group 139"/>
            <p:cNvGrpSpPr>
              <a:grpSpLocks/>
            </p:cNvGrpSpPr>
            <p:nvPr/>
          </p:nvGrpSpPr>
          <p:grpSpPr bwMode="auto">
            <a:xfrm>
              <a:off x="1645816" y="3672682"/>
              <a:ext cx="4689897" cy="387350"/>
              <a:chOff x="254" y="2631"/>
              <a:chExt cx="2669" cy="315"/>
            </a:xfrm>
          </p:grpSpPr>
          <p:sp>
            <p:nvSpPr>
              <p:cNvPr id="248" name="AutoShape 14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2669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49" name="Line 141"/>
              <p:cNvSpPr>
                <a:spLocks noChangeShapeType="1"/>
              </p:cNvSpPr>
              <p:nvPr/>
            </p:nvSpPr>
            <p:spPr bwMode="gray">
              <a:xfrm>
                <a:off x="454" y="2631"/>
                <a:ext cx="225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50" name="AutoShape 142"/>
              <p:cNvSpPr>
                <a:spLocks noChangeArrowheads="1"/>
              </p:cNvSpPr>
              <p:nvPr/>
            </p:nvSpPr>
            <p:spPr bwMode="gray">
              <a:xfrm>
                <a:off x="259" y="2786"/>
                <a:ext cx="2657" cy="151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44" name="Text Box 143"/>
            <p:cNvSpPr txBox="1">
              <a:spLocks noChangeArrowheads="1"/>
            </p:cNvSpPr>
            <p:nvPr/>
          </p:nvSpPr>
          <p:spPr bwMode="gray">
            <a:xfrm>
              <a:off x="1827191" y="3779045"/>
              <a:ext cx="4686976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사업자 등록증 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개설등록증 사진을 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PC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에 저장  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51" name="그룹 250"/>
          <p:cNvGrpSpPr/>
          <p:nvPr/>
        </p:nvGrpSpPr>
        <p:grpSpPr>
          <a:xfrm>
            <a:off x="7362925" y="3203714"/>
            <a:ext cx="3019184" cy="387350"/>
            <a:chOff x="1646237" y="4153695"/>
            <a:chExt cx="4705178" cy="387350"/>
          </a:xfrm>
        </p:grpSpPr>
        <p:grpSp>
          <p:nvGrpSpPr>
            <p:cNvPr id="252" name="Group 149"/>
            <p:cNvGrpSpPr>
              <a:grpSpLocks/>
            </p:cNvGrpSpPr>
            <p:nvPr/>
          </p:nvGrpSpPr>
          <p:grpSpPr bwMode="auto">
            <a:xfrm>
              <a:off x="1646237" y="4153695"/>
              <a:ext cx="4689475" cy="387350"/>
              <a:chOff x="254" y="2631"/>
              <a:chExt cx="1162" cy="315"/>
            </a:xfrm>
          </p:grpSpPr>
          <p:sp>
            <p:nvSpPr>
              <p:cNvPr id="257" name="AutoShape 15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2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58" name="Line 151"/>
              <p:cNvSpPr>
                <a:spLocks noChangeShapeType="1"/>
              </p:cNvSpPr>
              <p:nvPr/>
            </p:nvSpPr>
            <p:spPr bwMode="gray">
              <a:xfrm>
                <a:off x="340" y="2631"/>
                <a:ext cx="982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59" name="AutoShape 15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50" cy="144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53" name="Text Box 153"/>
            <p:cNvSpPr txBox="1">
              <a:spLocks noChangeArrowheads="1"/>
            </p:cNvSpPr>
            <p:nvPr/>
          </p:nvSpPr>
          <p:spPr bwMode="gray">
            <a:xfrm>
              <a:off x="1867211" y="4260058"/>
              <a:ext cx="4484204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사장님 휴대폰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본인명의</a:t>
              </a:r>
              <a:r>
                <a:rPr kumimoji="0" lang="en-US" altLang="ko-KR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) </a:t>
              </a:r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여부 및 통신사 확인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60" name="그룹 259"/>
          <p:cNvGrpSpPr/>
          <p:nvPr/>
        </p:nvGrpSpPr>
        <p:grpSpPr>
          <a:xfrm>
            <a:off x="7362924" y="4126589"/>
            <a:ext cx="3009109" cy="387350"/>
            <a:chOff x="1645816" y="4645025"/>
            <a:chExt cx="4689731" cy="387350"/>
          </a:xfrm>
        </p:grpSpPr>
        <p:grpSp>
          <p:nvGrpSpPr>
            <p:cNvPr id="261" name="Group 159"/>
            <p:cNvGrpSpPr>
              <a:grpSpLocks/>
            </p:cNvGrpSpPr>
            <p:nvPr/>
          </p:nvGrpSpPr>
          <p:grpSpPr bwMode="auto">
            <a:xfrm>
              <a:off x="1645816" y="4645025"/>
              <a:ext cx="4689731" cy="387350"/>
              <a:chOff x="254" y="2631"/>
              <a:chExt cx="1167" cy="315"/>
            </a:xfrm>
          </p:grpSpPr>
          <p:sp>
            <p:nvSpPr>
              <p:cNvPr id="266" name="AutoShape 16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7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67" name="Line 161"/>
              <p:cNvSpPr>
                <a:spLocks noChangeShapeType="1"/>
              </p:cNvSpPr>
              <p:nvPr/>
            </p:nvSpPr>
            <p:spPr bwMode="gray">
              <a:xfrm>
                <a:off x="341" y="2631"/>
                <a:ext cx="98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68" name="AutoShape 16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49" cy="157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62" name="Text Box 163"/>
            <p:cNvSpPr txBox="1">
              <a:spLocks noChangeArrowheads="1"/>
            </p:cNvSpPr>
            <p:nvPr/>
          </p:nvSpPr>
          <p:spPr bwMode="gray">
            <a:xfrm>
              <a:off x="2381402" y="4751388"/>
              <a:ext cx="3512608" cy="169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1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명함에 개인 이메일  기재여부 확인 </a:t>
              </a:r>
              <a:endParaRPr kumimoji="0" lang="ko-KR" altLang="en-US" sz="11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69" name="그룹 268"/>
          <p:cNvGrpSpPr/>
          <p:nvPr/>
        </p:nvGrpSpPr>
        <p:grpSpPr>
          <a:xfrm>
            <a:off x="7381272" y="5049465"/>
            <a:ext cx="3009109" cy="387350"/>
            <a:chOff x="1645816" y="4645025"/>
            <a:chExt cx="4689731" cy="387350"/>
          </a:xfrm>
        </p:grpSpPr>
        <p:grpSp>
          <p:nvGrpSpPr>
            <p:cNvPr id="270" name="Group 159"/>
            <p:cNvGrpSpPr>
              <a:grpSpLocks/>
            </p:cNvGrpSpPr>
            <p:nvPr/>
          </p:nvGrpSpPr>
          <p:grpSpPr bwMode="auto">
            <a:xfrm>
              <a:off x="1645816" y="4645025"/>
              <a:ext cx="4689731" cy="387350"/>
              <a:chOff x="254" y="2631"/>
              <a:chExt cx="1167" cy="315"/>
            </a:xfrm>
          </p:grpSpPr>
          <p:sp>
            <p:nvSpPr>
              <p:cNvPr id="272" name="AutoShape 160"/>
              <p:cNvSpPr>
                <a:spLocks noChangeArrowheads="1"/>
              </p:cNvSpPr>
              <p:nvPr/>
            </p:nvSpPr>
            <p:spPr bwMode="gray">
              <a:xfrm>
                <a:off x="254" y="2631"/>
                <a:ext cx="1167" cy="315"/>
              </a:xfrm>
              <a:prstGeom prst="roundRect">
                <a:avLst>
                  <a:gd name="adj" fmla="val 8176"/>
                </a:avLst>
              </a:prstGeom>
              <a:solidFill>
                <a:schemeClr val="bg1"/>
              </a:solidFill>
              <a:ln w="12700" algn="ctr">
                <a:solidFill>
                  <a:srgbClr val="C0C0C0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73" name="Line 161"/>
              <p:cNvSpPr>
                <a:spLocks noChangeShapeType="1"/>
              </p:cNvSpPr>
              <p:nvPr/>
            </p:nvSpPr>
            <p:spPr bwMode="gray">
              <a:xfrm>
                <a:off x="341" y="2631"/>
                <a:ext cx="985" cy="0"/>
              </a:xfrm>
              <a:prstGeom prst="line">
                <a:avLst/>
              </a:prstGeom>
              <a:noFill/>
              <a:ln w="25400">
                <a:solidFill>
                  <a:srgbClr val="378222"/>
                </a:solidFill>
                <a:round/>
                <a:headEnd/>
                <a:tailEnd/>
              </a:ln>
              <a:extLst>
                <a:ext uri="{909E8E84-426E-40DD-AFC4-6F175D3DCCD1}">
                  <a14:hiddenFill xmlns=""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74" name="AutoShape 162"/>
              <p:cNvSpPr>
                <a:spLocks noChangeArrowheads="1"/>
              </p:cNvSpPr>
              <p:nvPr/>
            </p:nvSpPr>
            <p:spPr bwMode="gray">
              <a:xfrm>
                <a:off x="260" y="2786"/>
                <a:ext cx="1155" cy="157"/>
              </a:xfrm>
              <a:prstGeom prst="roundRect">
                <a:avLst>
                  <a:gd name="adj" fmla="val 8176"/>
                </a:avLst>
              </a:prstGeom>
              <a:gradFill rotWithShape="1">
                <a:gsLst>
                  <a:gs pos="0">
                    <a:srgbClr val="EAEAEA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12700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271" name="Text Box 163"/>
            <p:cNvSpPr txBox="1">
              <a:spLocks noChangeArrowheads="1"/>
            </p:cNvSpPr>
            <p:nvPr/>
          </p:nvSpPr>
          <p:spPr bwMode="gray">
            <a:xfrm>
              <a:off x="3311678" y="4751388"/>
              <a:ext cx="1598911" cy="184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200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회원 가입 진행</a:t>
              </a:r>
              <a:endParaRPr kumimoji="0" lang="ko-KR" altLang="en-US" sz="1200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75" name="Group 86"/>
          <p:cNvGrpSpPr>
            <a:grpSpLocks/>
          </p:cNvGrpSpPr>
          <p:nvPr/>
        </p:nvGrpSpPr>
        <p:grpSpPr bwMode="auto">
          <a:xfrm rot="10800000">
            <a:off x="8801688" y="2844670"/>
            <a:ext cx="168275" cy="182563"/>
            <a:chOff x="2114" y="4558"/>
            <a:chExt cx="106" cy="115"/>
          </a:xfrm>
        </p:grpSpPr>
        <p:grpSp>
          <p:nvGrpSpPr>
            <p:cNvPr id="276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280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81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77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78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79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282" name="Group 86"/>
          <p:cNvGrpSpPr>
            <a:grpSpLocks/>
          </p:cNvGrpSpPr>
          <p:nvPr/>
        </p:nvGrpSpPr>
        <p:grpSpPr bwMode="auto">
          <a:xfrm rot="10800000">
            <a:off x="8801688" y="3767545"/>
            <a:ext cx="168275" cy="182563"/>
            <a:chOff x="2114" y="4558"/>
            <a:chExt cx="106" cy="115"/>
          </a:xfrm>
        </p:grpSpPr>
        <p:grpSp>
          <p:nvGrpSpPr>
            <p:cNvPr id="283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287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88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84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85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86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289" name="Group 86"/>
          <p:cNvGrpSpPr>
            <a:grpSpLocks/>
          </p:cNvGrpSpPr>
          <p:nvPr/>
        </p:nvGrpSpPr>
        <p:grpSpPr bwMode="auto">
          <a:xfrm rot="10800000">
            <a:off x="8801688" y="4690420"/>
            <a:ext cx="168275" cy="182563"/>
            <a:chOff x="2114" y="4558"/>
            <a:chExt cx="106" cy="115"/>
          </a:xfrm>
        </p:grpSpPr>
        <p:grpSp>
          <p:nvGrpSpPr>
            <p:cNvPr id="290" name="Group 87"/>
            <p:cNvGrpSpPr>
              <a:grpSpLocks/>
            </p:cNvGrpSpPr>
            <p:nvPr/>
          </p:nvGrpSpPr>
          <p:grpSpPr bwMode="auto">
            <a:xfrm>
              <a:off x="2114" y="4558"/>
              <a:ext cx="106" cy="58"/>
              <a:chOff x="4356" y="3584"/>
              <a:chExt cx="258" cy="140"/>
            </a:xfrm>
          </p:grpSpPr>
          <p:sp>
            <p:nvSpPr>
              <p:cNvPr id="294" name="AutoShape 88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5" name="AutoShape 89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91" name="Group 90"/>
            <p:cNvGrpSpPr>
              <a:grpSpLocks/>
            </p:cNvGrpSpPr>
            <p:nvPr/>
          </p:nvGrpSpPr>
          <p:grpSpPr bwMode="auto">
            <a:xfrm>
              <a:off x="2114" y="4615"/>
              <a:ext cx="106" cy="58"/>
              <a:chOff x="4356" y="3584"/>
              <a:chExt cx="258" cy="140"/>
            </a:xfrm>
          </p:grpSpPr>
          <p:sp>
            <p:nvSpPr>
              <p:cNvPr id="292" name="AutoShape 91"/>
              <p:cNvSpPr>
                <a:spLocks noChangeArrowheads="1"/>
              </p:cNvSpPr>
              <p:nvPr/>
            </p:nvSpPr>
            <p:spPr bwMode="gray">
              <a:xfrm>
                <a:off x="4356" y="3584"/>
                <a:ext cx="258" cy="136"/>
              </a:xfrm>
              <a:prstGeom prst="triangle">
                <a:avLst>
                  <a:gd name="adj" fmla="val 50000"/>
                </a:avLst>
              </a:pr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3" name="AutoShape 92"/>
              <p:cNvSpPr>
                <a:spLocks noChangeArrowheads="1"/>
              </p:cNvSpPr>
              <p:nvPr/>
            </p:nvSpPr>
            <p:spPr bwMode="gray">
              <a:xfrm>
                <a:off x="4425" y="3662"/>
                <a:ext cx="120" cy="62"/>
              </a:xfrm>
              <a:prstGeom prst="triangle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1pPr>
                <a:lvl2pPr marL="742950" indent="-28575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2pPr>
                <a:lvl3pPr marL="11430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3pPr>
                <a:lvl4pPr marL="16002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4pPr>
                <a:lvl5pPr marL="2057400" indent="-228600" eaLnBrk="0" hangingPunct="0"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900">
                    <a:solidFill>
                      <a:schemeClr val="tx1"/>
                    </a:solidFill>
                    <a:latin typeface="산돌고딕B" pitchFamily="18" charset="-127"/>
                    <a:ea typeface="산돌고딕B" pitchFamily="18" charset="-127"/>
                  </a:defRPr>
                </a:lvl9pPr>
              </a:lstStyle>
              <a:p>
                <a:pPr eaLnBrk="1" hangingPunct="1"/>
                <a:endParaRPr lang="ko-KR" altLang="en-US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grpSp>
        <p:nvGrpSpPr>
          <p:cNvPr id="296" name="Group 123"/>
          <p:cNvGrpSpPr>
            <a:grpSpLocks/>
          </p:cNvGrpSpPr>
          <p:nvPr/>
        </p:nvGrpSpPr>
        <p:grpSpPr bwMode="auto">
          <a:xfrm>
            <a:off x="7955459" y="1785625"/>
            <a:ext cx="1824038" cy="300038"/>
            <a:chOff x="1587" y="4034"/>
            <a:chExt cx="1149" cy="189"/>
          </a:xfrm>
        </p:grpSpPr>
        <p:sp>
          <p:nvSpPr>
            <p:cNvPr id="297" name="Text Box 148"/>
            <p:cNvSpPr txBox="1">
              <a:spLocks noChangeArrowheads="1"/>
            </p:cNvSpPr>
            <p:nvPr/>
          </p:nvSpPr>
          <p:spPr bwMode="gray">
            <a:xfrm>
              <a:off x="1754" y="4034"/>
              <a:ext cx="860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079" tIns="42040" rIns="84079" bIns="42040">
              <a:spAutoFit/>
            </a:bodyPr>
            <a:lstStyle>
              <a:lvl1pPr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84137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400" dirty="0" smtClean="0">
                  <a:solidFill>
                    <a:srgbClr val="FF0000"/>
                  </a:solidFill>
                  <a:latin typeface="굴림" pitchFamily="50" charset="-127"/>
                  <a:ea typeface="굴림" pitchFamily="50" charset="-127"/>
                </a:rPr>
                <a:t>사전 확인 사항</a:t>
              </a:r>
              <a:endParaRPr lang="ko-KR" altLang="en-US" sz="14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98" name="Group 117"/>
            <p:cNvGrpSpPr>
              <a:grpSpLocks/>
            </p:cNvGrpSpPr>
            <p:nvPr/>
          </p:nvGrpSpPr>
          <p:grpSpPr bwMode="auto">
            <a:xfrm>
              <a:off x="2636" y="4102"/>
              <a:ext cx="100" cy="58"/>
              <a:chOff x="3076" y="2654"/>
              <a:chExt cx="147" cy="86"/>
            </a:xfrm>
          </p:grpSpPr>
          <p:sp>
            <p:nvSpPr>
              <p:cNvPr id="302" name="Oval 155"/>
              <p:cNvSpPr>
                <a:spLocks noChangeArrowheads="1"/>
              </p:cNvSpPr>
              <p:nvPr/>
            </p:nvSpPr>
            <p:spPr bwMode="gray">
              <a:xfrm flipH="1">
                <a:off x="3076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3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99" name="Group 120"/>
            <p:cNvGrpSpPr>
              <a:grpSpLocks/>
            </p:cNvGrpSpPr>
            <p:nvPr/>
          </p:nvGrpSpPr>
          <p:grpSpPr bwMode="auto">
            <a:xfrm>
              <a:off x="1587" y="4102"/>
              <a:ext cx="99" cy="58"/>
              <a:chOff x="3077" y="2654"/>
              <a:chExt cx="146" cy="86"/>
            </a:xfrm>
          </p:grpSpPr>
          <p:sp>
            <p:nvSpPr>
              <p:cNvPr id="300" name="Oval 155"/>
              <p:cNvSpPr>
                <a:spLocks noChangeArrowheads="1"/>
              </p:cNvSpPr>
              <p:nvPr/>
            </p:nvSpPr>
            <p:spPr bwMode="gray">
              <a:xfrm flipH="1">
                <a:off x="3077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1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pic>
        <p:nvPicPr>
          <p:cNvPr id="119" name="그림 118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332359"/>
            <a:ext cx="2227244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3541531" y="1815645"/>
            <a:ext cx="3575353" cy="305379"/>
          </a:xfrm>
          <a:prstGeom prst="rect">
            <a:avLst/>
          </a:prstGeom>
          <a:noFill/>
        </p:spPr>
        <p:txBody>
          <a:bodyPr wrap="none" lIns="104306" tIns="52153" rIns="104306" bIns="52153" rtlCol="0">
            <a:spAutoFit/>
          </a:bodyPr>
          <a:lstStyle/>
          <a:p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114 </a:t>
            </a:r>
            <a:r>
              <a:rPr lang="ko-KR" altLang="en-US" sz="1300" dirty="0" smtClean="0">
                <a:latin typeface="굴림" pitchFamily="50" charset="-127"/>
                <a:ea typeface="굴림" pitchFamily="50" charset="-127"/>
              </a:rPr>
              <a:t>어드민 </a:t>
            </a:r>
            <a:r>
              <a:rPr lang="en-US" altLang="ko-KR" sz="1300" dirty="0">
                <a:latin typeface="굴림" pitchFamily="50" charset="-127"/>
                <a:ea typeface="굴림" pitchFamily="50" charset="-127"/>
              </a:rPr>
              <a:t>: http</a:t>
            </a:r>
            <a:r>
              <a:rPr lang="en-US" altLang="ko-KR" sz="1300" dirty="0" smtClean="0">
                <a:latin typeface="굴림" pitchFamily="50" charset="-127"/>
                <a:ea typeface="굴림" pitchFamily="50" charset="-127"/>
              </a:rPr>
              <a:t>://outlink.r114.co.kr</a:t>
            </a:r>
            <a:endParaRPr lang="ko-KR" altLang="en-US" sz="13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3335279" y="185949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56" name="그룹 55"/>
          <p:cNvGrpSpPr/>
          <p:nvPr/>
        </p:nvGrpSpPr>
        <p:grpSpPr>
          <a:xfrm>
            <a:off x="1560485" y="2423309"/>
            <a:ext cx="8215371" cy="3857652"/>
            <a:chOff x="1274734" y="2351871"/>
            <a:chExt cx="8215371" cy="3857652"/>
          </a:xfrm>
        </p:grpSpPr>
        <p:pic>
          <p:nvPicPr>
            <p:cNvPr id="49" name="그림 48" descr="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74734" y="2351871"/>
              <a:ext cx="7413767" cy="3857652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1" name="직사각형 20"/>
            <p:cNvSpPr/>
            <p:nvPr/>
          </p:nvSpPr>
          <p:spPr>
            <a:xfrm>
              <a:off x="4964565" y="3623456"/>
              <a:ext cx="1922865" cy="890109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544101" y="4697240"/>
              <a:ext cx="793731" cy="529827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33" name="그룹 32"/>
            <p:cNvGrpSpPr/>
            <p:nvPr/>
          </p:nvGrpSpPr>
          <p:grpSpPr>
            <a:xfrm>
              <a:off x="7138238" y="2924084"/>
              <a:ext cx="2351867" cy="917040"/>
              <a:chOff x="706860" y="3389471"/>
              <a:chExt cx="997306" cy="383713"/>
            </a:xfrm>
          </p:grpSpPr>
          <p:grpSp>
            <p:nvGrpSpPr>
              <p:cNvPr id="34" name="그룹 54"/>
              <p:cNvGrpSpPr/>
              <p:nvPr/>
            </p:nvGrpSpPr>
            <p:grpSpPr>
              <a:xfrm>
                <a:off x="706860" y="3389471"/>
                <a:ext cx="997306" cy="383713"/>
                <a:chOff x="3807113" y="6585979"/>
                <a:chExt cx="1548000" cy="612002"/>
              </a:xfrm>
            </p:grpSpPr>
            <p:sp>
              <p:nvSpPr>
                <p:cNvPr id="36" name="직사각형 35"/>
                <p:cNvSpPr/>
                <p:nvPr/>
              </p:nvSpPr>
              <p:spPr>
                <a:xfrm>
                  <a:off x="3807113" y="6585981"/>
                  <a:ext cx="1548000" cy="612000"/>
                </a:xfrm>
                <a:prstGeom prst="rect">
                  <a:avLst/>
                </a:prstGeom>
                <a:solidFill>
                  <a:srgbClr val="FF6565"/>
                </a:solidFill>
                <a:ln w="63500">
                  <a:noFill/>
                </a:ln>
                <a:effectLst/>
                <a:extLst/>
              </p:spPr>
              <p:txBody>
                <a:bodyPr wrap="square" lIns="0" tIns="0" rIns="0" bIns="0" anchor="ctr"/>
                <a:lstStyle/>
                <a:p>
                  <a:pPr latinLnBrk="0"/>
                  <a:endParaRPr lang="ko-KR" altLang="en-US" sz="1000" dirty="0">
                    <a:latin typeface="산돌고딕B" pitchFamily="18" charset="-127"/>
                    <a:ea typeface="산돌고딕B" pitchFamily="18" charset="-127"/>
                  </a:endParaRPr>
                </a:p>
              </p:txBody>
            </p:sp>
            <p:sp>
              <p:nvSpPr>
                <p:cNvPr id="37" name="직사각형 36"/>
                <p:cNvSpPr/>
                <p:nvPr/>
              </p:nvSpPr>
              <p:spPr>
                <a:xfrm>
                  <a:off x="5069527" y="6585979"/>
                  <a:ext cx="285586" cy="271018"/>
                </a:xfrm>
                <a:prstGeom prst="rect">
                  <a:avLst/>
                </a:prstGeom>
                <a:solidFill>
                  <a:srgbClr val="FF0000"/>
                </a:solidFill>
                <a:ln w="15875" algn="ctr">
                  <a:noFill/>
                  <a:round/>
                  <a:headEnd/>
                  <a:tailEnd/>
                </a:ln>
                <a:effectLst/>
                <a:extLst/>
              </p:spPr>
              <p:txBody>
                <a:bodyPr wrap="square" lIns="36000" tIns="36000" rIns="36000" bIns="36000" anchor="ctr"/>
                <a:lstStyle/>
                <a:p>
                  <a:pPr algn="ctr" latinLnBrk="0"/>
                  <a:endParaRPr lang="ko-KR" altLang="en-US" sz="1000" spc="-50" dirty="0">
                    <a:solidFill>
                      <a:schemeClr val="bg1"/>
                    </a:solidFill>
                    <a:latin typeface="Rix고딕 B" panose="02020603020101020101" pitchFamily="18" charset="-127"/>
                    <a:ea typeface="Rix고딕 B" panose="02020603020101020101" pitchFamily="18" charset="-127"/>
                  </a:endParaRPr>
                </a:p>
              </p:txBody>
            </p:sp>
            <p:sp>
              <p:nvSpPr>
                <p:cNvPr id="38" name="직사각형 37"/>
                <p:cNvSpPr/>
                <p:nvPr/>
              </p:nvSpPr>
              <p:spPr>
                <a:xfrm>
                  <a:off x="3861158" y="6649974"/>
                  <a:ext cx="1443792" cy="49202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wrap="none" lIns="0" tIns="0" rIns="0" bIns="0" anchor="ctr"/>
                <a:lstStyle>
                  <a:defPPr>
                    <a:defRPr lang="ko-KR"/>
                  </a:defPPr>
                  <a:lvl1pPr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marL="0" lvl="1" latinLnBrk="0">
                    <a:lnSpc>
                      <a:spcPct val="110000"/>
                    </a:lnSpc>
                    <a:buSzPct val="150000"/>
                    <a:defRPr/>
                  </a:pPr>
                  <a:r>
                    <a:rPr lang="ko-KR" altLang="en-US" sz="1000" spc="-5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고딕 ExtraBold" panose="020D0904000000000000" pitchFamily="50" charset="-127"/>
                      <a:ea typeface="나눔고딕 ExtraBold" panose="020D0904000000000000" pitchFamily="50" charset="-127"/>
                    </a:rPr>
                    <a:t>홍희마케팅 계정입력</a:t>
                  </a:r>
                  <a:r>
                    <a:rPr lang="en-US" altLang="ko-KR" sz="1000" spc="-5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고딕 ExtraBold" panose="020D0904000000000000" pitchFamily="50" charset="-127"/>
                      <a:ea typeface="나눔고딕 ExtraBold" panose="020D0904000000000000" pitchFamily="50" charset="-127"/>
                    </a:rPr>
                    <a:t/>
                  </a:r>
                  <a:br>
                    <a:rPr lang="en-US" altLang="ko-KR" sz="1000" spc="-5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고딕 ExtraBold" panose="020D0904000000000000" pitchFamily="50" charset="-127"/>
                      <a:ea typeface="나눔고딕 ExtraBold" panose="020D0904000000000000" pitchFamily="50" charset="-127"/>
                    </a:rPr>
                  </a:br>
                  <a:r>
                    <a:rPr lang="en-US" altLang="ko-KR" sz="1000" spc="-5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고딕 ExtraBold" panose="020D0904000000000000" pitchFamily="50" charset="-127"/>
                      <a:ea typeface="나눔고딕 ExtraBold" panose="020D0904000000000000" pitchFamily="50" charset="-127"/>
                    </a:rPr>
                    <a:t>( ID : pjjh0305 , PW : pjjh0305)</a:t>
                  </a:r>
                  <a:endParaRPr lang="ko-KR" altLang="en-US" sz="1000" spc="-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endParaRPr>
                </a:p>
              </p:txBody>
            </p:sp>
          </p:grpSp>
          <p:sp>
            <p:nvSpPr>
              <p:cNvPr id="35" name="Text Box 5"/>
              <p:cNvSpPr txBox="1">
                <a:spLocks noChangeArrowheads="1"/>
              </p:cNvSpPr>
              <p:nvPr/>
            </p:nvSpPr>
            <p:spPr bwMode="gray">
              <a:xfrm>
                <a:off x="784600" y="3444615"/>
                <a:ext cx="829851" cy="252465"/>
              </a:xfrm>
              <a:prstGeom prst="rect">
                <a:avLst/>
              </a:prstGeom>
              <a:noFill/>
              <a:ln w="25400" algn="ctr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</a:pPr>
                <a:endParaRPr lang="en-US" altLang="ko-KR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39" name="타원 38"/>
            <p:cNvSpPr/>
            <p:nvPr/>
          </p:nvSpPr>
          <p:spPr>
            <a:xfrm>
              <a:off x="6737268" y="2924084"/>
              <a:ext cx="294912" cy="37379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2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1" name="AutoShape 13"/>
            <p:cNvSpPr>
              <a:spLocks noChangeArrowheads="1"/>
            </p:cNvSpPr>
            <p:nvPr/>
          </p:nvSpPr>
          <p:spPr bwMode="auto">
            <a:xfrm rot="20085571">
              <a:off x="4115786" y="5231633"/>
              <a:ext cx="431654" cy="229407"/>
            </a:xfrm>
            <a:prstGeom prst="rightArrow">
              <a:avLst>
                <a:gd name="adj1" fmla="val 47056"/>
                <a:gd name="adj2" fmla="val 86076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F0000"/>
                </a:gs>
              </a:gsLst>
              <a:lin ang="0" scaled="1"/>
            </a:gradFill>
            <a:ln w="31750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ko-KR" altLang="en-US" dirty="0">
                <a:latin typeface="Rix고딕 B" pitchFamily="18" charset="-127"/>
                <a:ea typeface="Rix고딕 B" pitchFamily="18" charset="-127"/>
              </a:endParaRP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3080555" y="5350995"/>
              <a:ext cx="1186135" cy="617800"/>
              <a:chOff x="706860" y="3389471"/>
              <a:chExt cx="997306" cy="383713"/>
            </a:xfrm>
          </p:grpSpPr>
          <p:grpSp>
            <p:nvGrpSpPr>
              <p:cNvPr id="43" name="그룹 54"/>
              <p:cNvGrpSpPr/>
              <p:nvPr/>
            </p:nvGrpSpPr>
            <p:grpSpPr>
              <a:xfrm>
                <a:off x="706860" y="3389471"/>
                <a:ext cx="997306" cy="383713"/>
                <a:chOff x="3807113" y="6585979"/>
                <a:chExt cx="1548000" cy="612002"/>
              </a:xfrm>
            </p:grpSpPr>
            <p:sp>
              <p:nvSpPr>
                <p:cNvPr id="45" name="직사각형 44"/>
                <p:cNvSpPr/>
                <p:nvPr/>
              </p:nvSpPr>
              <p:spPr>
                <a:xfrm>
                  <a:off x="3807113" y="6585981"/>
                  <a:ext cx="1548000" cy="612000"/>
                </a:xfrm>
                <a:prstGeom prst="rect">
                  <a:avLst/>
                </a:prstGeom>
                <a:solidFill>
                  <a:srgbClr val="FF6565"/>
                </a:solidFill>
                <a:ln w="63500">
                  <a:noFill/>
                </a:ln>
                <a:effectLst/>
                <a:extLst/>
              </p:spPr>
              <p:txBody>
                <a:bodyPr wrap="square" lIns="0" tIns="0" rIns="0" bIns="0" anchor="ctr"/>
                <a:lstStyle/>
                <a:p>
                  <a:pPr latinLnBrk="0"/>
                  <a:endParaRPr lang="ko-KR" altLang="en-US" sz="1000" dirty="0">
                    <a:latin typeface="산돌고딕B" pitchFamily="18" charset="-127"/>
                    <a:ea typeface="산돌고딕B" pitchFamily="18" charset="-127"/>
                  </a:endParaRPr>
                </a:p>
              </p:txBody>
            </p:sp>
            <p:sp>
              <p:nvSpPr>
                <p:cNvPr id="46" name="직사각형 45"/>
                <p:cNvSpPr/>
                <p:nvPr/>
              </p:nvSpPr>
              <p:spPr>
                <a:xfrm>
                  <a:off x="5069527" y="6585979"/>
                  <a:ext cx="285586" cy="271018"/>
                </a:xfrm>
                <a:prstGeom prst="rect">
                  <a:avLst/>
                </a:prstGeom>
                <a:solidFill>
                  <a:srgbClr val="FF0000"/>
                </a:solidFill>
                <a:ln w="15875" algn="ctr">
                  <a:noFill/>
                  <a:round/>
                  <a:headEnd/>
                  <a:tailEnd/>
                </a:ln>
                <a:effectLst/>
                <a:extLst/>
              </p:spPr>
              <p:txBody>
                <a:bodyPr wrap="square" lIns="36000" tIns="36000" rIns="36000" bIns="36000" anchor="ctr"/>
                <a:lstStyle/>
                <a:p>
                  <a:pPr algn="ctr" latinLnBrk="0"/>
                  <a:endParaRPr lang="ko-KR" altLang="en-US" sz="1000" spc="-50" dirty="0">
                    <a:solidFill>
                      <a:schemeClr val="bg1"/>
                    </a:solidFill>
                    <a:latin typeface="Rix고딕 B" panose="02020603020101020101" pitchFamily="18" charset="-127"/>
                    <a:ea typeface="Rix고딕 B" panose="02020603020101020101" pitchFamily="18" charset="-127"/>
                  </a:endParaRPr>
                </a:p>
              </p:txBody>
            </p:sp>
            <p:sp>
              <p:nvSpPr>
                <p:cNvPr id="47" name="직사각형 46"/>
                <p:cNvSpPr/>
                <p:nvPr/>
              </p:nvSpPr>
              <p:spPr>
                <a:xfrm>
                  <a:off x="3861158" y="6649974"/>
                  <a:ext cx="1443792" cy="49202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</p:spPr>
              <p:txBody>
                <a:bodyPr wrap="none" lIns="0" tIns="0" rIns="0" bIns="0" anchor="ctr"/>
                <a:lstStyle>
                  <a:defPPr>
                    <a:defRPr lang="ko-KR"/>
                  </a:defPPr>
                  <a:lvl1pPr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1pPr>
                  <a:lvl2pPr marL="4572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2pPr>
                  <a:lvl3pPr marL="9144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3pPr>
                  <a:lvl4pPr marL="13716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4pPr>
                  <a:lvl5pPr marL="1828800" algn="ctr" rtl="0" fontAlgn="base" latinLnBrk="1">
                    <a:spcBef>
                      <a:spcPct val="0"/>
                    </a:spcBef>
                    <a:spcAft>
                      <a:spcPct val="0"/>
                    </a:spcAft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sz="1900" kern="1200">
                      <a:solidFill>
                        <a:schemeClr val="tx1"/>
                      </a:solidFill>
                      <a:latin typeface="굴림" pitchFamily="50" charset="-127"/>
                      <a:ea typeface="굴림" pitchFamily="50" charset="-127"/>
                      <a:cs typeface="+mn-cs"/>
                    </a:defRPr>
                  </a:lvl9pPr>
                </a:lstStyle>
                <a:p>
                  <a:pPr marL="0" lvl="1" latinLnBrk="0">
                    <a:lnSpc>
                      <a:spcPct val="110000"/>
                    </a:lnSpc>
                    <a:buSzPct val="150000"/>
                    <a:defRPr/>
                  </a:pPr>
                  <a:r>
                    <a:rPr lang="ko-KR" altLang="en-US" sz="1000" spc="-5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나눔고딕 ExtraBold" panose="020D0904000000000000" pitchFamily="50" charset="-127"/>
                      <a:ea typeface="나눔고딕 ExtraBold" panose="020D0904000000000000" pitchFamily="50" charset="-127"/>
                    </a:rPr>
                    <a:t>로그인 클릭</a:t>
                  </a:r>
                  <a:endParaRPr lang="ko-KR" altLang="en-US" sz="1000" spc="-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endParaRPr>
                </a:p>
              </p:txBody>
            </p:sp>
          </p:grpSp>
          <p:sp>
            <p:nvSpPr>
              <p:cNvPr id="44" name="Text Box 5"/>
              <p:cNvSpPr txBox="1">
                <a:spLocks noChangeArrowheads="1"/>
              </p:cNvSpPr>
              <p:nvPr/>
            </p:nvSpPr>
            <p:spPr bwMode="gray">
              <a:xfrm>
                <a:off x="784600" y="3444615"/>
                <a:ext cx="829851" cy="252465"/>
              </a:xfrm>
              <a:prstGeom prst="rect">
                <a:avLst/>
              </a:prstGeom>
              <a:noFill/>
              <a:ln w="25400" algn="ctr">
                <a:noFill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  <p:txBody>
              <a:bodyPr lIns="0" tIns="0" rIns="0" bIns="0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맑은 고딕" pitchFamily="50" charset="-127"/>
                    <a:ea typeface="굴림" pitchFamily="50" charset="-127"/>
                  </a:defRPr>
                </a:lvl9pPr>
              </a:lstStyle>
              <a:p>
                <a:pPr eaLnBrk="1" hangingPunct="1">
                  <a:lnSpc>
                    <a:spcPct val="120000"/>
                  </a:lnSpc>
                </a:pPr>
                <a:endParaRPr lang="en-US" altLang="ko-KR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endParaRPr>
              </a:p>
            </p:txBody>
          </p:sp>
        </p:grpSp>
        <p:sp>
          <p:nvSpPr>
            <p:cNvPr id="48" name="타원 47"/>
            <p:cNvSpPr/>
            <p:nvPr/>
          </p:nvSpPr>
          <p:spPr>
            <a:xfrm>
              <a:off x="2695982" y="5530833"/>
              <a:ext cx="294912" cy="373797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3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51" name="AutoShape 13"/>
            <p:cNvSpPr>
              <a:spLocks noChangeArrowheads="1"/>
            </p:cNvSpPr>
            <p:nvPr/>
          </p:nvSpPr>
          <p:spPr bwMode="auto">
            <a:xfrm rot="9370682" flipV="1">
              <a:off x="6865907" y="3425941"/>
              <a:ext cx="476349" cy="202154"/>
            </a:xfrm>
            <a:prstGeom prst="rightArrow">
              <a:avLst>
                <a:gd name="adj1" fmla="val 47056"/>
                <a:gd name="adj2" fmla="val 86076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F0000"/>
                </a:gs>
              </a:gsLst>
              <a:lin ang="0" scaled="1"/>
            </a:gradFill>
            <a:ln w="31750" algn="ctr">
              <a:noFill/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ko-KR" altLang="en-US" dirty="0">
                <a:latin typeface="Rix고딕 B" pitchFamily="18" charset="-127"/>
                <a:ea typeface="Rix고딕 B" pitchFamily="18" charset="-127"/>
              </a:endParaRPr>
            </a:p>
          </p:txBody>
        </p:sp>
      </p:grp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그림 44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0618" y="4637887"/>
            <a:ext cx="5649114" cy="17859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4" name="그림 43" descr="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7544" y="1923244"/>
            <a:ext cx="8929750" cy="24288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3" y="1332361"/>
            <a:ext cx="2227244" cy="469901"/>
            <a:chOff x="255" y="3581"/>
            <a:chExt cx="1257" cy="296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(2/8)</a:t>
              </a:r>
              <a:endParaRPr lang="ko-KR" altLang="en-US" sz="1200" dirty="0">
                <a:solidFill>
                  <a:srgbClr val="000000"/>
                </a:solidFill>
              </a:endParaRPr>
            </a:p>
            <a:p>
              <a:pPr algn="ctr" eaLnBrk="1" hangingPunct="1"/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793718" y="1861331"/>
            <a:ext cx="1158647" cy="51657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570594" y="5280263"/>
            <a:ext cx="990156" cy="929260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769888" y="6616220"/>
            <a:ext cx="3686200" cy="30768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상호 및 대표전화번호 검색으로 가입</a:t>
            </a:r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사용</a:t>
            </a:r>
            <a:r>
              <a:rPr lang="en-US" altLang="ko-KR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0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여부 확인</a:t>
            </a:r>
            <a:endParaRPr lang="ko-KR" altLang="en-US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AutoShape 13"/>
          <p:cNvSpPr>
            <a:spLocks noChangeArrowheads="1"/>
          </p:cNvSpPr>
          <p:nvPr/>
        </p:nvSpPr>
        <p:spPr bwMode="auto">
          <a:xfrm rot="12900905">
            <a:off x="1967239" y="2463031"/>
            <a:ext cx="375758" cy="128202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2201200" y="2575711"/>
            <a:ext cx="1483376" cy="319090"/>
            <a:chOff x="706860" y="3379534"/>
            <a:chExt cx="997306" cy="383712"/>
          </a:xfrm>
        </p:grpSpPr>
        <p:grpSp>
          <p:nvGrpSpPr>
            <p:cNvPr id="22" name="그룹 54"/>
            <p:cNvGrpSpPr/>
            <p:nvPr/>
          </p:nvGrpSpPr>
          <p:grpSpPr>
            <a:xfrm>
              <a:off x="706860" y="3379534"/>
              <a:ext cx="997306" cy="383712"/>
              <a:chOff x="3807113" y="6570126"/>
              <a:chExt cx="1548000" cy="612000"/>
            </a:xfrm>
          </p:grpSpPr>
          <p:sp>
            <p:nvSpPr>
              <p:cNvPr id="24" name="직사각형 23"/>
              <p:cNvSpPr/>
              <p:nvPr/>
            </p:nvSpPr>
            <p:spPr>
              <a:xfrm>
                <a:off x="3807113" y="6570126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3861158" y="6634122"/>
                <a:ext cx="1443791" cy="49202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중개업회원가입 클릭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23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27" name="타원 26"/>
          <p:cNvSpPr/>
          <p:nvPr/>
        </p:nvSpPr>
        <p:spPr>
          <a:xfrm>
            <a:off x="1879990" y="2584065"/>
            <a:ext cx="252000" cy="26311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979457" y="472402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AutoShape 13"/>
          <p:cNvSpPr>
            <a:spLocks noChangeArrowheads="1"/>
          </p:cNvSpPr>
          <p:nvPr/>
        </p:nvSpPr>
        <p:spPr bwMode="auto">
          <a:xfrm rot="2592303">
            <a:off x="2234021" y="5071879"/>
            <a:ext cx="368845" cy="11706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37" name="그룹 36"/>
          <p:cNvGrpSpPr/>
          <p:nvPr/>
        </p:nvGrpSpPr>
        <p:grpSpPr>
          <a:xfrm>
            <a:off x="1283082" y="4717990"/>
            <a:ext cx="1109620" cy="397518"/>
            <a:chOff x="706860" y="3389471"/>
            <a:chExt cx="997306" cy="383713"/>
          </a:xfrm>
        </p:grpSpPr>
        <p:grpSp>
          <p:nvGrpSpPr>
            <p:cNvPr id="38" name="그룹 54"/>
            <p:cNvGrpSpPr/>
            <p:nvPr/>
          </p:nvGrpSpPr>
          <p:grpSpPr>
            <a:xfrm>
              <a:off x="706860" y="3389471"/>
              <a:ext cx="997306" cy="383713"/>
              <a:chOff x="3807113" y="6585979"/>
              <a:chExt cx="1548000" cy="612002"/>
            </a:xfrm>
          </p:grpSpPr>
          <p:sp>
            <p:nvSpPr>
              <p:cNvPr id="40" name="직사각형 39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41" name="직사각형 40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42" name="직사각형 41"/>
              <p:cNvSpPr/>
              <p:nvPr/>
            </p:nvSpPr>
            <p:spPr>
              <a:xfrm>
                <a:off x="3861158" y="6649974"/>
                <a:ext cx="1443792" cy="4920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검색 버튼 클릭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9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43" name="타원 42"/>
          <p:cNvSpPr/>
          <p:nvPr/>
        </p:nvSpPr>
        <p:spPr>
          <a:xfrm>
            <a:off x="3417874" y="6638151"/>
            <a:ext cx="252000" cy="257477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1" name="그림 30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 descr="4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6040" y="1994681"/>
            <a:ext cx="9945489" cy="4410691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332359"/>
            <a:ext cx="2155805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(3/8)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8428506" y="3835820"/>
            <a:ext cx="1561664" cy="396961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978252" y="4445876"/>
            <a:ext cx="2277960" cy="372155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825592" y="6098638"/>
            <a:ext cx="583022" cy="34424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8279935" y="3685380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2846385" y="429974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4694040" y="594411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사각형 설명선 25"/>
          <p:cNvSpPr/>
          <p:nvPr/>
        </p:nvSpPr>
        <p:spPr>
          <a:xfrm>
            <a:off x="3990953" y="2199074"/>
            <a:ext cx="5070523" cy="1295805"/>
          </a:xfrm>
          <a:prstGeom prst="wedgeRectCallout">
            <a:avLst>
              <a:gd name="adj1" fmla="val 35243"/>
              <a:gd name="adj2" fmla="val 6509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중새사무소 검색 시 상호와 대표전화번호 기입으로 가입여부 확인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가입된 이력이 없는 경우 노출되는 정보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사업자등록번호 조회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사업자등록번호 입력 후 검색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신규가입 진행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확인 클릭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회원 정보가 부동산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114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에 등록되어 있지 않은경우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8" name="그림 1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2880557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그림 48" descr="5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4" y="1909973"/>
            <a:ext cx="9632980" cy="487105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332359"/>
            <a:ext cx="2155805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(4/8)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" name="직사각형 11"/>
          <p:cNvSpPr/>
          <p:nvPr/>
        </p:nvSpPr>
        <p:spPr>
          <a:xfrm>
            <a:off x="2713019" y="2470269"/>
            <a:ext cx="1757304" cy="31756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713018" y="3129685"/>
            <a:ext cx="1985975" cy="31756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713019" y="3690143"/>
            <a:ext cx="1247264" cy="57150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2594370" y="2314185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2579668" y="2999990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2594370" y="3566317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2727378" y="4496532"/>
            <a:ext cx="4548148" cy="1212925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2608729" y="4340448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2722132" y="5953863"/>
            <a:ext cx="3553261" cy="827164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2603484" y="5797779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0" name="사각형 설명선 69"/>
          <p:cNvSpPr/>
          <p:nvPr/>
        </p:nvSpPr>
        <p:spPr>
          <a:xfrm>
            <a:off x="6636958" y="2423309"/>
            <a:ext cx="3424650" cy="1357322"/>
          </a:xfrm>
          <a:prstGeom prst="wedgeRectCallout">
            <a:avLst>
              <a:gd name="adj1" fmla="val -65669"/>
              <a:gd name="adj2" fmla="val 3848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사업자등록번호 조회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사업자 번호 입력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개설등록번호 조회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개설등록번호와 대표자 성명 입력 후 조회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사업자등록증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개설등록증 파일 첨부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중개사무소 정보 입력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대표자 정보 입력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1" name="그림 20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그룹 49"/>
          <p:cNvGrpSpPr/>
          <p:nvPr/>
        </p:nvGrpSpPr>
        <p:grpSpPr>
          <a:xfrm>
            <a:off x="928694" y="1979743"/>
            <a:ext cx="8418534" cy="4801283"/>
            <a:chOff x="714380" y="1979744"/>
            <a:chExt cx="8418534" cy="4539344"/>
          </a:xfrm>
        </p:grpSpPr>
        <p:pic>
          <p:nvPicPr>
            <p:cNvPr id="24" name="그림 23" descr="6-2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4380" y="1979744"/>
              <a:ext cx="8418534" cy="4515531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3" name="직사각형 32"/>
            <p:cNvSpPr/>
            <p:nvPr/>
          </p:nvSpPr>
          <p:spPr>
            <a:xfrm>
              <a:off x="2567209" y="2566185"/>
              <a:ext cx="3064572" cy="1695462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타원 40"/>
            <p:cNvSpPr/>
            <p:nvPr/>
          </p:nvSpPr>
          <p:spPr>
            <a:xfrm>
              <a:off x="2437913" y="2417376"/>
              <a:ext cx="228710" cy="263110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1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854785" y="2534018"/>
              <a:ext cx="3259079" cy="922761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3" name="타원 42"/>
            <p:cNvSpPr/>
            <p:nvPr/>
          </p:nvSpPr>
          <p:spPr>
            <a:xfrm>
              <a:off x="5725489" y="2385209"/>
              <a:ext cx="228710" cy="263110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2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2567209" y="4686683"/>
              <a:ext cx="3583258" cy="1289476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5" name="타원 44"/>
            <p:cNvSpPr/>
            <p:nvPr/>
          </p:nvSpPr>
          <p:spPr>
            <a:xfrm>
              <a:off x="2437913" y="4537874"/>
              <a:ext cx="228710" cy="263110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3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5666497" y="6066647"/>
              <a:ext cx="394583" cy="301212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타원 48"/>
            <p:cNvSpPr/>
            <p:nvPr/>
          </p:nvSpPr>
          <p:spPr>
            <a:xfrm>
              <a:off x="5527568" y="6255978"/>
              <a:ext cx="228710" cy="263110"/>
            </a:xfrm>
            <a:prstGeom prst="ellipse">
              <a:avLst/>
            </a:prstGeom>
            <a:solidFill>
              <a:srgbClr val="FF0000"/>
            </a:solidFill>
            <a:ln w="19050">
              <a:solidFill>
                <a:srgbClr val="FFC00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b="1" dirty="0" smtClean="0">
                  <a:solidFill>
                    <a:schemeClr val="bg1"/>
                  </a:solidFill>
                  <a:latin typeface="나눔고딕" pitchFamily="50" charset="-127"/>
                  <a:ea typeface="나눔고딕" pitchFamily="50" charset="-127"/>
                </a:rPr>
                <a:t>4</a:t>
              </a:r>
              <a:endParaRPr lang="ko-KR" altLang="en-US" sz="1050" b="1" dirty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endParaRPr>
            </a:p>
          </p:txBody>
        </p:sp>
      </p:grp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332359"/>
            <a:ext cx="2155806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(5/8)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6" name="사각형 설명선 45"/>
          <p:cNvSpPr/>
          <p:nvPr/>
        </p:nvSpPr>
        <p:spPr>
          <a:xfrm>
            <a:off x="6989774" y="4137821"/>
            <a:ext cx="2928958" cy="1357322"/>
          </a:xfrm>
          <a:prstGeom prst="wedgeRectCallout">
            <a:avLst>
              <a:gd name="adj1" fmla="val -65391"/>
              <a:gd name="adj2" fmla="val -22571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 정보 입력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사업자명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휴대폰번호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이메일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사업자등록증 정보 입력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업태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종목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사업자발행일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아이디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비밀번호 설정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(3~12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 영문 숫자만 가능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정보 입력 완료 후 등록 클릭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0" name="그림 19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2" name="TextBox 2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그림 24" descr="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9518" y="1994681"/>
            <a:ext cx="9412090" cy="4714908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404812" y="1332359"/>
            <a:ext cx="2155805" cy="284163"/>
            <a:chOff x="404813" y="1332359"/>
            <a:chExt cx="1995488" cy="284163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581026" y="1340297"/>
              <a:ext cx="1819275" cy="2762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(6/8)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404813" y="1611759"/>
              <a:ext cx="1917700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1163" y="1332359"/>
              <a:ext cx="295275" cy="2270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404813" y="1511747"/>
              <a:ext cx="112713" cy="103188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6" name="직사각형 25"/>
          <p:cNvSpPr/>
          <p:nvPr/>
        </p:nvSpPr>
        <p:spPr>
          <a:xfrm>
            <a:off x="2113390" y="4365855"/>
            <a:ext cx="1285433" cy="1172149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AutoShape 13"/>
          <p:cNvSpPr>
            <a:spLocks noChangeArrowheads="1"/>
          </p:cNvSpPr>
          <p:nvPr/>
        </p:nvSpPr>
        <p:spPr bwMode="auto">
          <a:xfrm rot="2592303">
            <a:off x="1776818" y="4157472"/>
            <a:ext cx="368845" cy="11706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825879" y="3803583"/>
            <a:ext cx="1109620" cy="397518"/>
            <a:chOff x="706860" y="3389471"/>
            <a:chExt cx="997306" cy="383713"/>
          </a:xfrm>
        </p:grpSpPr>
        <p:grpSp>
          <p:nvGrpSpPr>
            <p:cNvPr id="30" name="그룹 54"/>
            <p:cNvGrpSpPr/>
            <p:nvPr/>
          </p:nvGrpSpPr>
          <p:grpSpPr>
            <a:xfrm>
              <a:off x="706860" y="3389471"/>
              <a:ext cx="997306" cy="383713"/>
              <a:chOff x="3807113" y="6585979"/>
              <a:chExt cx="1548000" cy="612002"/>
            </a:xfrm>
          </p:grpSpPr>
          <p:sp>
            <p:nvSpPr>
              <p:cNvPr id="32" name="직사각형 31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3861158" y="6649974"/>
                <a:ext cx="1443792" cy="4920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계약종류 선택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1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27" name="타원 26"/>
          <p:cNvSpPr/>
          <p:nvPr/>
        </p:nvSpPr>
        <p:spPr>
          <a:xfrm>
            <a:off x="708407" y="3671506"/>
            <a:ext cx="252000" cy="25200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5" name="그림 34" descr="7-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98626" y="2851937"/>
            <a:ext cx="1790950" cy="1619476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36" name="그림 35" descr="7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17707" y="4856336"/>
            <a:ext cx="1952898" cy="1600423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37" name="그림 36" descr="7-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56026" y="2261385"/>
            <a:ext cx="2495899" cy="3048426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pic>
        <p:nvPicPr>
          <p:cNvPr id="38" name="그림 37" descr="7-2-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61024" y="5618845"/>
            <a:ext cx="1390844" cy="943107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39" name="타원 38"/>
          <p:cNvSpPr/>
          <p:nvPr/>
        </p:nvSpPr>
        <p:spPr>
          <a:xfrm>
            <a:off x="3551639" y="2690425"/>
            <a:ext cx="252000" cy="2520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3956040" y="4709324"/>
            <a:ext cx="252000" cy="2520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6208719" y="2108984"/>
            <a:ext cx="252000" cy="2520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6913984" y="5452696"/>
            <a:ext cx="252000" cy="2520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>
            <a:solidFill>
              <a:schemeClr val="accent5">
                <a:lumMod val="60000"/>
                <a:lumOff val="4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tx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1" name="그림 40" descr="홍희마케팅_로고.jpg"/>
          <p:cNvPicPr>
            <a:picLocks noGrp="1" noChangeAspect="1"/>
          </p:cNvPicPr>
          <p:nvPr isPhoto="1"/>
        </p:nvPicPr>
        <p:blipFill>
          <a:blip r:embed="rId8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2" name="TextBox 41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1" name="Group 282"/>
          <p:cNvGrpSpPr>
            <a:grpSpLocks/>
          </p:cNvGrpSpPr>
          <p:nvPr/>
        </p:nvGrpSpPr>
        <p:grpSpPr bwMode="auto">
          <a:xfrm>
            <a:off x="404812" y="1332359"/>
            <a:ext cx="2155805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(7/8)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1" name="그림 20" descr="7-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6053" y="2066120"/>
            <a:ext cx="9787006" cy="71437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2" name="그림 21" descr="7-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6053" y="2994813"/>
            <a:ext cx="9787006" cy="714380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24" name="그룹 23"/>
          <p:cNvGrpSpPr/>
          <p:nvPr/>
        </p:nvGrpSpPr>
        <p:grpSpPr>
          <a:xfrm>
            <a:off x="2517755" y="4066383"/>
            <a:ext cx="5895972" cy="397518"/>
            <a:chOff x="706863" y="3389471"/>
            <a:chExt cx="997307" cy="383713"/>
          </a:xfrm>
        </p:grpSpPr>
        <p:grpSp>
          <p:nvGrpSpPr>
            <p:cNvPr id="25" name="그룹 54"/>
            <p:cNvGrpSpPr/>
            <p:nvPr/>
          </p:nvGrpSpPr>
          <p:grpSpPr>
            <a:xfrm>
              <a:off x="706863" y="3389471"/>
              <a:ext cx="997307" cy="383713"/>
              <a:chOff x="3807113" y="6585979"/>
              <a:chExt cx="1548000" cy="612002"/>
            </a:xfrm>
          </p:grpSpPr>
          <p:sp>
            <p:nvSpPr>
              <p:cNvPr id="27" name="직사각형 26"/>
              <p:cNvSpPr/>
              <p:nvPr/>
            </p:nvSpPr>
            <p:spPr>
              <a:xfrm>
                <a:off x="3807113" y="6585981"/>
                <a:ext cx="1548000" cy="612000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5069527" y="6585979"/>
                <a:ext cx="285586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3861153" y="6649974"/>
                <a:ext cx="1443790" cy="4920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회원제 상품 </a:t>
                </a:r>
                <a:r>
                  <a:rPr lang="en-US" altLang="ko-KR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( </a:t>
                </a: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클래식</a:t>
                </a:r>
                <a:r>
                  <a:rPr lang="en-US" altLang="ko-KR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, </a:t>
                </a: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로얄 </a:t>
                </a:r>
                <a:r>
                  <a:rPr lang="en-US" altLang="ko-KR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)</a:t>
                </a:r>
                <a:r>
                  <a:rPr lang="ko-KR" altLang="en-US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은 시세모니터 신청시 할인된 금액으로 가능하다</a:t>
                </a:r>
                <a:r>
                  <a:rPr lang="en-US" altLang="ko-KR" sz="1000" spc="-5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고딕 ExtraBold" panose="020D0904000000000000" pitchFamily="50" charset="-127"/>
                    <a:ea typeface="나눔고딕 ExtraBold" panose="020D0904000000000000" pitchFamily="50" charset="-127"/>
                  </a:rPr>
                  <a:t>.</a:t>
                </a: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26" name="Text Box 5"/>
            <p:cNvSpPr txBox="1">
              <a:spLocks noChangeArrowheads="1"/>
            </p:cNvSpPr>
            <p:nvPr/>
          </p:nvSpPr>
          <p:spPr bwMode="gray">
            <a:xfrm>
              <a:off x="784600" y="3444615"/>
              <a:ext cx="829851" cy="252465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pic>
        <p:nvPicPr>
          <p:cNvPr id="31" name="그림 30" descr="7-4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6053" y="5780895"/>
            <a:ext cx="9787006" cy="7382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2" name="그림 31" descr="7-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6053" y="4852201"/>
            <a:ext cx="9787006" cy="71274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그림 18" descr="홍희마케팅_로고.jpg"/>
          <p:cNvPicPr>
            <a:picLocks noGrp="1" noChangeAspect="1"/>
          </p:cNvPicPr>
          <p:nvPr isPhoto="1"/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2359"/>
            <a:ext cx="2155805" cy="284163"/>
            <a:chOff x="255" y="3581"/>
            <a:chExt cx="1257" cy="179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중개업소회원가입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(8/8)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9" name="그림 18" descr="결제화면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74734" y="1923243"/>
            <a:ext cx="8397024" cy="494810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33" name="뺄셈 기호 32"/>
          <p:cNvSpPr/>
          <p:nvPr/>
        </p:nvSpPr>
        <p:spPr>
          <a:xfrm>
            <a:off x="2803506" y="4275934"/>
            <a:ext cx="757243" cy="45719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4" name="뺄셈 기호 33"/>
          <p:cNvSpPr/>
          <p:nvPr/>
        </p:nvSpPr>
        <p:spPr>
          <a:xfrm flipV="1">
            <a:off x="3560749" y="4280697"/>
            <a:ext cx="738193" cy="4572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5" name="뺄셈 기호 34"/>
          <p:cNvSpPr/>
          <p:nvPr/>
        </p:nvSpPr>
        <p:spPr>
          <a:xfrm flipV="1">
            <a:off x="4303705" y="4277837"/>
            <a:ext cx="828681" cy="45719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6" name="뺄셈 기호 35"/>
          <p:cNvSpPr/>
          <p:nvPr/>
        </p:nvSpPr>
        <p:spPr>
          <a:xfrm flipV="1">
            <a:off x="5089522" y="4280697"/>
            <a:ext cx="900119" cy="4572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998771" y="4277722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①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3756014" y="4277722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②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4570407" y="4277722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③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363501" y="4282484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④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3" name="사각형 설명선 42"/>
          <p:cNvSpPr/>
          <p:nvPr/>
        </p:nvSpPr>
        <p:spPr>
          <a:xfrm>
            <a:off x="6461133" y="2366159"/>
            <a:ext cx="2928958" cy="2128852"/>
          </a:xfrm>
          <a:prstGeom prst="wedgeRectCallout">
            <a:avLst>
              <a:gd name="adj1" fmla="val -66041"/>
              <a:gd name="adj2" fmla="val 3503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신용카드 직접결제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카드사 결제프로그램 활성화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계좌이체 직접결제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은행사 결제프로그램 활성화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단말기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페이엣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 완료 후 주문번호 입력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본사 신한계좌 입금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신한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140-009-390-443)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입금 후 업소명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금액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입금자명을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본사 지원 카톡방에 올려 수금번호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자리를 받아 입력한다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결제하기 클릭한다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804555" y="6390499"/>
            <a:ext cx="1044045" cy="438926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6412350" y="6404787"/>
            <a:ext cx="415498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800" dirty="0" smtClean="0">
                <a:solidFill>
                  <a:srgbClr val="FF0000"/>
                </a:solidFill>
              </a:rPr>
              <a:t>⑤</a:t>
            </a:r>
            <a:endParaRPr lang="ko-KR" altLang="en-US" sz="1800" dirty="0">
              <a:solidFill>
                <a:srgbClr val="FF0000"/>
              </a:solidFill>
            </a:endParaRPr>
          </a:p>
        </p:txBody>
      </p:sp>
      <p:pic>
        <p:nvPicPr>
          <p:cNvPr id="21" name="그림 20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497643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55900505"/>
              </p:ext>
            </p:extLst>
          </p:nvPr>
        </p:nvGraphicFramePr>
        <p:xfrm>
          <a:off x="860822" y="2192203"/>
          <a:ext cx="8971758" cy="38744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802"/>
                <a:gridCol w="540401"/>
                <a:gridCol w="540401"/>
                <a:gridCol w="2109960"/>
                <a:gridCol w="1214446"/>
                <a:gridCol w="2571768"/>
                <a:gridCol w="913980"/>
              </a:tblGrid>
              <a:tr h="362915">
                <a:tc grid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상품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수량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금액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300" kern="1200" dirty="0" smtClean="0">
                          <a:solidFill>
                            <a:schemeClr val="bg1"/>
                          </a:solidFill>
                          <a:latin typeface="나눔고딕 ExtraBold" panose="020D0904000000000000" pitchFamily="50" charset="-127"/>
                          <a:ea typeface="나눔고딕 ExtraBold" panose="020D0904000000000000" pitchFamily="50" charset="-127"/>
                          <a:cs typeface="+mn-cs"/>
                        </a:rPr>
                        <a:t>비고</a:t>
                      </a:r>
                      <a:endParaRPr kumimoji="1" lang="ko-KR" altLang="en-US" sz="1300" kern="1200" dirty="0">
                        <a:solidFill>
                          <a:schemeClr val="bg1"/>
                        </a:solidFill>
                        <a:latin typeface="나눔고딕 ExtraBold" panose="020D0904000000000000" pitchFamily="50" charset="-127"/>
                        <a:ea typeface="나눔고딕 ExtraBold" panose="020D0904000000000000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54D68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5096">
                <a:tc row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회원제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(12</a:t>
                      </a:r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</a:t>
                      </a:r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클래식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5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or 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모바일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15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440,000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알짜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추천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52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부동산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114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매물등록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로얄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or 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모바일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770,000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알짜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추천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24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64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None/>
                      </a:pP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프리미엄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20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or 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모바일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1,650,000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None/>
                      </a:pP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알짜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10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추천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40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100</a:t>
                      </a:r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None/>
                      </a:pP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85096">
                <a:tc row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기간제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(6</a:t>
                      </a:r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개월</a:t>
                      </a:r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네이버프리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vert="eaVert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추가전송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198,000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 gridSpan="2">
                  <a:txBody>
                    <a:bodyPr/>
                    <a:lstStyle/>
                    <a:p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네이버 전송 기본 상품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r>
                        <a:rPr kumimoji="1" lang="ko-KR" altLang="en-US" sz="1200" kern="1200" dirty="0" smtClean="0">
                          <a:solidFill>
                            <a:srgbClr val="FF0000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추가 전송은 충전금에서 사용가능</a:t>
                      </a: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5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120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추가전송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319,000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850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180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추가전송 무제한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440,000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en-US" altLang="ko-KR" sz="1200" kern="1200" dirty="0" smtClean="0">
                        <a:solidFill>
                          <a:srgbClr val="FF0000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0040"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건당</a:t>
                      </a:r>
                      <a:endParaRPr kumimoji="1" lang="en-US" altLang="ko-KR" sz="14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충전금차감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건당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일반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1,700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indent="0" algn="l" defTabSz="1043056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1" lang="en-US" altLang="ko-KR" sz="1200" kern="1200" dirty="0" smtClean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2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모바일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600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원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0873">
                <a:tc gridSpan="3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공통사항</a:t>
                      </a: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86400" indent="-86400" algn="ctr" latinLnBrk="1">
                        <a:buFont typeface="Arial" panose="020B0604020202020204" pitchFamily="34" charset="0"/>
                        <a:buChar char="•"/>
                      </a:pP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네이버 노출기간 </a:t>
                      </a:r>
                      <a:r>
                        <a:rPr kumimoji="1" lang="en-US" altLang="ko-KR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30</a:t>
                      </a:r>
                      <a:r>
                        <a:rPr kumimoji="1" lang="ko-KR" altLang="en-US" sz="1200" kern="1200" dirty="0" smtClean="0">
                          <a:solidFill>
                            <a:srgbClr val="4D4D4D"/>
                          </a:solidFill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일</a:t>
                      </a:r>
                      <a:endParaRPr kumimoji="1" lang="ko-KR" altLang="en-US" sz="1200" kern="1200" dirty="0">
                        <a:solidFill>
                          <a:srgbClr val="4D4D4D"/>
                        </a:solidFill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86400" indent="-86400" algn="l" latinLnBrk="1">
                        <a:buFont typeface="Arial" panose="020B0604020202020204" pitchFamily="34" charset="0"/>
                        <a:buChar char="•"/>
                      </a:pPr>
                      <a:endParaRPr kumimoji="1" lang="ko-KR" altLang="en-US" sz="1400" kern="1200" dirty="0">
                        <a:solidFill>
                          <a:srgbClr val="4D4D4D"/>
                        </a:solidFill>
                        <a:latin typeface="산돌고딕 L" pitchFamily="18" charset="-127"/>
                        <a:ea typeface="산돌고딕 L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7" name="Group 282"/>
          <p:cNvGrpSpPr>
            <a:grpSpLocks/>
          </p:cNvGrpSpPr>
          <p:nvPr/>
        </p:nvGrpSpPr>
        <p:grpSpPr bwMode="auto">
          <a:xfrm>
            <a:off x="404813" y="1332359"/>
            <a:ext cx="2227243" cy="284163"/>
            <a:chOff x="255" y="3581"/>
            <a:chExt cx="1257" cy="179"/>
          </a:xfrm>
        </p:grpSpPr>
        <p:sp>
          <p:nvSpPr>
            <p:cNvPr id="8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상품 구성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1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" name="그림 12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6886926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380302" y="1361264"/>
            <a:ext cx="3091083" cy="571536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매물관리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114 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 및 네이버 전송매물 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리스트 확인가능하며 수정 및 재등록 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동일주소매물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신고매물 확인가능</a:t>
            </a:r>
            <a:endParaRPr lang="en-US" altLang="ko-KR" sz="105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시세관리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아파트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분양권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오피스텔 시세입력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시세모니터 약관 및 단지신청 가능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05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중개의뢰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공동중개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온라인 중개의뢰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매도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매수의뢰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),</a:t>
            </a: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공동중개 및 개인매물의뢰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기업부동산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 리스트로 확인가능</a:t>
            </a:r>
            <a:endParaRPr lang="en-US" altLang="ko-KR" sz="10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중개지원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114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어플 및 콜백어플 소개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b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어플 기능 및 이용가이드 안내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</a:t>
            </a: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부가서비스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중개업소 거래 및 구인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구직 등록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아파트보고서 및 이슈리포트 기능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마이페이지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업소정보 수정 및 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114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계약 내용 확인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홈페이지 관리 기능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이벤트광장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114 </a:t>
            </a:r>
            <a:r>
              <a:rPr lang="ko-KR" altLang="en-US" sz="105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제휴업체 및 이벤트 소개</a:t>
            </a:r>
            <a:endParaRPr lang="en-US" altLang="ko-KR" sz="105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1" name="Group 282"/>
          <p:cNvGrpSpPr>
            <a:grpSpLocks/>
          </p:cNvGrpSpPr>
          <p:nvPr/>
        </p:nvGrpSpPr>
        <p:grpSpPr bwMode="auto">
          <a:xfrm>
            <a:off x="404812" y="1332359"/>
            <a:ext cx="2370120" cy="284163"/>
            <a:chOff x="255" y="3581"/>
            <a:chExt cx="1257" cy="179"/>
          </a:xfrm>
        </p:grpSpPr>
        <p:sp>
          <p:nvSpPr>
            <p:cNvPr id="2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메인화면 및 용어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3" name="그림 32" descr="114메인화면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203" y="1780367"/>
            <a:ext cx="6715172" cy="5143536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4" name="뺄셈 기호 33"/>
          <p:cNvSpPr/>
          <p:nvPr/>
        </p:nvSpPr>
        <p:spPr>
          <a:xfrm>
            <a:off x="2151040" y="2166133"/>
            <a:ext cx="561979" cy="47625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0" name="뺄셈 기호 39"/>
          <p:cNvSpPr/>
          <p:nvPr/>
        </p:nvSpPr>
        <p:spPr>
          <a:xfrm flipV="1">
            <a:off x="6165856" y="2161371"/>
            <a:ext cx="900119" cy="45720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260580" y="2139346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①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865423" y="2139346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②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617900" y="2139346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③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4377656" y="2134583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④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5" name="뺄셈 기호 44"/>
          <p:cNvSpPr/>
          <p:nvPr/>
        </p:nvSpPr>
        <p:spPr>
          <a:xfrm>
            <a:off x="2765404" y="2166133"/>
            <a:ext cx="561979" cy="47625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6" name="뺄셈 기호 45"/>
          <p:cNvSpPr/>
          <p:nvPr/>
        </p:nvSpPr>
        <p:spPr>
          <a:xfrm>
            <a:off x="3346436" y="2161370"/>
            <a:ext cx="952514" cy="5238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7" name="뺄셈 기호 46"/>
          <p:cNvSpPr/>
          <p:nvPr/>
        </p:nvSpPr>
        <p:spPr>
          <a:xfrm>
            <a:off x="4327519" y="2161370"/>
            <a:ext cx="447677" cy="5238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8" name="뺄셈 기호 47"/>
          <p:cNvSpPr/>
          <p:nvPr/>
        </p:nvSpPr>
        <p:spPr>
          <a:xfrm>
            <a:off x="4827584" y="2166133"/>
            <a:ext cx="642942" cy="47625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9" name="뺄셈 기호 48"/>
          <p:cNvSpPr/>
          <p:nvPr/>
        </p:nvSpPr>
        <p:spPr>
          <a:xfrm>
            <a:off x="5508626" y="2161370"/>
            <a:ext cx="666755" cy="5238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4967128" y="2139345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⑤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5662453" y="2132795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⑥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6411259" y="2132795"/>
            <a:ext cx="364202" cy="30777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⑦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pic>
        <p:nvPicPr>
          <p:cNvPr id="26" name="그림 25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512996" cy="293688"/>
            <a:chOff x="255" y="3575"/>
            <a:chExt cx="1257" cy="185"/>
          </a:xfrm>
        </p:grpSpPr>
        <p:sp>
          <p:nvSpPr>
            <p:cNvPr id="2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매물관리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3" name="그림 32" descr="114메인화면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203" y="1780367"/>
            <a:ext cx="7558142" cy="514353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26" name="그림 25" descr="114 매물관리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03428" y="2989642"/>
            <a:ext cx="8182720" cy="3362757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27" name="직사각형 26"/>
          <p:cNvSpPr/>
          <p:nvPr/>
        </p:nvSpPr>
        <p:spPr>
          <a:xfrm>
            <a:off x="2303442" y="1942293"/>
            <a:ext cx="714380" cy="28575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AutoShape 13"/>
          <p:cNvSpPr>
            <a:spLocks noChangeArrowheads="1"/>
          </p:cNvSpPr>
          <p:nvPr/>
        </p:nvSpPr>
        <p:spPr bwMode="auto">
          <a:xfrm rot="2277201" flipV="1">
            <a:off x="3006306" y="2491646"/>
            <a:ext cx="969689" cy="218564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13" name="그림 12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707305" y="1899431"/>
            <a:ext cx="9325728" cy="3077005"/>
            <a:chOff x="1060420" y="2566185"/>
            <a:chExt cx="9325728" cy="3077005"/>
          </a:xfrm>
        </p:grpSpPr>
        <p:pic>
          <p:nvPicPr>
            <p:cNvPr id="26" name="그림 25" descr="114 매물관리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60420" y="2566185"/>
              <a:ext cx="9325728" cy="3077005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sp>
          <p:nvSpPr>
            <p:cNvPr id="34" name="뺄셈 기호 33"/>
            <p:cNvSpPr/>
            <p:nvPr/>
          </p:nvSpPr>
          <p:spPr>
            <a:xfrm>
              <a:off x="3446450" y="3809206"/>
              <a:ext cx="1428760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3336911" y="3566317"/>
              <a:ext cx="36420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①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822821" y="3556792"/>
              <a:ext cx="36420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②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6311245" y="4596812"/>
              <a:ext cx="36420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④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45" name="뺄셈 기호 44"/>
            <p:cNvSpPr/>
            <p:nvPr/>
          </p:nvSpPr>
          <p:spPr>
            <a:xfrm>
              <a:off x="4946647" y="3812181"/>
              <a:ext cx="1176346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6" name="뺄셈 기호 45"/>
            <p:cNvSpPr/>
            <p:nvPr/>
          </p:nvSpPr>
          <p:spPr>
            <a:xfrm flipV="1">
              <a:off x="6446845" y="3806349"/>
              <a:ext cx="1004901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7678092" y="3563342"/>
              <a:ext cx="36420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⑤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27" name="뺄셈 기호 26"/>
            <p:cNvSpPr/>
            <p:nvPr/>
          </p:nvSpPr>
          <p:spPr>
            <a:xfrm>
              <a:off x="6399219" y="4842676"/>
              <a:ext cx="1347797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28" name="뺄셈 기호 27"/>
            <p:cNvSpPr/>
            <p:nvPr/>
          </p:nvSpPr>
          <p:spPr>
            <a:xfrm flipV="1">
              <a:off x="7832737" y="3799681"/>
              <a:ext cx="1004901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6313494" y="3552029"/>
              <a:ext cx="364202" cy="30777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③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grpSp>
        <p:nvGrpSpPr>
          <p:cNvPr id="37" name="Group 282"/>
          <p:cNvGrpSpPr>
            <a:grpSpLocks/>
          </p:cNvGrpSpPr>
          <p:nvPr/>
        </p:nvGrpSpPr>
        <p:grpSpPr bwMode="auto">
          <a:xfrm>
            <a:off x="404812" y="1322834"/>
            <a:ext cx="2512996" cy="293688"/>
            <a:chOff x="255" y="3575"/>
            <a:chExt cx="1257" cy="185"/>
          </a:xfrm>
        </p:grpSpPr>
        <p:sp>
          <p:nvSpPr>
            <p:cNvPr id="38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매물관리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9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3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131990" y="5423705"/>
            <a:ext cx="2853666" cy="123880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1.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홍보매물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매물 리스트 및 관리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2.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네이버홍보매물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네이버로 전송한 매물 리스트 및 관리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충전금 결제 및 관리기능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418138" y="5209391"/>
            <a:ext cx="3353732" cy="1631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3.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부동산계약서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부동산계약서 작성 및 출력기능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4.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네매물홍보배너관리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단지배너 상품 신청 및 관리기능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5.DID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홍보매물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DID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사용업소 매물전송 및 설정 기능</a:t>
            </a:r>
          </a:p>
        </p:txBody>
      </p:sp>
      <p:pic>
        <p:nvPicPr>
          <p:cNvPr id="23" name="그림 2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512996" cy="293688"/>
            <a:chOff x="255" y="3575"/>
            <a:chExt cx="1257" cy="185"/>
          </a:xfrm>
        </p:grpSpPr>
        <p:sp>
          <p:nvSpPr>
            <p:cNvPr id="2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중개의뢰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3" name="그림 32" descr="114메인화면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202" y="1780367"/>
            <a:ext cx="8129645" cy="5143536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7" name="직사각형 26"/>
          <p:cNvSpPr/>
          <p:nvPr/>
        </p:nvSpPr>
        <p:spPr>
          <a:xfrm>
            <a:off x="3998903" y="1942293"/>
            <a:ext cx="1000132" cy="28575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AutoShape 13"/>
          <p:cNvSpPr>
            <a:spLocks noChangeArrowheads="1"/>
          </p:cNvSpPr>
          <p:nvPr/>
        </p:nvSpPr>
        <p:spPr bwMode="auto">
          <a:xfrm rot="2277201" flipV="1">
            <a:off x="4968717" y="2442006"/>
            <a:ext cx="881007" cy="235335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26" name="그림 25" descr="114 매물관리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89089" y="2894800"/>
            <a:ext cx="8001056" cy="314327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3" name="그림 12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Group 282"/>
          <p:cNvGrpSpPr>
            <a:grpSpLocks/>
          </p:cNvGrpSpPr>
          <p:nvPr/>
        </p:nvGrpSpPr>
        <p:grpSpPr bwMode="auto">
          <a:xfrm>
            <a:off x="404812" y="1322834"/>
            <a:ext cx="2512996" cy="293688"/>
            <a:chOff x="255" y="3575"/>
            <a:chExt cx="1257" cy="185"/>
          </a:xfrm>
        </p:grpSpPr>
        <p:sp>
          <p:nvSpPr>
            <p:cNvPr id="38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중개의뢰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9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3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2151040" y="4933165"/>
            <a:ext cx="2853666" cy="20082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1.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온라인중개의뢰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매수의뢰 및 매도의뢰 리스트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중개의뢰 신청 가능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2.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공동중개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공동중개 의뢰 및 리스트 체크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3.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개인매물의뢰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 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일반유저의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매도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,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매수 의뢰 매물 확인가능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437188" y="5076041"/>
            <a:ext cx="3353732" cy="18235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4.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기업보유부동산 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법인소유 매물을 기업담당자가 매도의뢰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내홈페이지 의뢰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홈페이지를 통한 매도의뢰 확인 가능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6.SMS 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의뢰</a:t>
            </a: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매물 상세페이지를 통한 의뢰요청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pic>
        <p:nvPicPr>
          <p:cNvPr id="26" name="그림 25" descr="114 매물관리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7305" y="1994681"/>
            <a:ext cx="9325728" cy="2714644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34" name="뺄셈 기호 33"/>
          <p:cNvSpPr/>
          <p:nvPr/>
        </p:nvSpPr>
        <p:spPr>
          <a:xfrm>
            <a:off x="3121910" y="3236506"/>
            <a:ext cx="1181795" cy="48116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983796" y="2980882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①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4288731" y="2967056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②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6861185" y="2972067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④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45" name="뺄셈 기호 44"/>
          <p:cNvSpPr/>
          <p:nvPr/>
        </p:nvSpPr>
        <p:spPr>
          <a:xfrm>
            <a:off x="4450657" y="3235834"/>
            <a:ext cx="719829" cy="48116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6" name="뺄셈 기호 45"/>
          <p:cNvSpPr/>
          <p:nvPr/>
        </p:nvSpPr>
        <p:spPr>
          <a:xfrm flipV="1">
            <a:off x="5856285" y="3246615"/>
            <a:ext cx="1004901" cy="48116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7" name="뺄셈 기호 26"/>
          <p:cNvSpPr/>
          <p:nvPr/>
        </p:nvSpPr>
        <p:spPr>
          <a:xfrm>
            <a:off x="6996784" y="3230822"/>
            <a:ext cx="1112185" cy="48116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722934" y="2978961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③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24" name="뺄셈 기호 23"/>
          <p:cNvSpPr/>
          <p:nvPr/>
        </p:nvSpPr>
        <p:spPr>
          <a:xfrm flipV="1">
            <a:off x="6994537" y="3583740"/>
            <a:ext cx="1209683" cy="4237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9" name="뺄셈 기호 28"/>
          <p:cNvSpPr/>
          <p:nvPr/>
        </p:nvSpPr>
        <p:spPr>
          <a:xfrm>
            <a:off x="7056453" y="3945691"/>
            <a:ext cx="709614" cy="44143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863699" y="3363038"/>
            <a:ext cx="364202" cy="28525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⑤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870710" y="3716163"/>
            <a:ext cx="364202" cy="28525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⑥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pic>
        <p:nvPicPr>
          <p:cNvPr id="28" name="그림 2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2" name="TextBox 31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512996" cy="293688"/>
            <a:chOff x="255" y="3575"/>
            <a:chExt cx="1257" cy="185"/>
          </a:xfrm>
        </p:grpSpPr>
        <p:sp>
          <p:nvSpPr>
            <p:cNvPr id="2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모바일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503202" y="1780367"/>
            <a:ext cx="8415398" cy="5143536"/>
            <a:chOff x="503202" y="1780367"/>
            <a:chExt cx="8129645" cy="5143536"/>
          </a:xfrm>
        </p:grpSpPr>
        <p:pic>
          <p:nvPicPr>
            <p:cNvPr id="33" name="그림 32" descr="114메인화면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3202" y="1780367"/>
              <a:ext cx="8129645" cy="5143536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sp>
          <p:nvSpPr>
            <p:cNvPr id="27" name="직사각형 26"/>
            <p:cNvSpPr/>
            <p:nvPr/>
          </p:nvSpPr>
          <p:spPr>
            <a:xfrm>
              <a:off x="5159746" y="1942293"/>
              <a:ext cx="472706" cy="285752"/>
            </a:xfrm>
            <a:prstGeom prst="rect">
              <a:avLst/>
            </a:prstGeom>
            <a:noFill/>
            <a:ln w="50800">
              <a:solidFill>
                <a:srgbClr val="FF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306" tIns="52153" rIns="104306" bIns="52153" rtlCol="0" anchor="ctr"/>
            <a:lstStyle/>
            <a:p>
              <a:pPr algn="ctr"/>
              <a:endParaRPr lang="ko-KR" altLang="en-US" sz="14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8" name="AutoShape 13"/>
            <p:cNvSpPr>
              <a:spLocks noChangeArrowheads="1"/>
            </p:cNvSpPr>
            <p:nvPr/>
          </p:nvSpPr>
          <p:spPr bwMode="auto">
            <a:xfrm rot="2277201" flipV="1">
              <a:off x="5611659" y="2442006"/>
              <a:ext cx="881007" cy="235335"/>
            </a:xfrm>
            <a:prstGeom prst="rightArrow">
              <a:avLst>
                <a:gd name="adj1" fmla="val 47056"/>
                <a:gd name="adj2" fmla="val 86076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F0000"/>
                </a:gs>
              </a:gsLst>
              <a:lin ang="0" scaled="1"/>
            </a:gradFill>
            <a:ln w="3175" algn="ctr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lIns="0" tIns="0" rIns="0" bIns="0">
              <a:noAutofit/>
            </a:bodyPr>
            <a:lstStyle/>
            <a:p>
              <a:endParaRPr lang="ko-KR" altLang="en-US" dirty="0">
                <a:latin typeface="Rix고딕 B" pitchFamily="18" charset="-127"/>
                <a:ea typeface="Rix고딕 B" pitchFamily="18" charset="-127"/>
              </a:endParaRPr>
            </a:p>
          </p:txBody>
        </p:sp>
      </p:grpSp>
      <p:pic>
        <p:nvPicPr>
          <p:cNvPr id="26" name="그림 25" descr="114 매물관리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31924" y="2923376"/>
            <a:ext cx="8215370" cy="3071833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5" name="그림 14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그룹 27"/>
          <p:cNvGrpSpPr/>
          <p:nvPr/>
        </p:nvGrpSpPr>
        <p:grpSpPr>
          <a:xfrm>
            <a:off x="703230" y="2414517"/>
            <a:ext cx="9251982" cy="3454346"/>
            <a:chOff x="703230" y="2277171"/>
            <a:chExt cx="9325728" cy="1937618"/>
          </a:xfrm>
        </p:grpSpPr>
        <p:pic>
          <p:nvPicPr>
            <p:cNvPr id="26" name="그림 25" descr="114 매물관리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3230" y="2277171"/>
              <a:ext cx="9325728" cy="1937618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sp>
          <p:nvSpPr>
            <p:cNvPr id="34" name="뺄셈 기호 33"/>
            <p:cNvSpPr/>
            <p:nvPr/>
          </p:nvSpPr>
          <p:spPr>
            <a:xfrm>
              <a:off x="3150485" y="3207931"/>
              <a:ext cx="981769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2983796" y="3025782"/>
              <a:ext cx="343590" cy="21294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ko-KR" altLang="en-US" sz="1600" dirty="0" smtClean="0">
                  <a:solidFill>
                    <a:srgbClr val="FF0000"/>
                  </a:solidFill>
                </a:rPr>
                <a:t>①</a:t>
              </a:r>
              <a:endParaRPr lang="ko-KR" alt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4326832" y="3029120"/>
              <a:ext cx="389850" cy="21294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600" dirty="0" smtClean="0">
                  <a:solidFill>
                    <a:srgbClr val="FF0000"/>
                  </a:solidFill>
                </a:rPr>
                <a:t>②</a:t>
              </a:r>
              <a:endParaRPr lang="ko-KR" altLang="en-US" sz="1600" dirty="0">
                <a:solidFill>
                  <a:srgbClr val="FF0000"/>
                </a:solidFill>
              </a:endParaRPr>
            </a:p>
          </p:txBody>
        </p:sp>
        <p:sp>
          <p:nvSpPr>
            <p:cNvPr id="45" name="뺄셈 기호 44"/>
            <p:cNvSpPr/>
            <p:nvPr/>
          </p:nvSpPr>
          <p:spPr>
            <a:xfrm>
              <a:off x="4479233" y="3207259"/>
              <a:ext cx="1157982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512996" cy="293688"/>
            <a:chOff x="255" y="3575"/>
            <a:chExt cx="1257" cy="185"/>
          </a:xfrm>
        </p:grpSpPr>
        <p:sp>
          <p:nvSpPr>
            <p:cNvPr id="38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모바일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9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3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2" name="사각형 설명선 31"/>
          <p:cNvSpPr/>
          <p:nvPr/>
        </p:nvSpPr>
        <p:spPr>
          <a:xfrm>
            <a:off x="6426820" y="3720593"/>
            <a:ext cx="2928958" cy="1500198"/>
          </a:xfrm>
          <a:prstGeom prst="wedgeRectCallout">
            <a:avLst>
              <a:gd name="adj1" fmla="val -65716"/>
              <a:gd name="adj2" fmla="val -3019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Font typeface="Wingdings" pitchFamily="2" charset="2"/>
              <a:buChar char="u"/>
            </a:pP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중개지원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114</a:t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중개지원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114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주요 기능 안내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알플러스에 고객 관리 등록 가능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 typeface="Wingdings" pitchFamily="2" charset="2"/>
              <a:buChar char="u"/>
            </a:pP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114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콜백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114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콜백 주요기능안내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알플러스 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PC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및 모바일 설치 안내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콜백문자 문구 설정 가능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6" name="그림 15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7" name="TextBox 16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98748" cy="293688"/>
            <a:chOff x="255" y="3575"/>
            <a:chExt cx="1257" cy="185"/>
          </a:xfrm>
        </p:grpSpPr>
        <p:sp>
          <p:nvSpPr>
            <p:cNvPr id="2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마이페이지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3" name="그림 32" descr="114메인화면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792" y="1780367"/>
            <a:ext cx="8415398" cy="5143536"/>
          </a:xfrm>
          <a:prstGeom prst="rect">
            <a:avLst/>
          </a:prstGeom>
          <a:ln>
            <a:solidFill>
              <a:schemeClr val="tx2"/>
            </a:solidFill>
          </a:ln>
        </p:spPr>
      </p:pic>
      <p:sp>
        <p:nvSpPr>
          <p:cNvPr id="27" name="직사각형 26"/>
          <p:cNvSpPr/>
          <p:nvPr/>
        </p:nvSpPr>
        <p:spPr>
          <a:xfrm>
            <a:off x="6946911" y="1942293"/>
            <a:ext cx="712762" cy="285752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AutoShape 13"/>
          <p:cNvSpPr>
            <a:spLocks noChangeArrowheads="1"/>
          </p:cNvSpPr>
          <p:nvPr/>
        </p:nvSpPr>
        <p:spPr bwMode="auto">
          <a:xfrm rot="2343680" flipV="1">
            <a:off x="7638151" y="2391012"/>
            <a:ext cx="750131" cy="235335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" algn="ctr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26" name="그림 25" descr="114 매물관리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89048" y="2780499"/>
            <a:ext cx="8572560" cy="321471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13" name="그림 12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38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알플러스 용어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마이페이지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39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3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703230" y="1923243"/>
            <a:ext cx="9325728" cy="3009516"/>
            <a:chOff x="703230" y="1923243"/>
            <a:chExt cx="9325728" cy="2651011"/>
          </a:xfrm>
        </p:grpSpPr>
        <p:pic>
          <p:nvPicPr>
            <p:cNvPr id="26" name="그림 25" descr="114 매물관리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3230" y="1923243"/>
              <a:ext cx="9325728" cy="2651011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sp>
          <p:nvSpPr>
            <p:cNvPr id="10" name="뺄셈 기호 9"/>
            <p:cNvSpPr/>
            <p:nvPr/>
          </p:nvSpPr>
          <p:spPr>
            <a:xfrm>
              <a:off x="3232018" y="3036481"/>
              <a:ext cx="540031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3009707" y="2820669"/>
              <a:ext cx="364202" cy="3239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①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4460181" y="2808761"/>
              <a:ext cx="364202" cy="3239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②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5932289" y="3137118"/>
              <a:ext cx="364202" cy="3239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④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14" name="뺄셈 기호 13"/>
            <p:cNvSpPr/>
            <p:nvPr/>
          </p:nvSpPr>
          <p:spPr>
            <a:xfrm>
              <a:off x="4631632" y="3050822"/>
              <a:ext cx="974525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5" name="뺄셈 기호 14"/>
            <p:cNvSpPr/>
            <p:nvPr/>
          </p:nvSpPr>
          <p:spPr>
            <a:xfrm flipV="1">
              <a:off x="6103740" y="3052094"/>
              <a:ext cx="855711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6" name="뺄셈 기호 15"/>
            <p:cNvSpPr/>
            <p:nvPr/>
          </p:nvSpPr>
          <p:spPr>
            <a:xfrm>
              <a:off x="6134564" y="3360765"/>
              <a:ext cx="652295" cy="59826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5922764" y="2809690"/>
              <a:ext cx="364202" cy="323914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③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18" name="뺄셈 기호 17"/>
            <p:cNvSpPr/>
            <p:nvPr/>
          </p:nvSpPr>
          <p:spPr>
            <a:xfrm flipV="1">
              <a:off x="6097036" y="3674630"/>
              <a:ext cx="977856" cy="45719"/>
            </a:xfrm>
            <a:prstGeom prst="mathMinus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5928097" y="3445891"/>
              <a:ext cx="364202" cy="285257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⑤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2205002" y="5301798"/>
            <a:ext cx="2853666" cy="14311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1.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내정보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내업소 정보 및 계약정보 확인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직접전자결제 가능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2.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홈페이지관리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홈페이지 설정 변경 및 관리가능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37188" y="5056061"/>
            <a:ext cx="3353732" cy="20159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3.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내 문의내역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부동산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에 문의 하기 및 내역 확인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4.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회원문의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에 홍보중 매물에 대한 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일반유저의 문의 내역 확인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사이버신문고</a:t>
            </a: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114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 부정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,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부패 신고 기능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pic>
        <p:nvPicPr>
          <p:cNvPr id="23" name="그림 2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80155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user\Pictures\매경캡쳐\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03230" y="1780367"/>
            <a:ext cx="9286939" cy="4962915"/>
          </a:xfrm>
          <a:prstGeom prst="rect">
            <a:avLst/>
          </a:prstGeom>
          <a:noFill/>
        </p:spPr>
      </p:pic>
      <p:sp>
        <p:nvSpPr>
          <p:cNvPr id="4" name="AutoShape 453"/>
          <p:cNvSpPr>
            <a:spLocks noChangeArrowheads="1"/>
          </p:cNvSpPr>
          <p:nvPr/>
        </p:nvSpPr>
        <p:spPr bwMode="auto">
          <a:xfrm>
            <a:off x="666180" y="1713142"/>
            <a:ext cx="9361040" cy="5091825"/>
          </a:xfrm>
          <a:prstGeom prst="roundRect">
            <a:avLst>
              <a:gd name="adj" fmla="val 0"/>
            </a:avLst>
          </a:prstGeom>
          <a:noFill/>
          <a:ln w="3175" algn="ctr">
            <a:solidFill>
              <a:schemeClr val="bg1">
                <a:lumMod val="85000"/>
              </a:schemeClr>
            </a:solidFill>
            <a:round/>
            <a:headEnd/>
            <a:tailEnd/>
          </a:ln>
          <a:effectLst/>
        </p:spPr>
        <p:txBody>
          <a:bodyPr lIns="72000" tIns="108000" rIns="36000" bIns="36000"/>
          <a:lstStyle/>
          <a:p>
            <a:pPr defTabSz="793750" latinLnBrk="0">
              <a:lnSpc>
                <a:spcPct val="110000"/>
              </a:lnSpc>
              <a:spcBef>
                <a:spcPts val="200"/>
              </a:spcBef>
              <a:buClr>
                <a:schemeClr val="tx1"/>
              </a:buClr>
              <a:defRPr/>
            </a:pPr>
            <a:r>
              <a:rPr lang="en-US" altLang="ko-KR" sz="900" dirty="0" smtClea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rPr>
              <a:t> </a:t>
            </a:r>
            <a:endParaRPr lang="ko-KR" altLang="en-US" sz="900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 flipH="1">
            <a:off x="8010621" y="2508450"/>
            <a:ext cx="827016" cy="710202"/>
          </a:xfrm>
          <a:prstGeom prst="round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0" name="Group 282"/>
          <p:cNvGrpSpPr>
            <a:grpSpLocks/>
          </p:cNvGrpSpPr>
          <p:nvPr/>
        </p:nvGrpSpPr>
        <p:grpSpPr bwMode="auto">
          <a:xfrm>
            <a:off x="404812" y="1332359"/>
            <a:ext cx="2298682" cy="284163"/>
            <a:chOff x="255" y="3581"/>
            <a:chExt cx="1257" cy="179"/>
          </a:xfrm>
        </p:grpSpPr>
        <p:sp>
          <p:nvSpPr>
            <p:cNvPr id="21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네이버홍보매물현황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2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3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5" name="그림 24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435"/>
          <p:cNvSpPr>
            <a:spLocks noChangeArrowheads="1"/>
          </p:cNvSpPr>
          <p:nvPr/>
        </p:nvSpPr>
        <p:spPr bwMode="gray">
          <a:xfrm>
            <a:off x="263302" y="1705969"/>
            <a:ext cx="7004274" cy="533669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8100" algn="ctr">
            <a:solidFill>
              <a:schemeClr val="accent6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1pPr>
            <a:lvl2pPr marL="742950" indent="-28575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2pPr>
            <a:lvl3pPr marL="11430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3pPr>
            <a:lvl4pPr marL="16002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4pPr>
            <a:lvl5pPr marL="2057400" indent="-228600" eaLnBrk="0" hangingPunct="0"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900">
                <a:solidFill>
                  <a:schemeClr val="tx1"/>
                </a:solidFill>
                <a:latin typeface="산돌고딕B" pitchFamily="18" charset="-127"/>
                <a:ea typeface="산돌고딕B" pitchFamily="18" charset="-127"/>
              </a:defRPr>
            </a:lvl9pPr>
          </a:lstStyle>
          <a:p>
            <a:pPr algn="ctr" eaLnBrk="1" latinLnBrk="1" hangingPunct="1"/>
            <a:endParaRPr lang="ko-KR" altLang="en-US" sz="1800" dirty="0">
              <a:ln w="38100">
                <a:solidFill>
                  <a:schemeClr val="accent6"/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075" name="Picture 3" descr="C:\Users\user\Pictures\매경캡쳐\확인매물관리2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32408" y="1743075"/>
            <a:ext cx="6873788" cy="5252266"/>
          </a:xfrm>
          <a:prstGeom prst="rect">
            <a:avLst/>
          </a:prstGeom>
          <a:noFill/>
        </p:spPr>
      </p:pic>
      <p:sp>
        <p:nvSpPr>
          <p:cNvPr id="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362825" y="1923243"/>
            <a:ext cx="3153098" cy="4933176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네이버로 전송한 매물리스트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등록된 매물은 노출기간이 표시된다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 전송 실패한 매물 리스트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실패사유를 클릭하면 사유를 확인할 수 있다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등록매물 중 등록종료 된 매물리스트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노출기간이 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 지나 등록종료된 매물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 맨 우측 재전송 클릭으로 재등록 가능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등록매물 중 거래완료 된 매물리스트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2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등록매물 중 동일주소처리 된 리스트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타 업소에서 등록중인 매물을 거래완료 처리하여 처리 요청되는 매물</a:t>
            </a:r>
            <a: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</a:t>
            </a:r>
            <a:r>
              <a:rPr lang="ko-KR" altLang="en-US" sz="12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처리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" name="뺄셈 기호 20"/>
          <p:cNvSpPr/>
          <p:nvPr/>
        </p:nvSpPr>
        <p:spPr>
          <a:xfrm>
            <a:off x="650842" y="3064698"/>
            <a:ext cx="600079" cy="45719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65103" y="2809074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①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1527149" y="2824181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②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770301" y="2823362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④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34" name="뺄셈 기호 33"/>
          <p:cNvSpPr/>
          <p:nvPr/>
        </p:nvSpPr>
        <p:spPr>
          <a:xfrm>
            <a:off x="1717650" y="3064384"/>
            <a:ext cx="719829" cy="48116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5" name="뺄셈 기호 34"/>
          <p:cNvSpPr/>
          <p:nvPr/>
        </p:nvSpPr>
        <p:spPr>
          <a:xfrm flipV="1">
            <a:off x="2808271" y="3066250"/>
            <a:ext cx="771529" cy="58593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6" name="뺄셈 기호 35"/>
          <p:cNvSpPr/>
          <p:nvPr/>
        </p:nvSpPr>
        <p:spPr>
          <a:xfrm>
            <a:off x="3953526" y="3072592"/>
            <a:ext cx="745470" cy="45719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646344" y="2818599"/>
            <a:ext cx="364202" cy="32391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③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sp>
        <p:nvSpPr>
          <p:cNvPr id="38" name="뺄셈 기호 37"/>
          <p:cNvSpPr/>
          <p:nvPr/>
        </p:nvSpPr>
        <p:spPr>
          <a:xfrm flipV="1">
            <a:off x="4994273" y="3066251"/>
            <a:ext cx="923931" cy="49257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853910" y="2833382"/>
            <a:ext cx="364202" cy="28525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r>
              <a:rPr lang="ko-KR" altLang="en-US" sz="1400" dirty="0" smtClean="0">
                <a:solidFill>
                  <a:srgbClr val="FF0000"/>
                </a:solidFill>
              </a:rPr>
              <a:t>⑤</a:t>
            </a:r>
            <a:endParaRPr lang="ko-KR" altLang="en-US" sz="1400" dirty="0">
              <a:solidFill>
                <a:srgbClr val="FF0000"/>
              </a:solidFill>
            </a:endParaRPr>
          </a:p>
        </p:txBody>
      </p:sp>
      <p:grpSp>
        <p:nvGrpSpPr>
          <p:cNvPr id="40" name="Group 282"/>
          <p:cNvGrpSpPr>
            <a:grpSpLocks/>
          </p:cNvGrpSpPr>
          <p:nvPr/>
        </p:nvGrpSpPr>
        <p:grpSpPr bwMode="auto">
          <a:xfrm>
            <a:off x="404812" y="1332359"/>
            <a:ext cx="2298682" cy="284163"/>
            <a:chOff x="255" y="3581"/>
            <a:chExt cx="1257" cy="179"/>
          </a:xfrm>
        </p:grpSpPr>
        <p:sp>
          <p:nvSpPr>
            <p:cNvPr id="41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네이버홍보매물현황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2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3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45" name="그림 44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3" name="TextBox 22"/>
          <p:cNvSpPr txBox="1"/>
          <p:nvPr/>
        </p:nvSpPr>
        <p:spPr>
          <a:xfrm>
            <a:off x="187524" y="257015"/>
            <a:ext cx="4087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8" name="직사각형 457"/>
          <p:cNvSpPr/>
          <p:nvPr/>
        </p:nvSpPr>
        <p:spPr>
          <a:xfrm>
            <a:off x="374261" y="1780367"/>
            <a:ext cx="6031035" cy="535785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59" name="그룹 1"/>
          <p:cNvGrpSpPr>
            <a:grpSpLocks/>
          </p:cNvGrpSpPr>
          <p:nvPr/>
        </p:nvGrpSpPr>
        <p:grpSpPr bwMode="auto">
          <a:xfrm>
            <a:off x="374205" y="1782578"/>
            <a:ext cx="2011144" cy="333484"/>
            <a:chOff x="404826" y="2898106"/>
            <a:chExt cx="6005513" cy="333484"/>
          </a:xfrm>
        </p:grpSpPr>
        <p:grpSp>
          <p:nvGrpSpPr>
            <p:cNvPr id="490" name="그룹 43"/>
            <p:cNvGrpSpPr>
              <a:grpSpLocks/>
            </p:cNvGrpSpPr>
            <p:nvPr/>
          </p:nvGrpSpPr>
          <p:grpSpPr bwMode="auto">
            <a:xfrm>
              <a:off x="404826" y="2898136"/>
              <a:ext cx="6005513" cy="333454"/>
              <a:chOff x="8426977" y="3356961"/>
              <a:chExt cx="739065" cy="333375"/>
            </a:xfrm>
          </p:grpSpPr>
          <p:sp>
            <p:nvSpPr>
              <p:cNvPr id="492" name="Rectangle 215"/>
              <p:cNvSpPr>
                <a:spLocks noChangeArrowheads="1"/>
              </p:cNvSpPr>
              <p:nvPr/>
            </p:nvSpPr>
            <p:spPr bwMode="gray">
              <a:xfrm>
                <a:off x="8426977" y="3356961"/>
                <a:ext cx="739065" cy="333375"/>
              </a:xfrm>
              <a:prstGeom prst="rect">
                <a:avLst/>
              </a:prstGeom>
              <a:solidFill>
                <a:srgbClr val="3884B2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493" name="그룹 41"/>
              <p:cNvGrpSpPr>
                <a:grpSpLocks/>
              </p:cNvGrpSpPr>
              <p:nvPr/>
            </p:nvGrpSpPr>
            <p:grpSpPr bwMode="auto">
              <a:xfrm>
                <a:off x="8910685" y="3362761"/>
                <a:ext cx="255357" cy="327572"/>
                <a:chOff x="3893723" y="3317041"/>
                <a:chExt cx="255357" cy="327572"/>
              </a:xfrm>
            </p:grpSpPr>
            <p:sp>
              <p:nvSpPr>
                <p:cNvPr id="494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723" y="3317041"/>
                  <a:ext cx="255357" cy="273600"/>
                </a:xfrm>
                <a:prstGeom prst="rtTriangle">
                  <a:avLst/>
                </a:prstGeom>
                <a:solidFill>
                  <a:srgbClr val="2A65AC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495" name="AutoShape 9"/>
                <p:cNvSpPr>
                  <a:spLocks noChangeArrowheads="1"/>
                </p:cNvSpPr>
                <p:nvPr/>
              </p:nvSpPr>
              <p:spPr bwMode="gray">
                <a:xfrm rot="10800000" flipV="1">
                  <a:off x="3997287" y="3488606"/>
                  <a:ext cx="151786" cy="156007"/>
                </a:xfrm>
                <a:prstGeom prst="rtTriangle">
                  <a:avLst/>
                </a:prstGeom>
                <a:solidFill>
                  <a:srgbClr val="969696">
                    <a:alpha val="59999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491" name="직사각형 75"/>
            <p:cNvSpPr>
              <a:spLocks noChangeArrowheads="1"/>
            </p:cNvSpPr>
            <p:nvPr/>
          </p:nvSpPr>
          <p:spPr bwMode="auto">
            <a:xfrm>
              <a:off x="1062040" y="2898106"/>
              <a:ext cx="5348285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매물등록 방법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2" name="그룹 91"/>
          <p:cNvGrpSpPr/>
          <p:nvPr/>
        </p:nvGrpSpPr>
        <p:grpSpPr>
          <a:xfrm>
            <a:off x="393591" y="2143885"/>
            <a:ext cx="5908626" cy="230832"/>
            <a:chOff x="393591" y="2324860"/>
            <a:chExt cx="5908626" cy="230832"/>
          </a:xfrm>
        </p:grpSpPr>
        <p:sp>
          <p:nvSpPr>
            <p:cNvPr id="488" name="TextBox 77"/>
            <p:cNvSpPr txBox="1">
              <a:spLocks noChangeArrowheads="1"/>
            </p:cNvSpPr>
            <p:nvPr/>
          </p:nvSpPr>
          <p:spPr bwMode="auto">
            <a:xfrm>
              <a:off x="611667" y="2324860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네이버</a:t>
              </a:r>
              <a:r>
                <a:rPr lang="en-US" altLang="ko-KR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/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다음 검색창에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부동산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114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입력 후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사이트 주소 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클릭</a:t>
              </a:r>
            </a:p>
          </p:txBody>
        </p:sp>
        <p:sp>
          <p:nvSpPr>
            <p:cNvPr id="489" name="AutoShape 82"/>
            <p:cNvSpPr>
              <a:spLocks noChangeArrowheads="1"/>
            </p:cNvSpPr>
            <p:nvPr/>
          </p:nvSpPr>
          <p:spPr bwMode="auto">
            <a:xfrm>
              <a:off x="393591" y="2352309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01</a:t>
              </a:r>
            </a:p>
          </p:txBody>
        </p:sp>
      </p:grpSp>
      <p:grpSp>
        <p:nvGrpSpPr>
          <p:cNvPr id="7" name="그룹 6"/>
          <p:cNvGrpSpPr/>
          <p:nvPr/>
        </p:nvGrpSpPr>
        <p:grpSpPr>
          <a:xfrm>
            <a:off x="403587" y="2399450"/>
            <a:ext cx="5908626" cy="230832"/>
            <a:chOff x="6730843" y="4921716"/>
            <a:chExt cx="5908626" cy="230832"/>
          </a:xfrm>
        </p:grpSpPr>
        <p:sp>
          <p:nvSpPr>
            <p:cNvPr id="498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오른쪽 상단 중개회원존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클릭</a:t>
              </a:r>
            </a:p>
          </p:txBody>
        </p:sp>
        <p:sp>
          <p:nvSpPr>
            <p:cNvPr id="499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02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00" name="그룹 499"/>
          <p:cNvGrpSpPr/>
          <p:nvPr/>
        </p:nvGrpSpPr>
        <p:grpSpPr>
          <a:xfrm>
            <a:off x="403587" y="2659955"/>
            <a:ext cx="5908626" cy="230832"/>
            <a:chOff x="6730843" y="4921716"/>
            <a:chExt cx="5908626" cy="230832"/>
          </a:xfrm>
        </p:grpSpPr>
        <p:sp>
          <p:nvSpPr>
            <p:cNvPr id="501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부동산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114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중개업소 아이디와 패스워드 입력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02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03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06" name="그룹 505"/>
          <p:cNvGrpSpPr/>
          <p:nvPr/>
        </p:nvGrpSpPr>
        <p:grpSpPr>
          <a:xfrm>
            <a:off x="403587" y="2920460"/>
            <a:ext cx="5908626" cy="230832"/>
            <a:chOff x="6730843" y="4921716"/>
            <a:chExt cx="5908626" cy="230832"/>
          </a:xfrm>
        </p:grpSpPr>
        <p:sp>
          <p:nvSpPr>
            <p:cNvPr id="507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알플러스 오른쪽 상단 바둑판 메뉴 중 첫번째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매물 등록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버튼 클릭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08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04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09" name="그룹 508"/>
          <p:cNvGrpSpPr/>
          <p:nvPr/>
        </p:nvGrpSpPr>
        <p:grpSpPr>
          <a:xfrm>
            <a:off x="403587" y="3190490"/>
            <a:ext cx="5908626" cy="230832"/>
            <a:chOff x="6730843" y="4921716"/>
            <a:chExt cx="5908626" cy="230832"/>
          </a:xfrm>
        </p:grpSpPr>
        <p:sp>
          <p:nvSpPr>
            <p:cNvPr id="510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매물 기본 정보 입력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 V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표시된 항복은 필수 입력사항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 –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네이버 전송 시 전송여부 체크박스 클릭</a:t>
              </a:r>
              <a:endParaRPr lang="ko-KR" altLang="en-US" sz="9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1" name="AutoShape 82"/>
            <p:cNvSpPr>
              <a:spLocks noChangeArrowheads="1"/>
            </p:cNvSpPr>
            <p:nvPr/>
          </p:nvSpPr>
          <p:spPr bwMode="auto">
            <a:xfrm>
              <a:off x="6730843" y="494916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05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12" name="그룹 511"/>
          <p:cNvGrpSpPr/>
          <p:nvPr/>
        </p:nvGrpSpPr>
        <p:grpSpPr>
          <a:xfrm>
            <a:off x="403587" y="3460520"/>
            <a:ext cx="5908626" cy="369332"/>
            <a:chOff x="6730843" y="4921716"/>
            <a:chExt cx="5908626" cy="369332"/>
          </a:xfrm>
        </p:grpSpPr>
        <p:sp>
          <p:nvSpPr>
            <p:cNvPr id="513" name="TextBox 77"/>
            <p:cNvSpPr txBox="1">
              <a:spLocks noChangeArrowheads="1"/>
            </p:cNvSpPr>
            <p:nvPr/>
          </p:nvSpPr>
          <p:spPr bwMode="auto">
            <a:xfrm>
              <a:off x="6948919" y="4921716"/>
              <a:ext cx="569055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네이버 홍보확인 방식을 선택 후 정보 입력</a:t>
              </a:r>
              <a:endPara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현장확인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2,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홍보확인서 중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개 방식 택일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</p:txBody>
        </p:sp>
        <p:sp>
          <p:nvSpPr>
            <p:cNvPr id="514" name="AutoShape 82"/>
            <p:cNvSpPr>
              <a:spLocks noChangeArrowheads="1"/>
            </p:cNvSpPr>
            <p:nvPr/>
          </p:nvSpPr>
          <p:spPr bwMode="auto">
            <a:xfrm>
              <a:off x="6730843" y="5004822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06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15" name="그룹 514"/>
          <p:cNvGrpSpPr/>
          <p:nvPr/>
        </p:nvGrpSpPr>
        <p:grpSpPr>
          <a:xfrm>
            <a:off x="403587" y="3857604"/>
            <a:ext cx="5908626" cy="784830"/>
            <a:chOff x="6730843" y="5048770"/>
            <a:chExt cx="5908626" cy="784830"/>
          </a:xfrm>
        </p:grpSpPr>
        <p:sp>
          <p:nvSpPr>
            <p:cNvPr id="516" name="TextBox 77"/>
            <p:cNvSpPr txBox="1">
              <a:spLocks noChangeArrowheads="1"/>
            </p:cNvSpPr>
            <p:nvPr/>
          </p:nvSpPr>
          <p:spPr bwMode="auto">
            <a:xfrm>
              <a:off x="6948919" y="5048770"/>
              <a:ext cx="5690550" cy="7848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현장확인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네이버와 계약된 업체를 통해 현장방문 사진 및 동영상 촬영 후 네이버 광고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b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소유주의 휴대폰번호입력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소유주에게 문자 발송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소우주가 네이버정보 로그인 후 직접 인증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b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모바일확인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2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소유주의 휴대폰정보 입력 후 등기부등본을 첨부하여 등록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검수업체에서 실 소유주에게 전화하여 광고의뢰 확인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홍보확인서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–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소유주 명을 기재 후 전자홍보확인서 첨부하여 검수업체에 확인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17" name="AutoShape 82"/>
            <p:cNvSpPr>
              <a:spLocks noChangeArrowheads="1"/>
            </p:cNvSpPr>
            <p:nvPr/>
          </p:nvSpPr>
          <p:spPr bwMode="auto">
            <a:xfrm>
              <a:off x="6730843" y="5324745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07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18" name="그룹 517"/>
          <p:cNvGrpSpPr/>
          <p:nvPr/>
        </p:nvGrpSpPr>
        <p:grpSpPr>
          <a:xfrm>
            <a:off x="403587" y="4668795"/>
            <a:ext cx="5908626" cy="230832"/>
            <a:chOff x="6730843" y="5184688"/>
            <a:chExt cx="5908626" cy="230832"/>
          </a:xfrm>
        </p:grpSpPr>
        <p:sp>
          <p:nvSpPr>
            <p:cNvPr id="519" name="TextBox 77"/>
            <p:cNvSpPr txBox="1">
              <a:spLocks noChangeArrowheads="1"/>
            </p:cNvSpPr>
            <p:nvPr/>
          </p:nvSpPr>
          <p:spPr bwMode="auto">
            <a:xfrm>
              <a:off x="6948919" y="5184688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모두 동의합니다 체크박스 체크 후 매물등록하기 클릭</a:t>
              </a:r>
              <a:endParaRPr lang="en-US" altLang="ko-KR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20" name="AutoShape 82"/>
            <p:cNvSpPr>
              <a:spLocks noChangeArrowheads="1"/>
            </p:cNvSpPr>
            <p:nvPr/>
          </p:nvSpPr>
          <p:spPr bwMode="auto">
            <a:xfrm>
              <a:off x="6730843" y="5201699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08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21" name="그룹 520"/>
          <p:cNvGrpSpPr/>
          <p:nvPr/>
        </p:nvGrpSpPr>
        <p:grpSpPr>
          <a:xfrm>
            <a:off x="403587" y="4926572"/>
            <a:ext cx="5913125" cy="230832"/>
            <a:chOff x="6730843" y="5055946"/>
            <a:chExt cx="5913125" cy="230832"/>
          </a:xfrm>
        </p:grpSpPr>
        <p:sp>
          <p:nvSpPr>
            <p:cNvPr id="522" name="TextBox 77"/>
            <p:cNvSpPr txBox="1">
              <a:spLocks noChangeArrowheads="1"/>
            </p:cNvSpPr>
            <p:nvPr/>
          </p:nvSpPr>
          <p:spPr bwMode="auto">
            <a:xfrm>
              <a:off x="6953418" y="5055946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결제하기 버튼을 클릭한다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. 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네이버전송쿠폰이 있을때는 쿠폰 자동적용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없을때는 충전금차감 선택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23" name="AutoShape 82"/>
            <p:cNvSpPr>
              <a:spLocks noChangeArrowheads="1"/>
            </p:cNvSpPr>
            <p:nvPr/>
          </p:nvSpPr>
          <p:spPr bwMode="auto">
            <a:xfrm>
              <a:off x="6730843" y="5076300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09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24" name="그룹 523"/>
          <p:cNvGrpSpPr/>
          <p:nvPr/>
        </p:nvGrpSpPr>
        <p:grpSpPr>
          <a:xfrm>
            <a:off x="403587" y="5445288"/>
            <a:ext cx="5908626" cy="230832"/>
            <a:chOff x="6730843" y="5142833"/>
            <a:chExt cx="5908626" cy="230832"/>
          </a:xfrm>
        </p:grpSpPr>
        <p:sp>
          <p:nvSpPr>
            <p:cNvPr id="525" name="TextBox 77"/>
            <p:cNvSpPr txBox="1">
              <a:spLocks noChangeArrowheads="1"/>
            </p:cNvSpPr>
            <p:nvPr/>
          </p:nvSpPr>
          <p:spPr bwMode="auto">
            <a:xfrm>
              <a:off x="6948919" y="5142833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 방식의 경우 소유주의 네이버 가입여부 확인필수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미가입회원 인증불가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26" name="AutoShape 82"/>
            <p:cNvSpPr>
              <a:spLocks noChangeArrowheads="1"/>
            </p:cNvSpPr>
            <p:nvPr/>
          </p:nvSpPr>
          <p:spPr bwMode="auto">
            <a:xfrm>
              <a:off x="6730843" y="5160451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11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27" name="그룹 526"/>
          <p:cNvGrpSpPr/>
          <p:nvPr/>
        </p:nvGrpSpPr>
        <p:grpSpPr>
          <a:xfrm>
            <a:off x="403587" y="5709458"/>
            <a:ext cx="5908626" cy="230832"/>
            <a:chOff x="6730843" y="5217072"/>
            <a:chExt cx="5908626" cy="230832"/>
          </a:xfrm>
        </p:grpSpPr>
        <p:sp>
          <p:nvSpPr>
            <p:cNvPr id="528" name="TextBox 77"/>
            <p:cNvSpPr txBox="1">
              <a:spLocks noChangeArrowheads="1"/>
            </p:cNvSpPr>
            <p:nvPr/>
          </p:nvSpPr>
          <p:spPr bwMode="auto">
            <a:xfrm>
              <a:off x="6948919" y="5217072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모바일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2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방식의 경우 휴대폰정보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통신사확인필요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주의하고 등기부등본은 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JPG,PDF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파일로 첨부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29" name="AutoShape 82"/>
            <p:cNvSpPr>
              <a:spLocks noChangeArrowheads="1"/>
            </p:cNvSpPr>
            <p:nvPr/>
          </p:nvSpPr>
          <p:spPr bwMode="auto">
            <a:xfrm>
              <a:off x="6730843" y="5239799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11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30" name="그룹 529"/>
          <p:cNvGrpSpPr/>
          <p:nvPr/>
        </p:nvGrpSpPr>
        <p:grpSpPr>
          <a:xfrm>
            <a:off x="403587" y="6620525"/>
            <a:ext cx="5908626" cy="230832"/>
            <a:chOff x="6730843" y="5074197"/>
            <a:chExt cx="5908626" cy="230832"/>
          </a:xfrm>
        </p:grpSpPr>
        <p:sp>
          <p:nvSpPr>
            <p:cNvPr id="531" name="TextBox 77"/>
            <p:cNvSpPr txBox="1">
              <a:spLocks noChangeArrowheads="1"/>
            </p:cNvSpPr>
            <p:nvPr/>
          </p:nvSpPr>
          <p:spPr bwMode="auto">
            <a:xfrm>
              <a:off x="6948919" y="5074197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검수업체에서 소유주 확인이 완료되면 네이버와 부동산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114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에 동시 노출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32" name="AutoShape 82"/>
            <p:cNvSpPr>
              <a:spLocks noChangeArrowheads="1"/>
            </p:cNvSpPr>
            <p:nvPr/>
          </p:nvSpPr>
          <p:spPr bwMode="auto">
            <a:xfrm>
              <a:off x="6730843" y="5101727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12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33" name="그룹 532"/>
          <p:cNvGrpSpPr/>
          <p:nvPr/>
        </p:nvGrpSpPr>
        <p:grpSpPr>
          <a:xfrm>
            <a:off x="403587" y="6878950"/>
            <a:ext cx="5917829" cy="230832"/>
            <a:chOff x="6730843" y="5099579"/>
            <a:chExt cx="5917829" cy="230832"/>
          </a:xfrm>
        </p:grpSpPr>
        <p:sp>
          <p:nvSpPr>
            <p:cNvPr id="534" name="TextBox 77"/>
            <p:cNvSpPr txBox="1">
              <a:spLocks noChangeArrowheads="1"/>
            </p:cNvSpPr>
            <p:nvPr/>
          </p:nvSpPr>
          <p:spPr bwMode="auto">
            <a:xfrm>
              <a:off x="6958122" y="5099579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물건등록 완료 후 필히 등록여부 꼭</a:t>
              </a:r>
              <a:r>
                <a:rPr lang="en-US" altLang="ko-KR" sz="9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확인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반려시 재등록 요청해야 함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콜센터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031-707-0114)</a:t>
              </a:r>
            </a:p>
          </p:txBody>
        </p:sp>
        <p:sp>
          <p:nvSpPr>
            <p:cNvPr id="535" name="AutoShape 82"/>
            <p:cNvSpPr>
              <a:spLocks noChangeArrowheads="1"/>
            </p:cNvSpPr>
            <p:nvPr/>
          </p:nvSpPr>
          <p:spPr bwMode="auto">
            <a:xfrm>
              <a:off x="6730843" y="5112826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13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49" name="직사각형 1"/>
          <p:cNvSpPr>
            <a:spLocks noChangeArrowheads="1"/>
          </p:cNvSpPr>
          <p:nvPr/>
        </p:nvSpPr>
        <p:spPr bwMode="auto">
          <a:xfrm>
            <a:off x="4266580" y="6804967"/>
            <a:ext cx="60261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맑은 고딕" pitchFamily="50" charset="-127"/>
                <a:ea typeface="굴림" pitchFamily="50" charset="-127"/>
              </a:defRPr>
            </a:lvl9pPr>
          </a:lstStyle>
          <a:p>
            <a:pPr algn="r" eaLnBrk="1" latinLnBrk="0" hangingPunct="1"/>
            <a:r>
              <a:rPr kumimoji="0" lang="en-US" altLang="ko-KR" sz="1000" dirty="0">
                <a:latin typeface="굴림" pitchFamily="50" charset="-127"/>
              </a:rPr>
              <a:t>※ </a:t>
            </a:r>
            <a:r>
              <a:rPr kumimoji="0" lang="ko-KR" altLang="en-US" sz="1000" dirty="0" smtClean="0">
                <a:latin typeface="굴림" pitchFamily="50" charset="-127"/>
              </a:rPr>
              <a:t>부동산</a:t>
            </a:r>
            <a:r>
              <a:rPr kumimoji="0" lang="en-US" altLang="ko-KR" sz="1000" dirty="0" smtClean="0">
                <a:latin typeface="굴림" pitchFamily="50" charset="-127"/>
              </a:rPr>
              <a:t>114</a:t>
            </a:r>
            <a:r>
              <a:rPr kumimoji="0" lang="ko-KR" altLang="en-US" sz="1000" dirty="0" smtClean="0">
                <a:latin typeface="굴림" pitchFamily="50" charset="-127"/>
              </a:rPr>
              <a:t>는 대표자변경 시 정보변경으로 양도 </a:t>
            </a:r>
            <a:r>
              <a:rPr kumimoji="0" lang="en-US" altLang="ko-KR" sz="1000" dirty="0" smtClean="0">
                <a:latin typeface="굴림" pitchFamily="50" charset="-127"/>
              </a:rPr>
              <a:t>· </a:t>
            </a:r>
            <a:r>
              <a:rPr kumimoji="0" lang="ko-KR" altLang="en-US" sz="1000" dirty="0" smtClean="0">
                <a:latin typeface="굴림" pitchFamily="50" charset="-127"/>
              </a:rPr>
              <a:t>양수 가능</a:t>
            </a:r>
            <a:endParaRPr kumimoji="0" lang="ko-KR" altLang="en-US" sz="1000" dirty="0">
              <a:latin typeface="굴림" pitchFamily="50" charset="-127"/>
            </a:endParaRPr>
          </a:p>
        </p:txBody>
      </p:sp>
      <p:grpSp>
        <p:nvGrpSpPr>
          <p:cNvPr id="93" name="그룹 92"/>
          <p:cNvGrpSpPr/>
          <p:nvPr/>
        </p:nvGrpSpPr>
        <p:grpSpPr>
          <a:xfrm>
            <a:off x="403190" y="5185579"/>
            <a:ext cx="5908626" cy="230832"/>
            <a:chOff x="6730843" y="5217072"/>
            <a:chExt cx="5908626" cy="230832"/>
          </a:xfrm>
        </p:grpSpPr>
        <p:sp>
          <p:nvSpPr>
            <p:cNvPr id="94" name="TextBox 77"/>
            <p:cNvSpPr txBox="1">
              <a:spLocks noChangeArrowheads="1"/>
            </p:cNvSpPr>
            <p:nvPr/>
          </p:nvSpPr>
          <p:spPr bwMode="auto">
            <a:xfrm>
              <a:off x="6948919" y="5217072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현장확인 방식의 경우 기타주소란에 방문시 필요한 비번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현광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방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과 소유주 연락처 기재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방문희망일자 입력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5" name="AutoShape 82"/>
            <p:cNvSpPr>
              <a:spLocks noChangeArrowheads="1"/>
            </p:cNvSpPr>
            <p:nvPr/>
          </p:nvSpPr>
          <p:spPr bwMode="auto">
            <a:xfrm>
              <a:off x="6730843" y="5239799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10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6" name="그룹 95"/>
          <p:cNvGrpSpPr/>
          <p:nvPr/>
        </p:nvGrpSpPr>
        <p:grpSpPr>
          <a:xfrm>
            <a:off x="400106" y="5964018"/>
            <a:ext cx="5908626" cy="369332"/>
            <a:chOff x="6730843" y="5056721"/>
            <a:chExt cx="5908626" cy="369332"/>
          </a:xfrm>
        </p:grpSpPr>
        <p:sp>
          <p:nvSpPr>
            <p:cNvPr id="97" name="TextBox 77"/>
            <p:cNvSpPr txBox="1">
              <a:spLocks noChangeArrowheads="1"/>
            </p:cNvSpPr>
            <p:nvPr/>
          </p:nvSpPr>
          <p:spPr bwMode="auto">
            <a:xfrm>
              <a:off x="6948919" y="5056721"/>
              <a:ext cx="5690550" cy="3693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전화확인 방식의 경우 매물등록이 완료되어 검수업체에서 소유주에게 확인 전화 후 노출 됨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(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소유자 부재 시 물건 등록이 안되오니 사전에 소유자에게 연락 필수</a:t>
              </a:r>
              <a:r>
                <a:rPr lang="en-US" altLang="ko-KR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)</a:t>
              </a:r>
            </a:p>
          </p:txBody>
        </p:sp>
        <p:sp>
          <p:nvSpPr>
            <p:cNvPr id="98" name="AutoShape 82"/>
            <p:cNvSpPr>
              <a:spLocks noChangeArrowheads="1"/>
            </p:cNvSpPr>
            <p:nvPr/>
          </p:nvSpPr>
          <p:spPr bwMode="auto">
            <a:xfrm>
              <a:off x="6730843" y="5160451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10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9" name="그룹 98"/>
          <p:cNvGrpSpPr/>
          <p:nvPr/>
        </p:nvGrpSpPr>
        <p:grpSpPr>
          <a:xfrm>
            <a:off x="403587" y="6357158"/>
            <a:ext cx="5908626" cy="230832"/>
            <a:chOff x="6730843" y="5217072"/>
            <a:chExt cx="5908626" cy="230832"/>
          </a:xfrm>
        </p:grpSpPr>
        <p:sp>
          <p:nvSpPr>
            <p:cNvPr id="100" name="TextBox 77"/>
            <p:cNvSpPr txBox="1">
              <a:spLocks noChangeArrowheads="1"/>
            </p:cNvSpPr>
            <p:nvPr/>
          </p:nvSpPr>
          <p:spPr bwMode="auto">
            <a:xfrm>
              <a:off x="6948919" y="5217072"/>
              <a:ext cx="5690550" cy="2308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홍보확인 방식의 경우 소유주 명의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서명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싸인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, </a:t>
              </a:r>
              <a:r>
                <a:rPr lang="ko-KR" altLang="en-US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동의체크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를 기재하고 </a:t>
              </a:r>
              <a:r>
                <a:rPr lang="en-US" altLang="ko-KR" sz="9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02-2046-9955</a:t>
              </a:r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굴림" pitchFamily="50" charset="-127"/>
                  <a:ea typeface="굴림" pitchFamily="50" charset="-127"/>
                </a:rPr>
                <a:t>로 팩스 발송</a:t>
              </a:r>
              <a:endParaRPr lang="ko-KR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01" name="AutoShape 82"/>
            <p:cNvSpPr>
              <a:spLocks noChangeArrowheads="1"/>
            </p:cNvSpPr>
            <p:nvPr/>
          </p:nvSpPr>
          <p:spPr bwMode="auto">
            <a:xfrm>
              <a:off x="6730843" y="5239799"/>
              <a:ext cx="218076" cy="185220"/>
            </a:xfrm>
            <a:prstGeom prst="roundRect">
              <a:avLst>
                <a:gd name="adj" fmla="val 50000"/>
              </a:avLst>
            </a:prstGeom>
            <a:solidFill>
              <a:srgbClr val="FF6600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133032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133032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133032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133032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ko-KR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11</a:t>
              </a:r>
              <a:endPara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546" name="직사각형 545"/>
          <p:cNvSpPr/>
          <p:nvPr/>
        </p:nvSpPr>
        <p:spPr>
          <a:xfrm>
            <a:off x="6646620" y="3075236"/>
            <a:ext cx="3740640" cy="295408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547" name="그룹 2"/>
          <p:cNvGrpSpPr>
            <a:grpSpLocks/>
          </p:cNvGrpSpPr>
          <p:nvPr/>
        </p:nvGrpSpPr>
        <p:grpSpPr bwMode="auto">
          <a:xfrm>
            <a:off x="6642844" y="3068463"/>
            <a:ext cx="2011144" cy="333452"/>
            <a:chOff x="404814" y="4831691"/>
            <a:chExt cx="6005512" cy="333452"/>
          </a:xfrm>
        </p:grpSpPr>
        <p:grpSp>
          <p:nvGrpSpPr>
            <p:cNvPr id="548" name="그룹 44"/>
            <p:cNvGrpSpPr>
              <a:grpSpLocks/>
            </p:cNvGrpSpPr>
            <p:nvPr/>
          </p:nvGrpSpPr>
          <p:grpSpPr bwMode="auto">
            <a:xfrm>
              <a:off x="404814" y="4831691"/>
              <a:ext cx="6005512" cy="333452"/>
              <a:chOff x="8442217" y="5027302"/>
              <a:chExt cx="739065" cy="333375"/>
            </a:xfrm>
          </p:grpSpPr>
          <p:sp>
            <p:nvSpPr>
              <p:cNvPr id="550" name="Rectangle 215"/>
              <p:cNvSpPr>
                <a:spLocks noChangeArrowheads="1"/>
              </p:cNvSpPr>
              <p:nvPr/>
            </p:nvSpPr>
            <p:spPr bwMode="gray">
              <a:xfrm>
                <a:off x="8442217" y="5027302"/>
                <a:ext cx="739065" cy="333375"/>
              </a:xfrm>
              <a:prstGeom prst="rect">
                <a:avLst/>
              </a:prstGeom>
              <a:solidFill>
                <a:srgbClr val="01A2BE"/>
              </a:solidFill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ko-KR" altLang="en-US" sz="1800" dirty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grpSp>
            <p:nvGrpSpPr>
              <p:cNvPr id="551" name="그룹 72"/>
              <p:cNvGrpSpPr>
                <a:grpSpLocks/>
              </p:cNvGrpSpPr>
              <p:nvPr/>
            </p:nvGrpSpPr>
            <p:grpSpPr bwMode="auto">
              <a:xfrm>
                <a:off x="8925695" y="5027302"/>
                <a:ext cx="255587" cy="333372"/>
                <a:chOff x="3893493" y="3311241"/>
                <a:chExt cx="255587" cy="333372"/>
              </a:xfrm>
            </p:grpSpPr>
            <p:sp>
              <p:nvSpPr>
                <p:cNvPr id="552" name="AutoShape 8"/>
                <p:cNvSpPr>
                  <a:spLocks noChangeArrowheads="1"/>
                </p:cNvSpPr>
                <p:nvPr/>
              </p:nvSpPr>
              <p:spPr bwMode="gray">
                <a:xfrm rot="10800000">
                  <a:off x="3893493" y="3311241"/>
                  <a:ext cx="255587" cy="273050"/>
                </a:xfrm>
                <a:prstGeom prst="rtTriangle">
                  <a:avLst/>
                </a:prstGeom>
                <a:solidFill>
                  <a:srgbClr val="007084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553" name="AutoShape 9"/>
                <p:cNvSpPr>
                  <a:spLocks noChangeAspect="1" noChangeArrowheads="1"/>
                </p:cNvSpPr>
                <p:nvPr/>
              </p:nvSpPr>
              <p:spPr bwMode="gray">
                <a:xfrm rot="10800000" flipV="1">
                  <a:off x="3997769" y="3488606"/>
                  <a:ext cx="151305" cy="156007"/>
                </a:xfrm>
                <a:prstGeom prst="rtTriangle">
                  <a:avLst/>
                </a:prstGeom>
                <a:solidFill>
                  <a:srgbClr val="017084">
                    <a:alpha val="59607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32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8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Font typeface="Arial" pitchFamily="34" charset="0"/>
                    <a:buChar char="–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itchFamily="34" charset="0"/>
                    <a:buChar char="»"/>
                    <a:defRPr sz="2000">
                      <a:solidFill>
                        <a:schemeClr val="tx1"/>
                      </a:solidFill>
                      <a:latin typeface="맑은 고딕" pitchFamily="50" charset="-127"/>
                      <a:ea typeface="맑은 고딕" pitchFamily="50" charset="-127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FontTx/>
                    <a:buNone/>
                  </a:pPr>
                  <a:endParaRPr kumimoji="0" lang="ko-KR" altLang="en-US" sz="1800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sp>
          <p:nvSpPr>
            <p:cNvPr id="549" name="직사각형 75"/>
            <p:cNvSpPr>
              <a:spLocks noChangeArrowheads="1"/>
            </p:cNvSpPr>
            <p:nvPr/>
          </p:nvSpPr>
          <p:spPr bwMode="auto">
            <a:xfrm>
              <a:off x="777388" y="4836443"/>
              <a:ext cx="5348286" cy="317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kumimoji="0" lang="ko-KR" altLang="en-US" sz="1100" dirty="0" smtClean="0">
                  <a:solidFill>
                    <a:schemeClr val="bg1"/>
                  </a:solidFill>
                  <a:latin typeface="굴림" pitchFamily="50" charset="-127"/>
                  <a:ea typeface="굴림" pitchFamily="50" charset="-127"/>
                </a:rPr>
                <a:t>매물 수정 및 재등록</a:t>
              </a:r>
              <a:endParaRPr kumimoji="0"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555" name="TextBox 77"/>
          <p:cNvSpPr txBox="1">
            <a:spLocks noChangeArrowheads="1"/>
          </p:cNvSpPr>
          <p:nvPr/>
        </p:nvSpPr>
        <p:spPr bwMode="auto">
          <a:xfrm>
            <a:off x="6916967" y="3675535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네이버홍보매물현황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59" name="TextBox 77"/>
          <p:cNvSpPr txBox="1">
            <a:spLocks noChangeArrowheads="1"/>
          </p:cNvSpPr>
          <p:nvPr/>
        </p:nvSpPr>
        <p:spPr bwMode="auto">
          <a:xfrm>
            <a:off x="6914974" y="3931431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해당 등록된 매물 우측 끝 수정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초록색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버튼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2" name="TextBox 77"/>
          <p:cNvSpPr txBox="1">
            <a:spLocks noChangeArrowheads="1"/>
          </p:cNvSpPr>
          <p:nvPr/>
        </p:nvSpPr>
        <p:spPr bwMode="auto">
          <a:xfrm>
            <a:off x="6916966" y="4191904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정보 수정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기본정보 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주소 및 동호수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면적 수정불가</a:t>
            </a:r>
            <a:r>
              <a:rPr lang="en-US" altLang="ko-KR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)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5" name="TextBox 77"/>
          <p:cNvSpPr txBox="1">
            <a:spLocks noChangeArrowheads="1"/>
          </p:cNvSpPr>
          <p:nvPr/>
        </p:nvSpPr>
        <p:spPr bwMode="auto">
          <a:xfrm>
            <a:off x="6916967" y="4935419"/>
            <a:ext cx="3254294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네이버홍보매물현황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8" name="TextBox 77"/>
          <p:cNvSpPr txBox="1">
            <a:spLocks noChangeArrowheads="1"/>
          </p:cNvSpPr>
          <p:nvPr/>
        </p:nvSpPr>
        <p:spPr bwMode="auto">
          <a:xfrm>
            <a:off x="6916967" y="5229302"/>
            <a:ext cx="3254294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화면 상단 부분 등록종료리스트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2" name="AutoShape 82"/>
          <p:cNvSpPr>
            <a:spLocks noChangeArrowheads="1"/>
          </p:cNvSpPr>
          <p:nvPr/>
        </p:nvSpPr>
        <p:spPr bwMode="auto">
          <a:xfrm>
            <a:off x="6679148" y="3708981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</a:p>
        </p:txBody>
      </p:sp>
      <p:sp>
        <p:nvSpPr>
          <p:cNvPr id="573" name="AutoShape 82"/>
          <p:cNvSpPr>
            <a:spLocks noChangeArrowheads="1"/>
          </p:cNvSpPr>
          <p:nvPr/>
        </p:nvSpPr>
        <p:spPr bwMode="auto">
          <a:xfrm>
            <a:off x="6679148" y="3952083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4" name="AutoShape 82"/>
          <p:cNvSpPr>
            <a:spLocks noChangeArrowheads="1"/>
          </p:cNvSpPr>
          <p:nvPr/>
        </p:nvSpPr>
        <p:spPr bwMode="auto">
          <a:xfrm>
            <a:off x="6679148" y="4220364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5" name="AutoShape 82"/>
          <p:cNvSpPr>
            <a:spLocks noChangeArrowheads="1"/>
          </p:cNvSpPr>
          <p:nvPr/>
        </p:nvSpPr>
        <p:spPr bwMode="auto">
          <a:xfrm>
            <a:off x="6679148" y="4966854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01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6" name="AutoShape 82"/>
          <p:cNvSpPr>
            <a:spLocks noChangeArrowheads="1"/>
          </p:cNvSpPr>
          <p:nvPr/>
        </p:nvSpPr>
        <p:spPr bwMode="auto">
          <a:xfrm>
            <a:off x="6679148" y="5257417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02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7" name="TextBox 77"/>
          <p:cNvSpPr txBox="1">
            <a:spLocks noChangeArrowheads="1"/>
          </p:cNvSpPr>
          <p:nvPr/>
        </p:nvSpPr>
        <p:spPr bwMode="auto">
          <a:xfrm>
            <a:off x="6921860" y="5510045"/>
            <a:ext cx="3241450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리스트 해당 물건 우측 끝에 재전송 버튼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8" name="AutoShape 82"/>
          <p:cNvSpPr>
            <a:spLocks noChangeArrowheads="1"/>
          </p:cNvSpPr>
          <p:nvPr/>
        </p:nvSpPr>
        <p:spPr bwMode="auto">
          <a:xfrm>
            <a:off x="6684041" y="5522258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03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579" name="그룹 578"/>
          <p:cNvGrpSpPr/>
          <p:nvPr/>
        </p:nvGrpSpPr>
        <p:grpSpPr>
          <a:xfrm>
            <a:off x="6676566" y="3460175"/>
            <a:ext cx="960286" cy="153888"/>
            <a:chOff x="629072" y="3167086"/>
            <a:chExt cx="960286" cy="153888"/>
          </a:xfrm>
        </p:grpSpPr>
        <p:pic>
          <p:nvPicPr>
            <p:cNvPr id="580" name="Picture 73" descr="Untitled-1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9019" t="5035" r="29903" b="67270"/>
            <a:stretch>
              <a:fillRect/>
            </a:stretch>
          </p:blipFill>
          <p:spPr bwMode="auto">
            <a:xfrm>
              <a:off x="629072" y="3192486"/>
              <a:ext cx="178671" cy="119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1" name="Text Box 15"/>
            <p:cNvSpPr txBox="1">
              <a:spLocks noChangeArrowheads="1"/>
            </p:cNvSpPr>
            <p:nvPr/>
          </p:nvSpPr>
          <p:spPr bwMode="auto">
            <a:xfrm>
              <a:off x="886107" y="3167086"/>
              <a:ext cx="703251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14400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l" eaLnBrk="1" latinLnBrk="0" hangingPunct="1"/>
              <a:r>
                <a:rPr lang="ko-KR" altLang="en-US" sz="10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매물 수정</a:t>
              </a:r>
              <a:endParaRPr lang="ko-KR" altLang="ko-KR" sz="10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82" name="그룹 581"/>
          <p:cNvGrpSpPr/>
          <p:nvPr/>
        </p:nvGrpSpPr>
        <p:grpSpPr>
          <a:xfrm>
            <a:off x="6676566" y="4735583"/>
            <a:ext cx="1088527" cy="153888"/>
            <a:chOff x="629072" y="3238645"/>
            <a:chExt cx="1088527" cy="153888"/>
          </a:xfrm>
        </p:grpSpPr>
        <p:pic>
          <p:nvPicPr>
            <p:cNvPr id="583" name="Picture 73" descr="Untitled-1"/>
            <p:cNvPicPr>
              <a:picLocks noChangeAspect="1" noChangeArrowheads="1"/>
            </p:cNvPicPr>
            <p:nvPr/>
          </p:nvPicPr>
          <p:blipFill>
            <a:blip r:embed="rId2" cstate="print">
              <a:grayscl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9019" t="5035" r="29903" b="67270"/>
            <a:stretch>
              <a:fillRect/>
            </a:stretch>
          </p:blipFill>
          <p:spPr bwMode="auto">
            <a:xfrm>
              <a:off x="629072" y="3264045"/>
              <a:ext cx="178671" cy="119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4" name="Text Box 15"/>
            <p:cNvSpPr txBox="1">
              <a:spLocks noChangeArrowheads="1"/>
            </p:cNvSpPr>
            <p:nvPr/>
          </p:nvSpPr>
          <p:spPr bwMode="auto">
            <a:xfrm>
              <a:off x="886107" y="3238645"/>
              <a:ext cx="831492" cy="153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144000" b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algn="l" eaLnBrk="1" latinLnBrk="0" hangingPunct="1"/>
              <a:r>
                <a:rPr lang="ko-KR" altLang="en-US" sz="1000" dirty="0" smtClean="0">
                  <a:solidFill>
                    <a:srgbClr val="4D4D4D"/>
                  </a:solidFill>
                  <a:latin typeface="굴림" pitchFamily="50" charset="-127"/>
                  <a:ea typeface="굴림" pitchFamily="50" charset="-127"/>
                </a:rPr>
                <a:t>매물 재등록</a:t>
              </a:r>
              <a:endParaRPr lang="ko-KR" altLang="ko-KR" sz="1000" dirty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26" name="TextBox 77"/>
          <p:cNvSpPr txBox="1">
            <a:spLocks noChangeArrowheads="1"/>
          </p:cNvSpPr>
          <p:nvPr/>
        </p:nvSpPr>
        <p:spPr bwMode="auto">
          <a:xfrm>
            <a:off x="6918027" y="4449079"/>
            <a:ext cx="3254295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맨 하단 모두동의하기 체크 후 매물수정하기 클릭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7" name="AutoShape 82"/>
          <p:cNvSpPr>
            <a:spLocks noChangeArrowheads="1"/>
          </p:cNvSpPr>
          <p:nvPr/>
        </p:nvSpPr>
        <p:spPr bwMode="auto">
          <a:xfrm>
            <a:off x="6680209" y="4477539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04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" name="TextBox 77"/>
          <p:cNvSpPr txBox="1">
            <a:spLocks noChangeArrowheads="1"/>
          </p:cNvSpPr>
          <p:nvPr/>
        </p:nvSpPr>
        <p:spPr bwMode="auto">
          <a:xfrm>
            <a:off x="6921860" y="5767220"/>
            <a:ext cx="3241450" cy="2308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0" hangingPunct="1">
              <a:buNone/>
            </a:pPr>
            <a:r>
              <a:rPr lang="ko-KR" altLang="en-US" sz="900" dirty="0" smtClean="0">
                <a:solidFill>
                  <a:srgbClr val="4D4D4D"/>
                </a:solidFill>
                <a:latin typeface="굴림" pitchFamily="50" charset="-127"/>
                <a:ea typeface="굴림" pitchFamily="50" charset="-127"/>
              </a:rPr>
              <a:t>기본정보 저장 후 홍보방식 선택하여 재전송</a:t>
            </a:r>
            <a:endParaRPr lang="en-US" altLang="ko-KR" sz="900" dirty="0">
              <a:solidFill>
                <a:srgbClr val="4D4D4D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0" name="AutoShape 82"/>
          <p:cNvSpPr>
            <a:spLocks noChangeArrowheads="1"/>
          </p:cNvSpPr>
          <p:nvPr/>
        </p:nvSpPr>
        <p:spPr bwMode="auto">
          <a:xfrm>
            <a:off x="6684041" y="5779433"/>
            <a:ext cx="218076" cy="18522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defTabSz="1330325"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 marL="742950" indent="-28575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 marL="1143000" indent="-228600" defTabSz="1330325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 marL="1600200" indent="-228600" defTabSz="1330325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 marL="2057400" indent="-228600" defTabSz="1330325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marL="25146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29718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34290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3886200" indent="-228600" defTabSz="1330325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ko-KR" sz="1100" dirty="0" smtClean="0">
                <a:solidFill>
                  <a:schemeClr val="bg1"/>
                </a:solidFill>
                <a:latin typeface="굴림" pitchFamily="50" charset="-127"/>
                <a:ea typeface="굴림" pitchFamily="50" charset="-127"/>
              </a:rPr>
              <a:t>04</a:t>
            </a:r>
            <a:endParaRPr lang="en-US" altLang="ko-KR" sz="1100" dirty="0">
              <a:solidFill>
                <a:schemeClr val="bg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31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13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13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3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그림 135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098" name="Picture 2" descr="D:\Documents and Settings\우리집\바탕 화면\캡쳐\매물등록0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22697" y="1780367"/>
            <a:ext cx="8648005" cy="5277658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sp>
        <p:nvSpPr>
          <p:cNvPr id="11" name="AutoShape 13"/>
          <p:cNvSpPr>
            <a:spLocks noChangeArrowheads="1"/>
          </p:cNvSpPr>
          <p:nvPr/>
        </p:nvSpPr>
        <p:spPr bwMode="auto">
          <a:xfrm rot="8579305" flipV="1">
            <a:off x="4556054" y="4532088"/>
            <a:ext cx="399970" cy="117836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2" name="그룹 11"/>
          <p:cNvGrpSpPr/>
          <p:nvPr/>
        </p:nvGrpSpPr>
        <p:grpSpPr>
          <a:xfrm>
            <a:off x="6261106" y="3504404"/>
            <a:ext cx="486485" cy="267098"/>
            <a:chOff x="706867" y="3389471"/>
            <a:chExt cx="558724" cy="261230"/>
          </a:xfrm>
        </p:grpSpPr>
        <p:grpSp>
          <p:nvGrpSpPr>
            <p:cNvPr id="13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15" name="직사각형 14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17" name="직사각형 16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4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2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2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grpSp>
        <p:nvGrpSpPr>
          <p:cNvPr id="23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24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5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6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8" name="직사각형 27"/>
          <p:cNvSpPr/>
          <p:nvPr/>
        </p:nvSpPr>
        <p:spPr>
          <a:xfrm>
            <a:off x="7021504" y="2561423"/>
            <a:ext cx="816001" cy="728667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 rot="8579305" flipV="1">
            <a:off x="6678041" y="3305322"/>
            <a:ext cx="399970" cy="203946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pic>
        <p:nvPicPr>
          <p:cNvPr id="30" name="그림 29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/>
          </a:p>
        </p:txBody>
      </p:sp>
      <p:pic>
        <p:nvPicPr>
          <p:cNvPr id="3074" name="Picture 2" descr="D:\Documents and Settings\우리집\바탕 화면\캡쳐\매물등록1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74668" y="1823230"/>
            <a:ext cx="9072626" cy="522527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sp>
        <p:nvSpPr>
          <p:cNvPr id="96" name="사각형 설명선 95"/>
          <p:cNvSpPr/>
          <p:nvPr/>
        </p:nvSpPr>
        <p:spPr>
          <a:xfrm>
            <a:off x="5742268" y="1616401"/>
            <a:ext cx="4390778" cy="2664296"/>
          </a:xfrm>
          <a:prstGeom prst="wedgeRectCallout">
            <a:avLst>
              <a:gd name="adj1" fmla="val -44241"/>
              <a:gd name="adj2" fmla="val 6633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매물 종류를</a:t>
            </a:r>
            <a:r>
              <a:rPr lang="en-US" altLang="ko-KR" sz="1100" dirty="0" smtClean="0">
                <a:solidFill>
                  <a:schemeClr val="tx1"/>
                </a:solidFill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</a:rPr>
              <a:t>선택한다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네이버전송여부 체크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미체크 시 </a:t>
            </a:r>
            <a:r>
              <a:rPr lang="en-US" altLang="ko-KR" sz="1100" dirty="0" smtClean="0">
                <a:solidFill>
                  <a:schemeClr val="tx1"/>
                </a:solidFill>
              </a:rPr>
              <a:t>114</a:t>
            </a:r>
            <a:r>
              <a:rPr lang="ko-KR" altLang="en-US" sz="1100" dirty="0" smtClean="0">
                <a:solidFill>
                  <a:schemeClr val="tx1"/>
                </a:solidFill>
              </a:rPr>
              <a:t>에만 노출</a:t>
            </a:r>
            <a:r>
              <a:rPr lang="en-US" altLang="ko-KR" sz="1100" dirty="0" smtClean="0">
                <a:solidFill>
                  <a:schemeClr val="tx1"/>
                </a:solidFill>
              </a:rPr>
              <a:t>-</a:t>
            </a:r>
            <a:r>
              <a:rPr lang="ko-KR" altLang="en-US" sz="1100" dirty="0" smtClean="0">
                <a:solidFill>
                  <a:schemeClr val="tx1"/>
                </a:solidFill>
              </a:rPr>
              <a:t>회원제에 한함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endParaRPr lang="en-US" altLang="ko-KR" sz="1100" dirty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소재지를 정확하게 기입한다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단지리스트와 면적을 선택한다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네이버단지는 자동으로 선택된다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주소</a:t>
            </a:r>
            <a:r>
              <a:rPr lang="en-US" altLang="ko-KR" sz="1100" dirty="0" smtClean="0">
                <a:solidFill>
                  <a:schemeClr val="tx1"/>
                </a:solidFill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</a:rPr>
              <a:t>동</a:t>
            </a:r>
            <a:r>
              <a:rPr lang="en-US" altLang="ko-KR" sz="1100" dirty="0" smtClean="0">
                <a:solidFill>
                  <a:schemeClr val="tx1"/>
                </a:solidFill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</a:rPr>
              <a:t>호수</a:t>
            </a:r>
            <a:r>
              <a:rPr lang="en-US" altLang="ko-KR" sz="1100" dirty="0" smtClean="0">
                <a:solidFill>
                  <a:schemeClr val="tx1"/>
                </a:solidFill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</a:rPr>
              <a:t>를 틀리면 수정이 불가하므로 정확하게 입력한다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층정보는 직접 노출해야 네이버상에서 상위노출된다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방향과 방향기준을 정확히 입력한다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방수와 욕실수는 부동산</a:t>
            </a:r>
            <a:r>
              <a:rPr lang="en-US" altLang="ko-KR" sz="1100" dirty="0" smtClean="0">
                <a:solidFill>
                  <a:schemeClr val="tx1"/>
                </a:solidFill>
              </a:rPr>
              <a:t>114 </a:t>
            </a:r>
            <a:r>
              <a:rPr lang="ko-KR" altLang="en-US" sz="1100" dirty="0" smtClean="0">
                <a:solidFill>
                  <a:schemeClr val="tx1"/>
                </a:solidFill>
              </a:rPr>
              <a:t>등록된 정보로 자동 셋팅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월관리비는 네이버부동산에 등록된 연평균관리비를 입력하고 관리비 포함항목도 정확히 체크한다</a:t>
            </a:r>
            <a:endParaRPr lang="en-US" altLang="ko-KR" sz="1100" dirty="0" smtClean="0">
              <a:solidFill>
                <a:schemeClr val="tx1"/>
              </a:solidFill>
            </a:endParaRPr>
          </a:p>
          <a:p>
            <a:pPr marL="260764" indent="-260764">
              <a:spcBef>
                <a:spcPts val="300"/>
              </a:spcBef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</a:rPr>
              <a:t>건축물용도를 매물에 맞게 정확히 기재한다</a:t>
            </a:r>
            <a:endParaRPr lang="en-US" altLang="ko-KR" sz="1100" dirty="0">
              <a:solidFill>
                <a:schemeClr val="tx1"/>
              </a:solidFill>
            </a:endParaRPr>
          </a:p>
        </p:txBody>
      </p:sp>
      <p:grpSp>
        <p:nvGrpSpPr>
          <p:cNvPr id="21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2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6" name="타원 25"/>
          <p:cNvSpPr/>
          <p:nvPr/>
        </p:nvSpPr>
        <p:spPr>
          <a:xfrm>
            <a:off x="836581" y="213755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46106" y="249474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타원 27"/>
          <p:cNvSpPr/>
          <p:nvPr/>
        </p:nvSpPr>
        <p:spPr>
          <a:xfrm>
            <a:off x="846106" y="328056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846106" y="368897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846106" y="413665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846106" y="4661699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846106" y="524632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846106" y="5679712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846106" y="601785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9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타원 35"/>
          <p:cNvSpPr/>
          <p:nvPr/>
        </p:nvSpPr>
        <p:spPr>
          <a:xfrm>
            <a:off x="846106" y="658100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⑩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203824" y="6566713"/>
            <a:ext cx="190502" cy="21548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⑪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8" name="그림 3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/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2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표시광고 관련 개정안 안내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8" name="그림 3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세로 텍스트 개체 틀 2"/>
          <p:cNvSpPr txBox="1">
            <a:spLocks/>
          </p:cNvSpPr>
          <p:nvPr/>
        </p:nvSpPr>
        <p:spPr>
          <a:xfrm>
            <a:off x="583912" y="1978721"/>
            <a:ext cx="6048672" cy="473086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♦ 2020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08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월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일부터 시행되는 공인중개사법 개정에 따른 표시의무 명시사항 준수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1. 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공인중개사법 시행령 제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17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조의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2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의 제 </a:t>
            </a: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200" b="1" dirty="0" smtClean="0">
                <a:latin typeface="굴림" pitchFamily="50" charset="-127"/>
                <a:ea typeface="굴림" pitchFamily="50" charset="-127"/>
              </a:rPr>
              <a:t>항</a:t>
            </a: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중개대상물 광고 시 명시의무 사항 추가</a:t>
            </a:r>
            <a:r>
              <a:rPr lang="en-US" altLang="ko-KR" sz="1200" b="1" dirty="0" smtClean="0"/>
              <a:t> - </a:t>
            </a:r>
            <a:r>
              <a:rPr lang="ko-KR" altLang="en-US" sz="1200" b="1" dirty="0" smtClean="0"/>
              <a:t>중개대상물 광고 시 중개사무소의 소재지</a:t>
            </a:r>
            <a:r>
              <a:rPr lang="en-US" altLang="ko-KR" sz="1200" b="1" dirty="0" smtClean="0"/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</a:t>
            </a:r>
            <a:r>
              <a:rPr lang="ko-KR" altLang="en-US" sz="1200" b="1" dirty="0" smtClean="0"/>
              <a:t>연락처외 등록번호도 명시토록 함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2. </a:t>
            </a:r>
            <a:r>
              <a:rPr lang="ko-KR" altLang="en-US" sz="1200" b="1" dirty="0" smtClean="0"/>
              <a:t>공인중개사법 시행령 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의 제</a:t>
            </a:r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항</a:t>
            </a:r>
          </a:p>
          <a:p>
            <a:pPr>
              <a:lnSpc>
                <a:spcPct val="200000"/>
              </a:lnSpc>
            </a:pPr>
            <a:r>
              <a:rPr lang="ko-KR" altLang="en-US" sz="1200" b="1" dirty="0" smtClean="0"/>
              <a:t>  인터넷을 이용하여 중개대상물에 대한 표시</a:t>
            </a:r>
            <a:r>
              <a:rPr lang="en-US" altLang="ko-KR" sz="1200" b="1" dirty="0" smtClean="0"/>
              <a:t>·</a:t>
            </a:r>
            <a:r>
              <a:rPr lang="ko-KR" altLang="en-US" sz="1200" b="1" dirty="0" smtClean="0"/>
              <a:t>광고시 명시의무 </a:t>
            </a:r>
            <a:r>
              <a:rPr lang="en-US" altLang="ko-KR" sz="1200" b="1" dirty="0" smtClean="0"/>
              <a:t>-</a:t>
            </a:r>
            <a:r>
              <a:rPr lang="ko-KR" altLang="en-US" sz="1200" b="1" dirty="0" smtClean="0"/>
              <a:t> 개업공인중개사가 인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터넷 광고를  하는 경우 소재지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면적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가격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중개대상물 종류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거래형태 등 중요정보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</a:t>
            </a:r>
            <a:r>
              <a:rPr lang="ko-KR" altLang="en-US" sz="1200" b="1" dirty="0" smtClean="0"/>
              <a:t>를 명시토록 함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 * </a:t>
            </a:r>
            <a:r>
              <a:rPr lang="ko-KR" altLang="en-US" sz="1200" b="1" dirty="0" smtClean="0"/>
              <a:t>중요정보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층수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사용검사일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방향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방향 기준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방개수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욕실개수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입주가능일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주차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r>
              <a:rPr lang="en-US" altLang="ko-KR" sz="1200" b="1" dirty="0" smtClean="0"/>
              <a:t>    </a:t>
            </a:r>
            <a:r>
              <a:rPr lang="ko-KR" altLang="en-US" sz="1200" b="1" dirty="0" smtClean="0"/>
              <a:t>대수 </a:t>
            </a:r>
            <a:r>
              <a:rPr lang="en-US" altLang="ko-KR" sz="1200" b="1" dirty="0" smtClean="0"/>
              <a:t>,</a:t>
            </a:r>
            <a:r>
              <a:rPr lang="ko-KR" altLang="en-US" sz="1200" b="1" dirty="0" smtClean="0"/>
              <a:t>관리비등</a:t>
            </a:r>
            <a:endParaRPr lang="en-US" altLang="ko-KR" sz="1200" b="1" dirty="0" smtClean="0"/>
          </a:p>
          <a:p>
            <a:pPr>
              <a:lnSpc>
                <a:spcPct val="200000"/>
              </a:lnSpc>
            </a:pPr>
            <a:endParaRPr lang="en-US" altLang="ko-KR" sz="1200" dirty="0" smtClean="0"/>
          </a:p>
        </p:txBody>
      </p:sp>
      <p:sp>
        <p:nvSpPr>
          <p:cNvPr id="40" name="톱니 모양의 오른쪽 화살표 39"/>
          <p:cNvSpPr/>
          <p:nvPr/>
        </p:nvSpPr>
        <p:spPr>
          <a:xfrm>
            <a:off x="6899286" y="4010379"/>
            <a:ext cx="978408" cy="484632"/>
          </a:xfrm>
          <a:prstGeom prst="notched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41" name="모서리가 둥근 직사각형 40"/>
          <p:cNvSpPr/>
          <p:nvPr/>
        </p:nvSpPr>
        <p:spPr>
          <a:xfrm>
            <a:off x="8061344" y="3494879"/>
            <a:ext cx="2214578" cy="1571636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TextBox 41"/>
          <p:cNvSpPr txBox="1"/>
          <p:nvPr/>
        </p:nvSpPr>
        <p:spPr>
          <a:xfrm>
            <a:off x="8080394" y="3937795"/>
            <a:ext cx="218521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위반 시 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50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만원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이하의 과태료 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/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22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허위광고 관련 개정안 안내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2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8" name="그림 3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세로 텍스트 개체 틀 2"/>
          <p:cNvSpPr txBox="1">
            <a:spLocks/>
          </p:cNvSpPr>
          <p:nvPr/>
        </p:nvSpPr>
        <p:spPr>
          <a:xfrm>
            <a:off x="427002" y="1978721"/>
            <a:ext cx="6143668" cy="508805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>
            <a:noAutofit/>
          </a:bodyPr>
          <a:lstStyle/>
          <a:p>
            <a:pPr marL="391146" marR="0" lvl="0" indent="-391146" algn="l" defTabSz="1043056" rtl="0" eaLnBrk="1" fontAlgn="auto" latinLnBrk="1" hangingPunct="1">
              <a:lnSpc>
                <a:spcPct val="2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  ♦ 2020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년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08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월 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21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t>일부터 시행되는 공인중개사법 개정에 따른 허위매물광고 제재</a:t>
            </a:r>
            <a:endParaRPr kumimoji="0" lang="en-US" altLang="ko-KR" sz="1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  <a:p>
            <a:pPr marL="391146" lvl="0" indent="-391146">
              <a:spcBef>
                <a:spcPts val="280"/>
              </a:spcBef>
              <a:defRPr/>
            </a:pPr>
            <a:endParaRPr lang="en-US" altLang="ko-KR" sz="1200" b="1" dirty="0" smtClean="0">
              <a:latin typeface="굴림" pitchFamily="50" charset="-127"/>
              <a:ea typeface="굴림" pitchFamily="50" charset="-127"/>
            </a:endParaRPr>
          </a:p>
          <a:p>
            <a:pPr marL="391146" lvl="0" indent="-391146">
              <a:spcBef>
                <a:spcPts val="280"/>
              </a:spcBef>
              <a:defRPr/>
            </a:pPr>
            <a:r>
              <a:rPr lang="en-US" altLang="ko-KR" sz="1200" b="1" dirty="0" smtClean="0">
                <a:latin typeface="굴림" pitchFamily="50" charset="-127"/>
                <a:ea typeface="굴림" pitchFamily="50" charset="-127"/>
              </a:rPr>
              <a:t>        </a:t>
            </a:r>
            <a:r>
              <a:rPr lang="ko-KR" altLang="en-US" sz="1200" b="1" dirty="0" smtClean="0"/>
              <a:t>공인중개사법 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</a:t>
            </a:r>
            <a:r>
              <a:rPr lang="en-US" altLang="ko-KR" sz="1200" b="1" dirty="0" smtClean="0"/>
              <a:t>2 </a:t>
            </a:r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항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개업공인중개사는 중개대상물에 대하여 다음 각 호의 어느   하나에 해당하는 부당한 표시 ∙ 광고를 하여서는 아니 된다</a:t>
            </a:r>
            <a:r>
              <a:rPr lang="en-US" altLang="ko-KR" sz="1200" b="1" dirty="0" smtClean="0"/>
              <a:t>.</a:t>
            </a:r>
            <a:br>
              <a:rPr lang="en-US" altLang="ko-KR" sz="1200" b="1" dirty="0" smtClean="0"/>
            </a:br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중개대상물이 존재하지 않아서 실제로 거래를 할 수 없는 중개대상물에 대한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중개대상물의 가격 등 내용을 사실과 다르게 거짓으로 표시 ∙ 광고 하거나 사실을 과장되게 하는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그밖에 표시 ∙ 광고의 내용이 부동산거래질서를 해치거나 중개의뢰인에게 피해를 줄 우려가 있는 것으로서 대통령령으로 정하는 내용의 표시∙ 광고</a:t>
            </a:r>
            <a:br>
              <a:rPr lang="ko-KR" altLang="en-US" sz="1200" b="1" dirty="0" smtClean="0"/>
            </a:br>
            <a:r>
              <a:rPr lang="ko-KR" altLang="en-US" sz="1200" b="1" dirty="0" smtClean="0"/>
              <a:t/>
            </a:r>
            <a:br>
              <a:rPr lang="ko-KR" altLang="en-US" sz="1200" b="1" dirty="0" smtClean="0"/>
            </a:br>
            <a:r>
              <a:rPr lang="en-US" altLang="ko-KR" sz="1200" b="1" dirty="0" smtClean="0"/>
              <a:t>※ </a:t>
            </a:r>
            <a:r>
              <a:rPr lang="ko-KR" altLang="en-US" sz="1200" b="1" dirty="0" smtClean="0"/>
              <a:t>공인중개사법 시행령 제 </a:t>
            </a:r>
            <a:r>
              <a:rPr lang="en-US" altLang="ko-KR" sz="1200" b="1" dirty="0" smtClean="0"/>
              <a:t>17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3(</a:t>
            </a:r>
            <a:r>
              <a:rPr lang="ko-KR" altLang="en-US" sz="1200" b="1" dirty="0" smtClean="0"/>
              <a:t>부당한 표시 ∙광고</a:t>
            </a:r>
            <a:r>
              <a:rPr lang="en-US" altLang="ko-KR" sz="1200" b="1" dirty="0" smtClean="0"/>
              <a:t>) : </a:t>
            </a:r>
            <a:r>
              <a:rPr lang="ko-KR" altLang="en-US" sz="1200" b="1" dirty="0" smtClean="0"/>
              <a:t>법 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2 </a:t>
            </a:r>
            <a:r>
              <a:rPr lang="ko-KR" altLang="en-US" sz="1200" b="1" dirty="0" smtClean="0"/>
              <a:t>제 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항 제 </a:t>
            </a:r>
            <a:r>
              <a:rPr lang="en-US" altLang="ko-KR" sz="1200" b="1" dirty="0" smtClean="0"/>
              <a:t>3</a:t>
            </a:r>
            <a:r>
              <a:rPr lang="ko-KR" altLang="en-US" sz="1200" b="1" dirty="0" smtClean="0"/>
              <a:t>호에서 “대통령령으로 정하는 내용의 표시 ∙ 광고”란 다음 각 호의 사항을 말한다</a:t>
            </a:r>
            <a:r>
              <a:rPr lang="en-US" altLang="ko-KR" sz="1200" b="1" dirty="0" smtClean="0"/>
              <a:t>.</a:t>
            </a:r>
            <a:br>
              <a:rPr lang="en-US" altLang="ko-KR" sz="1200" b="1" dirty="0" smtClean="0"/>
            </a:br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중개대상물이 존재하지만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실제로 중개의 대상이 될 수 없는 중개대상물에 대한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2. </a:t>
            </a:r>
            <a:r>
              <a:rPr lang="ko-KR" altLang="en-US" sz="1200" b="1" dirty="0" smtClean="0"/>
              <a:t>중개대상물이 존재하지만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실제로 중개할 의사가 없는 중개대상물에 대한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3. </a:t>
            </a:r>
            <a:r>
              <a:rPr lang="ko-KR" altLang="en-US" sz="1200" b="1" dirty="0" smtClean="0"/>
              <a:t>소비자가 중개대상물을 선택함에 있어 중요한 사실을 은폐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누락</a:t>
            </a:r>
            <a:r>
              <a:rPr lang="en-US" altLang="ko-KR" sz="1200" b="1" dirty="0" smtClean="0"/>
              <a:t>, </a:t>
            </a:r>
            <a:r>
              <a:rPr lang="ko-KR" altLang="en-US" sz="1200" b="1" dirty="0" smtClean="0"/>
              <a:t>축소 하는 등의 방법으로 소비자를 기만하는 표시 ∙ 광고</a:t>
            </a:r>
            <a:br>
              <a:rPr lang="ko-KR" altLang="en-US" sz="1200" b="1" dirty="0" smtClean="0"/>
            </a:br>
            <a:r>
              <a:rPr lang="en-US" altLang="ko-KR" sz="1200" b="1" dirty="0" smtClean="0"/>
              <a:t>4. </a:t>
            </a:r>
            <a:r>
              <a:rPr lang="ko-KR" altLang="en-US" sz="1200" b="1" dirty="0" smtClean="0"/>
              <a:t>그 밖에 국토부장관이 정하여 고시하는 표시 ∙ 광고</a:t>
            </a:r>
            <a:br>
              <a:rPr lang="ko-KR" altLang="en-US" sz="1200" b="1" dirty="0" smtClean="0"/>
            </a:br>
            <a:r>
              <a:rPr lang="ko-KR" altLang="en-US" sz="1200" b="1" dirty="0" smtClean="0"/>
              <a:t/>
            </a:r>
            <a:br>
              <a:rPr lang="ko-KR" altLang="en-US" sz="1200" b="1" dirty="0" smtClean="0"/>
            </a:br>
            <a:r>
              <a:rPr lang="en-US" altLang="ko-KR" sz="1200" b="1" dirty="0" smtClean="0"/>
              <a:t>※ </a:t>
            </a:r>
            <a:r>
              <a:rPr lang="ko-KR" altLang="en-US" sz="1200" b="1" dirty="0" smtClean="0"/>
              <a:t>공인중개사법 제 </a:t>
            </a:r>
            <a:r>
              <a:rPr lang="en-US" altLang="ko-KR" sz="1200" b="1" dirty="0" smtClean="0"/>
              <a:t>51</a:t>
            </a:r>
            <a:r>
              <a:rPr lang="ko-KR" altLang="en-US" sz="1200" b="1" dirty="0" smtClean="0"/>
              <a:t>조</a:t>
            </a:r>
            <a:r>
              <a:rPr lang="en-US" altLang="ko-KR" sz="1200" b="1" dirty="0" smtClean="0"/>
              <a:t>(</a:t>
            </a:r>
            <a:r>
              <a:rPr lang="ko-KR" altLang="en-US" sz="1200" b="1" dirty="0" smtClean="0"/>
              <a:t>과태료</a:t>
            </a:r>
            <a:r>
              <a:rPr lang="en-US" altLang="ko-KR" sz="1200" b="1" dirty="0" smtClean="0"/>
              <a:t>) </a:t>
            </a:r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2</a:t>
            </a:r>
            <a:r>
              <a:rPr lang="ko-KR" altLang="en-US" sz="1200" b="1" dirty="0" smtClean="0"/>
              <a:t>항 </a:t>
            </a:r>
            <a:r>
              <a:rPr lang="en-US" altLang="ko-KR" sz="1200" b="1" dirty="0" smtClean="0"/>
              <a:t>: </a:t>
            </a:r>
            <a:r>
              <a:rPr lang="ko-KR" altLang="en-US" sz="1200" b="1" dirty="0" smtClean="0"/>
              <a:t>다음 각 호의 어느 하나에 해당하는 자에게는 </a:t>
            </a:r>
            <a:r>
              <a:rPr lang="en-US" altLang="ko-KR" sz="1200" b="1" dirty="0" smtClean="0"/>
              <a:t>500</a:t>
            </a:r>
            <a:r>
              <a:rPr lang="ko-KR" altLang="en-US" sz="1200" b="1" dirty="0" smtClean="0"/>
              <a:t>만원 이하의 과태료를 부과한다</a:t>
            </a:r>
            <a:r>
              <a:rPr lang="en-US" altLang="ko-KR" sz="1200" b="1" dirty="0" smtClean="0"/>
              <a:t>.</a:t>
            </a:r>
            <a:br>
              <a:rPr lang="en-US" altLang="ko-KR" sz="1200" b="1" dirty="0" smtClean="0"/>
            </a:br>
            <a:r>
              <a:rPr lang="en-US" altLang="ko-KR" sz="1200" b="1" dirty="0" smtClean="0"/>
              <a:t>1</a:t>
            </a:r>
            <a:r>
              <a:rPr lang="ko-KR" altLang="en-US" sz="1200" b="1" dirty="0" smtClean="0"/>
              <a:t>호</a:t>
            </a:r>
            <a:r>
              <a:rPr lang="en-US" altLang="ko-KR" sz="1200" b="1" dirty="0" smtClean="0"/>
              <a:t>. </a:t>
            </a:r>
            <a:r>
              <a:rPr lang="ko-KR" altLang="en-US" sz="1200" b="1" dirty="0" smtClean="0"/>
              <a:t>제 </a:t>
            </a:r>
            <a:r>
              <a:rPr lang="en-US" altLang="ko-KR" sz="1200" b="1" dirty="0" smtClean="0"/>
              <a:t>18</a:t>
            </a:r>
            <a:r>
              <a:rPr lang="ko-KR" altLang="en-US" sz="1200" b="1" dirty="0" smtClean="0"/>
              <a:t>조의 </a:t>
            </a:r>
            <a:r>
              <a:rPr lang="en-US" altLang="ko-KR" sz="1200" b="1" dirty="0" smtClean="0"/>
              <a:t>2 </a:t>
            </a:r>
            <a:r>
              <a:rPr lang="ko-KR" altLang="en-US" sz="1200" b="1" dirty="0" smtClean="0"/>
              <a:t>제</a:t>
            </a:r>
            <a:r>
              <a:rPr lang="en-US" altLang="ko-KR" sz="1200" b="1" dirty="0" smtClean="0"/>
              <a:t>4</a:t>
            </a:r>
            <a:r>
              <a:rPr lang="ko-KR" altLang="en-US" sz="1200" b="1" dirty="0" smtClean="0"/>
              <a:t>항 각호를 위반하여 부당한 표시 ∙ 광고를 한자</a:t>
            </a:r>
            <a:endParaRPr lang="en-US" altLang="ko-KR" sz="1200" dirty="0" smtClean="0"/>
          </a:p>
        </p:txBody>
      </p:sp>
      <p:sp>
        <p:nvSpPr>
          <p:cNvPr id="40" name="톱니 모양의 오른쪽 화살표 39"/>
          <p:cNvSpPr/>
          <p:nvPr/>
        </p:nvSpPr>
        <p:spPr>
          <a:xfrm>
            <a:off x="6899286" y="4010379"/>
            <a:ext cx="978408" cy="484632"/>
          </a:xfrm>
          <a:prstGeom prst="notchedRightArrow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8061344" y="3494879"/>
            <a:ext cx="2214578" cy="1571636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8080394" y="3937795"/>
            <a:ext cx="218521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위반 시 </a:t>
            </a:r>
            <a:r>
              <a:rPr lang="en-US" altLang="ko-KR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500</a:t>
            </a:r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만원 </a:t>
            </a:r>
            <a:endParaRPr lang="en-US" altLang="ko-KR" sz="1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r>
              <a:rPr lang="ko-KR" alt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이하의 과태료 부과</a:t>
            </a: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2" name="Picture 2" descr="D:\Documents and Settings\우리집\바탕 화면\캡쳐\매물등록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74734" y="1843124"/>
            <a:ext cx="8072494" cy="522365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sp>
        <p:nvSpPr>
          <p:cNvPr id="34" name="사각형 설명선 33"/>
          <p:cNvSpPr/>
          <p:nvPr/>
        </p:nvSpPr>
        <p:spPr>
          <a:xfrm>
            <a:off x="7097310" y="2851937"/>
            <a:ext cx="2749984" cy="2500330"/>
          </a:xfrm>
          <a:prstGeom prst="wedgeRectCallout">
            <a:avLst>
              <a:gd name="adj1" fmla="val -69871"/>
              <a:gd name="adj2" fmla="val -10727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매매가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광고 노출 금액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입주가능일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즉시입주와 날짜 입력 후 선택입력 후 협의가능 체크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매물특징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광고 하단에 표기될 매물의 대표적인 한 줄 광고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상세설명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광고 클릭 시    보이는 상세 설명 입력 공간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네이버부동산에 노출할 연락처 선택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9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40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2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4" name="타원 43"/>
          <p:cNvSpPr/>
          <p:nvPr/>
        </p:nvSpPr>
        <p:spPr>
          <a:xfrm>
            <a:off x="1308486" y="218994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1308486" y="4236664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308486" y="5165358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312831" y="577972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1318011" y="6698894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49" name="그림 48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7" name="TextBox 1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2" name="Picture 2" descr="D:\Documents and Settings\우리집\바탕 화면\캡쳐\매물등록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27082" y="1923245"/>
            <a:ext cx="8715436" cy="3429023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40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2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4" name="타원 43"/>
          <p:cNvSpPr/>
          <p:nvPr/>
        </p:nvSpPr>
        <p:spPr>
          <a:xfrm>
            <a:off x="993744" y="203754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974694" y="460338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71690" y="5547532"/>
            <a:ext cx="5927780" cy="14311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>
              <a:buFont typeface="Wingdings" pitchFamily="2" charset="2"/>
              <a:buChar char="u"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1.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사진등록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PC</a:t>
            </a: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에 저장된 사진을 등록가능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여러장과 한장씩 등록 선택 가능</a:t>
            </a: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/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  <a:p>
            <a:pPr algn="ctr">
              <a:buFont typeface="Wingdings" pitchFamily="2" charset="2"/>
              <a:buChar char="u"/>
            </a:pPr>
            <a:r>
              <a:rPr lang="en-US" altLang="ko-KR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2.</a:t>
            </a:r>
            <a:r>
              <a:rPr lang="ko-KR" altLang="en-US" sz="125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부정확매물안내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r>
              <a:rPr lang="ko-KR" altLang="en-US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>허위매물등록 시 불이익에 대한 사항 동의체크</a:t>
            </a:r>
            <a: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  <a:t/>
            </a:r>
            <a:br>
              <a:rPr lang="en-US" altLang="ko-KR" sz="12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정고딕 B" pitchFamily="18" charset="-127"/>
                <a:ea typeface="Rix정고딕 B" pitchFamily="18" charset="-127"/>
              </a:rPr>
            </a:br>
            <a:endParaRPr lang="en-US" altLang="ko-KR" sz="1250" dirty="0" smtClean="0">
              <a:solidFill>
                <a:schemeClr val="tx1">
                  <a:lumMod val="75000"/>
                  <a:lumOff val="25000"/>
                </a:schemeClr>
              </a:solidFill>
              <a:latin typeface="Rix정고딕 B" pitchFamily="18" charset="-127"/>
              <a:ea typeface="Rix정고딕 B" pitchFamily="18" charset="-127"/>
            </a:endParaRPr>
          </a:p>
        </p:txBody>
      </p:sp>
      <p:pic>
        <p:nvPicPr>
          <p:cNvPr id="18" name="그림 1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 and Settings\우리집\바탕 화면\캡쳐\매물등록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03230" y="1843124"/>
            <a:ext cx="8429684" cy="4152085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pic>
        <p:nvPicPr>
          <p:cNvPr id="16" name="Picture 2" descr="D:\Documents and Settings\우리집\바탕 화면\캡쳐\매물등록2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846502" y="3423441"/>
            <a:ext cx="6429420" cy="342902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40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부동산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2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4" name="타원 43"/>
          <p:cNvSpPr/>
          <p:nvPr/>
        </p:nvSpPr>
        <p:spPr>
          <a:xfrm>
            <a:off x="860394" y="289839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114220" y="6556018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8637611" y="6600050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 rot="13474771" flipV="1">
            <a:off x="4119793" y="6393481"/>
            <a:ext cx="298206" cy="143961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4350624" y="6528217"/>
            <a:ext cx="486485" cy="267098"/>
            <a:chOff x="706867" y="3389471"/>
            <a:chExt cx="558724" cy="261230"/>
          </a:xfrm>
        </p:grpSpPr>
        <p:grpSp>
          <p:nvGrpSpPr>
            <p:cNvPr id="19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21" name="직사각형 20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20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체크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24" name="AutoShape 13"/>
          <p:cNvSpPr>
            <a:spLocks noChangeArrowheads="1"/>
          </p:cNvSpPr>
          <p:nvPr/>
        </p:nvSpPr>
        <p:spPr bwMode="auto">
          <a:xfrm rot="19054943" flipV="1">
            <a:off x="1709929" y="2832887"/>
            <a:ext cx="483973" cy="16634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1060421" y="2870987"/>
            <a:ext cx="857255" cy="267098"/>
            <a:chOff x="706867" y="3389471"/>
            <a:chExt cx="537817" cy="261230"/>
          </a:xfrm>
        </p:grpSpPr>
        <p:grpSp>
          <p:nvGrpSpPr>
            <p:cNvPr id="26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28" name="직사각형 27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29" name="직사각형 28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27" name="Text Box 5"/>
            <p:cNvSpPr txBox="1">
              <a:spLocks noChangeArrowheads="1"/>
            </p:cNvSpPr>
            <p:nvPr/>
          </p:nvSpPr>
          <p:spPr bwMode="gray">
            <a:xfrm>
              <a:off x="784615" y="3424353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선택 체크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sp>
        <p:nvSpPr>
          <p:cNvPr id="31" name="AutoShape 13"/>
          <p:cNvSpPr>
            <a:spLocks noChangeArrowheads="1"/>
          </p:cNvSpPr>
          <p:nvPr/>
        </p:nvSpPr>
        <p:spPr bwMode="auto">
          <a:xfrm rot="10800000" flipV="1">
            <a:off x="7804250" y="6614339"/>
            <a:ext cx="399970" cy="16634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8132782" y="6566713"/>
            <a:ext cx="486485" cy="267098"/>
            <a:chOff x="706867" y="3389471"/>
            <a:chExt cx="558724" cy="261230"/>
          </a:xfrm>
        </p:grpSpPr>
        <p:grpSp>
          <p:nvGrpSpPr>
            <p:cNvPr id="33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36" name="직사각형 35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37" name="직사각형 36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38" name="직사각형 37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35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pic>
        <p:nvPicPr>
          <p:cNvPr id="39" name="그림 38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565624" cy="293688"/>
            <a:chOff x="255" y="3575"/>
            <a:chExt cx="1257" cy="185"/>
          </a:xfrm>
        </p:grpSpPr>
        <p:sp>
          <p:nvSpPr>
            <p:cNvPr id="40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 검증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(1/5) -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현장확인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2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39" name="그림 38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8" name="그림 47" descr="현장확인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3296" y="1851805"/>
            <a:ext cx="8280920" cy="515113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1" name="직사각형 20"/>
          <p:cNvSpPr/>
          <p:nvPr/>
        </p:nvSpPr>
        <p:spPr>
          <a:xfrm>
            <a:off x="2427267" y="2466172"/>
            <a:ext cx="1276359" cy="2428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/>
          <p:cNvSpPr/>
          <p:nvPr/>
        </p:nvSpPr>
        <p:spPr>
          <a:xfrm>
            <a:off x="2427268" y="2804312"/>
            <a:ext cx="1106508" cy="2428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3" name="직사각형 22"/>
          <p:cNvSpPr/>
          <p:nvPr/>
        </p:nvSpPr>
        <p:spPr>
          <a:xfrm>
            <a:off x="2427267" y="3137689"/>
            <a:ext cx="811233" cy="2428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직사각형 23"/>
          <p:cNvSpPr/>
          <p:nvPr/>
        </p:nvSpPr>
        <p:spPr>
          <a:xfrm>
            <a:off x="2427267" y="3447254"/>
            <a:ext cx="2205053" cy="2428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8" name="그룹 27"/>
          <p:cNvGrpSpPr/>
          <p:nvPr/>
        </p:nvGrpSpPr>
        <p:grpSpPr>
          <a:xfrm>
            <a:off x="5418138" y="2737579"/>
            <a:ext cx="4206675" cy="400110"/>
            <a:chOff x="5418138" y="2737579"/>
            <a:chExt cx="4206675" cy="400110"/>
          </a:xfrm>
        </p:grpSpPr>
        <p:sp>
          <p:nvSpPr>
            <p:cNvPr id="26" name="TextBox 25"/>
            <p:cNvSpPr txBox="1"/>
            <p:nvPr/>
          </p:nvSpPr>
          <p:spPr>
            <a:xfrm>
              <a:off x="5418138" y="2737579"/>
              <a:ext cx="4206675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            </a:t>
              </a:r>
              <a:r>
                <a:rPr lang="ko-KR" altLang="en-US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필수 입력 사항</a:t>
              </a:r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</a:t>
              </a:r>
              <a:endParaRPr lang="ko-KR" altLang="en-US" sz="20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6264266" y="2823362"/>
              <a:ext cx="811233" cy="24288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9" name="그림 38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8" name="Group 282"/>
          <p:cNvGrpSpPr>
            <a:grpSpLocks/>
          </p:cNvGrpSpPr>
          <p:nvPr/>
        </p:nvGrpSpPr>
        <p:grpSpPr bwMode="auto">
          <a:xfrm>
            <a:off x="404812" y="1322834"/>
            <a:ext cx="2637632" cy="293688"/>
            <a:chOff x="255" y="3575"/>
            <a:chExt cx="1257" cy="185"/>
          </a:xfrm>
        </p:grpSpPr>
        <p:sp>
          <p:nvSpPr>
            <p:cNvPr id="4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 검증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(2/5)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모바일확인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5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1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53" name="그림 52" descr="모바일1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8019" y="1804766"/>
            <a:ext cx="8840434" cy="513469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11" name="그룹 10"/>
          <p:cNvGrpSpPr/>
          <p:nvPr/>
        </p:nvGrpSpPr>
        <p:grpSpPr>
          <a:xfrm>
            <a:off x="5535843" y="2889980"/>
            <a:ext cx="4206675" cy="400110"/>
            <a:chOff x="5418138" y="2737579"/>
            <a:chExt cx="4206675" cy="400110"/>
          </a:xfrm>
        </p:grpSpPr>
        <p:sp>
          <p:nvSpPr>
            <p:cNvPr id="12" name="TextBox 11"/>
            <p:cNvSpPr txBox="1"/>
            <p:nvPr/>
          </p:nvSpPr>
          <p:spPr>
            <a:xfrm>
              <a:off x="5418138" y="2737579"/>
              <a:ext cx="4206675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            </a:t>
              </a:r>
              <a:r>
                <a:rPr lang="ko-KR" altLang="en-US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필수 입력 사항</a:t>
              </a:r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</a:t>
              </a:r>
              <a:endParaRPr lang="ko-KR" altLang="en-US" sz="20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264266" y="2823362"/>
              <a:ext cx="811233" cy="24288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232003" y="2956713"/>
            <a:ext cx="1400185" cy="2428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232003" y="3466304"/>
            <a:ext cx="1158897" cy="3913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232003" y="4090196"/>
            <a:ext cx="844572" cy="367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2232003" y="4680750"/>
            <a:ext cx="1863747" cy="37702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232003" y="5271304"/>
            <a:ext cx="1158897" cy="37702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9" name="그림 38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8" name="Group 282"/>
          <p:cNvGrpSpPr>
            <a:grpSpLocks/>
          </p:cNvGrpSpPr>
          <p:nvPr/>
        </p:nvGrpSpPr>
        <p:grpSpPr bwMode="auto">
          <a:xfrm>
            <a:off x="404812" y="1322834"/>
            <a:ext cx="2781648" cy="293688"/>
            <a:chOff x="255" y="3575"/>
            <a:chExt cx="1257" cy="185"/>
          </a:xfrm>
        </p:grpSpPr>
        <p:sp>
          <p:nvSpPr>
            <p:cNvPr id="4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 검증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(3/5)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모바일확인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2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5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1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53" name="그림 52" descr="모바일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6483" y="1783457"/>
            <a:ext cx="8840434" cy="5184576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11" name="그룹 10"/>
          <p:cNvGrpSpPr/>
          <p:nvPr/>
        </p:nvGrpSpPr>
        <p:grpSpPr>
          <a:xfrm>
            <a:off x="5712057" y="3352003"/>
            <a:ext cx="4206675" cy="400110"/>
            <a:chOff x="5418138" y="2737579"/>
            <a:chExt cx="4206675" cy="400110"/>
          </a:xfrm>
        </p:grpSpPr>
        <p:sp>
          <p:nvSpPr>
            <p:cNvPr id="12" name="TextBox 11"/>
            <p:cNvSpPr txBox="1"/>
            <p:nvPr/>
          </p:nvSpPr>
          <p:spPr>
            <a:xfrm>
              <a:off x="5418138" y="2737579"/>
              <a:ext cx="4206675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            </a:t>
              </a:r>
              <a:r>
                <a:rPr lang="ko-KR" altLang="en-US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필수 입력 사항</a:t>
              </a:r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</a:t>
              </a:r>
              <a:endParaRPr lang="ko-KR" altLang="en-US" sz="20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264266" y="2823362"/>
              <a:ext cx="811233" cy="24288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268501" y="2813837"/>
            <a:ext cx="1141449" cy="3198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265341" y="3371053"/>
            <a:ext cx="725509" cy="31988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265341" y="3852069"/>
            <a:ext cx="4973659" cy="5580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2268502" y="4595024"/>
            <a:ext cx="693774" cy="23415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9" name="그림 38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8" name="Group 282"/>
          <p:cNvGrpSpPr>
            <a:grpSpLocks/>
          </p:cNvGrpSpPr>
          <p:nvPr/>
        </p:nvGrpSpPr>
        <p:grpSpPr bwMode="auto">
          <a:xfrm>
            <a:off x="404812" y="1322834"/>
            <a:ext cx="2637632" cy="293688"/>
            <a:chOff x="255" y="3575"/>
            <a:chExt cx="1257" cy="185"/>
          </a:xfrm>
        </p:grpSpPr>
        <p:sp>
          <p:nvSpPr>
            <p:cNvPr id="4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 검증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(4/5) -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전화확인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5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1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53" name="그림 52" descr="전화확인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70236" y="1980431"/>
            <a:ext cx="8352929" cy="489654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11" name="그룹 10"/>
          <p:cNvGrpSpPr/>
          <p:nvPr/>
        </p:nvGrpSpPr>
        <p:grpSpPr>
          <a:xfrm>
            <a:off x="5418138" y="3952025"/>
            <a:ext cx="4206675" cy="400110"/>
            <a:chOff x="5418138" y="2737579"/>
            <a:chExt cx="4206675" cy="400110"/>
          </a:xfrm>
        </p:grpSpPr>
        <p:sp>
          <p:nvSpPr>
            <p:cNvPr id="12" name="TextBox 11"/>
            <p:cNvSpPr txBox="1"/>
            <p:nvPr/>
          </p:nvSpPr>
          <p:spPr>
            <a:xfrm>
              <a:off x="5418138" y="2737579"/>
              <a:ext cx="4206675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            </a:t>
              </a:r>
              <a:r>
                <a:rPr lang="ko-KR" altLang="en-US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필수 입력 사항</a:t>
              </a:r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</a:t>
              </a:r>
              <a:endParaRPr lang="ko-KR" altLang="en-US" sz="20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264266" y="2823362"/>
              <a:ext cx="811233" cy="24288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443114" y="3246429"/>
            <a:ext cx="1090662" cy="3825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ㅍㅍ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446316" y="3960014"/>
            <a:ext cx="1687533" cy="3825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ㅍㅍ</a:t>
            </a:r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443114" y="4579143"/>
            <a:ext cx="1090662" cy="3825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직사각형 17"/>
          <p:cNvSpPr/>
          <p:nvPr/>
        </p:nvSpPr>
        <p:spPr>
          <a:xfrm>
            <a:off x="2446317" y="5198273"/>
            <a:ext cx="782658" cy="3825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9" name="그림 38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47" name="TextBox 46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8" name="Group 282"/>
          <p:cNvGrpSpPr>
            <a:grpSpLocks/>
          </p:cNvGrpSpPr>
          <p:nvPr/>
        </p:nvGrpSpPr>
        <p:grpSpPr bwMode="auto">
          <a:xfrm>
            <a:off x="404812" y="1322834"/>
            <a:ext cx="2637632" cy="293688"/>
            <a:chOff x="255" y="3575"/>
            <a:chExt cx="1257" cy="185"/>
          </a:xfrm>
        </p:grpSpPr>
        <p:sp>
          <p:nvSpPr>
            <p:cNvPr id="4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 검증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(5/5) 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홍보확인서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5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1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53" name="그림 52" descr="홍보확인서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8228" y="1826890"/>
            <a:ext cx="8496944" cy="515831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pSp>
        <p:nvGrpSpPr>
          <p:cNvPr id="11" name="그룹 10"/>
          <p:cNvGrpSpPr/>
          <p:nvPr/>
        </p:nvGrpSpPr>
        <p:grpSpPr>
          <a:xfrm>
            <a:off x="5569181" y="3209127"/>
            <a:ext cx="4206675" cy="400110"/>
            <a:chOff x="5418138" y="2737579"/>
            <a:chExt cx="4206675" cy="400110"/>
          </a:xfrm>
        </p:grpSpPr>
        <p:sp>
          <p:nvSpPr>
            <p:cNvPr id="12" name="TextBox 11"/>
            <p:cNvSpPr txBox="1"/>
            <p:nvPr/>
          </p:nvSpPr>
          <p:spPr>
            <a:xfrm>
              <a:off x="5418138" y="2737579"/>
              <a:ext cx="4206675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            </a:t>
              </a:r>
              <a:r>
                <a:rPr lang="ko-KR" altLang="en-US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필수 입력 사항</a:t>
              </a:r>
              <a:r>
                <a:rPr lang="en-US" altLang="ko-KR" sz="2000" b="1" dirty="0" smtClean="0">
                  <a:solidFill>
                    <a:srgbClr val="FF0000"/>
                  </a:solidFill>
                  <a:latin typeface="Rix정고딕 B" pitchFamily="18" charset="-127"/>
                  <a:ea typeface="Rix정고딕 B" pitchFamily="18" charset="-127"/>
                </a:rPr>
                <a:t>※</a:t>
              </a:r>
              <a:endParaRPr lang="ko-KR" altLang="en-US" sz="20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6264266" y="2823362"/>
              <a:ext cx="811233" cy="24288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2395489" y="2793193"/>
            <a:ext cx="1090662" cy="2929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2389167" y="3244835"/>
            <a:ext cx="792183" cy="2929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6" name="직사각형 15"/>
          <p:cNvSpPr/>
          <p:nvPr/>
        </p:nvSpPr>
        <p:spPr>
          <a:xfrm>
            <a:off x="2389167" y="5147478"/>
            <a:ext cx="1297008" cy="2929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Documents and Settings\우리집\바탕 화면\캡쳐\매물등록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85060" y="1836415"/>
            <a:ext cx="7090032" cy="514353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40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결제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(1/2 )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2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4" name="직사각형 13"/>
          <p:cNvSpPr/>
          <p:nvPr/>
        </p:nvSpPr>
        <p:spPr>
          <a:xfrm>
            <a:off x="3549476" y="3185517"/>
            <a:ext cx="3686200" cy="30768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en-US" altLang="ko-KR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결제 전 매물등록 정보 다시 정확히 확인</a:t>
            </a:r>
            <a:r>
              <a:rPr lang="en-US" altLang="ko-KR" sz="10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※</a:t>
            </a:r>
            <a:endParaRPr lang="ko-KR" altLang="en-US" sz="10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3" name="그림 2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D:\Documents and Settings\우리집\바탕 화면\캡쳐\매물등록2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9196" y="1836415"/>
            <a:ext cx="6747744" cy="514353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</p:pic>
      <p:sp>
        <p:nvSpPr>
          <p:cNvPr id="85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22834"/>
            <a:ext cx="2709640" cy="293688"/>
            <a:chOff x="255" y="3575"/>
            <a:chExt cx="1257" cy="185"/>
          </a:xfrm>
        </p:grpSpPr>
        <p:sp>
          <p:nvSpPr>
            <p:cNvPr id="40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네이버매물등록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결제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(2/2 )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1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2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5" name="AutoShape 13"/>
          <p:cNvSpPr>
            <a:spLocks noChangeArrowheads="1"/>
          </p:cNvSpPr>
          <p:nvPr/>
        </p:nvSpPr>
        <p:spPr bwMode="auto">
          <a:xfrm flipV="1">
            <a:off x="2464550" y="6710461"/>
            <a:ext cx="399970" cy="166348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 dirty="0">
              <a:latin typeface="Rix고딕 B" pitchFamily="18" charset="-127"/>
              <a:ea typeface="Rix고딕 B" pitchFamily="18" charset="-127"/>
            </a:endParaRPr>
          </a:p>
        </p:txBody>
      </p:sp>
      <p:grpSp>
        <p:nvGrpSpPr>
          <p:cNvPr id="16" name="그룹 15"/>
          <p:cNvGrpSpPr/>
          <p:nvPr/>
        </p:nvGrpSpPr>
        <p:grpSpPr>
          <a:xfrm>
            <a:off x="2059653" y="6653310"/>
            <a:ext cx="486485" cy="267098"/>
            <a:chOff x="706867" y="3389471"/>
            <a:chExt cx="558724" cy="261230"/>
          </a:xfrm>
        </p:grpSpPr>
        <p:grpSp>
          <p:nvGrpSpPr>
            <p:cNvPr id="18" name="그룹 39"/>
            <p:cNvGrpSpPr/>
            <p:nvPr/>
          </p:nvGrpSpPr>
          <p:grpSpPr>
            <a:xfrm>
              <a:off x="706867" y="3389471"/>
              <a:ext cx="537817" cy="261230"/>
              <a:chOff x="3807117" y="6585979"/>
              <a:chExt cx="834788" cy="416648"/>
            </a:xfrm>
          </p:grpSpPr>
          <p:sp>
            <p:nvSpPr>
              <p:cNvPr id="20" name="직사각형 19"/>
              <p:cNvSpPr/>
              <p:nvPr/>
            </p:nvSpPr>
            <p:spPr>
              <a:xfrm>
                <a:off x="3807117" y="6585985"/>
                <a:ext cx="834788" cy="416642"/>
              </a:xfrm>
              <a:prstGeom prst="rect">
                <a:avLst/>
              </a:prstGeom>
              <a:solidFill>
                <a:srgbClr val="FF6565"/>
              </a:solidFill>
              <a:ln w="63500">
                <a:noFill/>
              </a:ln>
              <a:effectLst/>
              <a:extLst/>
            </p:spPr>
            <p:txBody>
              <a:bodyPr wrap="square" lIns="0" tIns="0" rIns="0" bIns="0" anchor="ctr"/>
              <a:lstStyle/>
              <a:p>
                <a:pPr latinLnBrk="0"/>
                <a:endParaRPr lang="ko-KR" altLang="en-US" sz="1000" dirty="0">
                  <a:latin typeface="산돌고딕B" pitchFamily="18" charset="-127"/>
                  <a:ea typeface="산돌고딕B" pitchFamily="18" charset="-127"/>
                </a:endParaRP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4351118" y="6585979"/>
                <a:ext cx="285585" cy="271018"/>
              </a:xfrm>
              <a:prstGeom prst="rect">
                <a:avLst/>
              </a:prstGeom>
              <a:solidFill>
                <a:srgbClr val="FF0000"/>
              </a:solidFill>
              <a:ln w="15875" algn="ctr">
                <a:noFill/>
                <a:round/>
                <a:headEnd/>
                <a:tailEnd/>
              </a:ln>
              <a:effectLst/>
              <a:extLst/>
            </p:spPr>
            <p:txBody>
              <a:bodyPr wrap="square" lIns="36000" tIns="36000" rIns="36000" bIns="36000" anchor="ctr"/>
              <a:lstStyle/>
              <a:p>
                <a:pPr algn="ctr" latinLnBrk="0"/>
                <a:endParaRPr lang="ko-KR" altLang="en-US" sz="1000" spc="-50" dirty="0">
                  <a:solidFill>
                    <a:schemeClr val="bg1"/>
                  </a:solidFill>
                  <a:latin typeface="Rix고딕 B" panose="02020603020101020101" pitchFamily="18" charset="-127"/>
                  <a:ea typeface="Rix고딕 B" panose="02020603020101020101" pitchFamily="18" charset="-127"/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3848776" y="6621982"/>
                <a:ext cx="747764" cy="35165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wrap="none" lIns="0" tIns="0" rIns="0" bIns="0" anchor="ctr"/>
              <a:lstStyle>
                <a:defPPr>
                  <a:defRPr lang="ko-KR"/>
                </a:defPPr>
                <a:lvl1pPr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1pPr>
                <a:lvl2pPr marL="4572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2pPr>
                <a:lvl3pPr marL="9144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3pPr>
                <a:lvl4pPr marL="13716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4pPr>
                <a:lvl5pPr marL="1828800" algn="ctr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sz="1900" kern="1200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  <a:cs typeface="+mn-cs"/>
                  </a:defRPr>
                </a:lvl9pPr>
              </a:lstStyle>
              <a:p>
                <a:pPr marL="0" lvl="1" latinLnBrk="0">
                  <a:lnSpc>
                    <a:spcPct val="110000"/>
                  </a:lnSpc>
                  <a:buSzPct val="150000"/>
                  <a:defRPr/>
                </a:pPr>
                <a:endParaRPr lang="ko-KR" altLang="en-US" sz="1000" spc="-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고딕 ExtraBold" panose="020D0904000000000000" pitchFamily="50" charset="-127"/>
                  <a:ea typeface="나눔고딕 ExtraBold" panose="020D0904000000000000" pitchFamily="50" charset="-127"/>
                </a:endParaRPr>
              </a:p>
            </p:txBody>
          </p:sp>
        </p:grpSp>
        <p:sp>
          <p:nvSpPr>
            <p:cNvPr id="19" name="Text Box 5"/>
            <p:cNvSpPr txBox="1">
              <a:spLocks noChangeArrowheads="1"/>
            </p:cNvSpPr>
            <p:nvPr/>
          </p:nvSpPr>
          <p:spPr bwMode="gray">
            <a:xfrm>
              <a:off x="811977" y="3415038"/>
              <a:ext cx="453614" cy="176123"/>
            </a:xfrm>
            <a:prstGeom prst="rect">
              <a:avLst/>
            </a:prstGeom>
            <a:noFill/>
            <a:ln w="25400" algn="ctr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 lIns="0" tIns="0" rIns="0" bIns="0"/>
            <a:lstStyle>
              <a:lvl1pPr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맑은 고딕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lnSpc>
                  <a:spcPct val="120000"/>
                </a:lnSpc>
              </a:pPr>
              <a:r>
                <a:rPr lang="ko-KR" altLang="en-US" sz="1100" b="1" dirty="0" smtClean="0">
                  <a:solidFill>
                    <a:srgbClr val="FF0000"/>
                  </a:solidFill>
                  <a:ea typeface="맑은 고딕" panose="020B0503020000020004" pitchFamily="50" charset="-127"/>
                </a:rPr>
                <a:t>클릭</a:t>
              </a:r>
              <a:endParaRPr lang="en-US" altLang="ko-KR" sz="1100" b="1" dirty="0" smtClean="0">
                <a:solidFill>
                  <a:srgbClr val="FF0000"/>
                </a:solidFill>
                <a:ea typeface="맑은 고딕" panose="020B0503020000020004" pitchFamily="50" charset="-127"/>
              </a:endParaRPr>
            </a:p>
          </p:txBody>
        </p:sp>
      </p:grpSp>
      <p:pic>
        <p:nvPicPr>
          <p:cNvPr id="23" name="그림 22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4" name="TextBox 23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</a:t>
            </a:r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815529" y="4875609"/>
            <a:ext cx="4032448" cy="1440160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1" name="사각형 설명선 30"/>
          <p:cNvSpPr/>
          <p:nvPr/>
        </p:nvSpPr>
        <p:spPr>
          <a:xfrm>
            <a:off x="5778748" y="2700511"/>
            <a:ext cx="4464496" cy="3528392"/>
          </a:xfrm>
          <a:prstGeom prst="wedgeRectCallout">
            <a:avLst>
              <a:gd name="adj1" fmla="val -65598"/>
              <a:gd name="adj2" fmla="val 2039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spcBef>
                <a:spcPts val="300"/>
              </a:spcBef>
            </a:pPr>
            <a:r>
              <a:rPr lang="ko-KR" altLang="en-US" sz="1100" dirty="0" smtClean="0">
                <a:solidFill>
                  <a:schemeClr val="tx1"/>
                </a:solidFill>
              </a:rPr>
              <a:t>     * 충전금 차감은 기 충전해 놓은 충전금 잔액에서 매물 등록비 만큼 차감하여 결제하는 기능입니다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</a:t>
            </a:r>
            <a:r>
              <a:rPr lang="ko-KR" altLang="en-US" sz="1100" dirty="0" smtClean="0">
                <a:solidFill>
                  <a:schemeClr val="tx1"/>
                </a:solidFill>
              </a:rPr>
              <a:t/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* 충전금 차감을 통해 등록 요청한 매물이 검증센터의 규정을 통과하지 못했을 경우 환급 규정에 따라 환급됩니다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</a:t>
            </a:r>
            <a:r>
              <a:rPr lang="ko-KR" altLang="en-US" sz="1100" dirty="0" smtClean="0">
                <a:solidFill>
                  <a:schemeClr val="tx1"/>
                </a:solidFill>
              </a:rPr>
              <a:t/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* </a:t>
            </a:r>
            <a:r>
              <a:rPr lang="en-US" altLang="ko-KR" sz="1100" dirty="0" smtClean="0">
                <a:solidFill>
                  <a:schemeClr val="tx1"/>
                </a:solidFill>
              </a:rPr>
              <a:t>[</a:t>
            </a:r>
            <a:r>
              <a:rPr lang="ko-KR" altLang="en-US" sz="1100" dirty="0" smtClean="0">
                <a:solidFill>
                  <a:schemeClr val="tx1"/>
                </a:solidFill>
              </a:rPr>
              <a:t>환급규정</a:t>
            </a:r>
            <a:r>
              <a:rPr lang="en-US" altLang="ko-KR" sz="1100" dirty="0" smtClean="0">
                <a:solidFill>
                  <a:schemeClr val="tx1"/>
                </a:solidFill>
              </a:rPr>
              <a:t>]</a:t>
            </a:r>
            <a:r>
              <a:rPr lang="ko-KR" altLang="en-US" sz="1100" dirty="0" smtClean="0">
                <a:solidFill>
                  <a:schemeClr val="tx1"/>
                </a:solidFill>
              </a:rPr>
              <a:t/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dirty="0" smtClean="0">
                <a:solidFill>
                  <a:schemeClr val="tx1"/>
                </a:solidFill>
              </a:rPr>
              <a:t>1. </a:t>
            </a:r>
            <a:r>
              <a:rPr lang="ko-KR" altLang="en-US" sz="1100" dirty="0" smtClean="0">
                <a:solidFill>
                  <a:schemeClr val="tx1"/>
                </a:solidFill>
              </a:rPr>
              <a:t>결제까지 하고 팩스를 보내지 않은 경우 </a:t>
            </a:r>
            <a:r>
              <a:rPr lang="en-US" altLang="ko-KR" sz="1100" dirty="0" smtClean="0">
                <a:solidFill>
                  <a:schemeClr val="tx1"/>
                </a:solidFill>
              </a:rPr>
              <a:t>-&gt; </a:t>
            </a:r>
            <a:r>
              <a:rPr lang="ko-KR" altLang="en-US" sz="1100" dirty="0" smtClean="0">
                <a:solidFill>
                  <a:schemeClr val="tx1"/>
                </a:solidFill>
              </a:rPr>
              <a:t>매물검증비 </a:t>
            </a:r>
            <a:r>
              <a:rPr lang="en-US" altLang="ko-KR" sz="1100" dirty="0" smtClean="0">
                <a:solidFill>
                  <a:schemeClr val="tx1"/>
                </a:solidFill>
              </a:rPr>
              <a:t>+ </a:t>
            </a:r>
            <a:r>
              <a:rPr lang="ko-KR" altLang="en-US" sz="1100" dirty="0" smtClean="0">
                <a:solidFill>
                  <a:schemeClr val="tx1"/>
                </a:solidFill>
              </a:rPr>
              <a:t>홍보비 </a:t>
            </a:r>
            <a:r>
              <a:rPr lang="en-US" altLang="ko-KR" sz="1100" dirty="0" smtClean="0">
                <a:solidFill>
                  <a:schemeClr val="tx1"/>
                </a:solidFill>
              </a:rPr>
              <a:t>1,650</a:t>
            </a:r>
            <a:r>
              <a:rPr lang="ko-KR" altLang="en-US" sz="1100" dirty="0" smtClean="0">
                <a:solidFill>
                  <a:schemeClr val="tx1"/>
                </a:solidFill>
              </a:rPr>
              <a:t>원</a:t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dirty="0" smtClean="0">
                <a:solidFill>
                  <a:schemeClr val="tx1"/>
                </a:solidFill>
              </a:rPr>
              <a:t>2. </a:t>
            </a:r>
            <a:r>
              <a:rPr lang="ko-KR" altLang="en-US" sz="1100" dirty="0" smtClean="0">
                <a:solidFill>
                  <a:schemeClr val="tx1"/>
                </a:solidFill>
              </a:rPr>
              <a:t>검증 전 매물취소 버튼을 눌렀을 경우 </a:t>
            </a:r>
            <a:r>
              <a:rPr lang="en-US" altLang="ko-KR" sz="1100" dirty="0" smtClean="0">
                <a:solidFill>
                  <a:schemeClr val="tx1"/>
                </a:solidFill>
              </a:rPr>
              <a:t>-&gt; </a:t>
            </a:r>
            <a:r>
              <a:rPr lang="ko-KR" altLang="en-US" sz="1100" dirty="0" smtClean="0">
                <a:solidFill>
                  <a:schemeClr val="tx1"/>
                </a:solidFill>
              </a:rPr>
              <a:t>매물검증비 </a:t>
            </a:r>
            <a:r>
              <a:rPr lang="en-US" altLang="ko-KR" sz="1100" dirty="0" smtClean="0">
                <a:solidFill>
                  <a:schemeClr val="tx1"/>
                </a:solidFill>
              </a:rPr>
              <a:t>+ </a:t>
            </a:r>
            <a:r>
              <a:rPr lang="ko-KR" altLang="en-US" sz="1100" dirty="0" smtClean="0">
                <a:solidFill>
                  <a:schemeClr val="tx1"/>
                </a:solidFill>
              </a:rPr>
              <a:t>홍보비 </a:t>
            </a:r>
            <a:r>
              <a:rPr lang="en-US" altLang="ko-KR" sz="1100" dirty="0" smtClean="0">
                <a:solidFill>
                  <a:schemeClr val="tx1"/>
                </a:solidFill>
              </a:rPr>
              <a:t>1,650</a:t>
            </a:r>
            <a:r>
              <a:rPr lang="ko-KR" altLang="en-US" sz="1100" dirty="0" smtClean="0">
                <a:solidFill>
                  <a:schemeClr val="tx1"/>
                </a:solidFill>
              </a:rPr>
              <a:t>원</a:t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dirty="0" smtClean="0">
                <a:solidFill>
                  <a:schemeClr val="tx1"/>
                </a:solidFill>
              </a:rPr>
              <a:t>3. </a:t>
            </a:r>
            <a:r>
              <a:rPr lang="ko-KR" altLang="en-US" sz="1100" dirty="0" smtClean="0">
                <a:solidFill>
                  <a:schemeClr val="tx1"/>
                </a:solidFill>
              </a:rPr>
              <a:t>물건을 전송하고 팩스를 보낸 후 </a:t>
            </a:r>
            <a:r>
              <a:rPr lang="en-US" altLang="ko-KR" sz="1100" dirty="0" smtClean="0">
                <a:solidFill>
                  <a:schemeClr val="tx1"/>
                </a:solidFill>
              </a:rPr>
              <a:t>1</a:t>
            </a:r>
            <a:r>
              <a:rPr lang="ko-KR" altLang="en-US" sz="1100" dirty="0" smtClean="0">
                <a:solidFill>
                  <a:schemeClr val="tx1"/>
                </a:solidFill>
              </a:rPr>
              <a:t>차 실패 </a:t>
            </a:r>
            <a:r>
              <a:rPr lang="en-US" altLang="ko-KR" sz="1100" dirty="0" smtClean="0">
                <a:solidFill>
                  <a:schemeClr val="tx1"/>
                </a:solidFill>
              </a:rPr>
              <a:t>-&gt; </a:t>
            </a:r>
            <a:r>
              <a:rPr lang="ko-KR" altLang="en-US" sz="1100" dirty="0" smtClean="0">
                <a:solidFill>
                  <a:schemeClr val="tx1"/>
                </a:solidFill>
              </a:rPr>
              <a:t>네이버 홍보비 </a:t>
            </a:r>
            <a:r>
              <a:rPr lang="en-US" altLang="ko-KR" sz="1100" dirty="0" smtClean="0">
                <a:solidFill>
                  <a:schemeClr val="tx1"/>
                </a:solidFill>
              </a:rPr>
              <a:t>550</a:t>
            </a:r>
            <a:r>
              <a:rPr lang="ko-KR" altLang="en-US" sz="1100" dirty="0" smtClean="0">
                <a:solidFill>
                  <a:schemeClr val="tx1"/>
                </a:solidFill>
              </a:rPr>
              <a:t>원</a:t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dirty="0" smtClean="0">
                <a:solidFill>
                  <a:schemeClr val="tx1"/>
                </a:solidFill>
              </a:rPr>
              <a:t>4. </a:t>
            </a:r>
            <a:r>
              <a:rPr lang="ko-KR" altLang="en-US" sz="1100" dirty="0" smtClean="0">
                <a:solidFill>
                  <a:schemeClr val="tx1"/>
                </a:solidFill>
              </a:rPr>
              <a:t>홍보확인서 및 등본확인 </a:t>
            </a:r>
            <a:r>
              <a:rPr lang="en-US" altLang="ko-KR" sz="1100" dirty="0" smtClean="0">
                <a:solidFill>
                  <a:schemeClr val="tx1"/>
                </a:solidFill>
              </a:rPr>
              <a:t>2</a:t>
            </a:r>
            <a:r>
              <a:rPr lang="ko-KR" altLang="en-US" sz="1100" dirty="0" smtClean="0">
                <a:solidFill>
                  <a:schemeClr val="tx1"/>
                </a:solidFill>
              </a:rPr>
              <a:t>차 실패 </a:t>
            </a:r>
            <a:r>
              <a:rPr lang="en-US" altLang="ko-KR" sz="1100" dirty="0" smtClean="0">
                <a:solidFill>
                  <a:schemeClr val="tx1"/>
                </a:solidFill>
              </a:rPr>
              <a:t>-&gt; </a:t>
            </a:r>
            <a:r>
              <a:rPr lang="ko-KR" altLang="en-US" sz="1100" dirty="0" smtClean="0">
                <a:solidFill>
                  <a:schemeClr val="tx1"/>
                </a:solidFill>
              </a:rPr>
              <a:t>네이버 홍보비 </a:t>
            </a:r>
            <a:r>
              <a:rPr lang="en-US" altLang="ko-KR" sz="1100" dirty="0" smtClean="0">
                <a:solidFill>
                  <a:schemeClr val="tx1"/>
                </a:solidFill>
              </a:rPr>
              <a:t>550</a:t>
            </a:r>
            <a:r>
              <a:rPr lang="ko-KR" altLang="en-US" sz="1100" dirty="0" smtClean="0">
                <a:solidFill>
                  <a:schemeClr val="tx1"/>
                </a:solidFill>
              </a:rPr>
              <a:t>원</a:t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dirty="0" smtClean="0">
                <a:solidFill>
                  <a:schemeClr val="tx1"/>
                </a:solidFill>
              </a:rPr>
              <a:t>5. </a:t>
            </a:r>
            <a:r>
              <a:rPr lang="ko-KR" altLang="en-US" sz="1100" dirty="0" smtClean="0">
                <a:solidFill>
                  <a:schemeClr val="tx1"/>
                </a:solidFill>
              </a:rPr>
              <a:t>매물실패 후 </a:t>
            </a:r>
            <a:r>
              <a:rPr lang="en-US" altLang="ko-KR" sz="1100" dirty="0" smtClean="0">
                <a:solidFill>
                  <a:schemeClr val="tx1"/>
                </a:solidFill>
              </a:rPr>
              <a:t>4</a:t>
            </a:r>
            <a:r>
              <a:rPr lang="ko-KR" altLang="en-US" sz="1100" dirty="0" smtClean="0">
                <a:solidFill>
                  <a:schemeClr val="tx1"/>
                </a:solidFill>
              </a:rPr>
              <a:t>일 이상 홍보확인서를 재발송하지 않은 경우 </a:t>
            </a:r>
            <a:r>
              <a:rPr lang="en-US" altLang="ko-KR" sz="1100" dirty="0" smtClean="0">
                <a:solidFill>
                  <a:schemeClr val="tx1"/>
                </a:solidFill>
              </a:rPr>
              <a:t>-&gt; </a:t>
            </a:r>
            <a:r>
              <a:rPr lang="ko-KR" altLang="en-US" sz="1100" dirty="0" smtClean="0">
                <a:solidFill>
                  <a:schemeClr val="tx1"/>
                </a:solidFill>
              </a:rPr>
              <a:t>네이버 홍보비 </a:t>
            </a:r>
            <a:r>
              <a:rPr lang="en-US" altLang="ko-KR" sz="1100" dirty="0" smtClean="0">
                <a:solidFill>
                  <a:schemeClr val="tx1"/>
                </a:solidFill>
              </a:rPr>
              <a:t>550</a:t>
            </a:r>
            <a:r>
              <a:rPr lang="ko-KR" altLang="en-US" sz="1100" dirty="0" smtClean="0">
                <a:solidFill>
                  <a:schemeClr val="tx1"/>
                </a:solidFill>
              </a:rPr>
              <a:t>원</a:t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6.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쿠폰사용 시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검증실패나 등록취소된 매물에 대해서는 일체의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[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매물검증비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네이버 홍보비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]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등의 환급금액이 없습니다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  <a:r>
              <a:rPr lang="ko-KR" altLang="en-US" sz="1100" dirty="0" smtClean="0">
                <a:solidFill>
                  <a:schemeClr val="tx1"/>
                </a:solidFill>
              </a:rPr>
              <a:t/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  </a:t>
            </a:r>
            <a:r>
              <a:rPr lang="en-US" altLang="ko-KR" sz="1100" dirty="0" smtClean="0">
                <a:solidFill>
                  <a:schemeClr val="tx1"/>
                </a:solidFill>
              </a:rPr>
              <a:t>7. </a:t>
            </a:r>
            <a:r>
              <a:rPr lang="ko-KR" altLang="en-US" sz="1100" dirty="0" smtClean="0">
                <a:solidFill>
                  <a:schemeClr val="tx1"/>
                </a:solidFill>
              </a:rPr>
              <a:t>홍보확인서 실명인증 성공할 경우 </a:t>
            </a:r>
            <a:r>
              <a:rPr lang="en-US" altLang="ko-KR" sz="1100" dirty="0" smtClean="0">
                <a:solidFill>
                  <a:schemeClr val="tx1"/>
                </a:solidFill>
              </a:rPr>
              <a:t>-&gt; </a:t>
            </a:r>
            <a:r>
              <a:rPr lang="ko-KR" altLang="en-US" sz="1100" dirty="0" smtClean="0">
                <a:solidFill>
                  <a:schemeClr val="tx1"/>
                </a:solidFill>
              </a:rPr>
              <a:t>매물검증비 </a:t>
            </a:r>
            <a:r>
              <a:rPr lang="en-US" altLang="ko-KR" sz="1100" dirty="0" smtClean="0">
                <a:solidFill>
                  <a:schemeClr val="tx1"/>
                </a:solidFill>
              </a:rPr>
              <a:t>550</a:t>
            </a:r>
            <a:r>
              <a:rPr lang="ko-KR" altLang="en-US" sz="1100" dirty="0" smtClean="0">
                <a:solidFill>
                  <a:schemeClr val="tx1"/>
                </a:solidFill>
              </a:rPr>
              <a:t>원</a:t>
            </a:r>
            <a:br>
              <a:rPr lang="ko-KR" altLang="en-US" sz="1100" dirty="0" smtClean="0">
                <a:solidFill>
                  <a:schemeClr val="tx1"/>
                </a:solidFill>
              </a:rPr>
            </a:br>
            <a:r>
              <a:rPr lang="ko-KR" altLang="en-US" sz="1100" dirty="0" smtClean="0">
                <a:solidFill>
                  <a:schemeClr val="tx1"/>
                </a:solidFill>
              </a:rPr>
              <a:t>* 결제를 위한 소비자 정보는 법령에 따라 해당 결제 대행사에 제공됩니다</a:t>
            </a:r>
            <a:r>
              <a:rPr lang="en-US" altLang="ko-KR" sz="1100" dirty="0" smtClean="0">
                <a:solidFill>
                  <a:schemeClr val="tx1"/>
                </a:solidFill>
              </a:rPr>
              <a:t>.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33296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7"/>
          <p:cNvGrpSpPr/>
          <p:nvPr/>
        </p:nvGrpSpPr>
        <p:grpSpPr>
          <a:xfrm>
            <a:off x="120924" y="1764531"/>
            <a:ext cx="997068" cy="555596"/>
            <a:chOff x="385763" y="3268365"/>
            <a:chExt cx="1008404" cy="555596"/>
          </a:xfrm>
        </p:grpSpPr>
        <p:sp>
          <p:nvSpPr>
            <p:cNvPr id="181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3316130"/>
              <a:ext cx="1008404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중개지원</a:t>
              </a: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114 </a:t>
              </a:r>
              <a:r>
                <a:rPr lang="en-US" altLang="ko-KR" sz="11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 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플레이스토어</a:t>
              </a: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 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모바일</a:t>
              </a: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설치</a:t>
              </a:r>
              <a:endParaRPr lang="en-US" altLang="ko-KR" sz="11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2" name="Line 8"/>
            <p:cNvSpPr>
              <a:spLocks noChangeShapeType="1"/>
            </p:cNvSpPr>
            <p:nvPr/>
          </p:nvSpPr>
          <p:spPr bwMode="gray">
            <a:xfrm>
              <a:off x="404813" y="3268365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Rectangle 20"/>
          <p:cNvSpPr>
            <a:spLocks noChangeArrowheads="1"/>
          </p:cNvSpPr>
          <p:nvPr/>
        </p:nvSpPr>
        <p:spPr bwMode="gray">
          <a:xfrm>
            <a:off x="1122636" y="1764407"/>
            <a:ext cx="2438114" cy="265916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그룹 14"/>
          <p:cNvGrpSpPr/>
          <p:nvPr/>
        </p:nvGrpSpPr>
        <p:grpSpPr>
          <a:xfrm>
            <a:off x="3598300" y="1832100"/>
            <a:ext cx="1279525" cy="290057"/>
            <a:chOff x="385763" y="5903491"/>
            <a:chExt cx="1279525" cy="290057"/>
          </a:xfrm>
        </p:grpSpPr>
        <p:sp>
          <p:nvSpPr>
            <p:cNvPr id="77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5978104"/>
              <a:ext cx="12795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2</a:t>
              </a:r>
            </a:p>
          </p:txBody>
        </p:sp>
        <p:sp>
          <p:nvSpPr>
            <p:cNvPr id="78" name="Line 8"/>
            <p:cNvSpPr>
              <a:spLocks noChangeShapeType="1"/>
            </p:cNvSpPr>
            <p:nvPr/>
          </p:nvSpPr>
          <p:spPr bwMode="gray">
            <a:xfrm>
              <a:off x="404813" y="5903491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3" name="Rectangle 20"/>
          <p:cNvSpPr>
            <a:spLocks noChangeArrowheads="1"/>
          </p:cNvSpPr>
          <p:nvPr/>
        </p:nvSpPr>
        <p:spPr bwMode="gray">
          <a:xfrm>
            <a:off x="4632320" y="1783458"/>
            <a:ext cx="2357454" cy="264011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41383" y="1784475"/>
            <a:ext cx="2401917" cy="261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150910" y="4447950"/>
            <a:ext cx="2392390" cy="2600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그룹 24"/>
          <p:cNvGrpSpPr/>
          <p:nvPr/>
        </p:nvGrpSpPr>
        <p:grpSpPr>
          <a:xfrm>
            <a:off x="109166" y="4443746"/>
            <a:ext cx="1000274" cy="272409"/>
            <a:chOff x="347179" y="4592960"/>
            <a:chExt cx="1011646" cy="272409"/>
          </a:xfrm>
        </p:grpSpPr>
        <p:sp>
          <p:nvSpPr>
            <p:cNvPr id="26" name="Rectangle 59" descr="넓은 상향 대각선"/>
            <p:cNvSpPr>
              <a:spLocks noChangeArrowheads="1"/>
            </p:cNvSpPr>
            <p:nvPr/>
          </p:nvSpPr>
          <p:spPr bwMode="gray">
            <a:xfrm>
              <a:off x="347179" y="4649925"/>
              <a:ext cx="101164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1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7" name="Line 8"/>
            <p:cNvSpPr>
              <a:spLocks noChangeShapeType="1"/>
            </p:cNvSpPr>
            <p:nvPr/>
          </p:nvSpPr>
          <p:spPr bwMode="gray">
            <a:xfrm>
              <a:off x="404813" y="4592960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38675" y="1801951"/>
            <a:ext cx="2333625" cy="2598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57678" y="4438286"/>
            <a:ext cx="2314622" cy="261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그룹 31"/>
          <p:cNvGrpSpPr/>
          <p:nvPr/>
        </p:nvGrpSpPr>
        <p:grpSpPr>
          <a:xfrm>
            <a:off x="3594089" y="4445275"/>
            <a:ext cx="1279525" cy="290057"/>
            <a:chOff x="385763" y="5903491"/>
            <a:chExt cx="1279525" cy="290057"/>
          </a:xfrm>
        </p:grpSpPr>
        <p:sp>
          <p:nvSpPr>
            <p:cNvPr id="33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5978104"/>
              <a:ext cx="12795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3</a:t>
              </a:r>
            </a:p>
          </p:txBody>
        </p:sp>
        <p:sp>
          <p:nvSpPr>
            <p:cNvPr id="34" name="Line 8"/>
            <p:cNvSpPr>
              <a:spLocks noChangeShapeType="1"/>
            </p:cNvSpPr>
            <p:nvPr/>
          </p:nvSpPr>
          <p:spPr bwMode="gray">
            <a:xfrm>
              <a:off x="404813" y="5903491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87524" y="257015"/>
            <a:ext cx="2427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6" name="Group 282"/>
          <p:cNvGrpSpPr>
            <a:grpSpLocks/>
          </p:cNvGrpSpPr>
          <p:nvPr/>
        </p:nvGrpSpPr>
        <p:grpSpPr bwMode="auto">
          <a:xfrm>
            <a:off x="404812" y="1322834"/>
            <a:ext cx="2298682" cy="293688"/>
            <a:chOff x="255" y="3575"/>
            <a:chExt cx="1257" cy="185"/>
          </a:xfrm>
        </p:grpSpPr>
        <p:sp>
          <p:nvSpPr>
            <p:cNvPr id="3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부가서비스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중개지원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114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1" name="Picture 278" descr="클라우드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" name="그룹 42"/>
          <p:cNvGrpSpPr/>
          <p:nvPr/>
        </p:nvGrpSpPr>
        <p:grpSpPr>
          <a:xfrm>
            <a:off x="7008824" y="2494747"/>
            <a:ext cx="1279525" cy="290057"/>
            <a:chOff x="385763" y="5903491"/>
            <a:chExt cx="1279525" cy="290057"/>
          </a:xfrm>
        </p:grpSpPr>
        <p:sp>
          <p:nvSpPr>
            <p:cNvPr id="44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5978104"/>
              <a:ext cx="12795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4</a:t>
              </a:r>
            </a:p>
          </p:txBody>
        </p:sp>
        <p:sp>
          <p:nvSpPr>
            <p:cNvPr id="45" name="Line 8"/>
            <p:cNvSpPr>
              <a:spLocks noChangeShapeType="1"/>
            </p:cNvSpPr>
            <p:nvPr/>
          </p:nvSpPr>
          <p:spPr bwMode="gray">
            <a:xfrm>
              <a:off x="404813" y="5903491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6" name="Rectangle 20"/>
          <p:cNvSpPr>
            <a:spLocks noChangeArrowheads="1"/>
          </p:cNvSpPr>
          <p:nvPr/>
        </p:nvSpPr>
        <p:spPr bwMode="gray">
          <a:xfrm>
            <a:off x="8051819" y="2399494"/>
            <a:ext cx="2357454" cy="3786214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7" name="그림 46" descr="모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64306" y="2413784"/>
            <a:ext cx="2336994" cy="3753654"/>
          </a:xfrm>
          <a:prstGeom prst="rect">
            <a:avLst/>
          </a:prstGeom>
        </p:spPr>
      </p:pic>
      <p:sp>
        <p:nvSpPr>
          <p:cNvPr id="48" name="Rectangle 20"/>
          <p:cNvSpPr>
            <a:spLocks noChangeArrowheads="1"/>
          </p:cNvSpPr>
          <p:nvPr/>
        </p:nvSpPr>
        <p:spPr bwMode="gray">
          <a:xfrm>
            <a:off x="4632320" y="4421901"/>
            <a:ext cx="2357454" cy="264011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9" name="Rectangle 20"/>
          <p:cNvSpPr>
            <a:spLocks noChangeArrowheads="1"/>
          </p:cNvSpPr>
          <p:nvPr/>
        </p:nvSpPr>
        <p:spPr bwMode="gray">
          <a:xfrm>
            <a:off x="1127399" y="4417138"/>
            <a:ext cx="2438114" cy="265916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5" name="그림 34" descr="홍희마케팅_로고.jpg"/>
          <p:cNvPicPr>
            <a:picLocks noGrp="1" noChangeAspect="1"/>
          </p:cNvPicPr>
          <p:nvPr isPhoto="1"/>
        </p:nvPicPr>
        <p:blipFill>
          <a:blip r:embed="rId8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4229009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120924" y="1764531"/>
            <a:ext cx="939360" cy="555596"/>
            <a:chOff x="385763" y="3268365"/>
            <a:chExt cx="950040" cy="555596"/>
          </a:xfrm>
        </p:grpSpPr>
        <p:sp>
          <p:nvSpPr>
            <p:cNvPr id="181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3316130"/>
              <a:ext cx="950040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114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콜백</a:t>
              </a:r>
              <a:r>
                <a:rPr lang="en-US" altLang="ko-KR" sz="11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 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플레이스토어</a:t>
              </a: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 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모바일</a:t>
              </a:r>
              <a:r>
                <a:rPr lang="en-US" altLang="ko-KR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1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설치</a:t>
              </a:r>
              <a:endParaRPr lang="en-US" altLang="ko-KR" sz="11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2" name="Line 8"/>
            <p:cNvSpPr>
              <a:spLocks noChangeShapeType="1"/>
            </p:cNvSpPr>
            <p:nvPr/>
          </p:nvSpPr>
          <p:spPr bwMode="gray">
            <a:xfrm>
              <a:off x="404813" y="3268365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Rectangle 20"/>
          <p:cNvSpPr>
            <a:spLocks noChangeArrowheads="1"/>
          </p:cNvSpPr>
          <p:nvPr/>
        </p:nvSpPr>
        <p:spPr bwMode="gray">
          <a:xfrm>
            <a:off x="1122636" y="1764407"/>
            <a:ext cx="2438114" cy="265916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3598300" y="1832100"/>
            <a:ext cx="1279525" cy="290057"/>
            <a:chOff x="385763" y="5903491"/>
            <a:chExt cx="1279525" cy="290057"/>
          </a:xfrm>
        </p:grpSpPr>
        <p:sp>
          <p:nvSpPr>
            <p:cNvPr id="77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5978104"/>
              <a:ext cx="12795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2</a:t>
              </a:r>
            </a:p>
          </p:txBody>
        </p:sp>
        <p:sp>
          <p:nvSpPr>
            <p:cNvPr id="78" name="Line 8"/>
            <p:cNvSpPr>
              <a:spLocks noChangeShapeType="1"/>
            </p:cNvSpPr>
            <p:nvPr/>
          </p:nvSpPr>
          <p:spPr bwMode="gray">
            <a:xfrm>
              <a:off x="404813" y="5903491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23" name="Rectangle 20"/>
          <p:cNvSpPr>
            <a:spLocks noChangeArrowheads="1"/>
          </p:cNvSpPr>
          <p:nvPr/>
        </p:nvSpPr>
        <p:spPr bwMode="gray">
          <a:xfrm>
            <a:off x="4632320" y="1783458"/>
            <a:ext cx="2357454" cy="264011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50908" y="1781175"/>
            <a:ext cx="2401917" cy="262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1143000" y="4447950"/>
            <a:ext cx="2400299" cy="26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그룹 24"/>
          <p:cNvGrpSpPr/>
          <p:nvPr/>
        </p:nvGrpSpPr>
        <p:grpSpPr>
          <a:xfrm>
            <a:off x="109166" y="4443746"/>
            <a:ext cx="1000274" cy="272409"/>
            <a:chOff x="347179" y="4592960"/>
            <a:chExt cx="1011646" cy="272409"/>
          </a:xfrm>
        </p:grpSpPr>
        <p:sp>
          <p:nvSpPr>
            <p:cNvPr id="26" name="Rectangle 59" descr="넓은 상향 대각선"/>
            <p:cNvSpPr>
              <a:spLocks noChangeArrowheads="1"/>
            </p:cNvSpPr>
            <p:nvPr/>
          </p:nvSpPr>
          <p:spPr bwMode="gray">
            <a:xfrm>
              <a:off x="347179" y="4649925"/>
              <a:ext cx="1011646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1</a:t>
              </a:r>
              <a:endParaRPr lang="en-US" altLang="ko-KR" sz="1400" dirty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7" name="Line 8"/>
            <p:cNvSpPr>
              <a:spLocks noChangeShapeType="1"/>
            </p:cNvSpPr>
            <p:nvPr/>
          </p:nvSpPr>
          <p:spPr bwMode="gray">
            <a:xfrm>
              <a:off x="404813" y="4592960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648200" y="1801951"/>
            <a:ext cx="2324099" cy="2598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4648200" y="4438286"/>
            <a:ext cx="2324100" cy="2610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그룹 31"/>
          <p:cNvGrpSpPr/>
          <p:nvPr/>
        </p:nvGrpSpPr>
        <p:grpSpPr>
          <a:xfrm>
            <a:off x="3594089" y="4445275"/>
            <a:ext cx="1279525" cy="290057"/>
            <a:chOff x="385763" y="5903491"/>
            <a:chExt cx="1279525" cy="290057"/>
          </a:xfrm>
        </p:grpSpPr>
        <p:sp>
          <p:nvSpPr>
            <p:cNvPr id="33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5978104"/>
              <a:ext cx="12795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3</a:t>
              </a:r>
            </a:p>
          </p:txBody>
        </p:sp>
        <p:sp>
          <p:nvSpPr>
            <p:cNvPr id="34" name="Line 8"/>
            <p:cNvSpPr>
              <a:spLocks noChangeShapeType="1"/>
            </p:cNvSpPr>
            <p:nvPr/>
          </p:nvSpPr>
          <p:spPr bwMode="gray">
            <a:xfrm>
              <a:off x="404813" y="5903491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38" name="Group 282"/>
          <p:cNvGrpSpPr>
            <a:grpSpLocks/>
          </p:cNvGrpSpPr>
          <p:nvPr/>
        </p:nvGrpSpPr>
        <p:grpSpPr bwMode="auto">
          <a:xfrm>
            <a:off x="404812" y="1322834"/>
            <a:ext cx="2298682" cy="293688"/>
            <a:chOff x="255" y="3575"/>
            <a:chExt cx="1257" cy="185"/>
          </a:xfrm>
        </p:grpSpPr>
        <p:sp>
          <p:nvSpPr>
            <p:cNvPr id="3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부가서비스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114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콜백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1" name="Picture 278" descr="클라우드"/>
            <p:cNvPicPr>
              <a:picLocks noChangeAspect="1" noChangeArrowheads="1"/>
            </p:cNvPicPr>
            <p:nvPr/>
          </p:nvPicPr>
          <p:blipFill>
            <a:blip r:embed="rId6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7008824" y="2494747"/>
            <a:ext cx="1279525" cy="290057"/>
            <a:chOff x="385763" y="5903491"/>
            <a:chExt cx="1279525" cy="290057"/>
          </a:xfrm>
        </p:grpSpPr>
        <p:sp>
          <p:nvSpPr>
            <p:cNvPr id="44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5978104"/>
              <a:ext cx="1279525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주요기능</a:t>
              </a:r>
              <a:r>
                <a:rPr lang="en-US" altLang="ko-KR" sz="14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4</a:t>
              </a:r>
            </a:p>
          </p:txBody>
        </p:sp>
        <p:sp>
          <p:nvSpPr>
            <p:cNvPr id="45" name="Line 8"/>
            <p:cNvSpPr>
              <a:spLocks noChangeShapeType="1"/>
            </p:cNvSpPr>
            <p:nvPr/>
          </p:nvSpPr>
          <p:spPr bwMode="gray">
            <a:xfrm>
              <a:off x="404813" y="5903491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6" name="Rectangle 20"/>
          <p:cNvSpPr>
            <a:spLocks noChangeArrowheads="1"/>
          </p:cNvSpPr>
          <p:nvPr/>
        </p:nvSpPr>
        <p:spPr bwMode="gray">
          <a:xfrm>
            <a:off x="8051819" y="2399494"/>
            <a:ext cx="2357454" cy="3786214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47" name="그림 46" descr="모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067675" y="2423309"/>
            <a:ext cx="2324100" cy="3748891"/>
          </a:xfrm>
          <a:prstGeom prst="rect">
            <a:avLst/>
          </a:prstGeom>
        </p:spPr>
      </p:pic>
      <p:sp>
        <p:nvSpPr>
          <p:cNvPr id="48" name="Rectangle 20"/>
          <p:cNvSpPr>
            <a:spLocks noChangeArrowheads="1"/>
          </p:cNvSpPr>
          <p:nvPr/>
        </p:nvSpPr>
        <p:spPr bwMode="gray">
          <a:xfrm>
            <a:off x="4632320" y="4421901"/>
            <a:ext cx="2357454" cy="264011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9" name="Rectangle 20"/>
          <p:cNvSpPr>
            <a:spLocks noChangeArrowheads="1"/>
          </p:cNvSpPr>
          <p:nvPr/>
        </p:nvSpPr>
        <p:spPr bwMode="gray">
          <a:xfrm>
            <a:off x="1127399" y="4417138"/>
            <a:ext cx="2438114" cy="2659166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0" name="그림 49" descr="홍희마케팅_로고.jpg"/>
          <p:cNvPicPr>
            <a:picLocks noGrp="1" noChangeAspect="1"/>
          </p:cNvPicPr>
          <p:nvPr isPhoto="1"/>
        </p:nvPicPr>
        <p:blipFill>
          <a:blip r:embed="rId8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427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9009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7"/>
          <p:cNvGrpSpPr/>
          <p:nvPr/>
        </p:nvGrpSpPr>
        <p:grpSpPr>
          <a:xfrm>
            <a:off x="631792" y="2909210"/>
            <a:ext cx="921386" cy="417097"/>
            <a:chOff x="385763" y="3268365"/>
            <a:chExt cx="931862" cy="417097"/>
          </a:xfrm>
        </p:grpSpPr>
        <p:sp>
          <p:nvSpPr>
            <p:cNvPr id="181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3316130"/>
              <a:ext cx="77818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홈페이지</a:t>
              </a:r>
              <a:r>
                <a:rPr lang="en-US" altLang="ko-KR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      PC</a:t>
              </a:r>
            </a:p>
          </p:txBody>
        </p:sp>
        <p:sp>
          <p:nvSpPr>
            <p:cNvPr id="182" name="Line 8"/>
            <p:cNvSpPr>
              <a:spLocks noChangeShapeType="1"/>
            </p:cNvSpPr>
            <p:nvPr/>
          </p:nvSpPr>
          <p:spPr bwMode="gray">
            <a:xfrm>
              <a:off x="404813" y="3268365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" name="Rectangle 20"/>
          <p:cNvSpPr>
            <a:spLocks noChangeArrowheads="1"/>
          </p:cNvSpPr>
          <p:nvPr/>
        </p:nvSpPr>
        <p:spPr bwMode="gray">
          <a:xfrm>
            <a:off x="1633504" y="2909086"/>
            <a:ext cx="3427444" cy="3500462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Rectangle 20"/>
          <p:cNvSpPr>
            <a:spLocks noChangeArrowheads="1"/>
          </p:cNvSpPr>
          <p:nvPr/>
        </p:nvSpPr>
        <p:spPr bwMode="gray">
          <a:xfrm>
            <a:off x="6380720" y="2899560"/>
            <a:ext cx="3323698" cy="3509987"/>
          </a:xfrm>
          <a:prstGeom prst="rect">
            <a:avLst/>
          </a:prstGeom>
          <a:noFill/>
          <a:ln w="28575" algn="ctr">
            <a:solidFill>
              <a:srgbClr val="0D3C67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defPPr>
              <a:defRPr lang="ko-KR"/>
            </a:defPPr>
            <a:lvl1pPr marL="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52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305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58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6112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7640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9168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0696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2224" algn="l" defTabSz="1043056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ko-KR" altLang="en-US" baseline="-25000" dirty="0"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52251" y="2924175"/>
            <a:ext cx="3386474" cy="346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400801" y="2918054"/>
            <a:ext cx="3286124" cy="348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282"/>
          <p:cNvGrpSpPr>
            <a:grpSpLocks/>
          </p:cNvGrpSpPr>
          <p:nvPr/>
        </p:nvGrpSpPr>
        <p:grpSpPr bwMode="auto">
          <a:xfrm>
            <a:off x="404812" y="1322834"/>
            <a:ext cx="2298682" cy="293688"/>
            <a:chOff x="255" y="3575"/>
            <a:chExt cx="1257" cy="185"/>
          </a:xfrm>
        </p:grpSpPr>
        <p:sp>
          <p:nvSpPr>
            <p:cNvPr id="39" name="직사각형 6"/>
            <p:cNvSpPr>
              <a:spLocks noChangeArrowheads="1"/>
            </p:cNvSpPr>
            <p:nvPr/>
          </p:nvSpPr>
          <p:spPr bwMode="auto">
            <a:xfrm>
              <a:off x="366" y="3586"/>
              <a:ext cx="1146" cy="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200" dirty="0" smtClean="0">
                  <a:solidFill>
                    <a:srgbClr val="000000"/>
                  </a:solidFill>
                </a:rPr>
                <a:t>부가서비스 </a:t>
              </a:r>
              <a:r>
                <a:rPr lang="en-US" altLang="ko-KR" sz="1200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1200" dirty="0" smtClean="0">
                  <a:solidFill>
                    <a:srgbClr val="000000"/>
                  </a:solidFill>
                </a:rPr>
                <a:t>홈페이지</a:t>
              </a:r>
              <a:endParaRPr lang="ko-KR" altLang="en-US" sz="1200" dirty="0">
                <a:solidFill>
                  <a:srgbClr val="000000"/>
                </a:solidFill>
              </a:endParaRPr>
            </a:p>
          </p:txBody>
        </p:sp>
        <p:sp>
          <p:nvSpPr>
            <p:cNvPr id="40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1208" cy="0"/>
            </a:xfrm>
            <a:prstGeom prst="line">
              <a:avLst/>
            </a:prstGeom>
            <a:noFill/>
            <a:ln w="2540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41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4" y="3575"/>
              <a:ext cx="150" cy="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50" name="그림 49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8990038" y="351607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35" name="TextBox 34"/>
          <p:cNvSpPr txBox="1"/>
          <p:nvPr/>
        </p:nvSpPr>
        <p:spPr>
          <a:xfrm>
            <a:off x="187524" y="257015"/>
            <a:ext cx="2427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부가서비스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6" name="그룹 7"/>
          <p:cNvGrpSpPr/>
          <p:nvPr/>
        </p:nvGrpSpPr>
        <p:grpSpPr>
          <a:xfrm>
            <a:off x="5354008" y="2911092"/>
            <a:ext cx="921386" cy="417097"/>
            <a:chOff x="385763" y="3268365"/>
            <a:chExt cx="931862" cy="417097"/>
          </a:xfrm>
        </p:grpSpPr>
        <p:sp>
          <p:nvSpPr>
            <p:cNvPr id="37" name="Rectangle 59" descr="넓은 상향 대각선"/>
            <p:cNvSpPr>
              <a:spLocks noChangeArrowheads="1"/>
            </p:cNvSpPr>
            <p:nvPr/>
          </p:nvSpPr>
          <p:spPr bwMode="gray">
            <a:xfrm>
              <a:off x="385763" y="3316130"/>
              <a:ext cx="778189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latinLnBrk="0" hangingPunct="1">
                <a:buFont typeface="나눔고딕 ExtraBold" pitchFamily="50" charset="-127"/>
                <a:buChar char="▶"/>
              </a:pPr>
              <a:r>
                <a:rPr lang="ko-KR" altLang="en-US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홈페이지</a:t>
              </a:r>
              <a:r>
                <a:rPr lang="en-US" altLang="ko-KR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/>
              </a:r>
              <a:br>
                <a:rPr lang="en-US" altLang="ko-KR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</a:br>
              <a:r>
                <a:rPr lang="en-US" altLang="ko-KR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     </a:t>
              </a:r>
              <a:r>
                <a:rPr lang="ko-KR" altLang="en-US" sz="1200" dirty="0" smtClean="0">
                  <a:solidFill>
                    <a:srgbClr val="0D3C67"/>
                  </a:solidFill>
                  <a:latin typeface="굴림" pitchFamily="50" charset="-127"/>
                  <a:ea typeface="굴림" pitchFamily="50" charset="-127"/>
                </a:rPr>
                <a:t>모바일</a:t>
              </a:r>
              <a:endParaRPr lang="en-US" altLang="ko-KR" sz="1200" dirty="0" smtClean="0">
                <a:solidFill>
                  <a:srgbClr val="0D3C67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8" name="Line 8"/>
            <p:cNvSpPr>
              <a:spLocks noChangeShapeType="1"/>
            </p:cNvSpPr>
            <p:nvPr/>
          </p:nvSpPr>
          <p:spPr bwMode="gray">
            <a:xfrm>
              <a:off x="404813" y="3268365"/>
              <a:ext cx="912812" cy="0"/>
            </a:xfrm>
            <a:prstGeom prst="line">
              <a:avLst/>
            </a:prstGeom>
            <a:noFill/>
            <a:ln w="9525">
              <a:solidFill>
                <a:srgbClr val="0D3C67"/>
              </a:solidFill>
              <a:prstDash val="dash"/>
              <a:round/>
              <a:headEnd/>
              <a:tailEnd type="none" w="sm" len="sm"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52152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04305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56458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86112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607640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129168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650696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172224" algn="l" defTabSz="1043056" rtl="0" eaLnBrk="1" latinLnBrk="1" hangingPunct="1">
                <a:defRPr sz="21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2757690" y="1980431"/>
            <a:ext cx="5178021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 </a:t>
            </a:r>
            <a:r>
              <a:rPr lang="ko-KR" altLang="en-US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부동산</a:t>
            </a:r>
            <a:r>
              <a:rPr lang="en-US" altLang="ko-KR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114 </a:t>
            </a:r>
            <a:r>
              <a:rPr lang="ko-KR" altLang="en-US" sz="2800" b="1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홈페이지 제공 </a:t>
            </a:r>
            <a:r>
              <a:rPr lang="en-US" altLang="ko-KR" sz="2800" dirty="0" smtClean="0">
                <a:solidFill>
                  <a:srgbClr val="FF0000"/>
                </a:solidFill>
                <a:latin typeface="Rix정고딕 B" pitchFamily="18" charset="-127"/>
                <a:ea typeface="Rix정고딕 B" pitchFamily="18" charset="-127"/>
              </a:rPr>
              <a:t>※</a:t>
            </a:r>
            <a:endParaRPr lang="ko-KR" altLang="en-US" sz="2800" dirty="0" smtClean="0">
              <a:solidFill>
                <a:srgbClr val="FF0000"/>
              </a:solidFill>
              <a:latin typeface="Rix정고딕 B" pitchFamily="18" charset="-127"/>
              <a:ea typeface="Rix정고딕 B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29009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15093</TotalTime>
  <Words>1827</Words>
  <Application>Microsoft Office PowerPoint</Application>
  <PresentationFormat>사용자 지정</PresentationFormat>
  <Paragraphs>497</Paragraphs>
  <Slides>44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45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홍희8</cp:lastModifiedBy>
  <cp:revision>1163</cp:revision>
  <cp:lastPrinted>2014-12-26T10:59:37Z</cp:lastPrinted>
  <dcterms:created xsi:type="dcterms:W3CDTF">2011-11-10T01:07:43Z</dcterms:created>
  <dcterms:modified xsi:type="dcterms:W3CDTF">2022-08-16T06:27:59Z</dcterms:modified>
</cp:coreProperties>
</file>