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472" r:id="rId2"/>
    <p:sldId id="611" r:id="rId3"/>
    <p:sldId id="483" r:id="rId4"/>
    <p:sldId id="563" r:id="rId5"/>
    <p:sldId id="572" r:id="rId6"/>
    <p:sldId id="573" r:id="rId7"/>
    <p:sldId id="574" r:id="rId8"/>
    <p:sldId id="575" r:id="rId9"/>
    <p:sldId id="576" r:id="rId10"/>
    <p:sldId id="577" r:id="rId11"/>
    <p:sldId id="578" r:id="rId12"/>
    <p:sldId id="579" r:id="rId13"/>
    <p:sldId id="580" r:id="rId14"/>
    <p:sldId id="581" r:id="rId15"/>
    <p:sldId id="582" r:id="rId16"/>
    <p:sldId id="583" r:id="rId17"/>
    <p:sldId id="584" r:id="rId18"/>
    <p:sldId id="585" r:id="rId19"/>
    <p:sldId id="586" r:id="rId20"/>
    <p:sldId id="587" r:id="rId21"/>
    <p:sldId id="588" r:id="rId22"/>
    <p:sldId id="589" r:id="rId23"/>
    <p:sldId id="590" r:id="rId24"/>
    <p:sldId id="591" r:id="rId25"/>
    <p:sldId id="592" r:id="rId26"/>
    <p:sldId id="593" r:id="rId27"/>
    <p:sldId id="594" r:id="rId28"/>
    <p:sldId id="615" r:id="rId29"/>
    <p:sldId id="616" r:id="rId30"/>
    <p:sldId id="595" r:id="rId31"/>
    <p:sldId id="596" r:id="rId32"/>
    <p:sldId id="597" r:id="rId33"/>
    <p:sldId id="598" r:id="rId34"/>
    <p:sldId id="599" r:id="rId35"/>
    <p:sldId id="600" r:id="rId36"/>
    <p:sldId id="602" r:id="rId37"/>
    <p:sldId id="604" r:id="rId38"/>
    <p:sldId id="606" r:id="rId39"/>
    <p:sldId id="607" r:id="rId40"/>
    <p:sldId id="608" r:id="rId41"/>
    <p:sldId id="609" r:id="rId42"/>
    <p:sldId id="610" r:id="rId43"/>
    <p:sldId id="614" r:id="rId44"/>
    <p:sldId id="612" r:id="rId45"/>
    <p:sldId id="613" r:id="rId46"/>
    <p:sldId id="562" r:id="rId47"/>
  </p:sldIdLst>
  <p:sldSz cx="10693400" cy="7561263"/>
  <p:notesSz cx="6797675" cy="9926638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4F9EF3"/>
    <a:srgbClr val="FF5A00"/>
    <a:srgbClr val="E46C0A"/>
    <a:srgbClr val="B3DCE7"/>
    <a:srgbClr val="31859C"/>
    <a:srgbClr val="154D68"/>
    <a:srgbClr val="5E9D18"/>
    <a:srgbClr val="01A2BF"/>
    <a:srgbClr val="00A0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93" autoAdjust="0"/>
    <p:restoredTop sz="97175" autoAdjust="0"/>
  </p:normalViewPr>
  <p:slideViewPr>
    <p:cSldViewPr showGuides="1">
      <p:cViewPr>
        <p:scale>
          <a:sx n="100" d="100"/>
          <a:sy n="100" d="100"/>
        </p:scale>
        <p:origin x="-1734" y="-138"/>
      </p:cViewPr>
      <p:guideLst>
        <p:guide orient="horz" pos="1837"/>
        <p:guide orient="horz" pos="158"/>
        <p:guide orient="horz" pos="4513"/>
        <p:guide orient="horz" pos="657"/>
        <p:guide orient="horz" pos="884"/>
        <p:guide orient="horz" pos="793"/>
        <p:guide orient="horz" pos="68"/>
        <p:guide orient="horz" pos="2381"/>
        <p:guide pos="3368"/>
        <p:guide pos="6543"/>
        <p:guide pos="193"/>
        <p:guide pos="2461"/>
        <p:guide pos="3187"/>
        <p:guide pos="57"/>
        <p:guide pos="6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8" d="100"/>
          <a:sy n="48" d="100"/>
        </p:scale>
        <p:origin x="-225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36118F5E-13DC-464B-B063-F1CCA2911339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FDD68ED7-7943-41E7-BDD9-A5FF91E5D23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78930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CD0718A3-3200-4B31-B607-5AC3F55B17E4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6125"/>
            <a:ext cx="5264150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5" rIns="91433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14876"/>
            <a:ext cx="5438775" cy="4467225"/>
          </a:xfrm>
          <a:prstGeom prst="rect">
            <a:avLst/>
          </a:prstGeom>
        </p:spPr>
        <p:txBody>
          <a:bodyPr vert="horz" lIns="91433" tIns="45715" rIns="91433" bIns="457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8FE480FE-20C1-438E-A7E6-2C7E85912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4457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53C-E19B-4739-B29F-F7B0220A95DC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03177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1" y="0"/>
            <a:ext cx="10693400" cy="54719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94991"/>
            <a:ext cx="10693401" cy="5966236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107950"/>
            <a:ext cx="10693400" cy="946753"/>
            <a:chOff x="166971" y="147636"/>
            <a:chExt cx="5472608" cy="752478"/>
          </a:xfrm>
        </p:grpSpPr>
        <p:sp>
          <p:nvSpPr>
            <p:cNvPr id="9" name="직사각형 8"/>
            <p:cNvSpPr/>
            <p:nvPr/>
          </p:nvSpPr>
          <p:spPr>
            <a:xfrm>
              <a:off x="166971" y="147636"/>
              <a:ext cx="5472608" cy="752478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66971" y="147636"/>
              <a:ext cx="5472608" cy="477387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6971" y="147636"/>
              <a:ext cx="5472608" cy="329325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/>
          <p:cNvSpPr/>
          <p:nvPr userDrawn="1"/>
        </p:nvSpPr>
        <p:spPr>
          <a:xfrm>
            <a:off x="166785" y="196606"/>
            <a:ext cx="30556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kern="1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ix정고딕 B" pitchFamily="18" charset="-127"/>
                <a:ea typeface="Rix정고딕 B" pitchFamily="18" charset="-127"/>
                <a:cs typeface="+mn-cs"/>
              </a:rPr>
              <a:t>CONTENTS</a:t>
            </a:r>
            <a:endParaRPr lang="ko-KR" altLang="en-US" sz="4400" kern="1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ix정고딕 B" pitchFamily="18" charset="-127"/>
              <a:ea typeface="Rix정고딕 B" pitchFamily="18" charset="-127"/>
              <a:cs typeface="+mn-cs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5202684" y="5868863"/>
            <a:ext cx="50405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7" name="TextBox 26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8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9" name="타원 28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913789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4943"/>
          <a:stretch/>
        </p:blipFill>
        <p:spPr>
          <a:xfrm>
            <a:off x="37019" y="1584211"/>
            <a:ext cx="10656381" cy="5977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48383"/>
            <a:ext cx="10693401" cy="5966236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5706320" y="471351"/>
            <a:ext cx="3476985" cy="2911671"/>
            <a:chOff x="7578948" y="1173609"/>
            <a:chExt cx="2695771" cy="2257472"/>
          </a:xfrm>
        </p:grpSpPr>
        <p:sp>
          <p:nvSpPr>
            <p:cNvPr id="10" name="도넛 9"/>
            <p:cNvSpPr/>
            <p:nvPr/>
          </p:nvSpPr>
          <p:spPr>
            <a:xfrm>
              <a:off x="7578948" y="1256102"/>
              <a:ext cx="1008299" cy="1008299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도넛 10"/>
            <p:cNvSpPr/>
            <p:nvPr/>
          </p:nvSpPr>
          <p:spPr>
            <a:xfrm>
              <a:off x="8404377" y="1560739"/>
              <a:ext cx="1870342" cy="1870342"/>
            </a:xfrm>
            <a:prstGeom prst="donut">
              <a:avLst>
                <a:gd name="adj" fmla="val 16017"/>
              </a:avLst>
            </a:prstGeom>
            <a:solidFill>
              <a:schemeClr val="tx2">
                <a:lumMod val="20000"/>
                <a:lumOff val="80000"/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8525793" y="1173609"/>
              <a:ext cx="519035" cy="519035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1845678"/>
            <a:ext cx="7685394" cy="5489567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7" name="타원 1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202037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007.png"/>
          <p:cNvPicPr>
            <a:picLocks noChangeAspect="1"/>
          </p:cNvPicPr>
          <p:nvPr userDrawn="1"/>
        </p:nvPicPr>
        <p:blipFill>
          <a:blip r:embed="rId2" cstate="print"/>
          <a:srcRect t="63556" b="19470"/>
          <a:stretch>
            <a:fillRect/>
          </a:stretch>
        </p:blipFill>
        <p:spPr>
          <a:xfrm>
            <a:off x="0" y="5602156"/>
            <a:ext cx="10693400" cy="1681467"/>
          </a:xfrm>
          <a:prstGeom prst="rect">
            <a:avLst/>
          </a:prstGeom>
        </p:spPr>
      </p:pic>
      <p:grpSp>
        <p:nvGrpSpPr>
          <p:cNvPr id="18" name="그룹 17"/>
          <p:cNvGrpSpPr/>
          <p:nvPr userDrawn="1"/>
        </p:nvGrpSpPr>
        <p:grpSpPr>
          <a:xfrm>
            <a:off x="0" y="7106483"/>
            <a:ext cx="10693400" cy="454780"/>
            <a:chOff x="166971" y="523875"/>
            <a:chExt cx="5472608" cy="376239"/>
          </a:xfrm>
        </p:grpSpPr>
        <p:sp>
          <p:nvSpPr>
            <p:cNvPr id="19" name="직사각형 18"/>
            <p:cNvSpPr/>
            <p:nvPr/>
          </p:nvSpPr>
          <p:spPr>
            <a:xfrm>
              <a:off x="166971" y="523875"/>
              <a:ext cx="5472608" cy="376239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66971" y="523875"/>
              <a:ext cx="5472608" cy="101148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22" name="그림 2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grpSp>
        <p:nvGrpSpPr>
          <p:cNvPr id="13" name="그룹 12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5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6" name="타원 15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4032133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-1" y="1"/>
            <a:ext cx="10693399" cy="7561262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98730" y="1200725"/>
            <a:ext cx="10495937" cy="5993823"/>
          </a:xfrm>
          <a:prstGeom prst="roundRect">
            <a:avLst>
              <a:gd name="adj" fmla="val 87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outerShdw blurRad="38100" algn="c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연결선 23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5" name="TextBox 2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7" name="타원 2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8" name="Picture 2"/>
              <p:cNvPicPr>
                <a:picLocks noChangeAspect="1" noChangeArrowheads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190890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 userDrawn="1"/>
        </p:nvSpPr>
        <p:spPr>
          <a:xfrm>
            <a:off x="-1" y="1"/>
            <a:ext cx="10693399" cy="1836414"/>
          </a:xfrm>
          <a:prstGeom prst="rect">
            <a:avLst/>
          </a:prstGeom>
          <a:gradFill>
            <a:gsLst>
              <a:gs pos="43000">
                <a:srgbClr val="E6E6E6"/>
              </a:gs>
              <a:gs pos="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연결선 28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 userDrawn="1"/>
        </p:nvSpPr>
        <p:spPr>
          <a:xfrm>
            <a:off x="10243244" y="7311680"/>
            <a:ext cx="450155" cy="165100"/>
          </a:xfrm>
          <a:prstGeom prst="rect">
            <a:avLst/>
          </a:prstGeom>
          <a:solidFill>
            <a:srgbClr val="55A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92" tIns="48396" rIns="96792" bIns="48396"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/>
          <p:cNvGrpSpPr/>
          <p:nvPr userDrawn="1"/>
        </p:nvGrpSpPr>
        <p:grpSpPr>
          <a:xfrm>
            <a:off x="102912" y="7317705"/>
            <a:ext cx="1040883" cy="153050"/>
            <a:chOff x="-917996" y="2700511"/>
            <a:chExt cx="19588859" cy="2880319"/>
          </a:xfrm>
        </p:grpSpPr>
        <p:pic>
          <p:nvPicPr>
            <p:cNvPr id="26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27353"/>
            <a:stretch/>
          </p:blipFill>
          <p:spPr bwMode="auto">
            <a:xfrm>
              <a:off x="-917996" y="2700511"/>
              <a:ext cx="6438900" cy="280244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77484"/>
            <a:stretch/>
          </p:blipFill>
          <p:spPr bwMode="auto">
            <a:xfrm>
              <a:off x="6016757" y="3873865"/>
              <a:ext cx="12654106" cy="170696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pic>
        <p:nvPicPr>
          <p:cNvPr id="15" name="그림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2848" b="4565"/>
          <a:stretch>
            <a:fillRect/>
          </a:stretch>
        </p:blipFill>
        <p:spPr bwMode="auto">
          <a:xfrm>
            <a:off x="9632360" y="7239684"/>
            <a:ext cx="531263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그룹 29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32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33" name="타원 32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317064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153C-E19B-4739-B29F-F7B0220A95DC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6165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3" r:id="rId3"/>
    <p:sldLayoutId id="2147483660" r:id="rId4"/>
    <p:sldLayoutId id="2147483658" r:id="rId5"/>
    <p:sldLayoutId id="2147483652" r:id="rId6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pn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pn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5.pn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5.pn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2.png"/><Relationship Id="rId7" Type="http://schemas.openxmlformats.org/officeDocument/2006/relationships/image" Target="../media/image4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2.png"/><Relationship Id="rId7" Type="http://schemas.openxmlformats.org/officeDocument/2006/relationships/image" Target="../media/image4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4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pn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2.png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3.png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4.png"/><Relationship Id="rId4" Type="http://schemas.openxmlformats.org/officeDocument/2006/relationships/image" Target="../media/image1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5.png"/><Relationship Id="rId4" Type="http://schemas.openxmlformats.org/officeDocument/2006/relationships/image" Target="../media/image1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6.png"/><Relationship Id="rId4" Type="http://schemas.openxmlformats.org/officeDocument/2006/relationships/image" Target="../media/image1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7.png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1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1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1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6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1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6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10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12.png"/><Relationship Id="rId7" Type="http://schemas.openxmlformats.org/officeDocument/2006/relationships/image" Target="../media/image7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10" Type="http://schemas.openxmlformats.org/officeDocument/2006/relationships/image" Target="../media/image75.png"/><Relationship Id="rId4" Type="http://schemas.openxmlformats.org/officeDocument/2006/relationships/image" Target="../media/image10.jpeg"/><Relationship Id="rId9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1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8.png"/><Relationship Id="rId4" Type="http://schemas.openxmlformats.org/officeDocument/2006/relationships/image" Target="../media/image1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8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1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10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3.jpeg"/><Relationship Id="rId4" Type="http://schemas.openxmlformats.org/officeDocument/2006/relationships/image" Target="../media/image1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1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88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7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1545165"/>
            <a:ext cx="10693400" cy="898414"/>
          </a:xfrm>
          <a:prstGeom prst="rect">
            <a:avLst/>
          </a:prstGeom>
          <a:solidFill>
            <a:srgbClr val="17526D"/>
          </a:solidFill>
        </p:spPr>
        <p:txBody>
          <a:bodyPr wrap="square" rtlCol="0" anchor="ctr">
            <a:noAutofit/>
          </a:bodyPr>
          <a:lstStyle/>
          <a:p>
            <a:pPr indent="177800"/>
            <a:endParaRPr lang="ko-KR" altLang="en-US" sz="1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50756" y="2442195"/>
            <a:ext cx="4198585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</a:t>
            </a:r>
            <a:r>
              <a:rPr lang="ko-KR" altLang="en-US" sz="280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원</a:t>
            </a: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가입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en-US" altLang="ko-KR" sz="280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en-US" altLang="ko-KR" sz="280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86260" y="1592728"/>
            <a:ext cx="85189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420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매경 부동산 매물광고 </a:t>
            </a: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교육자료</a:t>
            </a: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565921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449778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299032"/>
            <a:ext cx="1917551" cy="584202"/>
            <a:chOff x="255" y="3560"/>
            <a:chExt cx="2033" cy="368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2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600" b="1" smtClean="0">
                  <a:solidFill>
                    <a:srgbClr val="000000"/>
                  </a:solidFill>
                </a:rPr>
                <a:t>  </a:t>
              </a:r>
              <a:r>
                <a:rPr lang="ko-KR" altLang="en-US" sz="1600" b="1" smtClean="0">
                  <a:solidFill>
                    <a:srgbClr val="000000"/>
                  </a:solidFill>
                </a:rPr>
                <a:t>매경부동산 소개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033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885828" y="1708930"/>
            <a:ext cx="8890028" cy="2928957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1.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매경부동산을 이용해 네이버 매물 전송시 매경부동산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네이버부동산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,KB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리브온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돈되는부동산 다매체</a:t>
            </a:r>
            <a:endParaRPr lang="en-US" altLang="ko-KR" sz="14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전송이 가능합니다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.</a:t>
            </a:r>
          </a:p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2.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부가서비스로는 엔플러스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2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라는 어플을 이용해 콜백기능 및 매물 등록 확인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노출종료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잔여쿠폰과 </a:t>
            </a:r>
            <a:endParaRPr lang="en-US" altLang="ko-KR" sz="14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 충전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금등을 확인 가능하며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무료 홈페이지를 제공해 별도의 홈페이지를 만들지 않아도 되기때문에 </a:t>
            </a:r>
            <a:endParaRPr lang="en-US" altLang="ko-KR" sz="14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비용절감효과가 있습니다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.</a:t>
            </a:r>
          </a:p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3.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타 매체보다 빠르고 정확한 매물 검증 서비스인 로켓등록을 이용하면 훨씬 편리하고 빠른 매물등록이 </a:t>
            </a:r>
            <a:endParaRPr lang="en-US" altLang="ko-KR" sz="14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가능하며 중개업소 소장님의 시간을 벌어 드릴수 있습니다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.</a:t>
            </a:r>
          </a:p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4.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네이버부동산 변화에 빠르게 대처 하며 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KMS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라는 공신력있는 기업을 등에 업고 네이버부동산에 매물광</a:t>
            </a:r>
            <a:endParaRPr lang="en-US" altLang="ko-KR" sz="14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고뿐아니라 매일경제 싸이트에도 매물광고가 가능합니다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.</a:t>
            </a:r>
          </a:p>
          <a:p>
            <a:pPr>
              <a:buNone/>
            </a:pP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5.22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개의 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CP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사중 가입 회원수가 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1</a:t>
            </a:r>
            <a:r>
              <a:rPr lang="ko-KR" altLang="en-US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등입니다</a:t>
            </a:r>
            <a:r>
              <a:rPr lang="en-US" altLang="ko-KR" sz="14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체" pitchFamily="49" charset="-127"/>
                <a:ea typeface="굴림체" pitchFamily="49" charset="-127"/>
              </a:rPr>
              <a:t>.</a:t>
            </a:r>
          </a:p>
        </p:txBody>
      </p: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220862" y="1811014"/>
            <a:ext cx="760412" cy="1643484"/>
            <a:chOff x="255" y="2914"/>
            <a:chExt cx="559" cy="1609"/>
          </a:xfrm>
        </p:grpSpPr>
        <p:sp>
          <p:nvSpPr>
            <p:cNvPr id="14" name="AutoShape 66"/>
            <p:cNvSpPr>
              <a:spLocks noChangeArrowheads="1"/>
            </p:cNvSpPr>
            <p:nvPr/>
          </p:nvSpPr>
          <p:spPr bwMode="gray">
            <a:xfrm>
              <a:off x="255" y="2916"/>
              <a:ext cx="559" cy="1607"/>
            </a:xfrm>
            <a:prstGeom prst="roundRect">
              <a:avLst>
                <a:gd name="adj" fmla="val 0"/>
              </a:avLst>
            </a:prstGeom>
            <a:solidFill>
              <a:srgbClr val="84B8D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/>
              <a:r>
                <a:rPr lang="ko-KR" altLang="en-US" sz="1400" smtClean="0">
                  <a:latin typeface="굴림" pitchFamily="50" charset="-127"/>
                  <a:ea typeface="굴림" pitchFamily="50" charset="-127"/>
                </a:rPr>
                <a:t>매경</a:t>
              </a:r>
              <a:endParaRPr lang="en-US" altLang="ko-KR" sz="1400" smtClean="0">
                <a:latin typeface="굴림" pitchFamily="50" charset="-127"/>
                <a:ea typeface="굴림" pitchFamily="50" charset="-127"/>
              </a:endParaRPr>
            </a:p>
            <a:p>
              <a:pPr algn="ctr" eaLnBrk="1" hangingPunct="1"/>
              <a:r>
                <a:rPr lang="ko-KR" altLang="en-US" sz="1400" smtClean="0">
                  <a:latin typeface="굴림" pitchFamily="50" charset="-127"/>
                  <a:ea typeface="굴림" pitchFamily="50" charset="-127"/>
                </a:rPr>
                <a:t>부동</a:t>
              </a:r>
              <a:r>
                <a:rPr lang="ko-KR" altLang="en-US" sz="1400">
                  <a:latin typeface="굴림" pitchFamily="50" charset="-127"/>
                  <a:ea typeface="굴림" pitchFamily="50" charset="-127"/>
                </a:rPr>
                <a:t>산</a:t>
              </a:r>
              <a:endParaRPr lang="en-US" altLang="ko-KR" sz="1400" smtClean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" name="Line 67"/>
            <p:cNvSpPr>
              <a:spLocks noChangeShapeType="1"/>
            </p:cNvSpPr>
            <p:nvPr/>
          </p:nvSpPr>
          <p:spPr bwMode="gray">
            <a:xfrm>
              <a:off x="255" y="2914"/>
              <a:ext cx="559" cy="0"/>
            </a:xfrm>
            <a:prstGeom prst="line">
              <a:avLst/>
            </a:prstGeom>
            <a:noFill/>
            <a:ln w="3175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0551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22"/>
          <p:cNvSpPr>
            <a:spLocks noChangeArrowheads="1"/>
          </p:cNvSpPr>
          <p:nvPr/>
        </p:nvSpPr>
        <p:spPr bwMode="gray">
          <a:xfrm>
            <a:off x="1846238" y="5347985"/>
            <a:ext cx="7358114" cy="1290166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58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1pPr>
            <a:lvl2pPr marL="742950" indent="-28575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2pPr>
            <a:lvl3pPr marL="11430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3pPr>
            <a:lvl4pPr marL="16002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4pPr>
            <a:lvl5pPr marL="20574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9pPr>
          </a:lstStyle>
          <a:p>
            <a:pPr>
              <a:buNone/>
            </a:pP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총 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22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개의 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CP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사가 있습니다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buNone/>
            </a:pP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매경부동산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부동산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114,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부동산써브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한경부동산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조인스랜드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알터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보는부동산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선방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닥터아파트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</a:p>
          <a:p>
            <a:pPr>
              <a:buNone/>
            </a:pP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부동산뱅크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룸앤스페이스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공실클럽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부동산렛츠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부동산포스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산업부동산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스피드공실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교차로부동산</a:t>
            </a:r>
            <a:endParaRPr lang="en-US" altLang="ko-KR" sz="12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" pitchFamily="50" charset="-127"/>
              <a:ea typeface="굴림" pitchFamily="50" charset="-127"/>
            </a:endParaRPr>
          </a:p>
          <a:p>
            <a:pPr>
              <a:buNone/>
            </a:pP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울산교차로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천안교차로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텐컴즈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피터팬의좋은방구하기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두꺼비세상 총 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22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개 업체중 </a:t>
            </a:r>
            <a:endParaRPr lang="en-US" altLang="ko-KR" sz="120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" pitchFamily="50" charset="-127"/>
              <a:ea typeface="굴림" pitchFamily="50" charset="-127"/>
            </a:endParaRPr>
          </a:p>
          <a:p>
            <a:pPr>
              <a:buNone/>
            </a:pPr>
            <a:r>
              <a:rPr lang="ko-KR" altLang="en-US" sz="1200" b="1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매경부동산이</a:t>
            </a:r>
            <a:r>
              <a:rPr lang="ko-KR" altLang="en-US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 으뜸 입니다</a:t>
            </a:r>
            <a:r>
              <a:rPr lang="en-US" altLang="ko-KR" sz="1200" smtClean="0">
                <a:ln>
                  <a:solidFill>
                    <a:prstClr val="white">
                      <a:lumMod val="50000"/>
                      <a:alpha val="20000"/>
                    </a:prstClr>
                  </a:solidFill>
                </a:ln>
                <a:latin typeface="굴림" pitchFamily="50" charset="-127"/>
                <a:ea typeface="굴림" pitchFamily="50" charset="-127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41633519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2"/>
          <p:cNvSpPr>
            <a:spLocks noChangeArrowheads="1"/>
          </p:cNvSpPr>
          <p:nvPr/>
        </p:nvSpPr>
        <p:spPr bwMode="gray">
          <a:xfrm>
            <a:off x="596836" y="1798315"/>
            <a:ext cx="6658461" cy="4790628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58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1pPr>
            <a:lvl2pPr marL="742950" indent="-28575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2pPr>
            <a:lvl3pPr marL="11430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3pPr>
            <a:lvl4pPr marL="16002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4pPr>
            <a:lvl5pPr marL="20574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Line 23"/>
          <p:cNvSpPr>
            <a:spLocks noChangeShapeType="1"/>
          </p:cNvSpPr>
          <p:nvPr/>
        </p:nvSpPr>
        <p:spPr bwMode="gray">
          <a:xfrm>
            <a:off x="938412" y="1799901"/>
            <a:ext cx="6316885" cy="13155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1007469" y="2241104"/>
            <a:ext cx="6139432" cy="4131815"/>
            <a:chOff x="1453952" y="2241104"/>
            <a:chExt cx="7406827" cy="4131815"/>
          </a:xfrm>
        </p:grpSpPr>
        <p:sp>
          <p:nvSpPr>
            <p:cNvPr id="31" name="Line 58"/>
            <p:cNvSpPr>
              <a:spLocks noChangeShapeType="1"/>
            </p:cNvSpPr>
            <p:nvPr/>
          </p:nvSpPr>
          <p:spPr bwMode="gray">
            <a:xfrm>
              <a:off x="1453952" y="2241104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Line 58"/>
            <p:cNvSpPr>
              <a:spLocks noChangeShapeType="1"/>
            </p:cNvSpPr>
            <p:nvPr/>
          </p:nvSpPr>
          <p:spPr bwMode="gray">
            <a:xfrm>
              <a:off x="1453952" y="2708082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3" name="Line 58"/>
            <p:cNvSpPr>
              <a:spLocks noChangeShapeType="1"/>
            </p:cNvSpPr>
            <p:nvPr/>
          </p:nvSpPr>
          <p:spPr bwMode="gray">
            <a:xfrm>
              <a:off x="1453952" y="3175060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4" name="Line 58"/>
            <p:cNvSpPr>
              <a:spLocks noChangeShapeType="1"/>
            </p:cNvSpPr>
            <p:nvPr/>
          </p:nvSpPr>
          <p:spPr bwMode="gray">
            <a:xfrm>
              <a:off x="1453952" y="3642038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5" name="Line 58"/>
            <p:cNvSpPr>
              <a:spLocks noChangeShapeType="1"/>
            </p:cNvSpPr>
            <p:nvPr/>
          </p:nvSpPr>
          <p:spPr bwMode="gray">
            <a:xfrm>
              <a:off x="1453952" y="4500711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6" name="Line 58"/>
            <p:cNvSpPr>
              <a:spLocks noChangeShapeType="1"/>
            </p:cNvSpPr>
            <p:nvPr/>
          </p:nvSpPr>
          <p:spPr bwMode="gray">
            <a:xfrm>
              <a:off x="1453952" y="4971985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7" name="Line 58"/>
            <p:cNvSpPr>
              <a:spLocks noChangeShapeType="1"/>
            </p:cNvSpPr>
            <p:nvPr/>
          </p:nvSpPr>
          <p:spPr bwMode="gray">
            <a:xfrm>
              <a:off x="1453952" y="5438963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8" name="Line 58"/>
            <p:cNvSpPr>
              <a:spLocks noChangeShapeType="1"/>
            </p:cNvSpPr>
            <p:nvPr/>
          </p:nvSpPr>
          <p:spPr bwMode="gray">
            <a:xfrm>
              <a:off x="1453952" y="5905941"/>
              <a:ext cx="740682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9" name="Line 58"/>
            <p:cNvSpPr>
              <a:spLocks noChangeShapeType="1"/>
            </p:cNvSpPr>
            <p:nvPr/>
          </p:nvSpPr>
          <p:spPr bwMode="gray">
            <a:xfrm>
              <a:off x="1453952" y="6372919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299028"/>
            <a:ext cx="1413495" cy="358776"/>
            <a:chOff x="255" y="3560"/>
            <a:chExt cx="2033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25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6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033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ko-KR" sz="1400" dirty="0" smtClean="0">
              <a:ln>
                <a:solidFill>
                  <a:prstClr val="white">
                    <a:lumMod val="50000"/>
                    <a:alpha val="20000"/>
                  </a:prstClr>
                </a:solidFill>
              </a:ln>
              <a:latin typeface="굴림체" pitchFamily="49" charset="-127"/>
              <a:ea typeface="굴림체" pitchFamily="49" charset="-127"/>
            </a:endParaRPr>
          </a:p>
        </p:txBody>
      </p:sp>
      <p:grpSp>
        <p:nvGrpSpPr>
          <p:cNvPr id="13" name="Group 65"/>
          <p:cNvGrpSpPr>
            <a:grpSpLocks/>
          </p:cNvGrpSpPr>
          <p:nvPr/>
        </p:nvGrpSpPr>
        <p:grpSpPr bwMode="auto">
          <a:xfrm>
            <a:off x="234132" y="1764407"/>
            <a:ext cx="760412" cy="1643484"/>
            <a:chOff x="255" y="2914"/>
            <a:chExt cx="559" cy="1609"/>
          </a:xfrm>
        </p:grpSpPr>
        <p:sp>
          <p:nvSpPr>
            <p:cNvPr id="14" name="AutoShape 66"/>
            <p:cNvSpPr>
              <a:spLocks noChangeArrowheads="1"/>
            </p:cNvSpPr>
            <p:nvPr/>
          </p:nvSpPr>
          <p:spPr bwMode="gray">
            <a:xfrm>
              <a:off x="255" y="2916"/>
              <a:ext cx="559" cy="1607"/>
            </a:xfrm>
            <a:prstGeom prst="roundRect">
              <a:avLst>
                <a:gd name="adj" fmla="val 0"/>
              </a:avLst>
            </a:prstGeom>
            <a:solidFill>
              <a:srgbClr val="84B8D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/>
              <a:r>
                <a:rPr lang="ko-KR" altLang="en-US" sz="1400" smtClean="0">
                  <a:latin typeface="굴림" pitchFamily="50" charset="-127"/>
                  <a:ea typeface="굴림" pitchFamily="50" charset="-127"/>
                </a:rPr>
                <a:t>가입</a:t>
              </a:r>
              <a:endParaRPr lang="en-US" altLang="ko-KR" sz="1400" smtClean="0">
                <a:latin typeface="굴림" pitchFamily="50" charset="-127"/>
                <a:ea typeface="굴림" pitchFamily="50" charset="-127"/>
              </a:endParaRPr>
            </a:p>
            <a:p>
              <a:pPr algn="ctr" eaLnBrk="1" hangingPunct="1"/>
              <a:r>
                <a:rPr lang="ko-KR" altLang="en-US" sz="1400" smtClean="0">
                  <a:latin typeface="굴림" pitchFamily="50" charset="-127"/>
                  <a:ea typeface="굴림" pitchFamily="50" charset="-127"/>
                </a:rPr>
                <a:t>순</a:t>
              </a:r>
              <a:r>
                <a:rPr lang="ko-KR" altLang="en-US" sz="1400">
                  <a:latin typeface="굴림" pitchFamily="50" charset="-127"/>
                  <a:ea typeface="굴림" pitchFamily="50" charset="-127"/>
                </a:rPr>
                <a:t>서</a:t>
              </a:r>
              <a:endParaRPr lang="ko-KR" altLang="en-US" sz="1400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" name="Line 67"/>
            <p:cNvSpPr>
              <a:spLocks noChangeShapeType="1"/>
            </p:cNvSpPr>
            <p:nvPr/>
          </p:nvSpPr>
          <p:spPr bwMode="gray">
            <a:xfrm>
              <a:off x="255" y="2914"/>
              <a:ext cx="559" cy="0"/>
            </a:xfrm>
            <a:prstGeom prst="line">
              <a:avLst/>
            </a:prstGeom>
            <a:noFill/>
            <a:ln w="3175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0551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" name="그룹 39"/>
          <p:cNvGrpSpPr/>
          <p:nvPr/>
        </p:nvGrpSpPr>
        <p:grpSpPr>
          <a:xfrm>
            <a:off x="378148" y="2700511"/>
            <a:ext cx="7002040" cy="223362"/>
            <a:chOff x="1296988" y="2537836"/>
            <a:chExt cx="7002040" cy="223362"/>
          </a:xfrm>
        </p:grpSpPr>
        <p:sp>
          <p:nvSpPr>
            <p:cNvPr id="41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네이버 검색창에 매일경제 검색 후 매일경제 사이트 바로가기 클릭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2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01</a:t>
              </a:r>
            </a:p>
          </p:txBody>
        </p:sp>
        <p:sp>
          <p:nvSpPr>
            <p:cNvPr id="43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993760" y="2404561"/>
            <a:ext cx="7002040" cy="223362"/>
            <a:chOff x="1296988" y="2537836"/>
            <a:chExt cx="7002040" cy="223362"/>
          </a:xfrm>
        </p:grpSpPr>
        <p:sp>
          <p:nvSpPr>
            <p:cNvPr id="45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부동산 클릭 후 우측 상단 매물관리센터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mk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부동산 로그인 클릭</a:t>
              </a:r>
              <a:endParaRPr lang="en-US" altLang="ko-KR" sz="1200" b="1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6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02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7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987361" y="2906469"/>
            <a:ext cx="7002040" cy="223362"/>
            <a:chOff x="1296988" y="2537836"/>
            <a:chExt cx="7002040" cy="223362"/>
          </a:xfrm>
        </p:grpSpPr>
        <p:sp>
          <p:nvSpPr>
            <p:cNvPr id="49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회원가입하기 클릭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중개업소 회원가입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BIZMK,N-Page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체크 확인 회원가입클릭 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0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03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987361" y="3413253"/>
            <a:ext cx="7002040" cy="223362"/>
            <a:chOff x="1296988" y="2537836"/>
            <a:chExt cx="7002040" cy="223362"/>
          </a:xfrm>
        </p:grpSpPr>
        <p:sp>
          <p:nvSpPr>
            <p:cNvPr id="53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중개업소 회원가입 약관 모두동의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약관동의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4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04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5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987361" y="3809542"/>
            <a:ext cx="7002040" cy="646081"/>
            <a:chOff x="1296988" y="2506953"/>
            <a:chExt cx="7002040" cy="646081"/>
          </a:xfrm>
        </p:grpSpPr>
        <p:sp>
          <p:nvSpPr>
            <p:cNvPr id="57" name="AutoShape 36"/>
            <p:cNvSpPr>
              <a:spLocks noChangeArrowheads="1"/>
            </p:cNvSpPr>
            <p:nvPr/>
          </p:nvSpPr>
          <p:spPr bwMode="gray">
            <a:xfrm>
              <a:off x="1751657" y="2506953"/>
              <a:ext cx="6547371" cy="646081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사업자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개설등록번호 조회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대표자 휴대폰번호 본인인증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endParaRPr lang="en-US" altLang="ko-KR" sz="1200" b="1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※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본인명의 휴대폰이 없을 경우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사장님 신분증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FAX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본인인증</a:t>
              </a:r>
              <a:r>
                <a:rPr lang="en-US" altLang="ko-KR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선택</a:t>
              </a:r>
              <a:endParaRPr lang="en-US" altLang="ko-KR" sz="1200" b="1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en-US" altLang="ko-KR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카</a:t>
              </a:r>
              <a:r>
                <a:rPr lang="ko-KR" altLang="en-US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톡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더비즈 </a:t>
              </a:r>
              <a:r>
                <a:rPr lang="ko-KR" altLang="en-US" sz="1200" b="1" dirty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승인 요청방</a:t>
              </a:r>
              <a:r>
                <a:rPr lang="en-US" altLang="ko-KR" sz="1200" b="1" dirty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r>
                <a:rPr lang="ko-KR" altLang="en-US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에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회원 </a:t>
              </a:r>
              <a:r>
                <a:rPr lang="ko-KR" altLang="en-US" sz="1200" b="1" dirty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승인 요청</a:t>
              </a:r>
              <a:r>
                <a:rPr lang="en-US" altLang="ko-KR" sz="1200" b="1" dirty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8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05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9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987361" y="4500711"/>
            <a:ext cx="7002040" cy="418052"/>
            <a:chOff x="1296988" y="2423822"/>
            <a:chExt cx="7002040" cy="418052"/>
          </a:xfrm>
        </p:grpSpPr>
        <p:sp>
          <p:nvSpPr>
            <p:cNvPr id="61" name="AutoShape 36"/>
            <p:cNvSpPr>
              <a:spLocks noChangeArrowheads="1"/>
            </p:cNvSpPr>
            <p:nvPr/>
          </p:nvSpPr>
          <p:spPr bwMode="gray">
            <a:xfrm>
              <a:off x="1751657" y="2423822"/>
              <a:ext cx="6547371" cy="418052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중개업소 회원정보 입력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</a:t>
              </a:r>
              <a:r>
                <a:rPr lang="ko-KR" altLang="en-US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가입경로 담당자 체크 </a:t>
              </a:r>
              <a:r>
                <a:rPr lang="en-US" altLang="ko-KR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</a:t>
              </a:r>
              <a:endParaRPr lang="en-US" altLang="ko-KR" sz="12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직원코드 </a:t>
              </a:r>
              <a:r>
                <a:rPr lang="en-US" altLang="ko-KR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biz-pjjh0305 </a:t>
              </a:r>
              <a:r>
                <a:rPr lang="ko-KR" altLang="en-US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입력대행사</a:t>
              </a:r>
              <a:r>
                <a:rPr lang="en-US" altLang="ko-KR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-&gt;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입력대행사 </a:t>
              </a:r>
              <a:r>
                <a:rPr lang="ko-KR" altLang="en-US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선택 </a:t>
              </a:r>
              <a:r>
                <a:rPr lang="en-US" altLang="ko-KR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</a:t>
              </a:r>
              <a:r>
                <a:rPr lang="ko-KR" altLang="en-US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리보에스티 체크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2" name="Text Box 38"/>
            <p:cNvSpPr txBox="1">
              <a:spLocks noChangeArrowheads="1"/>
            </p:cNvSpPr>
            <p:nvPr/>
          </p:nvSpPr>
          <p:spPr bwMode="gray">
            <a:xfrm>
              <a:off x="1296988" y="2423822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06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3" name="Line 28"/>
            <p:cNvSpPr>
              <a:spLocks noChangeShapeType="1"/>
            </p:cNvSpPr>
            <p:nvPr/>
          </p:nvSpPr>
          <p:spPr bwMode="gray">
            <a:xfrm flipH="1">
              <a:off x="1604252" y="2495830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9" name="그룹 78"/>
          <p:cNvGrpSpPr/>
          <p:nvPr/>
        </p:nvGrpSpPr>
        <p:grpSpPr>
          <a:xfrm>
            <a:off x="987361" y="6104328"/>
            <a:ext cx="7002040" cy="223362"/>
            <a:chOff x="1296988" y="2537836"/>
            <a:chExt cx="7002040" cy="223362"/>
          </a:xfrm>
        </p:grpSpPr>
        <p:sp>
          <p:nvSpPr>
            <p:cNvPr id="80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완료 후 로그인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단체아이디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.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개인아이디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/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비번</a:t>
              </a:r>
              <a:r>
                <a:rPr lang="en-US" altLang="ko-KR" sz="1200" b="1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) 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-&gt;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상품 선택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1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09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2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84" name="그룹 83"/>
          <p:cNvGrpSpPr/>
          <p:nvPr/>
        </p:nvGrpSpPr>
        <p:grpSpPr>
          <a:xfrm>
            <a:off x="7362925" y="2280839"/>
            <a:ext cx="3123606" cy="387350"/>
            <a:chOff x="1645816" y="3672682"/>
            <a:chExt cx="4868351" cy="387350"/>
          </a:xfrm>
        </p:grpSpPr>
        <p:grpSp>
          <p:nvGrpSpPr>
            <p:cNvPr id="85" name="Group 139"/>
            <p:cNvGrpSpPr>
              <a:grpSpLocks/>
            </p:cNvGrpSpPr>
            <p:nvPr/>
          </p:nvGrpSpPr>
          <p:grpSpPr bwMode="auto">
            <a:xfrm>
              <a:off x="1645816" y="3672682"/>
              <a:ext cx="4689897" cy="387350"/>
              <a:chOff x="254" y="2631"/>
              <a:chExt cx="2669" cy="315"/>
            </a:xfrm>
          </p:grpSpPr>
          <p:sp>
            <p:nvSpPr>
              <p:cNvPr id="87" name="AutoShape 14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2669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8" name="Line 141"/>
              <p:cNvSpPr>
                <a:spLocks noChangeShapeType="1"/>
              </p:cNvSpPr>
              <p:nvPr/>
            </p:nvSpPr>
            <p:spPr bwMode="gray">
              <a:xfrm>
                <a:off x="454" y="2631"/>
                <a:ext cx="225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9" name="AutoShape 142"/>
              <p:cNvSpPr>
                <a:spLocks noChangeArrowheads="1"/>
              </p:cNvSpPr>
              <p:nvPr/>
            </p:nvSpPr>
            <p:spPr bwMode="gray">
              <a:xfrm>
                <a:off x="259" y="2786"/>
                <a:ext cx="2657" cy="151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86" name="Text Box 143"/>
            <p:cNvSpPr txBox="1">
              <a:spLocks noChangeArrowheads="1"/>
            </p:cNvSpPr>
            <p:nvPr/>
          </p:nvSpPr>
          <p:spPr bwMode="gray">
            <a:xfrm>
              <a:off x="1827191" y="3779045"/>
              <a:ext cx="4686976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사업자 등록증 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개설등록증 사진을 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PC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에 저장  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0" name="그룹 89"/>
          <p:cNvGrpSpPr/>
          <p:nvPr/>
        </p:nvGrpSpPr>
        <p:grpSpPr>
          <a:xfrm>
            <a:off x="7362925" y="3203714"/>
            <a:ext cx="3019184" cy="387350"/>
            <a:chOff x="1646237" y="4153695"/>
            <a:chExt cx="4705178" cy="387350"/>
          </a:xfrm>
        </p:grpSpPr>
        <p:grpSp>
          <p:nvGrpSpPr>
            <p:cNvPr id="91" name="Group 149"/>
            <p:cNvGrpSpPr>
              <a:grpSpLocks/>
            </p:cNvGrpSpPr>
            <p:nvPr/>
          </p:nvGrpSpPr>
          <p:grpSpPr bwMode="auto">
            <a:xfrm>
              <a:off x="1646237" y="4153695"/>
              <a:ext cx="4689475" cy="387350"/>
              <a:chOff x="254" y="2631"/>
              <a:chExt cx="1162" cy="315"/>
            </a:xfrm>
          </p:grpSpPr>
          <p:sp>
            <p:nvSpPr>
              <p:cNvPr id="93" name="AutoShape 15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2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94" name="Line 151"/>
              <p:cNvSpPr>
                <a:spLocks noChangeShapeType="1"/>
              </p:cNvSpPr>
              <p:nvPr/>
            </p:nvSpPr>
            <p:spPr bwMode="gray">
              <a:xfrm>
                <a:off x="340" y="2631"/>
                <a:ext cx="982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95" name="AutoShape 15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50" cy="144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92" name="Text Box 153"/>
            <p:cNvSpPr txBox="1">
              <a:spLocks noChangeArrowheads="1"/>
            </p:cNvSpPr>
            <p:nvPr/>
          </p:nvSpPr>
          <p:spPr bwMode="gray">
            <a:xfrm>
              <a:off x="1867211" y="4260058"/>
              <a:ext cx="4484204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사장님 휴대폰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본인명의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) 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여부 및 통신사 확인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7362924" y="4126589"/>
            <a:ext cx="3009109" cy="387350"/>
            <a:chOff x="1645816" y="4645025"/>
            <a:chExt cx="4689731" cy="387350"/>
          </a:xfrm>
        </p:grpSpPr>
        <p:grpSp>
          <p:nvGrpSpPr>
            <p:cNvPr id="97" name="Group 159"/>
            <p:cNvGrpSpPr>
              <a:grpSpLocks/>
            </p:cNvGrpSpPr>
            <p:nvPr/>
          </p:nvGrpSpPr>
          <p:grpSpPr bwMode="auto">
            <a:xfrm>
              <a:off x="1645816" y="4645025"/>
              <a:ext cx="4689731" cy="387350"/>
              <a:chOff x="254" y="2631"/>
              <a:chExt cx="1167" cy="315"/>
            </a:xfrm>
          </p:grpSpPr>
          <p:sp>
            <p:nvSpPr>
              <p:cNvPr id="99" name="AutoShape 16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7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0" name="Line 161"/>
              <p:cNvSpPr>
                <a:spLocks noChangeShapeType="1"/>
              </p:cNvSpPr>
              <p:nvPr/>
            </p:nvSpPr>
            <p:spPr bwMode="gray">
              <a:xfrm>
                <a:off x="341" y="2631"/>
                <a:ext cx="98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1" name="AutoShape 16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49" cy="157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98" name="Text Box 163"/>
            <p:cNvSpPr txBox="1">
              <a:spLocks noChangeArrowheads="1"/>
            </p:cNvSpPr>
            <p:nvPr/>
          </p:nvSpPr>
          <p:spPr bwMode="gray">
            <a:xfrm>
              <a:off x="2381402" y="4751388"/>
              <a:ext cx="3512608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명함에 개인 이메일  기재여부 확인 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02" name="그룹 101"/>
          <p:cNvGrpSpPr/>
          <p:nvPr/>
        </p:nvGrpSpPr>
        <p:grpSpPr>
          <a:xfrm>
            <a:off x="7381272" y="5049465"/>
            <a:ext cx="3009109" cy="387350"/>
            <a:chOff x="1645816" y="4645025"/>
            <a:chExt cx="4689731" cy="387350"/>
          </a:xfrm>
        </p:grpSpPr>
        <p:grpSp>
          <p:nvGrpSpPr>
            <p:cNvPr id="103" name="Group 159"/>
            <p:cNvGrpSpPr>
              <a:grpSpLocks/>
            </p:cNvGrpSpPr>
            <p:nvPr/>
          </p:nvGrpSpPr>
          <p:grpSpPr bwMode="auto">
            <a:xfrm>
              <a:off x="1645816" y="4645025"/>
              <a:ext cx="4689731" cy="387350"/>
              <a:chOff x="254" y="2631"/>
              <a:chExt cx="1167" cy="315"/>
            </a:xfrm>
          </p:grpSpPr>
          <p:sp>
            <p:nvSpPr>
              <p:cNvPr id="105" name="AutoShape 16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7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6" name="Line 161"/>
              <p:cNvSpPr>
                <a:spLocks noChangeShapeType="1"/>
              </p:cNvSpPr>
              <p:nvPr/>
            </p:nvSpPr>
            <p:spPr bwMode="gray">
              <a:xfrm>
                <a:off x="341" y="2631"/>
                <a:ext cx="98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07" name="AutoShape 16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55" cy="157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104" name="Text Box 163"/>
            <p:cNvSpPr txBox="1">
              <a:spLocks noChangeArrowheads="1"/>
            </p:cNvSpPr>
            <p:nvPr/>
          </p:nvSpPr>
          <p:spPr bwMode="gray">
            <a:xfrm>
              <a:off x="3311678" y="4751388"/>
              <a:ext cx="159891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2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회원 가입 진행</a:t>
              </a:r>
              <a:endParaRPr kumimoji="0" lang="ko-KR" altLang="en-US" sz="12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08" name="Group 86"/>
          <p:cNvGrpSpPr>
            <a:grpSpLocks/>
          </p:cNvGrpSpPr>
          <p:nvPr/>
        </p:nvGrpSpPr>
        <p:grpSpPr bwMode="auto">
          <a:xfrm rot="10800000">
            <a:off x="8801688" y="2844670"/>
            <a:ext cx="168275" cy="182563"/>
            <a:chOff x="2114" y="4558"/>
            <a:chExt cx="106" cy="115"/>
          </a:xfrm>
        </p:grpSpPr>
        <p:grpSp>
          <p:nvGrpSpPr>
            <p:cNvPr id="109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113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14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10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111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12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115" name="Group 86"/>
          <p:cNvGrpSpPr>
            <a:grpSpLocks/>
          </p:cNvGrpSpPr>
          <p:nvPr/>
        </p:nvGrpSpPr>
        <p:grpSpPr bwMode="auto">
          <a:xfrm rot="10800000">
            <a:off x="8801688" y="3767545"/>
            <a:ext cx="168275" cy="182563"/>
            <a:chOff x="2114" y="4558"/>
            <a:chExt cx="106" cy="115"/>
          </a:xfrm>
        </p:grpSpPr>
        <p:grpSp>
          <p:nvGrpSpPr>
            <p:cNvPr id="116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120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21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17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118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19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122" name="Group 86"/>
          <p:cNvGrpSpPr>
            <a:grpSpLocks/>
          </p:cNvGrpSpPr>
          <p:nvPr/>
        </p:nvGrpSpPr>
        <p:grpSpPr bwMode="auto">
          <a:xfrm rot="10800000">
            <a:off x="8801688" y="4690420"/>
            <a:ext cx="168275" cy="182563"/>
            <a:chOff x="2114" y="4558"/>
            <a:chExt cx="106" cy="115"/>
          </a:xfrm>
        </p:grpSpPr>
        <p:grpSp>
          <p:nvGrpSpPr>
            <p:cNvPr id="123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127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28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24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125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26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129" name="Group 123"/>
          <p:cNvGrpSpPr>
            <a:grpSpLocks/>
          </p:cNvGrpSpPr>
          <p:nvPr/>
        </p:nvGrpSpPr>
        <p:grpSpPr bwMode="auto">
          <a:xfrm>
            <a:off x="7955459" y="1785625"/>
            <a:ext cx="1824038" cy="300038"/>
            <a:chOff x="1587" y="4034"/>
            <a:chExt cx="1149" cy="189"/>
          </a:xfrm>
        </p:grpSpPr>
        <p:sp>
          <p:nvSpPr>
            <p:cNvPr id="130" name="Text Box 148"/>
            <p:cNvSpPr txBox="1">
              <a:spLocks noChangeArrowheads="1"/>
            </p:cNvSpPr>
            <p:nvPr/>
          </p:nvSpPr>
          <p:spPr bwMode="gray">
            <a:xfrm>
              <a:off x="1754" y="4034"/>
              <a:ext cx="860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079" tIns="42040" rIns="84079" bIns="42040">
              <a:spAutoFit/>
            </a:bodyPr>
            <a:lstStyle>
              <a:lvl1pPr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84137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400" dirty="0" smtClean="0">
                  <a:solidFill>
                    <a:srgbClr val="FF0000"/>
                  </a:solidFill>
                  <a:latin typeface="굴림" pitchFamily="50" charset="-127"/>
                  <a:ea typeface="굴림" pitchFamily="50" charset="-127"/>
                </a:rPr>
                <a:t>사전 확인 사항</a:t>
              </a:r>
              <a:endParaRPr lang="ko-KR" altLang="en-US" sz="14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131" name="Group 117"/>
            <p:cNvGrpSpPr>
              <a:grpSpLocks/>
            </p:cNvGrpSpPr>
            <p:nvPr/>
          </p:nvGrpSpPr>
          <p:grpSpPr bwMode="auto">
            <a:xfrm>
              <a:off x="2636" y="4102"/>
              <a:ext cx="100" cy="58"/>
              <a:chOff x="3076" y="2654"/>
              <a:chExt cx="147" cy="86"/>
            </a:xfrm>
          </p:grpSpPr>
          <p:sp>
            <p:nvSpPr>
              <p:cNvPr id="135" name="Oval 155"/>
              <p:cNvSpPr>
                <a:spLocks noChangeArrowheads="1"/>
              </p:cNvSpPr>
              <p:nvPr/>
            </p:nvSpPr>
            <p:spPr bwMode="gray">
              <a:xfrm flipH="1">
                <a:off x="3076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37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32" name="Group 120"/>
            <p:cNvGrpSpPr>
              <a:grpSpLocks/>
            </p:cNvGrpSpPr>
            <p:nvPr/>
          </p:nvGrpSpPr>
          <p:grpSpPr bwMode="auto">
            <a:xfrm>
              <a:off x="1587" y="4102"/>
              <a:ext cx="99" cy="58"/>
              <a:chOff x="3077" y="2654"/>
              <a:chExt cx="146" cy="86"/>
            </a:xfrm>
          </p:grpSpPr>
          <p:sp>
            <p:nvSpPr>
              <p:cNvPr id="133" name="Oval 155"/>
              <p:cNvSpPr>
                <a:spLocks noChangeArrowheads="1"/>
              </p:cNvSpPr>
              <p:nvPr/>
            </p:nvSpPr>
            <p:spPr bwMode="gray">
              <a:xfrm flipH="1">
                <a:off x="3077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34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142" name="그룹 141"/>
          <p:cNvGrpSpPr/>
          <p:nvPr/>
        </p:nvGrpSpPr>
        <p:grpSpPr>
          <a:xfrm>
            <a:off x="987361" y="5637350"/>
            <a:ext cx="7002040" cy="223362"/>
            <a:chOff x="1296988" y="2537836"/>
            <a:chExt cx="7002040" cy="223362"/>
          </a:xfrm>
        </p:grpSpPr>
        <p:sp>
          <p:nvSpPr>
            <p:cNvPr id="143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개설조회시 단체 상호 검색 안됐을시 카톡 더비즈방에 승인 요청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※ 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단체아이디</a:t>
              </a:r>
              <a:r>
                <a:rPr lang="en-US" altLang="ko-KR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</a:t>
              </a: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승인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4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08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5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46" name="그룹 145"/>
          <p:cNvGrpSpPr/>
          <p:nvPr/>
        </p:nvGrpSpPr>
        <p:grpSpPr>
          <a:xfrm>
            <a:off x="987361" y="5170372"/>
            <a:ext cx="7002040" cy="223362"/>
            <a:chOff x="1296988" y="2537836"/>
            <a:chExt cx="7002040" cy="223362"/>
          </a:xfrm>
        </p:grpSpPr>
        <p:sp>
          <p:nvSpPr>
            <p:cNvPr id="147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중개업소 회원가입 완료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8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07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9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873" y="2101747"/>
            <a:ext cx="5594801" cy="4357719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</a:t>
            </a:r>
            <a:r>
              <a:rPr lang="ko-KR" altLang="en-US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원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41393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dirty="0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dirty="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46206" y="1387020"/>
            <a:ext cx="3466349" cy="305379"/>
          </a:xfrm>
          <a:prstGeom prst="rect">
            <a:avLst/>
          </a:prstGeom>
          <a:noFill/>
        </p:spPr>
        <p:txBody>
          <a:bodyPr wrap="none" lIns="104306" tIns="52153" rIns="104306" bIns="52153" rtlCol="0">
            <a:spAutoFit/>
          </a:bodyPr>
          <a:lstStyle/>
          <a:p>
            <a:r>
              <a:rPr lang="ko-KR" altLang="en-US" sz="1300" dirty="0">
                <a:latin typeface="굴림" pitchFamily="50" charset="-127"/>
                <a:ea typeface="굴림" pitchFamily="50" charset="-127"/>
              </a:rPr>
              <a:t>매경매물관리센터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: http://landad.mk.co.kr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639954" y="1430874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0" y="1980430"/>
            <a:ext cx="4489913" cy="4680521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16" name="직사각형 15"/>
          <p:cNvSpPr/>
          <p:nvPr/>
        </p:nvSpPr>
        <p:spPr>
          <a:xfrm>
            <a:off x="4386503" y="5318556"/>
            <a:ext cx="350229" cy="248026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111103" y="5820670"/>
            <a:ext cx="1634221" cy="416497"/>
          </a:xfrm>
          <a:prstGeom prst="rect">
            <a:avLst/>
          </a:prstGeom>
          <a:solidFill>
            <a:srgbClr val="FF6565"/>
          </a:solidFill>
          <a:ln w="63500">
            <a:noFill/>
          </a:ln>
          <a:effectLst/>
          <a:extLst/>
        </p:spPr>
        <p:txBody>
          <a:bodyPr wrap="square" lIns="0" tIns="0" rIns="0" bIns="0" anchor="ctr"/>
          <a:lstStyle/>
          <a:p>
            <a:pPr latinLnBrk="0"/>
            <a:endParaRPr lang="ko-KR" altLang="en-US" sz="100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166307" y="5868863"/>
            <a:ext cx="1524209" cy="33484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lIns="0" tIns="0" rIns="0" bIns="0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0" lvl="1" latinLnBrk="0">
              <a:lnSpc>
                <a:spcPct val="110000"/>
              </a:lnSpc>
              <a:buSzPct val="150000"/>
              <a:defRPr/>
            </a:pPr>
            <a:r>
              <a:rPr lang="ko-KR" altLang="en-US" sz="1000" spc="-5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회원가입 클릭</a:t>
            </a:r>
            <a:endParaRPr lang="ko-KR" altLang="en-US" sz="1000" spc="-50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3" name="AutoShape 13"/>
          <p:cNvSpPr>
            <a:spLocks noChangeArrowheads="1"/>
          </p:cNvSpPr>
          <p:nvPr/>
        </p:nvSpPr>
        <p:spPr bwMode="auto">
          <a:xfrm rot="20085571">
            <a:off x="3882368" y="5580082"/>
            <a:ext cx="368845" cy="15465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975271" y="568887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8515052" y="4824848"/>
            <a:ext cx="1152128" cy="467951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9" name="그룹 54"/>
          <p:cNvGrpSpPr/>
          <p:nvPr/>
        </p:nvGrpSpPr>
        <p:grpSpPr>
          <a:xfrm>
            <a:off x="7002884" y="5580831"/>
            <a:ext cx="1013544" cy="416498"/>
            <a:chOff x="3807113" y="6585979"/>
            <a:chExt cx="1548000" cy="612002"/>
          </a:xfrm>
        </p:grpSpPr>
        <p:sp>
          <p:nvSpPr>
            <p:cNvPr id="31" name="직사각형 30"/>
            <p:cNvSpPr/>
            <p:nvPr/>
          </p:nvSpPr>
          <p:spPr>
            <a:xfrm>
              <a:off x="3807113" y="6585981"/>
              <a:ext cx="1548000" cy="612000"/>
            </a:xfrm>
            <a:prstGeom prst="rect">
              <a:avLst/>
            </a:prstGeom>
            <a:solidFill>
              <a:srgbClr val="FF6565"/>
            </a:solidFill>
            <a:ln w="63500">
              <a:noFill/>
            </a:ln>
            <a:effectLst/>
            <a:extLst/>
          </p:spPr>
          <p:txBody>
            <a:bodyPr wrap="square" lIns="0" tIns="0" rIns="0" bIns="0" anchor="ctr"/>
            <a:lstStyle/>
            <a:p>
              <a:pPr latinLnBrk="0"/>
              <a:endParaRPr lang="ko-KR" altLang="en-US" sz="1000">
                <a:latin typeface="산돌고딕B" pitchFamily="18" charset="-127"/>
                <a:ea typeface="산돌고딕B" pitchFamily="18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5069527" y="6585979"/>
              <a:ext cx="285586" cy="271018"/>
            </a:xfrm>
            <a:prstGeom prst="rect">
              <a:avLst/>
            </a:prstGeom>
            <a:solidFill>
              <a:srgbClr val="FF0000"/>
            </a:solidFill>
            <a:ln w="15875" algn="ctr">
              <a:noFill/>
              <a:round/>
              <a:headEnd/>
              <a:tailEnd/>
            </a:ln>
            <a:effectLst/>
            <a:extLst/>
          </p:spPr>
          <p:txBody>
            <a:bodyPr wrap="square" lIns="36000" tIns="36000" rIns="36000" bIns="36000" anchor="ctr"/>
            <a:lstStyle/>
            <a:p>
              <a:pPr algn="ctr" latinLnBrk="0"/>
              <a:endParaRPr lang="ko-KR" altLang="en-US" sz="1000" spc="-50">
                <a:solidFill>
                  <a:schemeClr val="bg1"/>
                </a:solidFill>
                <a:latin typeface="Rix고딕 B" panose="02020603020101020101" pitchFamily="18" charset="-127"/>
                <a:ea typeface="Rix고딕 B" panose="02020603020101020101" pitchFamily="18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861158" y="6649974"/>
              <a:ext cx="1443792" cy="4920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wrap="none" lIns="0" tIns="0" rIns="0" bIns="0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lvl="1" latinLnBrk="0">
                <a:lnSpc>
                  <a:spcPct val="110000"/>
                </a:lnSpc>
                <a:buSzPct val="150000"/>
                <a:defRPr/>
              </a:pPr>
              <a:r>
                <a:rPr lang="ko-KR" altLang="en-US" sz="1000" spc="-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회원가입 클릭</a:t>
              </a:r>
              <a:endParaRPr lang="ko-KR" altLang="en-US" sz="1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34" name="AutoShape 13"/>
          <p:cNvSpPr>
            <a:spLocks noChangeArrowheads="1"/>
          </p:cNvSpPr>
          <p:nvPr/>
        </p:nvSpPr>
        <p:spPr bwMode="auto">
          <a:xfrm rot="20085571">
            <a:off x="8031796" y="5365240"/>
            <a:ext cx="368845" cy="15465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6858868" y="540541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6682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94" y="1776868"/>
            <a:ext cx="4236033" cy="506317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30" name="직사각형 29"/>
          <p:cNvSpPr/>
          <p:nvPr/>
        </p:nvSpPr>
        <p:spPr>
          <a:xfrm>
            <a:off x="2466976" y="6444926"/>
            <a:ext cx="863500" cy="360041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AutoShape 13"/>
          <p:cNvSpPr>
            <a:spLocks noChangeArrowheads="1"/>
          </p:cNvSpPr>
          <p:nvPr/>
        </p:nvSpPr>
        <p:spPr bwMode="auto">
          <a:xfrm rot="2592303">
            <a:off x="1964294" y="6579662"/>
            <a:ext cx="368845" cy="11457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  <a:scene3d>
            <a:camera prst="orthographicFront">
              <a:rot lat="0" lon="0" rev="2700000"/>
            </a:camera>
            <a:lightRig rig="threePt" dir="t"/>
          </a:scene3d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38" name="그룹 54"/>
          <p:cNvGrpSpPr/>
          <p:nvPr/>
        </p:nvGrpSpPr>
        <p:grpSpPr>
          <a:xfrm>
            <a:off x="591721" y="6437235"/>
            <a:ext cx="1340500" cy="367732"/>
            <a:chOff x="3807113" y="6585979"/>
            <a:chExt cx="1548000" cy="612002"/>
          </a:xfrm>
        </p:grpSpPr>
        <p:sp>
          <p:nvSpPr>
            <p:cNvPr id="40" name="직사각형 39"/>
            <p:cNvSpPr/>
            <p:nvPr/>
          </p:nvSpPr>
          <p:spPr>
            <a:xfrm>
              <a:off x="3807113" y="6585981"/>
              <a:ext cx="1548000" cy="612000"/>
            </a:xfrm>
            <a:prstGeom prst="rect">
              <a:avLst/>
            </a:prstGeom>
            <a:solidFill>
              <a:srgbClr val="FF6565"/>
            </a:solidFill>
            <a:ln w="63500">
              <a:noFill/>
            </a:ln>
            <a:effectLst/>
            <a:extLst/>
          </p:spPr>
          <p:txBody>
            <a:bodyPr wrap="square" lIns="0" tIns="0" rIns="0" bIns="0" anchor="ctr"/>
            <a:lstStyle/>
            <a:p>
              <a:pPr latinLnBrk="0"/>
              <a:endParaRPr lang="ko-KR" altLang="en-US" sz="1000">
                <a:latin typeface="산돌고딕B" pitchFamily="18" charset="-127"/>
                <a:ea typeface="산돌고딕B" pitchFamily="18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5069527" y="6585979"/>
              <a:ext cx="285586" cy="271018"/>
            </a:xfrm>
            <a:prstGeom prst="rect">
              <a:avLst/>
            </a:prstGeom>
            <a:solidFill>
              <a:srgbClr val="FF0000"/>
            </a:solidFill>
            <a:ln w="15875" algn="ctr">
              <a:noFill/>
              <a:round/>
              <a:headEnd/>
              <a:tailEnd/>
            </a:ln>
            <a:effectLst/>
            <a:extLst/>
          </p:spPr>
          <p:txBody>
            <a:bodyPr wrap="square" lIns="36000" tIns="36000" rIns="36000" bIns="36000" anchor="ctr"/>
            <a:lstStyle/>
            <a:p>
              <a:pPr algn="ctr" latinLnBrk="0"/>
              <a:endParaRPr lang="ko-KR" altLang="en-US" sz="1000" spc="-50">
                <a:solidFill>
                  <a:schemeClr val="bg1"/>
                </a:solidFill>
                <a:latin typeface="Rix고딕 B" panose="02020603020101020101" pitchFamily="18" charset="-127"/>
                <a:ea typeface="Rix고딕 B" panose="02020603020101020101" pitchFamily="18" charset="-127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3861158" y="6649974"/>
              <a:ext cx="1443792" cy="4920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wrap="none" lIns="0" tIns="0" rIns="0" bIns="0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lvl="1" latinLnBrk="0">
                <a:lnSpc>
                  <a:spcPct val="110000"/>
                </a:lnSpc>
                <a:buSzPct val="150000"/>
                <a:defRPr/>
              </a:pPr>
              <a:r>
                <a:rPr lang="ko-KR" altLang="en-US" sz="1000" spc="-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중개업</a:t>
              </a:r>
              <a:r>
                <a:rPr lang="ko-KR" altLang="en-US" sz="1000" spc="-5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소</a:t>
              </a:r>
              <a:r>
                <a:rPr lang="ko-KR" altLang="en-US" sz="1000" spc="-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회원가입 </a:t>
              </a:r>
              <a:r>
                <a:rPr lang="ko-KR" altLang="en-US" sz="1000" spc="-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클릭</a:t>
              </a:r>
              <a:endParaRPr lang="ko-KR" altLang="en-US" sz="1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09" y="1656183"/>
            <a:ext cx="5053003" cy="4788744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43" name="타원 42"/>
          <p:cNvSpPr/>
          <p:nvPr/>
        </p:nvSpPr>
        <p:spPr>
          <a:xfrm>
            <a:off x="468189" y="6253825"/>
            <a:ext cx="252000" cy="26311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8515051" y="2082966"/>
            <a:ext cx="216025" cy="185497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" name="AutoShape 13"/>
          <p:cNvSpPr>
            <a:spLocks noChangeArrowheads="1"/>
          </p:cNvSpPr>
          <p:nvPr/>
        </p:nvSpPr>
        <p:spPr bwMode="auto">
          <a:xfrm rot="8091922">
            <a:off x="8729403" y="2022261"/>
            <a:ext cx="368845" cy="11457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45" name="그룹 44"/>
          <p:cNvGrpSpPr/>
          <p:nvPr/>
        </p:nvGrpSpPr>
        <p:grpSpPr>
          <a:xfrm>
            <a:off x="9016701" y="1694177"/>
            <a:ext cx="1277927" cy="373460"/>
            <a:chOff x="706860" y="3389471"/>
            <a:chExt cx="997306" cy="383713"/>
          </a:xfrm>
        </p:grpSpPr>
        <p:grpSp>
          <p:nvGrpSpPr>
            <p:cNvPr id="46" name="그룹 54"/>
            <p:cNvGrpSpPr/>
            <p:nvPr/>
          </p:nvGrpSpPr>
          <p:grpSpPr>
            <a:xfrm>
              <a:off x="706860" y="3389471"/>
              <a:ext cx="997306" cy="383713"/>
              <a:chOff x="3807113" y="6585979"/>
              <a:chExt cx="1548000" cy="612002"/>
            </a:xfrm>
          </p:grpSpPr>
          <p:sp>
            <p:nvSpPr>
              <p:cNvPr id="48" name="직사각형 47"/>
              <p:cNvSpPr/>
              <p:nvPr/>
            </p:nvSpPr>
            <p:spPr>
              <a:xfrm>
                <a:off x="3807113" y="6585981"/>
                <a:ext cx="1548000" cy="612000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49" name="직사각형 48"/>
              <p:cNvSpPr/>
              <p:nvPr/>
            </p:nvSpPr>
            <p:spPr>
              <a:xfrm>
                <a:off x="5069527" y="6585979"/>
                <a:ext cx="285586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3861158" y="6649974"/>
                <a:ext cx="1443792" cy="4920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이용약관동의 체크</a:t>
                </a: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47" name="Text Box 5"/>
            <p:cNvSpPr txBox="1">
              <a:spLocks noChangeArrowheads="1"/>
            </p:cNvSpPr>
            <p:nvPr/>
          </p:nvSpPr>
          <p:spPr bwMode="gray">
            <a:xfrm>
              <a:off x="784600" y="3444615"/>
              <a:ext cx="829851" cy="252465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52" name="타원 51"/>
          <p:cNvSpPr/>
          <p:nvPr/>
        </p:nvSpPr>
        <p:spPr>
          <a:xfrm>
            <a:off x="8890701" y="152486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533458" y="6256863"/>
            <a:ext cx="613441" cy="153842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0" name="AutoShape 13"/>
          <p:cNvSpPr>
            <a:spLocks noChangeArrowheads="1"/>
          </p:cNvSpPr>
          <p:nvPr/>
        </p:nvSpPr>
        <p:spPr bwMode="auto">
          <a:xfrm rot="2592303">
            <a:off x="6284162" y="6031559"/>
            <a:ext cx="368845" cy="11457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5390029" y="5682409"/>
            <a:ext cx="1109620" cy="389062"/>
            <a:chOff x="706860" y="3389471"/>
            <a:chExt cx="997306" cy="383713"/>
          </a:xfrm>
        </p:grpSpPr>
        <p:grpSp>
          <p:nvGrpSpPr>
            <p:cNvPr id="55" name="그룹 54"/>
            <p:cNvGrpSpPr/>
            <p:nvPr/>
          </p:nvGrpSpPr>
          <p:grpSpPr>
            <a:xfrm>
              <a:off x="706860" y="3389471"/>
              <a:ext cx="997306" cy="383713"/>
              <a:chOff x="3807113" y="6585979"/>
              <a:chExt cx="1548000" cy="612002"/>
            </a:xfrm>
          </p:grpSpPr>
          <p:sp>
            <p:nvSpPr>
              <p:cNvPr id="57" name="직사각형 56"/>
              <p:cNvSpPr/>
              <p:nvPr/>
            </p:nvSpPr>
            <p:spPr>
              <a:xfrm>
                <a:off x="3807113" y="6585981"/>
                <a:ext cx="1548000" cy="612000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5069527" y="6585979"/>
                <a:ext cx="285586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3861158" y="6649974"/>
                <a:ext cx="1443792" cy="4920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동의 버튼 클릭</a:t>
                </a: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56" name="Text Box 5"/>
            <p:cNvSpPr txBox="1">
              <a:spLocks noChangeArrowheads="1"/>
            </p:cNvSpPr>
            <p:nvPr/>
          </p:nvSpPr>
          <p:spPr bwMode="gray">
            <a:xfrm>
              <a:off x="784600" y="3444615"/>
              <a:ext cx="829851" cy="252465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61" name="타원 60"/>
          <p:cNvSpPr/>
          <p:nvPr/>
        </p:nvSpPr>
        <p:spPr>
          <a:xfrm>
            <a:off x="5264029" y="5500866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746299" y="5254793"/>
            <a:ext cx="2235729" cy="246074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1" name="AutoShape 13"/>
          <p:cNvSpPr>
            <a:spLocks noChangeArrowheads="1"/>
          </p:cNvSpPr>
          <p:nvPr/>
        </p:nvSpPr>
        <p:spPr bwMode="auto">
          <a:xfrm rot="8461899" flipV="1">
            <a:off x="1737738" y="4981454"/>
            <a:ext cx="399970" cy="114283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  <a:scene3d>
            <a:camera prst="orthographicFront">
              <a:rot lat="0" lon="0" rev="6000000"/>
            </a:camera>
            <a:lightRig rig="threePt" dir="t"/>
          </a:scene3d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63" name="그룹 62"/>
          <p:cNvGrpSpPr/>
          <p:nvPr/>
        </p:nvGrpSpPr>
        <p:grpSpPr>
          <a:xfrm>
            <a:off x="517526" y="4572719"/>
            <a:ext cx="2154108" cy="329804"/>
            <a:chOff x="706860" y="3389471"/>
            <a:chExt cx="997306" cy="383713"/>
          </a:xfrm>
        </p:grpSpPr>
        <p:grpSp>
          <p:nvGrpSpPr>
            <p:cNvPr id="64" name="그룹 30"/>
            <p:cNvGrpSpPr/>
            <p:nvPr/>
          </p:nvGrpSpPr>
          <p:grpSpPr>
            <a:xfrm>
              <a:off x="706860" y="3389471"/>
              <a:ext cx="997306" cy="383713"/>
              <a:chOff x="3807113" y="6585979"/>
              <a:chExt cx="1548000" cy="612002"/>
            </a:xfrm>
          </p:grpSpPr>
          <p:sp>
            <p:nvSpPr>
              <p:cNvPr id="66" name="직사각형 65"/>
              <p:cNvSpPr/>
              <p:nvPr/>
            </p:nvSpPr>
            <p:spPr>
              <a:xfrm>
                <a:off x="3807113" y="6585981"/>
                <a:ext cx="1548000" cy="612000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5069527" y="6585979"/>
                <a:ext cx="285586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70" name="직사각형 69"/>
              <p:cNvSpPr/>
              <p:nvPr/>
            </p:nvSpPr>
            <p:spPr>
              <a:xfrm>
                <a:off x="3835891" y="6639758"/>
                <a:ext cx="1475546" cy="4949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65" name="Text Box 5"/>
            <p:cNvSpPr txBox="1">
              <a:spLocks noChangeArrowheads="1"/>
            </p:cNvSpPr>
            <p:nvPr/>
          </p:nvSpPr>
          <p:spPr bwMode="gray">
            <a:xfrm>
              <a:off x="756926" y="3454899"/>
              <a:ext cx="944338" cy="213430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en-US" altLang="ko-KR" sz="1100" b="1" dirty="0" smtClean="0">
                  <a:solidFill>
                    <a:srgbClr val="FF0000"/>
                  </a:solidFill>
                  <a:latin typeface="굴림" pitchFamily="50" charset="-127"/>
                </a:rPr>
                <a:t>BIZ MK </a:t>
              </a:r>
              <a:r>
                <a:rPr lang="ko-KR" altLang="en-US" sz="1100" b="1" dirty="0" smtClean="0">
                  <a:solidFill>
                    <a:srgbClr val="FF0000"/>
                  </a:solidFill>
                  <a:latin typeface="굴림" pitchFamily="50" charset="-127"/>
                </a:rPr>
                <a:t>부동산 </a:t>
              </a:r>
              <a:r>
                <a:rPr lang="en-US" altLang="ko-KR" sz="1100" b="1" dirty="0" smtClean="0">
                  <a:solidFill>
                    <a:srgbClr val="FF0000"/>
                  </a:solidFill>
                  <a:latin typeface="굴림" pitchFamily="50" charset="-127"/>
                </a:rPr>
                <a:t>+ N-Page </a:t>
              </a:r>
              <a:r>
                <a:rPr lang="ko-KR" altLang="en-US" sz="1100" b="1" dirty="0" smtClean="0">
                  <a:solidFill>
                    <a:srgbClr val="FF0000"/>
                  </a:solidFill>
                  <a:latin typeface="굴림" pitchFamily="50" charset="-127"/>
                </a:rPr>
                <a:t>선택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5196815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3377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0" y="2043463"/>
            <a:ext cx="4810160" cy="4820898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873" y="1805159"/>
            <a:ext cx="3748115" cy="1664197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881" y="3636615"/>
            <a:ext cx="3748115" cy="1728192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75" name="직사각형 74"/>
          <p:cNvSpPr/>
          <p:nvPr/>
        </p:nvSpPr>
        <p:spPr>
          <a:xfrm>
            <a:off x="2979962" y="2706233"/>
            <a:ext cx="288032" cy="258496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200749" y="3877787"/>
            <a:ext cx="288032" cy="267647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80" name="그룹 54"/>
          <p:cNvGrpSpPr/>
          <p:nvPr/>
        </p:nvGrpSpPr>
        <p:grpSpPr>
          <a:xfrm>
            <a:off x="7169293" y="2777079"/>
            <a:ext cx="2857927" cy="571504"/>
            <a:chOff x="3807113" y="6585979"/>
            <a:chExt cx="1548000" cy="612002"/>
          </a:xfrm>
        </p:grpSpPr>
        <p:sp>
          <p:nvSpPr>
            <p:cNvPr id="82" name="직사각형 81"/>
            <p:cNvSpPr/>
            <p:nvPr/>
          </p:nvSpPr>
          <p:spPr>
            <a:xfrm>
              <a:off x="3807113" y="6585981"/>
              <a:ext cx="1548000" cy="612000"/>
            </a:xfrm>
            <a:prstGeom prst="rect">
              <a:avLst/>
            </a:prstGeom>
            <a:solidFill>
              <a:srgbClr val="FF6565"/>
            </a:solidFill>
            <a:ln w="63500">
              <a:noFill/>
            </a:ln>
            <a:effectLst/>
            <a:extLst/>
          </p:spPr>
          <p:txBody>
            <a:bodyPr wrap="square" lIns="0" tIns="0" rIns="0" bIns="0" anchor="ctr"/>
            <a:lstStyle/>
            <a:p>
              <a:pPr latinLnBrk="0"/>
              <a:endParaRPr lang="ko-KR" altLang="en-US" sz="1000">
                <a:latin typeface="산돌고딕B" pitchFamily="18" charset="-127"/>
                <a:ea typeface="산돌고딕B" pitchFamily="18" charset="-127"/>
              </a:endParaRPr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5069527" y="6585979"/>
              <a:ext cx="285586" cy="271018"/>
            </a:xfrm>
            <a:prstGeom prst="rect">
              <a:avLst/>
            </a:prstGeom>
            <a:solidFill>
              <a:srgbClr val="FF0000"/>
            </a:solidFill>
            <a:ln w="15875" algn="ctr">
              <a:noFill/>
              <a:round/>
              <a:headEnd/>
              <a:tailEnd/>
            </a:ln>
            <a:effectLst/>
            <a:extLst/>
          </p:spPr>
          <p:txBody>
            <a:bodyPr wrap="square" lIns="36000" tIns="36000" rIns="36000" bIns="36000" anchor="ctr"/>
            <a:lstStyle/>
            <a:p>
              <a:pPr algn="ctr" latinLnBrk="0"/>
              <a:endParaRPr lang="ko-KR" altLang="en-US" sz="1000" spc="-50">
                <a:solidFill>
                  <a:schemeClr val="bg1"/>
                </a:solidFill>
                <a:latin typeface="Rix고딕 B" panose="02020603020101020101" pitchFamily="18" charset="-127"/>
                <a:ea typeface="Rix고딕 B" panose="02020603020101020101" pitchFamily="18" charset="-127"/>
              </a:endParaRPr>
            </a:p>
          </p:txBody>
        </p:sp>
        <p:sp>
          <p:nvSpPr>
            <p:cNvPr id="85" name="직사각형 84"/>
            <p:cNvSpPr/>
            <p:nvPr/>
          </p:nvSpPr>
          <p:spPr>
            <a:xfrm>
              <a:off x="3833141" y="6627630"/>
              <a:ext cx="1496176" cy="5303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wrap="none" lIns="0" tIns="0" rIns="0" bIns="0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lvl="1" latinLnBrk="0">
                <a:lnSpc>
                  <a:spcPct val="110000"/>
                </a:lnSpc>
                <a:buSzPct val="150000"/>
                <a:defRPr/>
              </a:pPr>
              <a:r>
                <a:rPr lang="ko-KR" altLang="en-US" sz="1000" smtClean="0"/>
                <a:t>사업자 번호조회 및 개설등록번호 조회로</a:t>
              </a:r>
              <a:endParaRPr lang="en-US" altLang="ko-KR" sz="1000" smtClean="0"/>
            </a:p>
            <a:p>
              <a:pPr marL="0" lvl="1" latinLnBrk="0">
                <a:lnSpc>
                  <a:spcPct val="110000"/>
                </a:lnSpc>
                <a:buSzPct val="150000"/>
                <a:defRPr/>
              </a:pPr>
              <a:r>
                <a:rPr lang="ko-KR" altLang="en-US" sz="1000" smtClean="0"/>
                <a:t>중복 가입여부 확인</a:t>
              </a:r>
              <a:endParaRPr lang="en-US" altLang="ko-KR" sz="1000" smtClean="0"/>
            </a:p>
          </p:txBody>
        </p:sp>
      </p:grpSp>
      <p:sp>
        <p:nvSpPr>
          <p:cNvPr id="78" name="타원 77"/>
          <p:cNvSpPr/>
          <p:nvPr/>
        </p:nvSpPr>
        <p:spPr>
          <a:xfrm>
            <a:off x="7038916" y="259252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6498828" y="2043463"/>
            <a:ext cx="360040" cy="158784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5778748" y="4068662"/>
            <a:ext cx="288032" cy="156163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8" name="AutoShape 13"/>
          <p:cNvSpPr>
            <a:spLocks noChangeArrowheads="1"/>
          </p:cNvSpPr>
          <p:nvPr/>
        </p:nvSpPr>
        <p:spPr bwMode="auto">
          <a:xfrm rot="2157781">
            <a:off x="3505460" y="2792509"/>
            <a:ext cx="464441" cy="18018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  <a:scene3d>
            <a:camera prst="orthographicFront">
              <a:rot lat="0" lon="0" rev="2100000"/>
            </a:camera>
            <a:lightRig rig="threePt" dir="t"/>
          </a:scene3d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90" name="AutoShape 13"/>
          <p:cNvSpPr>
            <a:spLocks noChangeArrowheads="1"/>
          </p:cNvSpPr>
          <p:nvPr/>
        </p:nvSpPr>
        <p:spPr bwMode="auto">
          <a:xfrm rot="2157781">
            <a:off x="3657860" y="3899834"/>
            <a:ext cx="464441" cy="18018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  <a:scene3d>
            <a:camera prst="orthographicFront">
              <a:rot lat="0" lon="0" rev="2100000"/>
            </a:camera>
            <a:lightRig rig="threePt" dir="t"/>
          </a:scene3d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91" name="AutoShape 13"/>
          <p:cNvSpPr>
            <a:spLocks noChangeArrowheads="1"/>
          </p:cNvSpPr>
          <p:nvPr/>
        </p:nvSpPr>
        <p:spPr bwMode="auto">
          <a:xfrm rot="10215380">
            <a:off x="6143387" y="3667574"/>
            <a:ext cx="1230376" cy="159209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  <a:scene3d>
            <a:camera prst="orthographicFront">
              <a:rot lat="0" lon="0" rev="1200000"/>
            </a:camera>
            <a:lightRig rig="threePt" dir="t"/>
          </a:scene3d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92" name="AutoShape 13"/>
          <p:cNvSpPr>
            <a:spLocks noChangeArrowheads="1"/>
          </p:cNvSpPr>
          <p:nvPr/>
        </p:nvSpPr>
        <p:spPr bwMode="auto">
          <a:xfrm rot="12077477">
            <a:off x="7107130" y="2368619"/>
            <a:ext cx="856644" cy="15958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94" name="그룹 54"/>
          <p:cNvGrpSpPr/>
          <p:nvPr/>
        </p:nvGrpSpPr>
        <p:grpSpPr>
          <a:xfrm>
            <a:off x="4626620" y="5795180"/>
            <a:ext cx="3054745" cy="571504"/>
            <a:chOff x="3807113" y="6585979"/>
            <a:chExt cx="1548000" cy="612002"/>
          </a:xfrm>
        </p:grpSpPr>
        <p:sp>
          <p:nvSpPr>
            <p:cNvPr id="96" name="직사각형 95"/>
            <p:cNvSpPr/>
            <p:nvPr/>
          </p:nvSpPr>
          <p:spPr>
            <a:xfrm>
              <a:off x="3807113" y="6585981"/>
              <a:ext cx="1548000" cy="612000"/>
            </a:xfrm>
            <a:prstGeom prst="rect">
              <a:avLst/>
            </a:prstGeom>
            <a:solidFill>
              <a:srgbClr val="FF6565"/>
            </a:solidFill>
            <a:ln w="63500">
              <a:noFill/>
            </a:ln>
            <a:effectLst/>
            <a:extLst/>
          </p:spPr>
          <p:txBody>
            <a:bodyPr wrap="square" lIns="0" tIns="0" rIns="0" bIns="0" anchor="ctr"/>
            <a:lstStyle/>
            <a:p>
              <a:pPr latinLnBrk="0"/>
              <a:endParaRPr lang="ko-KR" altLang="en-US" sz="1000">
                <a:latin typeface="산돌고딕B" pitchFamily="18" charset="-127"/>
                <a:ea typeface="산돌고딕B" pitchFamily="18" charset="-127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5069527" y="6585979"/>
              <a:ext cx="285586" cy="271018"/>
            </a:xfrm>
            <a:prstGeom prst="rect">
              <a:avLst/>
            </a:prstGeom>
            <a:solidFill>
              <a:srgbClr val="FF0000"/>
            </a:solidFill>
            <a:ln w="15875" algn="ctr">
              <a:noFill/>
              <a:round/>
              <a:headEnd/>
              <a:tailEnd/>
            </a:ln>
            <a:effectLst/>
            <a:extLst/>
          </p:spPr>
          <p:txBody>
            <a:bodyPr wrap="square" lIns="36000" tIns="36000" rIns="36000" bIns="36000" anchor="ctr"/>
            <a:lstStyle/>
            <a:p>
              <a:pPr algn="ctr" latinLnBrk="0"/>
              <a:endParaRPr lang="ko-KR" altLang="en-US" sz="1000" spc="-50">
                <a:solidFill>
                  <a:schemeClr val="bg1"/>
                </a:solidFill>
                <a:latin typeface="Rix고딕 B" panose="02020603020101020101" pitchFamily="18" charset="-127"/>
                <a:ea typeface="Rix고딕 B" panose="02020603020101020101" pitchFamily="18" charset="-127"/>
              </a:endParaRPr>
            </a:p>
          </p:txBody>
        </p:sp>
        <p:sp>
          <p:nvSpPr>
            <p:cNvPr id="98" name="직사각형 97"/>
            <p:cNvSpPr/>
            <p:nvPr/>
          </p:nvSpPr>
          <p:spPr>
            <a:xfrm>
              <a:off x="3834665" y="6632721"/>
              <a:ext cx="1486660" cy="5099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wrap="none" lIns="0" tIns="0" rIns="0" bIns="0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900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lvl="1" latinLnBrk="0">
                <a:lnSpc>
                  <a:spcPct val="110000"/>
                </a:lnSpc>
                <a:buSzPct val="150000"/>
                <a:defRPr/>
              </a:pPr>
              <a:r>
                <a:rPr lang="ko-KR" altLang="en-US" sz="1000" smtClean="0"/>
                <a:t>사업자 등록</a:t>
              </a:r>
              <a:r>
                <a:rPr lang="en-US" altLang="ko-KR" sz="1000" smtClean="0"/>
                <a:t>, </a:t>
              </a:r>
              <a:r>
                <a:rPr lang="ko-KR" altLang="en-US" sz="1000" smtClean="0"/>
                <a:t>중개사무소 등록증</a:t>
              </a:r>
              <a:r>
                <a:rPr lang="en-US" altLang="ko-KR" sz="1000" smtClean="0"/>
                <a:t>(</a:t>
              </a:r>
              <a:r>
                <a:rPr lang="ko-KR" altLang="en-US" sz="1000" smtClean="0"/>
                <a:t>개설</a:t>
              </a:r>
              <a:r>
                <a:rPr lang="en-US" altLang="ko-KR" sz="1000" smtClean="0"/>
                <a:t>) </a:t>
              </a:r>
              <a:r>
                <a:rPr lang="ko-KR" altLang="en-US" sz="1000" smtClean="0"/>
                <a:t>첨부</a:t>
              </a:r>
              <a:endParaRPr lang="en-US" altLang="ko-KR" sz="1000" dirty="0" smtClean="0"/>
            </a:p>
          </p:txBody>
        </p:sp>
      </p:grpSp>
      <p:sp>
        <p:nvSpPr>
          <p:cNvPr id="99" name="타원 98"/>
          <p:cNvSpPr/>
          <p:nvPr/>
        </p:nvSpPr>
        <p:spPr>
          <a:xfrm>
            <a:off x="4500620" y="558682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0" name="AutoShape 13"/>
          <p:cNvSpPr>
            <a:spLocks noChangeArrowheads="1"/>
          </p:cNvSpPr>
          <p:nvPr/>
        </p:nvSpPr>
        <p:spPr bwMode="auto">
          <a:xfrm rot="10215380">
            <a:off x="3924274" y="6060789"/>
            <a:ext cx="533199" cy="159209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01" name="AutoShape 13"/>
          <p:cNvSpPr>
            <a:spLocks noChangeArrowheads="1"/>
          </p:cNvSpPr>
          <p:nvPr/>
        </p:nvSpPr>
        <p:spPr bwMode="auto">
          <a:xfrm rot="12077477">
            <a:off x="3868114" y="5759034"/>
            <a:ext cx="519447" cy="15958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02" name="사각형 설명선 101"/>
          <p:cNvSpPr/>
          <p:nvPr/>
        </p:nvSpPr>
        <p:spPr>
          <a:xfrm>
            <a:off x="7362924" y="3852639"/>
            <a:ext cx="2808312" cy="1440160"/>
          </a:xfrm>
          <a:prstGeom prst="wedgeRectCallout">
            <a:avLst>
              <a:gd name="adj1" fmla="val -63444"/>
              <a:gd name="adj2" fmla="val 20703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첨부자료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 등록증과 개설등록을 현장에서 즉시 첨부 할수 없을 경우 더비즈 카톡방에 보내 대체 할 수 있습니다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개설 조회시 상호 검색 안되면 가입 완료 후 더비즈 카톡방에 단체승인 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11809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133575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96" y="4140671"/>
            <a:ext cx="4491070" cy="1995502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582" y="1836415"/>
            <a:ext cx="2957534" cy="4634957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39" name="사각형 설명선 38"/>
          <p:cNvSpPr/>
          <p:nvPr/>
        </p:nvSpPr>
        <p:spPr>
          <a:xfrm>
            <a:off x="352745" y="1836415"/>
            <a:ext cx="5642027" cy="1800200"/>
          </a:xfrm>
          <a:prstGeom prst="wedgeRectCallout">
            <a:avLst>
              <a:gd name="adj1" fmla="val 14309"/>
              <a:gd name="adj2" fmla="val 62109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대표자명 입력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대표자 이메일 입력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전자세금 계산서 전송 이메일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휴대폰 본인 인증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팝업 차단 시 허용으로 전환하여 인증프로그램설치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통신사 </a:t>
            </a:r>
            <a:r>
              <a:rPr lang="ko-KR" altLang="en-US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선택 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-&gt; </a:t>
            </a:r>
            <a:r>
              <a:rPr lang="ko-KR" altLang="en-US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보안 프로그램 설치 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-&gt; </a:t>
            </a:r>
            <a:r>
              <a:rPr lang="ko-KR" altLang="en-US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인증관련 </a:t>
            </a:r>
            <a:r>
              <a:rPr lang="ko-KR" altLang="en-US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동의 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 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-&gt; </a:t>
            </a:r>
            <a:r>
              <a:rPr lang="ko-KR" altLang="en-US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인증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FAX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본인인증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선택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1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휴대폰 인증이 어려운 경우 신분증 사본으로 대체 </a:t>
            </a:r>
            <a:r>
              <a:rPr lang="ko-KR" altLang="en-US" sz="11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가능함</a:t>
            </a:r>
            <a:r>
              <a:rPr lang="en-US" altLang="ko-KR" sz="11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더비즈 </a:t>
            </a:r>
            <a:r>
              <a:rPr lang="ko-KR" altLang="en-US" sz="110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팩스 </a:t>
            </a:r>
            <a:r>
              <a:rPr lang="ko-KR" altLang="en-US" sz="11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전송 </a:t>
            </a:r>
            <a:r>
              <a:rPr lang="en-US" altLang="ko-KR" sz="11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or </a:t>
            </a:r>
            <a:r>
              <a:rPr lang="ko-KR" altLang="en-US" sz="11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더비즈카톡방에 신분증 전송</a:t>
            </a:r>
            <a:r>
              <a:rPr lang="en-US" altLang="ko-KR" sz="11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100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가입완료 후 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sym typeface="Wingdings" pitchFamily="2" charset="2"/>
              </a:rPr>
              <a:t> </a:t>
            </a:r>
            <a:r>
              <a:rPr lang="ko-KR" altLang="en-US" sz="1100">
                <a:solidFill>
                  <a:srgbClr val="FF0000"/>
                </a:solidFill>
                <a:latin typeface="굴림" pitchFamily="50" charset="-127"/>
                <a:ea typeface="굴림" pitchFamily="50" charset="-127"/>
                <a:sym typeface="Wingdings" pitchFamily="2" charset="2"/>
              </a:rPr>
              <a:t>더비즈 </a:t>
            </a:r>
            <a:r>
              <a:rPr lang="ko-KR" altLang="en-US" sz="11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  <a:sym typeface="Wingdings" pitchFamily="2" charset="2"/>
              </a:rPr>
              <a:t>카톡방 </a:t>
            </a:r>
            <a:r>
              <a:rPr lang="en-US" altLang="ko-KR" sz="11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  <a:sym typeface="Wingdings" pitchFamily="2" charset="2"/>
              </a:rPr>
              <a:t>- </a:t>
            </a:r>
            <a:r>
              <a:rPr lang="ko-KR" altLang="en-US" sz="11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  <a:sym typeface="Wingdings" pitchFamily="2" charset="2"/>
              </a:rPr>
              <a:t>회원가입 </a:t>
            </a:r>
            <a:r>
              <a:rPr lang="ko-KR" altLang="en-US" sz="11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  <a:sym typeface="Wingdings" pitchFamily="2" charset="2"/>
              </a:rPr>
              <a:t>승인 </a:t>
            </a:r>
            <a:r>
              <a:rPr lang="ko-KR" altLang="en-US" sz="1100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  <a:sym typeface="Wingdings" pitchFamily="2" charset="2"/>
              </a:rPr>
              <a:t>대기</a:t>
            </a:r>
            <a:endParaRPr lang="en-US" altLang="ko-KR" sz="1100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3546500" y="5667128"/>
            <a:ext cx="576064" cy="216024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178348" y="4428704"/>
            <a:ext cx="995410" cy="144016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2003719" y="4210194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2106340" y="5004767"/>
            <a:ext cx="2952328" cy="396961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926348" y="477347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3330504" y="566712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3055730" y="5507093"/>
            <a:ext cx="1262055" cy="160036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2867729" y="534627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AutoShape 13"/>
          <p:cNvSpPr>
            <a:spLocks noChangeArrowheads="1"/>
          </p:cNvSpPr>
          <p:nvPr/>
        </p:nvSpPr>
        <p:spPr bwMode="auto">
          <a:xfrm rot="2157781">
            <a:off x="4537349" y="5629259"/>
            <a:ext cx="1269940" cy="382313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  <a:scene3d>
            <a:camera prst="orthographicFront">
              <a:rot lat="0" lon="0" rev="2100000"/>
            </a:camera>
            <a:lightRig rig="threePt" dir="t"/>
          </a:scene3d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5175519" y="547227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5365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1850906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13" y="2052439"/>
            <a:ext cx="4753023" cy="4320480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1582044" y="2663654"/>
            <a:ext cx="1347350" cy="252882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582044" y="3239467"/>
            <a:ext cx="1347350" cy="252882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577281" y="4486422"/>
            <a:ext cx="2756544" cy="252882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565410" y="4788743"/>
            <a:ext cx="2782703" cy="936104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사각형 설명선 30"/>
          <p:cNvSpPr/>
          <p:nvPr/>
        </p:nvSpPr>
        <p:spPr>
          <a:xfrm>
            <a:off x="5562724" y="2487537"/>
            <a:ext cx="4210468" cy="3453333"/>
          </a:xfrm>
          <a:prstGeom prst="wedgeRectCallout">
            <a:avLst>
              <a:gd name="adj1" fmla="val -63444"/>
              <a:gd name="adj2" fmla="val 20703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개인아이디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“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중복확인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”</a:t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대표자에게 희망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ID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와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PW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 있는지 여쭤보고 진행한다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단체아이디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“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중복확인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”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개인아이디와 단체아이디는 중복 불가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로그인시 아이디는 단체아이디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개인아디 로 입력한다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상호명은 개설등록증 조회시 자동입력된다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자동으로 입력 안될시 직접입력한다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대표번호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휴대폰번호는 광고 노출번호로 입력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417018" y="248414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435894" y="3014156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435894" y="428468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443979" y="4612863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69480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191755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7200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85" y="1908423"/>
            <a:ext cx="4713163" cy="468052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4" name="직사각형 23"/>
          <p:cNvSpPr/>
          <p:nvPr/>
        </p:nvSpPr>
        <p:spPr>
          <a:xfrm>
            <a:off x="1435894" y="1921941"/>
            <a:ext cx="3694782" cy="121061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554612" y="6372919"/>
            <a:ext cx="576064" cy="21602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242244" y="1714740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4428612" y="617491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사각형 설명선 36"/>
          <p:cNvSpPr/>
          <p:nvPr/>
        </p:nvSpPr>
        <p:spPr>
          <a:xfrm>
            <a:off x="5706741" y="1984624"/>
            <a:ext cx="4027284" cy="3668215"/>
          </a:xfrm>
          <a:prstGeom prst="wedgeRectCallout">
            <a:avLst>
              <a:gd name="adj1" fmla="val -62540"/>
              <a:gd name="adj2" fmla="val 11496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사업장 소재지 상세주소입력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지번 검색은 네이버 검색 또는 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http://www.juso.go.kr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상세주소는 사업자와 동일 하게 입력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위치확인 </a:t>
            </a:r>
            <a:r>
              <a:rPr lang="ko-KR" altLang="en-US" sz="110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및 도로명주소검색 </a:t>
            </a:r>
            <a:r>
              <a:rPr lang="ko-KR" altLang="en-US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클릭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도로명주소 선택 후 참고 항목은 위 상세주소와 동일 하게 입력 한다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위치직접수정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위치가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정확히 맞지 않을 경우 위치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직접수정으로 지정한다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04969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198955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회원가입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3" y="3394272"/>
            <a:ext cx="4065091" cy="2952328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676" y="3420591"/>
            <a:ext cx="4071441" cy="2952328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1" name="AutoShape 13"/>
          <p:cNvSpPr>
            <a:spLocks noChangeArrowheads="1"/>
          </p:cNvSpPr>
          <p:nvPr/>
        </p:nvSpPr>
        <p:spPr bwMode="auto">
          <a:xfrm rot="2592303">
            <a:off x="4683459" y="4720153"/>
            <a:ext cx="368845" cy="375006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  <a:scene3d>
            <a:camera prst="orthographicFront">
              <a:rot lat="0" lon="0" rev="2700000"/>
            </a:camera>
            <a:lightRig rig="threePt" dir="t"/>
          </a:scene3d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2" name="사각형 설명선 21"/>
          <p:cNvSpPr/>
          <p:nvPr/>
        </p:nvSpPr>
        <p:spPr>
          <a:xfrm>
            <a:off x="2440977" y="1980431"/>
            <a:ext cx="4057851" cy="1008112"/>
          </a:xfrm>
          <a:prstGeom prst="wedgeRectCallout">
            <a:avLst>
              <a:gd name="adj1" fmla="val 14309"/>
              <a:gd name="adj2" fmla="val 62109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담장자 선택 </a:t>
            </a:r>
            <a:r>
              <a:rPr lang="en-US" altLang="ko-KR" sz="11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-&gt; </a:t>
            </a:r>
            <a:r>
              <a:rPr lang="ko-KR" altLang="en-US" sz="11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직원코드 입력</a:t>
            </a:r>
            <a:r>
              <a:rPr lang="en-US" altLang="ko-KR" sz="11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(biz-pjjh0305)</a:t>
            </a: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리보에스티 체크</a:t>
            </a:r>
            <a:endParaRPr lang="en-US" altLang="ko-KR" sz="1100" b="1" smtClean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대표번호 주의체크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중개업소회원 가입신청 클릭 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746300" y="3420591"/>
            <a:ext cx="1152128" cy="317569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106340" y="4312466"/>
            <a:ext cx="1152128" cy="317569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11162" y="5076775"/>
            <a:ext cx="4071441" cy="576064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594897" y="3217356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977119" y="414067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85163" y="4895894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120629" y="5940871"/>
            <a:ext cx="936104" cy="36004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18029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상품구</a:t>
              </a:r>
              <a:r>
                <a:rPr lang="ko-KR" altLang="en-US" sz="1400">
                  <a:solidFill>
                    <a:srgbClr val="000000"/>
                  </a:solidFill>
                </a:rPr>
                <a:t>성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4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8292275"/>
              </p:ext>
            </p:extLst>
          </p:nvPr>
        </p:nvGraphicFramePr>
        <p:xfrm>
          <a:off x="860822" y="1954329"/>
          <a:ext cx="8971757" cy="4490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5478"/>
                <a:gridCol w="432048"/>
                <a:gridCol w="844078"/>
                <a:gridCol w="2252266"/>
                <a:gridCol w="1368152"/>
                <a:gridCol w="3189735"/>
              </a:tblGrid>
              <a:tr h="362915">
                <a:tc grid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상품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수량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금액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비고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</a:tr>
              <a:tr h="1386345">
                <a:tc rowSpan="6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기간제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(6</a:t>
                      </a:r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개월</a:t>
                      </a:r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프리미엄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단지별 금액 상이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공동주택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/>
                      </a:r>
                      <a:b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</a:b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-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1000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세대 이상 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: 2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슬롯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/>
                      </a:r>
                      <a:b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</a:b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-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1000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세대 이하 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: 1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슬롯</a:t>
                      </a:r>
                      <a:endParaRPr kumimoji="1" lang="en-US" altLang="ko-KR" sz="1200" kern="1200" baseline="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marL="86400" marR="0" indent="-86400" algn="l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비공동주택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/>
                      </a:r>
                      <a:b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</a:b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-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동별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유형별 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: 2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슬롯</a:t>
                      </a:r>
                      <a:endParaRPr kumimoji="1" lang="en-US" altLang="ko-KR" sz="12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프로필 배너 노출</a:t>
                      </a:r>
                      <a:endParaRPr kumimoji="1" lang="en-US" altLang="ko-KR" sz="12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포커스 부가상품</a:t>
                      </a: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8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포커스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231,000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발행된 쿠폰은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개월이내 사용 가능하며 재계약시 이월가능한 쿠폰은 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건까지 가능하다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. 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단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</a:t>
                      </a:r>
                      <a:r>
                        <a:rPr kumimoji="1" lang="ko-KR" altLang="en-US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이월은 종료일까지 재계약시 가능하다</a:t>
                      </a:r>
                      <a:r>
                        <a:rPr kumimoji="1" lang="en-US" altLang="ko-KR" sz="1200" kern="1200" baseline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.</a:t>
                      </a:r>
                      <a:endParaRPr kumimoji="1" lang="en-US" altLang="ko-KR" sz="12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endParaRPr kumimoji="1" lang="en-US" altLang="ko-KR" sz="12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•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네이버 전송 기본 상품</a:t>
                      </a: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8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120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120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352,000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8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180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180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473,000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8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240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240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605,000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80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300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300</a:t>
                      </a: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726,000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98789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건당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ko-KR" altLang="en-US" sz="14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충전금결제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건당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1,700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1" lang="ko-KR" altLang="en-US" sz="1200" kern="120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충전금은 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구매한 상품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쿠폰의 </a:t>
                      </a:r>
                      <a:r>
                        <a:rPr kumimoji="1" lang="ko-KR" altLang="en-US" sz="1200" kern="1200" baseline="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갯수만큼 충전 가능하며</a:t>
                      </a:r>
                      <a:r>
                        <a:rPr kumimoji="1" lang="en-US" altLang="ko-KR" sz="1200" kern="1200" baseline="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baseline="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단 포커스</a:t>
                      </a:r>
                      <a:r>
                        <a:rPr kumimoji="1" lang="en-US" altLang="ko-KR" sz="1200" kern="1200" baseline="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300 </a:t>
                      </a:r>
                      <a:r>
                        <a:rPr kumimoji="1" lang="ko-KR" altLang="en-US" sz="1200" kern="1200" baseline="0" dirty="0" smtClean="0">
                          <a:solidFill>
                            <a:schemeClr val="tx1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상품은 </a:t>
                      </a:r>
                      <a:r>
                        <a:rPr kumimoji="1" lang="ko-KR" altLang="en-US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무제한 충전 가능</a:t>
                      </a:r>
                      <a:r>
                        <a:rPr kumimoji="1" lang="en-US" altLang="ko-KR" sz="1200" kern="1200" baseline="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.</a:t>
                      </a:r>
                      <a:endParaRPr kumimoji="1" lang="en-US" altLang="ko-KR" sz="12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0873">
                <a:tc grid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공통사항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86400" indent="-86400" algn="ctr" latinLnBrk="1">
                        <a:buFont typeface="Arial" panose="020B0604020202020204" pitchFamily="34" charset="0"/>
                        <a:buChar char="•"/>
                      </a:pP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노출기간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17053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용어정</a:t>
              </a:r>
              <a:r>
                <a:rPr lang="ko-KR" altLang="en-US" sz="1400">
                  <a:solidFill>
                    <a:srgbClr val="000000"/>
                  </a:solidFill>
                </a:rPr>
                <a:t>리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05" y="1836415"/>
            <a:ext cx="6556779" cy="4824536"/>
          </a:xfrm>
          <a:prstGeom prst="rect">
            <a:avLst/>
          </a:prstGeom>
        </p:spPr>
      </p:pic>
      <p:sp>
        <p:nvSpPr>
          <p:cNvPr id="15" name="Line 277"/>
          <p:cNvSpPr>
            <a:spLocks noChangeShapeType="1"/>
          </p:cNvSpPr>
          <p:nvPr/>
        </p:nvSpPr>
        <p:spPr bwMode="gray">
          <a:xfrm flipV="1">
            <a:off x="492488" y="2344179"/>
            <a:ext cx="749756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Line 277"/>
          <p:cNvSpPr>
            <a:spLocks noChangeShapeType="1"/>
          </p:cNvSpPr>
          <p:nvPr/>
        </p:nvSpPr>
        <p:spPr bwMode="gray">
          <a:xfrm flipV="1">
            <a:off x="1458268" y="2331974"/>
            <a:ext cx="72008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Line 277"/>
          <p:cNvSpPr>
            <a:spLocks noChangeShapeType="1"/>
          </p:cNvSpPr>
          <p:nvPr/>
        </p:nvSpPr>
        <p:spPr bwMode="gray">
          <a:xfrm flipV="1">
            <a:off x="2394372" y="2328267"/>
            <a:ext cx="64807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Line 277"/>
          <p:cNvSpPr>
            <a:spLocks noChangeShapeType="1"/>
          </p:cNvSpPr>
          <p:nvPr/>
        </p:nvSpPr>
        <p:spPr bwMode="gray">
          <a:xfrm>
            <a:off x="3258468" y="2315238"/>
            <a:ext cx="43204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>
            <a:off x="3955283" y="2315238"/>
            <a:ext cx="43204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>
            <a:off x="4616590" y="2311138"/>
            <a:ext cx="43204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>
            <a:off x="5778748" y="2628503"/>
            <a:ext cx="79208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218909" y="1708603"/>
            <a:ext cx="3293796" cy="533406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0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매물관리센터 홈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초기 로그인화면 업소명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클릭으로 업소정보 변경가능</a:t>
            </a:r>
            <a:endParaRPr lang="en-US" altLang="ko-KR" sz="10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0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광고상품안내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매경부동산 광고상품</a:t>
            </a:r>
            <a:r>
              <a:rPr lang="en-US" altLang="ko-KR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(MK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포커스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,MK</a:t>
            </a:r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프리미엄</a:t>
            </a:r>
            <a:r>
              <a:rPr lang="en-US" altLang="ko-KR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의 설명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및 </a:t>
            </a:r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신청가능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0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확인매물관리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현재 네이버 노출중인 매물 및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</a:t>
            </a:r>
            <a:r>
              <a:rPr lang="en-US" altLang="ko-KR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동일주소매물</a:t>
            </a:r>
            <a:r>
              <a:rPr lang="en-US" altLang="ko-KR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신고매물 등 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리스트로 확인가능하며 홈페이지로 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매물을 전송할 수 있는 기능이 있음</a:t>
            </a:r>
            <a:endParaRPr lang="en-US" altLang="ko-KR" sz="10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계정관리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가입되어있는 매경 상품확인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및 가입기간확인 </a:t>
            </a:r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가능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상품 추가신청 및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재계약 가능</a:t>
            </a:r>
            <a:endParaRPr lang="en-US" altLang="ko-KR" sz="10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매물쿠폰 </a:t>
            </a:r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관리 및 추가구매 가능</a:t>
            </a:r>
            <a:endParaRPr lang="en-US" altLang="ko-KR" sz="10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인터넷 팩스 결제 및 사용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구매내역관리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세금계산서 확인 가능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고객센터</a:t>
            </a:r>
            <a:endParaRPr lang="en-US" altLang="ko-KR" sz="10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공지사항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자주묻는질문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1:1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문의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알림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 ARS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이용안내 사항 확인 가능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알림</a:t>
            </a:r>
            <a:endParaRPr lang="en-US" altLang="ko-KR" sz="10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회원가입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문의내역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주요 이벤트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공지사항 등을 안내해줌 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최근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일이네만 안내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7.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내 쿠폰</a:t>
            </a:r>
            <a:r>
              <a:rPr lang="en-US" altLang="ko-KR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0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 보기</a:t>
            </a:r>
            <a:endParaRPr lang="en-US" altLang="ko-KR" sz="10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잔여쿠폰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무상쿠폰</a:t>
            </a:r>
            <a:r>
              <a:rPr lang="en-US" altLang="ko-KR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기본쿠폰 확인가능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잔여 충전금 확인 및 충전금 결제 버튼 </a:t>
            </a:r>
            <a:endParaRPr lang="en-US" altLang="ko-KR" sz="10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1160290" y="2344439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024274" y="2348804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940459" y="2348804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588531" y="2348804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285346" y="2344439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922290" y="3106439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946653" y="2344439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6468851" y="2642393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25479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광고상품안</a:t>
              </a:r>
              <a:r>
                <a:rPr lang="ko-KR" altLang="en-US" sz="1400">
                  <a:solidFill>
                    <a:srgbClr val="000000"/>
                  </a:solidFill>
                </a:rPr>
                <a:t>내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05" y="1836415"/>
            <a:ext cx="4180515" cy="482453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3" name="모서리가 둥근 직사각형 22"/>
          <p:cNvSpPr/>
          <p:nvPr/>
        </p:nvSpPr>
        <p:spPr>
          <a:xfrm flipH="1">
            <a:off x="1026220" y="1927846"/>
            <a:ext cx="576064" cy="310240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692" y="1836416"/>
            <a:ext cx="4200265" cy="482453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5" name="Text Box 5"/>
          <p:cNvSpPr txBox="1">
            <a:spLocks noChangeArrowheads="1"/>
          </p:cNvSpPr>
          <p:nvPr/>
        </p:nvSpPr>
        <p:spPr bwMode="gray">
          <a:xfrm>
            <a:off x="6930876" y="2484487"/>
            <a:ext cx="2357454" cy="409891"/>
          </a:xfrm>
          <a:prstGeom prst="rect">
            <a:avLst/>
          </a:prstGeom>
          <a:solidFill>
            <a:schemeClr val="bg1"/>
          </a:solidFill>
          <a:ln w="25400" algn="ctr">
            <a:noFill/>
            <a:miter lim="800000"/>
            <a:headEnd/>
            <a:tailEnd/>
          </a:ln>
          <a:extLst/>
        </p:spPr>
        <p:txBody>
          <a:bodyPr lIns="0" tIns="0" rIns="0" bIns="0"/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marL="171450" indent="-171450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</a:rPr>
              <a:t>매경에서 가입 가능한 상품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</a:rPr>
              <a:t>(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</a:rPr>
              <a:t>포커스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</a:rPr>
              <a:t>프리미엄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</a:rPr>
              <a:t>)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</a:rPr>
              <a:t>의 안내 프로세스이다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</a:rPr>
              <a:t>.</a:t>
            </a:r>
            <a:endParaRPr lang="ko-KR" altLang="en-US" sz="1100" b="1" dirty="0" smtClean="0">
              <a:solidFill>
                <a:srgbClr val="FF0000"/>
              </a:solidFill>
              <a:latin typeface="굴림" pitchFamily="50" charset="-127"/>
            </a:endParaRPr>
          </a:p>
          <a:p>
            <a:pPr marL="171450" indent="-171450" eaLnBrk="1" hangingPunct="1">
              <a:lnSpc>
                <a:spcPct val="120000"/>
              </a:lnSpc>
              <a:buFont typeface="Wingdings" panose="05000000000000000000" pitchFamily="2" charset="2"/>
              <a:buChar char="v"/>
            </a:pPr>
            <a:endParaRPr lang="en-US" altLang="ko-KR" sz="1100" b="1" dirty="0" smtClean="0">
              <a:solidFill>
                <a:srgbClr val="FF0000"/>
              </a:solidFill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7363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확인매물관</a:t>
              </a:r>
              <a:r>
                <a:rPr lang="ko-KR" altLang="en-US" sz="1400">
                  <a:solidFill>
                    <a:srgbClr val="000000"/>
                  </a:solidFill>
                </a:rPr>
                <a:t>리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05" y="1836415"/>
            <a:ext cx="9437099" cy="482453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17" name="모서리가 둥근 직사각형 16"/>
          <p:cNvSpPr/>
          <p:nvPr/>
        </p:nvSpPr>
        <p:spPr>
          <a:xfrm flipH="1">
            <a:off x="3114452" y="1927846"/>
            <a:ext cx="936104" cy="310240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94991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확인매물관</a:t>
              </a:r>
              <a:r>
                <a:rPr lang="ko-KR" altLang="en-US" sz="1400">
                  <a:solidFill>
                    <a:srgbClr val="000000"/>
                  </a:solidFill>
                </a:rPr>
                <a:t>리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3" y="1836415"/>
            <a:ext cx="6598071" cy="5040560"/>
          </a:xfrm>
          <a:prstGeom prst="rect">
            <a:avLst/>
          </a:prstGeom>
        </p:spPr>
      </p:pic>
      <p:sp>
        <p:nvSpPr>
          <p:cNvPr id="18" name="Line 277"/>
          <p:cNvSpPr>
            <a:spLocks noChangeShapeType="1"/>
          </p:cNvSpPr>
          <p:nvPr/>
        </p:nvSpPr>
        <p:spPr bwMode="gray">
          <a:xfrm flipV="1">
            <a:off x="725733" y="2916535"/>
            <a:ext cx="51651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 flipV="1">
            <a:off x="1512788" y="2916535"/>
            <a:ext cx="51651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 flipV="1">
            <a:off x="2538388" y="2916535"/>
            <a:ext cx="51651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 flipV="1">
            <a:off x="3402484" y="2916535"/>
            <a:ext cx="51651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Line 277"/>
          <p:cNvSpPr>
            <a:spLocks noChangeShapeType="1"/>
          </p:cNvSpPr>
          <p:nvPr/>
        </p:nvSpPr>
        <p:spPr bwMode="gray">
          <a:xfrm flipV="1">
            <a:off x="4194572" y="2913657"/>
            <a:ext cx="64807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Line 277"/>
          <p:cNvSpPr>
            <a:spLocks noChangeShapeType="1"/>
          </p:cNvSpPr>
          <p:nvPr/>
        </p:nvSpPr>
        <p:spPr bwMode="gray">
          <a:xfrm flipV="1">
            <a:off x="5058668" y="2916535"/>
            <a:ext cx="64807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224656" y="2916535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008787" y="2913061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054499" y="2905087"/>
            <a:ext cx="203969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939585" y="2915281"/>
            <a:ext cx="240698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4812925" y="2926061"/>
            <a:ext cx="240698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5658547" y="2917824"/>
            <a:ext cx="240698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290916" y="1704975"/>
            <a:ext cx="3153098" cy="53340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등록리스트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네이버로 전송한 매물리스트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등록된 매물은 노출기간이 표시된다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 실패된 매물은 빨갛게 코멘트가 달린다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매물번호를 클릭하면 사유를 확인할 수 있다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로켓공</a:t>
            </a:r>
            <a:r>
              <a:rPr lang="ko-KR" altLang="en-US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MK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부동산의 제휴 임대관리회사 공실매물을 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미리 검증하여 로켓처럼 빠르게 네이버부동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산에 바로 전송한 매물을 확인 관리할수 있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다</a:t>
            </a:r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단</a:t>
            </a:r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지방은 아직 서비스 시행전 이다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로켓등</a:t>
            </a:r>
            <a:r>
              <a:rPr lang="ko-KR" altLang="en-US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록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로켓등록한 매물을 확인 관리 가능하다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등록종료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네이버에서 노출기간 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일이 지나 노출이</a:t>
            </a:r>
            <a:endParaRPr lang="en-US" altLang="ko-KR" sz="12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종료된 매물 이나 </a:t>
            </a:r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일전 미리 종료한 매물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동일주소매</a:t>
            </a:r>
            <a:r>
              <a:rPr lang="ko-KR" altLang="en-US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물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등록매물 중 거래완료 된 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매물리스트</a:t>
            </a:r>
            <a:endParaRPr lang="en-US" altLang="ko-KR" sz="12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처리</a:t>
            </a:r>
            <a:endParaRPr lang="en-US" altLang="ko-KR" sz="12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신고매물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처리</a:t>
            </a:r>
            <a:endParaRPr lang="en-US" altLang="ko-KR" sz="12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건 허위매물 신고될 시 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7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일간 매물등록이 </a:t>
            </a:r>
            <a:endParaRPr lang="en-US" altLang="ko-KR" sz="12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제한되고 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건 허위매물 신고될 시 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일간 </a:t>
            </a:r>
            <a:endParaRPr lang="en-US" altLang="ko-KR" sz="12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매물등록이 제한된다 패널티 기간이 지나면 </a:t>
            </a:r>
            <a:endParaRPr lang="en-US" altLang="ko-KR" sz="1200" b="1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누적 되지 않고 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초기화된다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53842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계</a:t>
              </a:r>
              <a:r>
                <a:rPr lang="ko-KR" altLang="en-US" sz="1400">
                  <a:solidFill>
                    <a:srgbClr val="000000"/>
                  </a:solidFill>
                </a:rPr>
                <a:t>정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관리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05" y="1836415"/>
            <a:ext cx="9437099" cy="482453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17" name="모서리가 둥근 직사각형 16"/>
          <p:cNvSpPr/>
          <p:nvPr/>
        </p:nvSpPr>
        <p:spPr>
          <a:xfrm flipH="1">
            <a:off x="4175520" y="1927846"/>
            <a:ext cx="936104" cy="310240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6056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계</a:t>
              </a:r>
              <a:r>
                <a:rPr lang="ko-KR" altLang="en-US" sz="1400">
                  <a:solidFill>
                    <a:srgbClr val="000000"/>
                  </a:solidFill>
                </a:rPr>
                <a:t>정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관리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3" y="1836416"/>
            <a:ext cx="6809442" cy="4968552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7407973" y="1694955"/>
            <a:ext cx="3091083" cy="540230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기간제 상품관리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현재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가입되어 있는 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상품을 확인가능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포커스신규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포커스재계약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상품 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신청가능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 현황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 충전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발급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내역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미사용쿠폰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 사용내역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쿠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폰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결제와 충전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금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결제로 구매가능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쿠폰 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잔여량 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및 충전금 잔여량 확인 가능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로켓등</a:t>
            </a:r>
            <a:r>
              <a:rPr lang="ko-KR" altLang="en-US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록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사용내용 확인가능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로켓상품 구매 가능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로켓공실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로켓공실 월정액 관리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엔플 인터넷팩스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엔플러스 인터넷팩스 요금 결제 및 구매내역 사용내역 입금 가상계좌 신청 확인 가능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세금계산서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전자세금 관리로 결제 내역 일자별로 설정 세금계산서 확인 및 출력 가능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Line 277"/>
          <p:cNvSpPr>
            <a:spLocks noChangeShapeType="1"/>
          </p:cNvSpPr>
          <p:nvPr/>
        </p:nvSpPr>
        <p:spPr bwMode="gray">
          <a:xfrm flipV="1">
            <a:off x="522164" y="2988542"/>
            <a:ext cx="638126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 flipV="1">
            <a:off x="497012" y="4189460"/>
            <a:ext cx="529208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 flipV="1">
            <a:off x="519684" y="4716734"/>
            <a:ext cx="434528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 flipV="1">
            <a:off x="522164" y="5261743"/>
            <a:ext cx="360040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Line 277"/>
          <p:cNvSpPr>
            <a:spLocks noChangeShapeType="1"/>
          </p:cNvSpPr>
          <p:nvPr/>
        </p:nvSpPr>
        <p:spPr bwMode="gray">
          <a:xfrm flipV="1">
            <a:off x="522536" y="5655315"/>
            <a:ext cx="863724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Line 277"/>
          <p:cNvSpPr>
            <a:spLocks noChangeShapeType="1"/>
          </p:cNvSpPr>
          <p:nvPr/>
        </p:nvSpPr>
        <p:spPr bwMode="gray">
          <a:xfrm flipV="1">
            <a:off x="522536" y="6516935"/>
            <a:ext cx="43186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184655" y="2834264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057413" y="4017302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04060" y="4552561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923343" y="5085141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390408" y="5483157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980971" y="6344777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8442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3983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계</a:t>
              </a:r>
              <a:r>
                <a:rPr lang="ko-KR" altLang="en-US" sz="1400">
                  <a:solidFill>
                    <a:srgbClr val="000000"/>
                  </a:solidFill>
                </a:rPr>
                <a:t>정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관리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3" y="1836416"/>
            <a:ext cx="6809442" cy="4968552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7407973" y="1694955"/>
            <a:ext cx="3091083" cy="540230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기간제 상품관리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현재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가입되어 있는 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상품을 확인가능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포커스신규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포커스재계약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상품 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신청가능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 현황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 충전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발급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내역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미사용쿠폰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 사용내역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쿠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폰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결제와 충전</a:t>
            </a:r>
            <a:r>
              <a:rPr lang="ko-KR" altLang="en-US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금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결제로 구매가능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쿠폰 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잔여량 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및 충전금 잔여량 확인 가능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로켓등</a:t>
            </a:r>
            <a:r>
              <a:rPr lang="ko-KR" altLang="en-US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록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사용내용 확인가능</a:t>
            </a:r>
            <a:endParaRPr lang="en-US" altLang="ko-KR" sz="1200" b="1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로켓상품 구매 가능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로켓공실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로켓공실 월정액 관리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엔플 인터넷팩스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엔플러스 인터넷팩스 요금 결제 및 구매내역 사용내역 입금 가상계좌 신청 확인 가능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세금계산서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전자세금 관리로 결제 내역 일자별로 설정 세금계산서 확인 및 출력 가능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Line 277"/>
          <p:cNvSpPr>
            <a:spLocks noChangeShapeType="1"/>
          </p:cNvSpPr>
          <p:nvPr/>
        </p:nvSpPr>
        <p:spPr bwMode="gray">
          <a:xfrm flipV="1">
            <a:off x="522164" y="2988542"/>
            <a:ext cx="638126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Line 277"/>
          <p:cNvSpPr>
            <a:spLocks noChangeShapeType="1"/>
          </p:cNvSpPr>
          <p:nvPr/>
        </p:nvSpPr>
        <p:spPr bwMode="gray">
          <a:xfrm flipV="1">
            <a:off x="497012" y="4189460"/>
            <a:ext cx="529208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Line 277"/>
          <p:cNvSpPr>
            <a:spLocks noChangeShapeType="1"/>
          </p:cNvSpPr>
          <p:nvPr/>
        </p:nvSpPr>
        <p:spPr bwMode="gray">
          <a:xfrm flipV="1">
            <a:off x="519684" y="4716734"/>
            <a:ext cx="434528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Line 277"/>
          <p:cNvSpPr>
            <a:spLocks noChangeShapeType="1"/>
          </p:cNvSpPr>
          <p:nvPr/>
        </p:nvSpPr>
        <p:spPr bwMode="gray">
          <a:xfrm flipV="1">
            <a:off x="522164" y="5261743"/>
            <a:ext cx="360040" cy="247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Line 277"/>
          <p:cNvSpPr>
            <a:spLocks noChangeShapeType="1"/>
          </p:cNvSpPr>
          <p:nvPr/>
        </p:nvSpPr>
        <p:spPr bwMode="gray">
          <a:xfrm flipV="1">
            <a:off x="522536" y="5655315"/>
            <a:ext cx="863724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Line 277"/>
          <p:cNvSpPr>
            <a:spLocks noChangeShapeType="1"/>
          </p:cNvSpPr>
          <p:nvPr/>
        </p:nvSpPr>
        <p:spPr bwMode="gray">
          <a:xfrm flipV="1">
            <a:off x="522536" y="6516935"/>
            <a:ext cx="43186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184655" y="2834264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057413" y="4017302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04060" y="4552561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923343" y="5085141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390408" y="5483157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980971" y="6344777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54215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132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신규 포커스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포커스 신규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내용 개체 틀 1"/>
          <p:cNvSpPr txBox="1">
            <a:spLocks/>
          </p:cNvSpPr>
          <p:nvPr/>
        </p:nvSpPr>
        <p:spPr>
          <a:xfrm>
            <a:off x="450156" y="2082966"/>
            <a:ext cx="8890028" cy="4217945"/>
          </a:xfrm>
          <a:prstGeom prst="rect">
            <a:avLst/>
          </a:prstGeom>
        </p:spPr>
        <p:txBody>
          <a:bodyPr anchor="ctr"/>
          <a:lstStyle>
            <a:lvl1pPr marL="391146" indent="-391146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47483" indent="-325955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0382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534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346876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868404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89932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911460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432988" indent="-260764" algn="l" defTabSz="1043056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ko-KR" altLang="en-US" sz="1200" smtClean="0"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3" y="1836414"/>
            <a:ext cx="6022007" cy="4464495"/>
          </a:xfrm>
          <a:prstGeom prst="rect">
            <a:avLst/>
          </a:prstGeom>
        </p:spPr>
      </p:pic>
      <p:sp>
        <p:nvSpPr>
          <p:cNvPr id="30" name="직사각형 29"/>
          <p:cNvSpPr/>
          <p:nvPr/>
        </p:nvSpPr>
        <p:spPr>
          <a:xfrm>
            <a:off x="2826420" y="1845134"/>
            <a:ext cx="432048" cy="135297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3258468" y="2268234"/>
            <a:ext cx="1111973" cy="267098"/>
            <a:chOff x="706867" y="3389471"/>
            <a:chExt cx="537817" cy="261230"/>
          </a:xfrm>
        </p:grpSpPr>
        <p:grpSp>
          <p:nvGrpSpPr>
            <p:cNvPr id="33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35" name="직사각형 34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3848776" y="6636841"/>
                <a:ext cx="760949" cy="30699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4" name="Text Box 5"/>
            <p:cNvSpPr txBox="1">
              <a:spLocks noChangeArrowheads="1"/>
            </p:cNvSpPr>
            <p:nvPr/>
          </p:nvSpPr>
          <p:spPr bwMode="gray">
            <a:xfrm>
              <a:off x="750688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계정관리 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31" name="타원 30"/>
          <p:cNvSpPr/>
          <p:nvPr/>
        </p:nvSpPr>
        <p:spPr>
          <a:xfrm>
            <a:off x="3042444" y="207645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AutoShape 13"/>
          <p:cNvSpPr>
            <a:spLocks noChangeArrowheads="1"/>
          </p:cNvSpPr>
          <p:nvPr/>
        </p:nvSpPr>
        <p:spPr bwMode="auto">
          <a:xfrm rot="12916256" flipV="1">
            <a:off x="3247089" y="2087859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39" name="Line 277"/>
          <p:cNvSpPr>
            <a:spLocks noChangeShapeType="1"/>
          </p:cNvSpPr>
          <p:nvPr/>
        </p:nvSpPr>
        <p:spPr bwMode="gray">
          <a:xfrm flipV="1">
            <a:off x="579637" y="2974254"/>
            <a:ext cx="61779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170236" y="2736543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342332" y="4124289"/>
            <a:ext cx="3652440" cy="23240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2090332" y="410469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2754412" y="4363593"/>
            <a:ext cx="2005027" cy="236291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상품 선택 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중복 신청 불가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3584938" y="6109631"/>
            <a:ext cx="633449" cy="205567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1818308" y="5624261"/>
            <a:ext cx="1420246" cy="133559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1602284" y="5565040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674292" y="5843440"/>
            <a:ext cx="2774904" cy="266191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1458268" y="5817040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3315624" y="6094100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378148" y="6136668"/>
            <a:ext cx="2986082" cy="243071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영업담당자 선택 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박준홍 지사장님 선택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352792" y="6379834"/>
            <a:ext cx="5281940" cy="39381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현재</a:t>
            </a:r>
            <a:r>
              <a:rPr lang="en-US" altLang="ko-KR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신규건의 경우 시작일은 신청일과 동일합니다</a:t>
            </a:r>
            <a:r>
              <a:rPr lang="en-US" altLang="ko-KR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686963" y="6781695"/>
            <a:ext cx="9106162" cy="39381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신규인 경우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, [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매물관리센터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계정관리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기간제 상품신청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포커스 상품신청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]</a:t>
            </a:r>
            <a:endParaRPr lang="ko-KR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7146900" y="1593368"/>
            <a:ext cx="2566756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.[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팝업</a:t>
            </a:r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 상품 신청 확인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6941135" y="3420591"/>
            <a:ext cx="3086085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8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.[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팝업</a:t>
            </a:r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상품 신청여부 확인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5" name="아래쪽 화살표 54"/>
          <p:cNvSpPr/>
          <p:nvPr/>
        </p:nvSpPr>
        <p:spPr>
          <a:xfrm>
            <a:off x="8083004" y="5239322"/>
            <a:ext cx="668342" cy="630110"/>
          </a:xfrm>
          <a:prstGeom prst="downArrow">
            <a:avLst/>
          </a:prstGeom>
          <a:solidFill>
            <a:schemeClr val="bg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6570836" y="5909475"/>
            <a:ext cx="1804360" cy="823484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확인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’ 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클릭 시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신청화면 전환</a:t>
            </a:r>
          </a:p>
        </p:txBody>
      </p:sp>
      <p:sp>
        <p:nvSpPr>
          <p:cNvPr id="57" name="모서리가 둥근 직사각형 56"/>
          <p:cNvSpPr/>
          <p:nvPr/>
        </p:nvSpPr>
        <p:spPr>
          <a:xfrm>
            <a:off x="8442746" y="5905409"/>
            <a:ext cx="1897458" cy="823484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취소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’ 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클릭 시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상품신청내역 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장바구니</a:t>
            </a:r>
            <a:r>
              <a:rPr lang="en-US" altLang="ko-KR" sz="10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836" y="2033553"/>
            <a:ext cx="3769368" cy="1243022"/>
          </a:xfrm>
          <a:prstGeom prst="rect">
            <a:avLst/>
          </a:prstGeom>
        </p:spPr>
      </p:pic>
      <p:sp>
        <p:nvSpPr>
          <p:cNvPr id="59" name="직사각형 58"/>
          <p:cNvSpPr/>
          <p:nvPr/>
        </p:nvSpPr>
        <p:spPr>
          <a:xfrm>
            <a:off x="2106340" y="1412593"/>
            <a:ext cx="3007540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1~6.</a:t>
            </a:r>
            <a:r>
              <a:rPr lang="ko-KR" altLang="en-US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 상품 선택  후 신청하기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836" y="3780631"/>
            <a:ext cx="3769368" cy="1368152"/>
          </a:xfrm>
          <a:prstGeom prst="rect">
            <a:avLst/>
          </a:prstGeom>
        </p:spPr>
      </p:pic>
      <p:sp>
        <p:nvSpPr>
          <p:cNvPr id="60" name="직사각형 59"/>
          <p:cNvSpPr/>
          <p:nvPr/>
        </p:nvSpPr>
        <p:spPr>
          <a:xfrm>
            <a:off x="9235131" y="2819660"/>
            <a:ext cx="514627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9249420" y="4740550"/>
            <a:ext cx="496309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80" name="AutoShape 13"/>
          <p:cNvSpPr>
            <a:spLocks noChangeArrowheads="1"/>
          </p:cNvSpPr>
          <p:nvPr/>
        </p:nvSpPr>
        <p:spPr bwMode="auto">
          <a:xfrm flipV="1">
            <a:off x="8792979" y="4824819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81" name="AutoShape 13"/>
          <p:cNvSpPr>
            <a:spLocks noChangeArrowheads="1"/>
          </p:cNvSpPr>
          <p:nvPr/>
        </p:nvSpPr>
        <p:spPr bwMode="auto">
          <a:xfrm flipV="1">
            <a:off x="8751346" y="2926708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70" name="그룹 69"/>
          <p:cNvGrpSpPr/>
          <p:nvPr/>
        </p:nvGrpSpPr>
        <p:grpSpPr>
          <a:xfrm>
            <a:off x="8404766" y="2840705"/>
            <a:ext cx="486485" cy="267098"/>
            <a:chOff x="706867" y="3389471"/>
            <a:chExt cx="558724" cy="261230"/>
          </a:xfrm>
        </p:grpSpPr>
        <p:grpSp>
          <p:nvGrpSpPr>
            <p:cNvPr id="71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76" name="직사각형 75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78" name="직사각형 77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79" name="직사각형 78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75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grpSp>
        <p:nvGrpSpPr>
          <p:cNvPr id="62" name="그룹 61"/>
          <p:cNvGrpSpPr/>
          <p:nvPr/>
        </p:nvGrpSpPr>
        <p:grpSpPr>
          <a:xfrm>
            <a:off x="8395092" y="4752508"/>
            <a:ext cx="486485" cy="267098"/>
            <a:chOff x="706867" y="3389471"/>
            <a:chExt cx="558724" cy="261230"/>
          </a:xfrm>
        </p:grpSpPr>
        <p:grpSp>
          <p:nvGrpSpPr>
            <p:cNvPr id="63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65" name="직사각형 64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66" name="직사각형 65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64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82" name="타원 81"/>
          <p:cNvSpPr/>
          <p:nvPr/>
        </p:nvSpPr>
        <p:spPr>
          <a:xfrm>
            <a:off x="8083004" y="283343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8091333" y="4756613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55251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49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신규 프리미엄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프리미엄 신규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59" name="직사각형 58"/>
          <p:cNvSpPr/>
          <p:nvPr/>
        </p:nvSpPr>
        <p:spPr>
          <a:xfrm>
            <a:off x="2898428" y="1412593"/>
            <a:ext cx="2791516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프리미엄단지 선택 후 조회하기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18" y="1727648"/>
            <a:ext cx="5220614" cy="5221335"/>
          </a:xfrm>
          <a:prstGeom prst="rect">
            <a:avLst/>
          </a:prstGeom>
        </p:spPr>
      </p:pic>
      <p:sp>
        <p:nvSpPr>
          <p:cNvPr id="85" name="Line 277"/>
          <p:cNvSpPr>
            <a:spLocks noChangeShapeType="1"/>
          </p:cNvSpPr>
          <p:nvPr/>
        </p:nvSpPr>
        <p:spPr bwMode="gray">
          <a:xfrm flipV="1">
            <a:off x="531929" y="3118270"/>
            <a:ext cx="64265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258468" y="6686646"/>
            <a:ext cx="648072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87" name="타원 86"/>
          <p:cNvSpPr/>
          <p:nvPr/>
        </p:nvSpPr>
        <p:spPr>
          <a:xfrm>
            <a:off x="1242244" y="291653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4" name="AutoShape 13"/>
          <p:cNvSpPr>
            <a:spLocks noChangeArrowheads="1"/>
          </p:cNvSpPr>
          <p:nvPr/>
        </p:nvSpPr>
        <p:spPr bwMode="auto">
          <a:xfrm flipV="1">
            <a:off x="2786490" y="6766883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88" name="그룹 87"/>
          <p:cNvGrpSpPr/>
          <p:nvPr/>
        </p:nvGrpSpPr>
        <p:grpSpPr>
          <a:xfrm>
            <a:off x="2394372" y="6677201"/>
            <a:ext cx="486485" cy="267098"/>
            <a:chOff x="706867" y="3389471"/>
            <a:chExt cx="558724" cy="261230"/>
          </a:xfrm>
        </p:grpSpPr>
        <p:grpSp>
          <p:nvGrpSpPr>
            <p:cNvPr id="89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91" name="직사각형 90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92" name="직사각형 91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93" name="직사각형 92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90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95" name="타원 94"/>
          <p:cNvSpPr/>
          <p:nvPr/>
        </p:nvSpPr>
        <p:spPr>
          <a:xfrm>
            <a:off x="2106340" y="668475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1962324" y="1409130"/>
            <a:ext cx="1167838" cy="296483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계정관리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6282804" y="1429085"/>
            <a:ext cx="4104456" cy="551346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신청 </a:t>
            </a:r>
            <a:endParaRPr lang="en-US" altLang="ko-KR" sz="13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[</a:t>
            </a:r>
            <a:r>
              <a:rPr lang="ko-KR" altLang="en-US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기존 가입한 광고주가 있는 경우</a:t>
            </a:r>
            <a:r>
              <a:rPr lang="en-US" altLang="ko-KR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슬럿 기준대로 적용</a:t>
            </a:r>
            <a:r>
              <a:rPr lang="en-US" altLang="ko-KR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</a:t>
            </a:r>
          </a:p>
          <a:p>
            <a:r>
              <a:rPr lang="en-US" altLang="ko-KR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[</a:t>
            </a:r>
            <a:r>
              <a:rPr lang="ko-KR" altLang="en-US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영업담당자는 포커스 상품 선택 기준대로 자동 적용됨</a:t>
            </a:r>
            <a:r>
              <a:rPr lang="en-US" altLang="ko-KR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771" y="2041042"/>
            <a:ext cx="4508709" cy="2027621"/>
          </a:xfrm>
          <a:prstGeom prst="rect">
            <a:avLst/>
          </a:prstGeom>
        </p:spPr>
      </p:pic>
      <p:sp>
        <p:nvSpPr>
          <p:cNvPr id="98" name="직사각형 97"/>
          <p:cNvSpPr/>
          <p:nvPr/>
        </p:nvSpPr>
        <p:spPr>
          <a:xfrm>
            <a:off x="7578530" y="3347708"/>
            <a:ext cx="936522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99" name="타원 98"/>
          <p:cNvSpPr/>
          <p:nvPr/>
        </p:nvSpPr>
        <p:spPr>
          <a:xfrm>
            <a:off x="6426820" y="3339004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7" name="AutoShape 13"/>
          <p:cNvSpPr>
            <a:spLocks noChangeArrowheads="1"/>
          </p:cNvSpPr>
          <p:nvPr/>
        </p:nvSpPr>
        <p:spPr bwMode="auto">
          <a:xfrm flipV="1">
            <a:off x="7145853" y="3425487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101" name="그룹 100"/>
          <p:cNvGrpSpPr/>
          <p:nvPr/>
        </p:nvGrpSpPr>
        <p:grpSpPr>
          <a:xfrm>
            <a:off x="6703020" y="3319707"/>
            <a:ext cx="486485" cy="267098"/>
            <a:chOff x="706867" y="3389471"/>
            <a:chExt cx="558724" cy="261230"/>
          </a:xfrm>
        </p:grpSpPr>
        <p:grpSp>
          <p:nvGrpSpPr>
            <p:cNvPr id="102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04" name="직사각형 103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05" name="직사각형 104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06" name="직사각형 105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03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108" name="직사각형 107"/>
          <p:cNvSpPr/>
          <p:nvPr/>
        </p:nvSpPr>
        <p:spPr>
          <a:xfrm>
            <a:off x="6426820" y="3753608"/>
            <a:ext cx="2923997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4.[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팝업</a:t>
            </a:r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상품 신청 확인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010" y="4065023"/>
            <a:ext cx="3185194" cy="795728"/>
          </a:xfrm>
          <a:prstGeom prst="rect">
            <a:avLst/>
          </a:prstGeom>
        </p:spPr>
      </p:pic>
      <p:sp>
        <p:nvSpPr>
          <p:cNvPr id="109" name="직사각형 108"/>
          <p:cNvSpPr/>
          <p:nvPr/>
        </p:nvSpPr>
        <p:spPr>
          <a:xfrm>
            <a:off x="6475013" y="5004767"/>
            <a:ext cx="3624215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5.[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팝업</a:t>
            </a:r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단지 프리미엄 추가 신청여부 확인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011" y="5305311"/>
            <a:ext cx="3185194" cy="851584"/>
          </a:xfrm>
          <a:prstGeom prst="rect">
            <a:avLst/>
          </a:prstGeom>
        </p:spPr>
      </p:pic>
      <p:sp>
        <p:nvSpPr>
          <p:cNvPr id="110" name="아래쪽 화살표 109"/>
          <p:cNvSpPr/>
          <p:nvPr/>
        </p:nvSpPr>
        <p:spPr>
          <a:xfrm>
            <a:off x="7914954" y="6156895"/>
            <a:ext cx="668342" cy="315055"/>
          </a:xfrm>
          <a:prstGeom prst="downArrow">
            <a:avLst/>
          </a:prstGeom>
          <a:solidFill>
            <a:schemeClr val="bg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" name="모서리가 둥근 직사각형 110"/>
          <p:cNvSpPr/>
          <p:nvPr/>
        </p:nvSpPr>
        <p:spPr>
          <a:xfrm>
            <a:off x="6334924" y="6478517"/>
            <a:ext cx="1892096" cy="686490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확인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’ 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클릭 시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다른 단지 신청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조회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화면으로 이동</a:t>
            </a:r>
          </a:p>
        </p:txBody>
      </p:sp>
      <p:sp>
        <p:nvSpPr>
          <p:cNvPr id="112" name="모서리가 둥근 직사각형 111"/>
          <p:cNvSpPr/>
          <p:nvPr/>
        </p:nvSpPr>
        <p:spPr>
          <a:xfrm>
            <a:off x="8299028" y="6478517"/>
            <a:ext cx="1892096" cy="686490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취소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’ 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클릭 시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상품신청내역 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장바구니</a:t>
            </a:r>
            <a:r>
              <a:rPr lang="en-US" altLang="ko-KR" sz="10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grpSp>
        <p:nvGrpSpPr>
          <p:cNvPr id="119" name="그룹 118"/>
          <p:cNvGrpSpPr/>
          <p:nvPr/>
        </p:nvGrpSpPr>
        <p:grpSpPr>
          <a:xfrm>
            <a:off x="7290916" y="5889797"/>
            <a:ext cx="486485" cy="267098"/>
            <a:chOff x="706867" y="3389471"/>
            <a:chExt cx="558724" cy="261230"/>
          </a:xfrm>
        </p:grpSpPr>
        <p:grpSp>
          <p:nvGrpSpPr>
            <p:cNvPr id="120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22" name="직사각형 121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23" name="직사각형 122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24" name="직사각형 123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21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125" name="AutoShape 13"/>
          <p:cNvSpPr>
            <a:spLocks noChangeArrowheads="1"/>
          </p:cNvSpPr>
          <p:nvPr/>
        </p:nvSpPr>
        <p:spPr bwMode="auto">
          <a:xfrm flipV="1">
            <a:off x="7304107" y="4680514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26" name="AutoShape 13"/>
          <p:cNvSpPr>
            <a:spLocks noChangeArrowheads="1"/>
          </p:cNvSpPr>
          <p:nvPr/>
        </p:nvSpPr>
        <p:spPr bwMode="auto">
          <a:xfrm flipV="1">
            <a:off x="7794972" y="5995141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113" name="그룹 112"/>
          <p:cNvGrpSpPr/>
          <p:nvPr/>
        </p:nvGrpSpPr>
        <p:grpSpPr>
          <a:xfrm>
            <a:off x="6846317" y="4570598"/>
            <a:ext cx="486485" cy="267098"/>
            <a:chOff x="706867" y="3389471"/>
            <a:chExt cx="558724" cy="261230"/>
          </a:xfrm>
        </p:grpSpPr>
        <p:grpSp>
          <p:nvGrpSpPr>
            <p:cNvPr id="114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16" name="직사각형 115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17" name="직사각형 116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18" name="직사각형 117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15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127" name="타원 126"/>
          <p:cNvSpPr/>
          <p:nvPr/>
        </p:nvSpPr>
        <p:spPr>
          <a:xfrm>
            <a:off x="6551976" y="4567192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8" name="타원 127"/>
          <p:cNvSpPr/>
          <p:nvPr/>
        </p:nvSpPr>
        <p:spPr>
          <a:xfrm>
            <a:off x="7001261" y="5899674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74737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49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재계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약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 포커스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34959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포커스 재계약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53" name="직사각형 52"/>
          <p:cNvSpPr/>
          <p:nvPr/>
        </p:nvSpPr>
        <p:spPr>
          <a:xfrm>
            <a:off x="7146900" y="1593368"/>
            <a:ext cx="2566756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.[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팝업</a:t>
            </a:r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 상품 신청 확인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6941135" y="3420591"/>
            <a:ext cx="3086085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8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.[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팝업</a:t>
            </a:r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상품 신청여부 확인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5" name="아래쪽 화살표 54"/>
          <p:cNvSpPr/>
          <p:nvPr/>
        </p:nvSpPr>
        <p:spPr>
          <a:xfrm>
            <a:off x="8083004" y="5239322"/>
            <a:ext cx="668342" cy="630110"/>
          </a:xfrm>
          <a:prstGeom prst="downArrow">
            <a:avLst/>
          </a:prstGeom>
          <a:solidFill>
            <a:schemeClr val="bg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6570836" y="5909475"/>
            <a:ext cx="1804360" cy="823484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확인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’ 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클릭 시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신청화면 전환</a:t>
            </a:r>
          </a:p>
        </p:txBody>
      </p:sp>
      <p:sp>
        <p:nvSpPr>
          <p:cNvPr id="57" name="모서리가 둥근 직사각형 56"/>
          <p:cNvSpPr/>
          <p:nvPr/>
        </p:nvSpPr>
        <p:spPr>
          <a:xfrm>
            <a:off x="8442746" y="5905409"/>
            <a:ext cx="1897458" cy="823484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취소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’ 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클릭 시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상품신청내역 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장바구니</a:t>
            </a:r>
            <a:r>
              <a:rPr lang="en-US" altLang="ko-KR" sz="10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836" y="2033553"/>
            <a:ext cx="3769368" cy="1243022"/>
          </a:xfrm>
          <a:prstGeom prst="rect">
            <a:avLst/>
          </a:prstGeom>
        </p:spPr>
      </p:pic>
      <p:sp>
        <p:nvSpPr>
          <p:cNvPr id="59" name="직사각형 58"/>
          <p:cNvSpPr/>
          <p:nvPr/>
        </p:nvSpPr>
        <p:spPr>
          <a:xfrm>
            <a:off x="2106340" y="1412593"/>
            <a:ext cx="3007540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1~6.</a:t>
            </a:r>
            <a:r>
              <a:rPr lang="ko-KR" altLang="en-US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 상품 선택  후 신청하기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836" y="3780631"/>
            <a:ext cx="3769368" cy="1368152"/>
          </a:xfrm>
          <a:prstGeom prst="rect">
            <a:avLst/>
          </a:prstGeom>
        </p:spPr>
      </p:pic>
      <p:sp>
        <p:nvSpPr>
          <p:cNvPr id="60" name="직사각형 59"/>
          <p:cNvSpPr/>
          <p:nvPr/>
        </p:nvSpPr>
        <p:spPr>
          <a:xfrm>
            <a:off x="9235131" y="2819660"/>
            <a:ext cx="514627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9249420" y="4740550"/>
            <a:ext cx="496309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80" name="AutoShape 13"/>
          <p:cNvSpPr>
            <a:spLocks noChangeArrowheads="1"/>
          </p:cNvSpPr>
          <p:nvPr/>
        </p:nvSpPr>
        <p:spPr bwMode="auto">
          <a:xfrm flipV="1">
            <a:off x="8792979" y="4824819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81" name="AutoShape 13"/>
          <p:cNvSpPr>
            <a:spLocks noChangeArrowheads="1"/>
          </p:cNvSpPr>
          <p:nvPr/>
        </p:nvSpPr>
        <p:spPr bwMode="auto">
          <a:xfrm flipV="1">
            <a:off x="8751346" y="2926708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70" name="그룹 69"/>
          <p:cNvGrpSpPr/>
          <p:nvPr/>
        </p:nvGrpSpPr>
        <p:grpSpPr>
          <a:xfrm>
            <a:off x="8404766" y="2840705"/>
            <a:ext cx="486485" cy="267098"/>
            <a:chOff x="706867" y="3389471"/>
            <a:chExt cx="558724" cy="261230"/>
          </a:xfrm>
        </p:grpSpPr>
        <p:grpSp>
          <p:nvGrpSpPr>
            <p:cNvPr id="71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76" name="직사각형 75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78" name="직사각형 77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79" name="직사각형 78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75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grpSp>
        <p:nvGrpSpPr>
          <p:cNvPr id="62" name="그룹 61"/>
          <p:cNvGrpSpPr/>
          <p:nvPr/>
        </p:nvGrpSpPr>
        <p:grpSpPr>
          <a:xfrm>
            <a:off x="8395092" y="4752508"/>
            <a:ext cx="486485" cy="267098"/>
            <a:chOff x="706867" y="3389471"/>
            <a:chExt cx="558724" cy="261230"/>
          </a:xfrm>
        </p:grpSpPr>
        <p:grpSp>
          <p:nvGrpSpPr>
            <p:cNvPr id="63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65" name="직사각형 64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66" name="직사각형 65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64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82" name="타원 81"/>
          <p:cNvSpPr/>
          <p:nvPr/>
        </p:nvSpPr>
        <p:spPr>
          <a:xfrm>
            <a:off x="8083004" y="283343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8091333" y="4756613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63" y="1727648"/>
            <a:ext cx="5783833" cy="190896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204" y="2844335"/>
            <a:ext cx="4027062" cy="3292333"/>
          </a:xfrm>
          <a:prstGeom prst="rect">
            <a:avLst/>
          </a:prstGeom>
        </p:spPr>
      </p:pic>
      <p:sp>
        <p:nvSpPr>
          <p:cNvPr id="85" name="직사각형 84"/>
          <p:cNvSpPr/>
          <p:nvPr/>
        </p:nvSpPr>
        <p:spPr>
          <a:xfrm>
            <a:off x="2762128" y="1743858"/>
            <a:ext cx="424332" cy="164565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grpSp>
        <p:nvGrpSpPr>
          <p:cNvPr id="86" name="그룹 85"/>
          <p:cNvGrpSpPr/>
          <p:nvPr/>
        </p:nvGrpSpPr>
        <p:grpSpPr>
          <a:xfrm>
            <a:off x="3514647" y="2196455"/>
            <a:ext cx="1111973" cy="267098"/>
            <a:chOff x="706867" y="3389471"/>
            <a:chExt cx="537817" cy="261230"/>
          </a:xfrm>
        </p:grpSpPr>
        <p:grpSp>
          <p:nvGrpSpPr>
            <p:cNvPr id="87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89" name="직사각형 88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90" name="직사각형 89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91" name="직사각형 90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88" name="Text Box 5"/>
            <p:cNvSpPr txBox="1">
              <a:spLocks noChangeArrowheads="1"/>
            </p:cNvSpPr>
            <p:nvPr/>
          </p:nvSpPr>
          <p:spPr bwMode="gray">
            <a:xfrm>
              <a:off x="750688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계정관리 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92" name="AutoShape 13"/>
          <p:cNvSpPr>
            <a:spLocks noChangeArrowheads="1"/>
          </p:cNvSpPr>
          <p:nvPr/>
        </p:nvSpPr>
        <p:spPr bwMode="auto">
          <a:xfrm rot="12916256" flipV="1">
            <a:off x="3229917" y="1943843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93" name="타원 92"/>
          <p:cNvSpPr/>
          <p:nvPr/>
        </p:nvSpPr>
        <p:spPr>
          <a:xfrm>
            <a:off x="3222492" y="219645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4" name="모서리가 둥근 직사각형 93"/>
          <p:cNvSpPr/>
          <p:nvPr/>
        </p:nvSpPr>
        <p:spPr>
          <a:xfrm>
            <a:off x="5130676" y="3407473"/>
            <a:ext cx="331949" cy="17064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5" name="직사각형 94"/>
          <p:cNvSpPr/>
          <p:nvPr/>
        </p:nvSpPr>
        <p:spPr>
          <a:xfrm>
            <a:off x="705939" y="6802099"/>
            <a:ext cx="9106162" cy="39381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재계약인 경우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, [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매물관리센터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계정관리 </a:t>
            </a:r>
            <a:r>
              <a:rPr lang="en-US" altLang="ko-KR" sz="1800" b="1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</a:t>
            </a:r>
            <a:r>
              <a:rPr lang="en-US" altLang="ko-KR" sz="18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BIZ MK </a:t>
            </a:r>
            <a:r>
              <a:rPr lang="ko-KR" altLang="en-US" sz="18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포커스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PC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상품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BIZMK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포커스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]</a:t>
            </a:r>
            <a:endParaRPr lang="ko-KR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6" name="오른쪽 화살표 95"/>
          <p:cNvSpPr/>
          <p:nvPr/>
        </p:nvSpPr>
        <p:spPr>
          <a:xfrm rot="5400000" flipH="1" flipV="1">
            <a:off x="5201840" y="3134543"/>
            <a:ext cx="203206" cy="19923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4418006" y="2700511"/>
            <a:ext cx="1785950" cy="297228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만기 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개월전부터 가능</a:t>
            </a:r>
          </a:p>
        </p:txBody>
      </p:sp>
      <p:sp>
        <p:nvSpPr>
          <p:cNvPr id="98" name="타원 97"/>
          <p:cNvSpPr/>
          <p:nvPr/>
        </p:nvSpPr>
        <p:spPr>
          <a:xfrm>
            <a:off x="4842644" y="333576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9" name="타원 98"/>
          <p:cNvSpPr/>
          <p:nvPr/>
        </p:nvSpPr>
        <p:spPr>
          <a:xfrm>
            <a:off x="1034290" y="342059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0" name="직사각형 99"/>
          <p:cNvSpPr/>
          <p:nvPr/>
        </p:nvSpPr>
        <p:spPr>
          <a:xfrm>
            <a:off x="1187370" y="3636615"/>
            <a:ext cx="918970" cy="236291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상품 선택</a:t>
            </a:r>
          </a:p>
        </p:txBody>
      </p:sp>
      <p:sp>
        <p:nvSpPr>
          <p:cNvPr id="101" name="타원 100"/>
          <p:cNvSpPr/>
          <p:nvPr/>
        </p:nvSpPr>
        <p:spPr>
          <a:xfrm>
            <a:off x="738188" y="511280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1024939" y="4825812"/>
            <a:ext cx="918970" cy="236291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안내 동의</a:t>
            </a:r>
            <a:endParaRPr lang="ko-KR" altLang="en-US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3" name="타원 102"/>
          <p:cNvSpPr/>
          <p:nvPr/>
        </p:nvSpPr>
        <p:spPr>
          <a:xfrm>
            <a:off x="1818308" y="536703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4" name="직사각형 103"/>
          <p:cNvSpPr/>
          <p:nvPr/>
        </p:nvSpPr>
        <p:spPr>
          <a:xfrm>
            <a:off x="1996254" y="5364807"/>
            <a:ext cx="3926510" cy="27829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가입기간 자동 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: (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기존만료일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+1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~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개월</a:t>
            </a:r>
          </a:p>
        </p:txBody>
      </p:sp>
      <p:sp>
        <p:nvSpPr>
          <p:cNvPr id="105" name="타원 104"/>
          <p:cNvSpPr/>
          <p:nvPr/>
        </p:nvSpPr>
        <p:spPr>
          <a:xfrm>
            <a:off x="702212" y="565283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2178348" y="5625792"/>
            <a:ext cx="3045967" cy="243071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영업담당자 선택 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박준홍 지사장님 선택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21602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8510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재계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약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 프리미엄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75422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프리미엄 재계약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59" name="직사각형 58"/>
          <p:cNvSpPr/>
          <p:nvPr/>
        </p:nvSpPr>
        <p:spPr>
          <a:xfrm>
            <a:off x="3131248" y="1412593"/>
            <a:ext cx="2791516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프리미엄단지 선택 후 조회하기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2162638" y="1409130"/>
            <a:ext cx="1167838" cy="296483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3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계정관리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0" name="아래쪽 화살표 109"/>
          <p:cNvSpPr/>
          <p:nvPr/>
        </p:nvSpPr>
        <p:spPr>
          <a:xfrm>
            <a:off x="7914954" y="4716735"/>
            <a:ext cx="668342" cy="531079"/>
          </a:xfrm>
          <a:prstGeom prst="downArrow">
            <a:avLst/>
          </a:prstGeom>
          <a:solidFill>
            <a:schemeClr val="bg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99" y="1768097"/>
            <a:ext cx="5292145" cy="4182508"/>
          </a:xfrm>
          <a:prstGeom prst="rect">
            <a:avLst/>
          </a:prstGeom>
        </p:spPr>
      </p:pic>
      <p:sp>
        <p:nvSpPr>
          <p:cNvPr id="60" name="Line 277"/>
          <p:cNvSpPr>
            <a:spLocks noChangeShapeType="1"/>
          </p:cNvSpPr>
          <p:nvPr/>
        </p:nvSpPr>
        <p:spPr bwMode="gray">
          <a:xfrm flipV="1">
            <a:off x="531929" y="4154960"/>
            <a:ext cx="64265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538388" y="1764407"/>
            <a:ext cx="432048" cy="257982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2682404" y="212444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0" name="AutoShape 13"/>
          <p:cNvSpPr>
            <a:spLocks noChangeArrowheads="1"/>
          </p:cNvSpPr>
          <p:nvPr/>
        </p:nvSpPr>
        <p:spPr bwMode="auto">
          <a:xfrm rot="12916256" flipV="1">
            <a:off x="2959057" y="2015851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63" name="그룹 62"/>
          <p:cNvGrpSpPr/>
          <p:nvPr/>
        </p:nvGrpSpPr>
        <p:grpSpPr>
          <a:xfrm>
            <a:off x="2970436" y="2124447"/>
            <a:ext cx="1111973" cy="267098"/>
            <a:chOff x="706867" y="3389471"/>
            <a:chExt cx="537817" cy="261230"/>
          </a:xfrm>
        </p:grpSpPr>
        <p:grpSp>
          <p:nvGrpSpPr>
            <p:cNvPr id="64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66" name="직사각형 65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69" name="직사각형 68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65" name="Text Box 5"/>
            <p:cNvSpPr txBox="1">
              <a:spLocks noChangeArrowheads="1"/>
            </p:cNvSpPr>
            <p:nvPr/>
          </p:nvSpPr>
          <p:spPr bwMode="gray">
            <a:xfrm>
              <a:off x="750688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계정관리 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71" name="타원 70"/>
          <p:cNvSpPr/>
          <p:nvPr/>
        </p:nvSpPr>
        <p:spPr>
          <a:xfrm>
            <a:off x="1194421" y="3938496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5" name="모서리가 둥근 직사각형 74"/>
          <p:cNvSpPr/>
          <p:nvPr/>
        </p:nvSpPr>
        <p:spPr>
          <a:xfrm>
            <a:off x="4673369" y="5177361"/>
            <a:ext cx="331949" cy="22914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" name="오른쪽 화살표 75"/>
          <p:cNvSpPr/>
          <p:nvPr/>
        </p:nvSpPr>
        <p:spPr>
          <a:xfrm rot="5400000" flipH="1" flipV="1">
            <a:off x="4737740" y="4862735"/>
            <a:ext cx="203206" cy="199238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922974" y="4493043"/>
            <a:ext cx="1785950" cy="29722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만기 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개월전부터 가능</a:t>
            </a:r>
          </a:p>
        </p:txBody>
      </p:sp>
      <p:sp>
        <p:nvSpPr>
          <p:cNvPr id="79" name="타원 78"/>
          <p:cNvSpPr/>
          <p:nvPr/>
        </p:nvSpPr>
        <p:spPr>
          <a:xfrm>
            <a:off x="4340250" y="514812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78149" y="5950605"/>
            <a:ext cx="5256583" cy="27829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ko-KR" altLang="en-US" sz="11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가입기간 자동 셋팅 </a:t>
            </a:r>
            <a:r>
              <a:rPr lang="en-US" altLang="ko-KR" sz="11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기존 계약 만료일</a:t>
            </a:r>
            <a:r>
              <a:rPr lang="en-US" altLang="ko-KR" sz="11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+1</a:t>
            </a:r>
            <a:r>
              <a:rPr lang="ko-KR" altLang="en-US" sz="11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 기반 포커스 상품 만료일까지</a:t>
            </a:r>
            <a:r>
              <a:rPr lang="en-US" altLang="ko-KR" sz="11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11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6498828" y="1449352"/>
            <a:ext cx="2923997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.[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팝업</a:t>
            </a:r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 재계약 신청 확인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254" y="1790360"/>
            <a:ext cx="3340309" cy="1272596"/>
          </a:xfrm>
          <a:prstGeom prst="rect">
            <a:avLst/>
          </a:prstGeom>
        </p:spPr>
      </p:pic>
      <p:sp>
        <p:nvSpPr>
          <p:cNvPr id="98" name="직사각형 97"/>
          <p:cNvSpPr/>
          <p:nvPr/>
        </p:nvSpPr>
        <p:spPr>
          <a:xfrm>
            <a:off x="7794554" y="2724326"/>
            <a:ext cx="936522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7" name="AutoShape 13"/>
          <p:cNvSpPr>
            <a:spLocks noChangeArrowheads="1"/>
          </p:cNvSpPr>
          <p:nvPr/>
        </p:nvSpPr>
        <p:spPr bwMode="auto">
          <a:xfrm flipV="1">
            <a:off x="7322994" y="2828798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101" name="그룹 100"/>
          <p:cNvGrpSpPr/>
          <p:nvPr/>
        </p:nvGrpSpPr>
        <p:grpSpPr>
          <a:xfrm>
            <a:off x="6876439" y="2721445"/>
            <a:ext cx="486485" cy="267098"/>
            <a:chOff x="706867" y="3389471"/>
            <a:chExt cx="558724" cy="261230"/>
          </a:xfrm>
        </p:grpSpPr>
        <p:grpSp>
          <p:nvGrpSpPr>
            <p:cNvPr id="102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04" name="직사각형 103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05" name="직사각형 104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06" name="직사각형 105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03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99" name="타원 98"/>
          <p:cNvSpPr/>
          <p:nvPr/>
        </p:nvSpPr>
        <p:spPr>
          <a:xfrm>
            <a:off x="6606868" y="2736543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6570836" y="3132559"/>
            <a:ext cx="3007465" cy="315055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13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.[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팝업</a:t>
            </a:r>
            <a:r>
              <a:rPr lang="en-US" altLang="ko-KR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3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정상 신청 확인</a:t>
            </a:r>
            <a:endParaRPr lang="ko-KR" altLang="en-US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828" y="3471336"/>
            <a:ext cx="3354736" cy="1101383"/>
          </a:xfrm>
          <a:prstGeom prst="rect">
            <a:avLst/>
          </a:prstGeom>
        </p:spPr>
      </p:pic>
      <p:sp>
        <p:nvSpPr>
          <p:cNvPr id="84" name="직사각형 83"/>
          <p:cNvSpPr/>
          <p:nvPr/>
        </p:nvSpPr>
        <p:spPr>
          <a:xfrm>
            <a:off x="8776815" y="4265635"/>
            <a:ext cx="936522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grpSp>
        <p:nvGrpSpPr>
          <p:cNvPr id="100" name="그룹 99"/>
          <p:cNvGrpSpPr/>
          <p:nvPr/>
        </p:nvGrpSpPr>
        <p:grpSpPr>
          <a:xfrm>
            <a:off x="7668527" y="4253734"/>
            <a:ext cx="486485" cy="267098"/>
            <a:chOff x="706867" y="3389471"/>
            <a:chExt cx="558724" cy="261230"/>
          </a:xfrm>
        </p:grpSpPr>
        <p:grpSp>
          <p:nvGrpSpPr>
            <p:cNvPr id="129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31" name="직사각형 130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32" name="직사각형 131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33" name="직사각형 132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30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134" name="AutoShape 13"/>
          <p:cNvSpPr>
            <a:spLocks noChangeArrowheads="1"/>
          </p:cNvSpPr>
          <p:nvPr/>
        </p:nvSpPr>
        <p:spPr bwMode="auto">
          <a:xfrm flipV="1">
            <a:off x="8249125" y="4345662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35" name="타원 134"/>
          <p:cNvSpPr/>
          <p:nvPr/>
        </p:nvSpPr>
        <p:spPr>
          <a:xfrm>
            <a:off x="7373856" y="425225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7" name="모서리가 둥근 직사각형 136"/>
          <p:cNvSpPr/>
          <p:nvPr/>
        </p:nvSpPr>
        <p:spPr>
          <a:xfrm>
            <a:off x="7094213" y="5364807"/>
            <a:ext cx="2324143" cy="749817"/>
          </a:xfrm>
          <a:prstGeom prst="round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확인</a:t>
            </a:r>
            <a:r>
              <a:rPr lang="en-US" altLang="ko-KR" sz="12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’ 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클릭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algn="ctr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‘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상품신청내역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장바구니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)’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 이동</a:t>
            </a:r>
            <a:endParaRPr lang="ko-KR" altLang="en-US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8" name="직사각형 137"/>
          <p:cNvSpPr/>
          <p:nvPr/>
        </p:nvSpPr>
        <p:spPr>
          <a:xfrm>
            <a:off x="501219" y="6788451"/>
            <a:ext cx="9356790" cy="39381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재계약인 경우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, [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매물관리센터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계정관리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기간제 상품관리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PC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상품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&gt; BIZMK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프리미엄</a:t>
            </a:r>
            <a:endParaRPr lang="ko-KR" altLang="en-US" sz="1800" dirty="0">
              <a:solidFill>
                <a:schemeClr val="tx1">
                  <a:lumMod val="65000"/>
                  <a:lumOff val="3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9" name="타원 138"/>
          <p:cNvSpPr/>
          <p:nvPr/>
        </p:nvSpPr>
        <p:spPr>
          <a:xfrm>
            <a:off x="6715959" y="561371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17051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8510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재계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약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 프리미엄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3290255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신청내역확인 및 신청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81" y="1836415"/>
            <a:ext cx="6255163" cy="4968552"/>
          </a:xfrm>
          <a:prstGeom prst="rect">
            <a:avLst/>
          </a:prstGeom>
        </p:spPr>
      </p:pic>
      <p:sp>
        <p:nvSpPr>
          <p:cNvPr id="57" name="직사각형 56"/>
          <p:cNvSpPr/>
          <p:nvPr/>
        </p:nvSpPr>
        <p:spPr>
          <a:xfrm>
            <a:off x="567691" y="3639595"/>
            <a:ext cx="910541" cy="182792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1638316" y="316859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1968568" y="3132559"/>
            <a:ext cx="1073876" cy="310358"/>
            <a:chOff x="706867" y="3389471"/>
            <a:chExt cx="537817" cy="261230"/>
          </a:xfrm>
        </p:grpSpPr>
        <p:grpSp>
          <p:nvGrpSpPr>
            <p:cNvPr id="86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88" name="직사각형 87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89" name="직사각형 88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90" name="직사각형 89"/>
              <p:cNvSpPr/>
              <p:nvPr/>
            </p:nvSpPr>
            <p:spPr>
              <a:xfrm>
                <a:off x="3848776" y="6621982"/>
                <a:ext cx="747764" cy="32949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87" name="Text Box 5"/>
            <p:cNvSpPr txBox="1">
              <a:spLocks noChangeArrowheads="1"/>
            </p:cNvSpPr>
            <p:nvPr/>
          </p:nvSpPr>
          <p:spPr bwMode="gray">
            <a:xfrm>
              <a:off x="748609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장바구니 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91" name="AutoShape 13"/>
          <p:cNvSpPr>
            <a:spLocks noChangeArrowheads="1"/>
          </p:cNvSpPr>
          <p:nvPr/>
        </p:nvSpPr>
        <p:spPr bwMode="auto">
          <a:xfrm rot="9483248" flipV="1">
            <a:off x="1516488" y="3509491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92" name="모서리가 둥근 직사각형 91"/>
          <p:cNvSpPr/>
          <p:nvPr/>
        </p:nvSpPr>
        <p:spPr>
          <a:xfrm>
            <a:off x="5734831" y="3944531"/>
            <a:ext cx="331949" cy="18937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3" name="모서리가 둥근 직사각형 92"/>
          <p:cNvSpPr/>
          <p:nvPr/>
        </p:nvSpPr>
        <p:spPr>
          <a:xfrm>
            <a:off x="5850756" y="5004767"/>
            <a:ext cx="331949" cy="18937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4" name="모서리가 둥근 직사각형 93"/>
          <p:cNvSpPr/>
          <p:nvPr/>
        </p:nvSpPr>
        <p:spPr>
          <a:xfrm>
            <a:off x="5850756" y="5292799"/>
            <a:ext cx="331949" cy="18937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6606868" y="450071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8" name="AutoShape 13"/>
          <p:cNvSpPr>
            <a:spLocks noChangeArrowheads="1"/>
          </p:cNvSpPr>
          <p:nvPr/>
        </p:nvSpPr>
        <p:spPr bwMode="auto">
          <a:xfrm rot="8424117" flipV="1">
            <a:off x="6336885" y="4871634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09" name="AutoShape 13"/>
          <p:cNvSpPr>
            <a:spLocks noChangeArrowheads="1"/>
          </p:cNvSpPr>
          <p:nvPr/>
        </p:nvSpPr>
        <p:spPr bwMode="auto">
          <a:xfrm rot="13214603" flipV="1">
            <a:off x="6335818" y="4222151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11" name="AutoShape 13"/>
          <p:cNvSpPr>
            <a:spLocks noChangeArrowheads="1"/>
          </p:cNvSpPr>
          <p:nvPr/>
        </p:nvSpPr>
        <p:spPr bwMode="auto">
          <a:xfrm rot="2488737" flipV="1">
            <a:off x="5469616" y="4795573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95" name="타원 94"/>
          <p:cNvSpPr/>
          <p:nvPr/>
        </p:nvSpPr>
        <p:spPr>
          <a:xfrm>
            <a:off x="5310724" y="449501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2" name="AutoShape 13"/>
          <p:cNvSpPr>
            <a:spLocks noChangeArrowheads="1"/>
          </p:cNvSpPr>
          <p:nvPr/>
        </p:nvSpPr>
        <p:spPr bwMode="auto">
          <a:xfrm rot="18843749" flipV="1">
            <a:off x="5480169" y="4271017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3402484" y="604891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0" name="AutoShape 13"/>
          <p:cNvSpPr>
            <a:spLocks noChangeArrowheads="1"/>
          </p:cNvSpPr>
          <p:nvPr/>
        </p:nvSpPr>
        <p:spPr bwMode="auto">
          <a:xfrm flipV="1">
            <a:off x="2826420" y="6617521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114" name="그룹 113"/>
          <p:cNvGrpSpPr/>
          <p:nvPr/>
        </p:nvGrpSpPr>
        <p:grpSpPr>
          <a:xfrm>
            <a:off x="2394372" y="6537869"/>
            <a:ext cx="486485" cy="267098"/>
            <a:chOff x="706867" y="3389471"/>
            <a:chExt cx="558724" cy="261230"/>
          </a:xfrm>
        </p:grpSpPr>
        <p:grpSp>
          <p:nvGrpSpPr>
            <p:cNvPr id="115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17" name="직사각형 116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18" name="직사각형 117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19" name="직사각형 118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16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121" name="타원 120"/>
          <p:cNvSpPr/>
          <p:nvPr/>
        </p:nvSpPr>
        <p:spPr>
          <a:xfrm>
            <a:off x="2106340" y="655296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3309637" y="6552145"/>
            <a:ext cx="1023376" cy="243296"/>
          </a:xfrm>
          <a:prstGeom prst="rect">
            <a:avLst/>
          </a:prstGeom>
          <a:noFill/>
          <a:ln w="254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7002884" y="1836415"/>
            <a:ext cx="3456384" cy="493680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계정관리에서 상품신청내역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장구바구니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클릭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 상품 변경 가능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신청내역 취소 가능 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금액 변경됨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포커스상품 취소 시 전체 신청내역 사라짐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단계별 명칭 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변경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별도 도표 설명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결제 예정금액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대행사 및 더비즈 승인과정에서 승인 불가 시</a:t>
            </a:r>
            <a:r>
              <a:rPr lang="en-US" altLang="ko-KR" sz="12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r>
              <a:rPr lang="ko-KR" altLang="en-US" sz="12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금액이 변경될 수 있음</a:t>
            </a:r>
            <a:r>
              <a:rPr lang="en-US" altLang="ko-KR" sz="12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단계별 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[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버튼</a:t>
            </a:r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] 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명칭 변경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약관동의 </a:t>
            </a:r>
            <a:r>
              <a:rPr lang="ko-KR" altLang="en-US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및 상품신청</a:t>
            </a:r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약관동의 및 상품신청 후 </a:t>
            </a:r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상품결제</a:t>
            </a:r>
            <a:endParaRPr lang="en-US" altLang="ko-KR" sz="12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(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신용카드</a:t>
            </a:r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계좌이체</a:t>
            </a:r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가상계좌</a:t>
            </a:r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단말기결제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약관동의 전까지는 포커스 상품 변경 및 프리미엄상품 추가 가능</a:t>
            </a:r>
            <a:endParaRPr lang="ko-KR" altLang="en-US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4" name="모서리가 둥근 직사각형 123"/>
          <p:cNvSpPr/>
          <p:nvPr/>
        </p:nvSpPr>
        <p:spPr>
          <a:xfrm>
            <a:off x="2322364" y="3968513"/>
            <a:ext cx="588068" cy="17215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5" name="타원 124"/>
          <p:cNvSpPr/>
          <p:nvPr/>
        </p:nvSpPr>
        <p:spPr>
          <a:xfrm>
            <a:off x="1998356" y="392464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63721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64075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800" dirty="0" err="1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페이앳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800" dirty="0" err="1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어플로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2800" dirty="0" err="1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결제진행시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3285703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dirty="0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dirty="0" smtClean="0">
                  <a:solidFill>
                    <a:srgbClr val="000000"/>
                  </a:solidFill>
                </a:rPr>
                <a:t>단말기 </a:t>
              </a:r>
              <a:r>
                <a:rPr lang="ko-KR" altLang="en-US" sz="1400" dirty="0" smtClean="0">
                  <a:solidFill>
                    <a:srgbClr val="000000"/>
                  </a:solidFill>
                </a:rPr>
                <a:t>결제</a:t>
              </a:r>
              <a:r>
                <a:rPr lang="en-US" altLang="ko-KR" sz="1400" dirty="0" smtClean="0">
                  <a:solidFill>
                    <a:srgbClr val="000000"/>
                  </a:solidFill>
                </a:rPr>
                <a:t>(</a:t>
              </a:r>
              <a:r>
                <a:rPr lang="ko-KR" altLang="en-US" sz="1400" dirty="0" err="1" smtClean="0">
                  <a:solidFill>
                    <a:srgbClr val="000000"/>
                  </a:solidFill>
                </a:rPr>
                <a:t>페이앳</a:t>
              </a:r>
              <a:r>
                <a:rPr lang="en-US" altLang="ko-KR" sz="1400" dirty="0" smtClean="0">
                  <a:solidFill>
                    <a:srgbClr val="000000"/>
                  </a:solidFill>
                </a:rPr>
                <a:t>)</a:t>
              </a:r>
              <a:r>
                <a:rPr lang="ko-KR" altLang="en-US" sz="1400" dirty="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3" name="TextBox 42"/>
          <p:cNvSpPr txBox="1"/>
          <p:nvPr/>
        </p:nvSpPr>
        <p:spPr>
          <a:xfrm>
            <a:off x="3186460" y="1387020"/>
            <a:ext cx="3370169" cy="305379"/>
          </a:xfrm>
          <a:prstGeom prst="rect">
            <a:avLst/>
          </a:prstGeom>
          <a:noFill/>
        </p:spPr>
        <p:txBody>
          <a:bodyPr wrap="none" lIns="104306" tIns="52153" rIns="104306" bIns="52153" rtlCol="0">
            <a:spAutoFit/>
          </a:bodyPr>
          <a:lstStyle/>
          <a:p>
            <a:r>
              <a:rPr lang="ko-KR" altLang="en-US" sz="1300" dirty="0" err="1" smtClean="0">
                <a:latin typeface="굴림" pitchFamily="50" charset="-127"/>
                <a:ea typeface="굴림" pitchFamily="50" charset="-127"/>
              </a:rPr>
              <a:t>페이</a:t>
            </a:r>
            <a:r>
              <a:rPr lang="ko-KR" altLang="en-US" sz="1300" dirty="0" err="1">
                <a:latin typeface="굴림" pitchFamily="50" charset="-127"/>
                <a:ea typeface="굴림" pitchFamily="50" charset="-127"/>
              </a:rPr>
              <a:t>앳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: http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://www.payat.co.kr/madmin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25" y="1908424"/>
            <a:ext cx="2114723" cy="3888431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501219" y="5932770"/>
            <a:ext cx="9106162" cy="39381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결제금액은 반드시</a:t>
            </a:r>
            <a:r>
              <a:rPr lang="en-US" altLang="ko-KR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매물관리센터의 </a:t>
            </a:r>
            <a:r>
              <a:rPr lang="en-US" altLang="ko-KR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[</a:t>
            </a:r>
            <a:r>
              <a:rPr lang="ko-KR" altLang="en-US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결제예정금액</a:t>
            </a:r>
            <a:r>
              <a:rPr lang="en-US" altLang="ko-KR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]</a:t>
            </a:r>
            <a:r>
              <a:rPr lang="ko-KR" altLang="en-US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과 동일해야 함</a:t>
            </a:r>
            <a:r>
              <a:rPr lang="en-US" altLang="ko-KR" sz="18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8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432" y="1909341"/>
            <a:ext cx="2139702" cy="388843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692" y="1916310"/>
            <a:ext cx="2376264" cy="3888431"/>
          </a:xfrm>
          <a:prstGeom prst="rect">
            <a:avLst/>
          </a:prstGeom>
        </p:spPr>
      </p:pic>
      <p:sp>
        <p:nvSpPr>
          <p:cNvPr id="18" name="아래쪽 화살표 17"/>
          <p:cNvSpPr/>
          <p:nvPr/>
        </p:nvSpPr>
        <p:spPr>
          <a:xfrm rot="16200000">
            <a:off x="4980739" y="3788380"/>
            <a:ext cx="301702" cy="286204"/>
          </a:xfrm>
          <a:prstGeom prst="downArrow">
            <a:avLst/>
          </a:prstGeom>
          <a:solidFill>
            <a:schemeClr val="bg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아래쪽 화살표 18"/>
          <p:cNvSpPr/>
          <p:nvPr/>
        </p:nvSpPr>
        <p:spPr>
          <a:xfrm rot="16200000">
            <a:off x="2526807" y="3788380"/>
            <a:ext cx="301702" cy="286204"/>
          </a:xfrm>
          <a:prstGeom prst="downArrow">
            <a:avLst/>
          </a:prstGeom>
          <a:solidFill>
            <a:schemeClr val="bg1">
              <a:lumMod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94226" y="4956297"/>
            <a:ext cx="1800146" cy="62453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smtClean="0">
                <a:solidFill>
                  <a:schemeClr val="tx1"/>
                </a:solidFill>
              </a:rPr>
              <a:t>아이디 </a:t>
            </a:r>
            <a:r>
              <a:rPr lang="en-US" altLang="ko-KR" sz="1200" smtClean="0">
                <a:solidFill>
                  <a:schemeClr val="tx1"/>
                </a:solidFill>
              </a:rPr>
              <a:t>: biz-pjjh0305</a:t>
            </a:r>
          </a:p>
          <a:p>
            <a:r>
              <a:rPr lang="ko-KR" altLang="en-US" sz="1200" smtClean="0">
                <a:solidFill>
                  <a:schemeClr val="tx1"/>
                </a:solidFill>
              </a:rPr>
              <a:t>비   번 </a:t>
            </a:r>
            <a:r>
              <a:rPr lang="en-US" altLang="ko-KR" sz="1200" smtClean="0">
                <a:solidFill>
                  <a:schemeClr val="tx1"/>
                </a:solidFill>
              </a:rPr>
              <a:t>: r5678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898428" y="3062955"/>
            <a:ext cx="2016224" cy="12937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200">
              <a:solidFill>
                <a:schemeClr val="tx1"/>
              </a:solidFill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3708087" y="4881685"/>
            <a:ext cx="486485" cy="267098"/>
            <a:chOff x="706867" y="3389471"/>
            <a:chExt cx="558724" cy="261230"/>
          </a:xfrm>
        </p:grpSpPr>
        <p:grpSp>
          <p:nvGrpSpPr>
            <p:cNvPr id="29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31" name="직사각형 30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32" name="직사각형 31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0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AutoShape 13"/>
          <p:cNvSpPr>
            <a:spLocks noChangeArrowheads="1"/>
          </p:cNvSpPr>
          <p:nvPr/>
        </p:nvSpPr>
        <p:spPr bwMode="auto">
          <a:xfrm rot="16200000" flipV="1">
            <a:off x="3751072" y="4556990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850755" y="2344039"/>
            <a:ext cx="1752403" cy="2618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859238" y="3854354"/>
            <a:ext cx="1752403" cy="5023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5850754" y="4626865"/>
            <a:ext cx="1752403" cy="8099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346700" y="5565724"/>
            <a:ext cx="2256457" cy="2244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5573949" y="234403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5573949" y="3956334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5566259" y="487186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5054300" y="5538131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사각형 설명선 48"/>
          <p:cNvSpPr/>
          <p:nvPr/>
        </p:nvSpPr>
        <p:spPr>
          <a:xfrm>
            <a:off x="7709284" y="2442311"/>
            <a:ext cx="2749984" cy="2346432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결제금액 입력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단체아이디 입력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카드번호 유효기간 입력 및 할부기간 선택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 하기 터치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01219" y="6300911"/>
            <a:ext cx="9106162" cy="393819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r>
              <a:rPr lang="en-US" altLang="ko-KR" sz="1800" b="1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※ </a:t>
            </a:r>
            <a:r>
              <a:rPr lang="ko-KR" altLang="en-US" sz="18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단말기결제 선택시만 페이앳 결제 가능하다</a:t>
            </a:r>
            <a:r>
              <a:rPr lang="en-US" altLang="ko-KR" sz="18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ko-KR" altLang="en-US" sz="18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17806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132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충전금 결제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충전금 결제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48" y="1836415"/>
            <a:ext cx="6624736" cy="5112568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39" name="직사각형 38"/>
          <p:cNvSpPr/>
          <p:nvPr/>
        </p:nvSpPr>
        <p:spPr>
          <a:xfrm>
            <a:off x="7290916" y="1836415"/>
            <a:ext cx="3091083" cy="526084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계정관리 페이지에서 충전금 결제 클릭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금액선택 또는 직접입력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최소 </a:t>
            </a:r>
            <a:r>
              <a:rPr lang="en-US" altLang="ko-KR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17,000</a:t>
            </a:r>
            <a:r>
              <a:rPr lang="ko-KR" altLang="en-US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원 부터 </a:t>
            </a:r>
            <a:r>
              <a:rPr lang="en-US" altLang="ko-KR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500,000</a:t>
            </a:r>
            <a:r>
              <a:rPr lang="ko-KR" altLang="en-US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원 까지 충전가능 </a:t>
            </a:r>
            <a:r>
              <a:rPr lang="en-US" altLang="ko-KR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원 단위로 입력 가능하다</a:t>
            </a:r>
            <a:r>
              <a:rPr lang="en-US" altLang="ko-KR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200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                  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결제방법</a:t>
            </a:r>
            <a:endParaRPr lang="en-US" altLang="ko-KR" sz="12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신용카드</a:t>
            </a:r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계좌이체</a:t>
            </a:r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가상계좌 중 선택해 </a:t>
            </a:r>
            <a:endParaRPr lang="en-US" altLang="ko-KR" sz="12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 가능</a:t>
            </a:r>
            <a:endParaRPr lang="en-US" altLang="ko-KR" sz="12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가상계좌가 가장 편함</a:t>
            </a:r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결제하기 클릭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결제 방식에 따라 결제 하면 충전금 결제 된다</a:t>
            </a:r>
            <a:r>
              <a:rPr lang="en-US" altLang="ko-KR" sz="120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200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 후 남은 충전금은 언제든 전액 환불 가능하다</a:t>
            </a:r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 사용시 </a:t>
            </a:r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건당 </a:t>
            </a:r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1,700</a:t>
            </a:r>
            <a:r>
              <a:rPr lang="ko-KR" altLang="en-US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원에 결제 된다</a:t>
            </a:r>
            <a:r>
              <a:rPr lang="en-US" altLang="ko-KR" sz="12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Line 277"/>
          <p:cNvSpPr>
            <a:spLocks noChangeShapeType="1"/>
          </p:cNvSpPr>
          <p:nvPr/>
        </p:nvSpPr>
        <p:spPr bwMode="gray">
          <a:xfrm flipV="1">
            <a:off x="544116" y="3072482"/>
            <a:ext cx="443421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26220" y="2943185"/>
            <a:ext cx="208129" cy="189374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2064812" y="5148783"/>
            <a:ext cx="4722048" cy="43204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824917" y="5270120"/>
            <a:ext cx="208129" cy="189374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1872999" y="6300911"/>
            <a:ext cx="3041653" cy="36004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4122564" y="6746069"/>
            <a:ext cx="643309" cy="17501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1617670" y="6386244"/>
            <a:ext cx="208129" cy="189374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3867873" y="6745320"/>
            <a:ext cx="208129" cy="189374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510962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132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상품구매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충전금 결제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)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952540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엔펙스 충전금 결제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3" y="1827037"/>
            <a:ext cx="6670079" cy="5049938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2" name="Line 277"/>
          <p:cNvSpPr>
            <a:spLocks noChangeShapeType="1"/>
          </p:cNvSpPr>
          <p:nvPr/>
        </p:nvSpPr>
        <p:spPr bwMode="gray">
          <a:xfrm flipV="1">
            <a:off x="574874" y="6272333"/>
            <a:ext cx="43835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Line 277"/>
          <p:cNvSpPr>
            <a:spLocks noChangeShapeType="1"/>
          </p:cNvSpPr>
          <p:nvPr/>
        </p:nvSpPr>
        <p:spPr bwMode="gray">
          <a:xfrm flipV="1">
            <a:off x="584646" y="6439022"/>
            <a:ext cx="438358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Line 277"/>
          <p:cNvSpPr>
            <a:spLocks noChangeShapeType="1"/>
          </p:cNvSpPr>
          <p:nvPr/>
        </p:nvSpPr>
        <p:spPr bwMode="gray">
          <a:xfrm flipV="1">
            <a:off x="3096198" y="2052439"/>
            <a:ext cx="52231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3618508" y="1980431"/>
            <a:ext cx="205753" cy="189374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36491" y="6128753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36491" y="6344777"/>
            <a:ext cx="205753" cy="172158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3978548" y="6466277"/>
            <a:ext cx="643309" cy="23648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703385" y="6493120"/>
            <a:ext cx="226328" cy="189374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448917" y="1626715"/>
            <a:ext cx="3091083" cy="547054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매물관리센터에서 계정관리 클릭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결제하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건 단위로 구매가능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(vat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포함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                     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구매내</a:t>
            </a:r>
            <a:r>
              <a:rPr lang="ko-KR" altLang="en-US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역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충전한 내역을 확인할 수 있다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결제방식을 선택하여 결제진행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결제완료 후 자동으로 엔팩스 건수 적용된다</a:t>
            </a:r>
            <a:r>
              <a:rPr lang="en-US" altLang="ko-KR" sz="12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2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00909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사용방</a:t>
              </a:r>
              <a:r>
                <a:rPr lang="ko-KR" altLang="en-US" sz="1400" b="1">
                  <a:solidFill>
                    <a:srgbClr val="000000"/>
                  </a:solidFill>
                </a:rPr>
                <a:t>법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1" name="직사각형 20"/>
          <p:cNvSpPr/>
          <p:nvPr/>
        </p:nvSpPr>
        <p:spPr>
          <a:xfrm>
            <a:off x="374261" y="1768152"/>
            <a:ext cx="6031035" cy="51088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1" name="그룹 1"/>
          <p:cNvGrpSpPr>
            <a:grpSpLocks/>
          </p:cNvGrpSpPr>
          <p:nvPr/>
        </p:nvGrpSpPr>
        <p:grpSpPr bwMode="auto">
          <a:xfrm>
            <a:off x="355155" y="1764407"/>
            <a:ext cx="2011144" cy="333484"/>
            <a:chOff x="404826" y="2898106"/>
            <a:chExt cx="6005513" cy="333484"/>
          </a:xfrm>
        </p:grpSpPr>
        <p:grpSp>
          <p:nvGrpSpPr>
            <p:cNvPr id="32" name="그룹 43"/>
            <p:cNvGrpSpPr>
              <a:grpSpLocks/>
            </p:cNvGrpSpPr>
            <p:nvPr/>
          </p:nvGrpSpPr>
          <p:grpSpPr bwMode="auto">
            <a:xfrm>
              <a:off x="404826" y="2898136"/>
              <a:ext cx="6005513" cy="333454"/>
              <a:chOff x="8426977" y="3356961"/>
              <a:chExt cx="739065" cy="333375"/>
            </a:xfrm>
          </p:grpSpPr>
          <p:sp>
            <p:nvSpPr>
              <p:cNvPr id="34" name="Rectangle 215"/>
              <p:cNvSpPr>
                <a:spLocks noChangeArrowheads="1"/>
              </p:cNvSpPr>
              <p:nvPr/>
            </p:nvSpPr>
            <p:spPr bwMode="gray">
              <a:xfrm>
                <a:off x="8426977" y="3356961"/>
                <a:ext cx="739065" cy="333375"/>
              </a:xfrm>
              <a:prstGeom prst="rect">
                <a:avLst/>
              </a:prstGeom>
              <a:solidFill>
                <a:srgbClr val="3884B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ko-KR" altLang="en-US" sz="1800" dirty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grpSp>
            <p:nvGrpSpPr>
              <p:cNvPr id="35" name="그룹 41"/>
              <p:cNvGrpSpPr>
                <a:grpSpLocks/>
              </p:cNvGrpSpPr>
              <p:nvPr/>
            </p:nvGrpSpPr>
            <p:grpSpPr bwMode="auto">
              <a:xfrm>
                <a:off x="8910685" y="3362761"/>
                <a:ext cx="255357" cy="327572"/>
                <a:chOff x="3893723" y="3317041"/>
                <a:chExt cx="255357" cy="327572"/>
              </a:xfrm>
            </p:grpSpPr>
            <p:sp>
              <p:nvSpPr>
                <p:cNvPr id="36" name="AutoShape 8"/>
                <p:cNvSpPr>
                  <a:spLocks noChangeArrowheads="1"/>
                </p:cNvSpPr>
                <p:nvPr/>
              </p:nvSpPr>
              <p:spPr bwMode="gray">
                <a:xfrm rot="10800000">
                  <a:off x="3893723" y="3317041"/>
                  <a:ext cx="255357" cy="273600"/>
                </a:xfrm>
                <a:prstGeom prst="rtTriangle">
                  <a:avLst/>
                </a:prstGeom>
                <a:solidFill>
                  <a:srgbClr val="2A65AC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37" name="AutoShape 9"/>
                <p:cNvSpPr>
                  <a:spLocks noChangeArrowheads="1"/>
                </p:cNvSpPr>
                <p:nvPr/>
              </p:nvSpPr>
              <p:spPr bwMode="gray">
                <a:xfrm rot="10800000" flipV="1">
                  <a:off x="3997287" y="3488606"/>
                  <a:ext cx="151786" cy="156007"/>
                </a:xfrm>
                <a:prstGeom prst="rtTriangle">
                  <a:avLst/>
                </a:prstGeom>
                <a:solidFill>
                  <a:srgbClr val="969696">
                    <a:alpha val="59999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sp>
          <p:nvSpPr>
            <p:cNvPr id="33" name="직사각형 75"/>
            <p:cNvSpPr>
              <a:spLocks noChangeArrowheads="1"/>
            </p:cNvSpPr>
            <p:nvPr/>
          </p:nvSpPr>
          <p:spPr bwMode="auto">
            <a:xfrm>
              <a:off x="1062040" y="2898106"/>
              <a:ext cx="5348285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매물등록 방법</a:t>
              </a:r>
              <a:endParaRPr kumimoji="0"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8" name="TextBox 77"/>
          <p:cNvSpPr txBox="1">
            <a:spLocks noChangeArrowheads="1"/>
          </p:cNvSpPr>
          <p:nvPr/>
        </p:nvSpPr>
        <p:spPr bwMode="auto">
          <a:xfrm>
            <a:off x="611667" y="2182864"/>
            <a:ext cx="5690550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네이버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다음 검색창에 매경 </a:t>
            </a:r>
            <a:r>
              <a: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or </a:t>
            </a:r>
            <a:r>
              <a: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rPr>
              <a:t>매일경제 입력 후 매일경제 바로가기 클릭</a:t>
            </a:r>
          </a:p>
        </p:txBody>
      </p:sp>
      <p:sp>
        <p:nvSpPr>
          <p:cNvPr id="39" name="AutoShape 82"/>
          <p:cNvSpPr>
            <a:spLocks noChangeArrowheads="1"/>
          </p:cNvSpPr>
          <p:nvPr/>
        </p:nvSpPr>
        <p:spPr bwMode="auto">
          <a:xfrm>
            <a:off x="393591" y="2210313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</a:p>
        </p:txBody>
      </p:sp>
      <p:grpSp>
        <p:nvGrpSpPr>
          <p:cNvPr id="40" name="그룹 39"/>
          <p:cNvGrpSpPr/>
          <p:nvPr/>
        </p:nvGrpSpPr>
        <p:grpSpPr>
          <a:xfrm>
            <a:off x="403587" y="2457479"/>
            <a:ext cx="5908626" cy="230832"/>
            <a:chOff x="6730843" y="4921716"/>
            <a:chExt cx="5908626" cy="230832"/>
          </a:xfrm>
        </p:grpSpPr>
        <p:sp>
          <p:nvSpPr>
            <p:cNvPr id="41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매일경제 → 부동산 → 매물관리센타 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우측상단</a:t>
              </a:r>
              <a:r>
                <a:rPr lang="en-US" altLang="ko-KR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파랑색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클릭</a:t>
              </a:r>
            </a:p>
          </p:txBody>
        </p:sp>
        <p:sp>
          <p:nvSpPr>
            <p:cNvPr id="42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02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403587" y="2727509"/>
            <a:ext cx="5908626" cy="230832"/>
            <a:chOff x="6730843" y="4921716"/>
            <a:chExt cx="5908626" cy="230832"/>
          </a:xfrm>
        </p:grpSpPr>
        <p:sp>
          <p:nvSpPr>
            <p:cNvPr id="44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MK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부동산 로그인 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위치 </a:t>
              </a:r>
              <a:r>
                <a:rPr lang="en-US" altLang="ko-KR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: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우</a:t>
              </a:r>
              <a:r>
                <a:rPr lang="ko-KR" altLang="en-US"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측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중간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을 클릭</a:t>
              </a:r>
            </a:p>
          </p:txBody>
        </p:sp>
        <p:sp>
          <p:nvSpPr>
            <p:cNvPr id="45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03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403587" y="2997539"/>
            <a:ext cx="5908626" cy="230832"/>
            <a:chOff x="6730843" y="4921716"/>
            <a:chExt cx="5908626" cy="230832"/>
          </a:xfrm>
        </p:grpSpPr>
        <p:sp>
          <p:nvSpPr>
            <p:cNvPr id="47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매경부동산 중개업소 아이디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단체아이디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.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개인아이디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와 패스워드 입력</a:t>
              </a:r>
            </a:p>
          </p:txBody>
        </p:sp>
        <p:sp>
          <p:nvSpPr>
            <p:cNvPr id="48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04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403587" y="3267569"/>
            <a:ext cx="5908626" cy="230832"/>
            <a:chOff x="6730843" y="4921716"/>
            <a:chExt cx="5908626" cy="230832"/>
          </a:xfrm>
        </p:grpSpPr>
        <p:sp>
          <p:nvSpPr>
            <p:cNvPr id="50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매물등록하기 버튼 클릭 후 매물 기</a:t>
              </a:r>
              <a:r>
                <a:rPr lang="ko-KR" altLang="en-US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본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정보 입력이 완료되면 하단의 매물 등록하기 버튼 클릭</a:t>
              </a:r>
              <a:endPara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05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403587" y="3537599"/>
            <a:ext cx="5908626" cy="369332"/>
            <a:chOff x="6730843" y="4921716"/>
            <a:chExt cx="5908626" cy="369332"/>
          </a:xfrm>
        </p:grpSpPr>
        <p:sp>
          <p:nvSpPr>
            <p:cNvPr id="53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상품종류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클릭 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프리미엄</a:t>
              </a:r>
              <a:r>
                <a:rPr lang="en-US" altLang="ko-K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포커스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검증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후 네이버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매경 부동산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동시 노출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/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일반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매경 부동산에만 노출 무제한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 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4" name="AutoShape 82"/>
            <p:cNvSpPr>
              <a:spLocks noChangeArrowheads="1"/>
            </p:cNvSpPr>
            <p:nvPr/>
          </p:nvSpPr>
          <p:spPr bwMode="auto">
            <a:xfrm>
              <a:off x="6730843" y="5004822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06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403587" y="3934694"/>
            <a:ext cx="5908626" cy="1338828"/>
            <a:chOff x="6730843" y="5048770"/>
            <a:chExt cx="5908626" cy="874438"/>
          </a:xfrm>
        </p:grpSpPr>
        <p:sp>
          <p:nvSpPr>
            <p:cNvPr id="56" name="TextBox 77"/>
            <p:cNvSpPr txBox="1">
              <a:spLocks noChangeArrowheads="1"/>
            </p:cNvSpPr>
            <p:nvPr/>
          </p:nvSpPr>
          <p:spPr bwMode="auto">
            <a:xfrm>
              <a:off x="6948919" y="5048770"/>
              <a:ext cx="5690550" cy="874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확인 방식을 선택 후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동의체크박스 클릭</a:t>
              </a:r>
              <a:endParaRPr lang="en-US" altLang="ko-KR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모바일확인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-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소유자에게 문자 전송 후 소유자가 네이버 아이디비번 로그인 후 확인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※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 네이버계정 필요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소유자에게 문자 발신 번호는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1588-0332)</a:t>
              </a:r>
              <a:b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모바일확인</a:t>
              </a:r>
              <a:r>
                <a:rPr lang="en-US" altLang="ko-KR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V2-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소유자명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 휴대폰 통신사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성별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등기부첨부  필수 소유자에게 문자와 전화 하여 광고의뢰 통보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※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로켓등록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1000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및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2000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으로 등기부 첨부 없이 편하게 등록 가능하다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.)</a:t>
              </a:r>
              <a:r>
                <a:rPr lang="en-US" altLang="ko-KR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현장확인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-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매물현장 방문 후 거래 가능 여부 확인 방식 방문기사가 사진 촬영 해 매물등록시 첨부 됨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방문일정 사전확인 발신번호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1600-5749)</a:t>
              </a:r>
              <a:endParaRPr lang="en-US" altLang="ko-KR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전화확인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검수업체에서 실 소유주에게 전화하여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광고의뢰 확인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전화확인 발신번호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02-6933-8006)</a:t>
              </a:r>
              <a:endParaRPr lang="en-US" altLang="ko-KR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홍보확인서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전자홍보확인서로 마우스로 동의체크 이름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서명작성후 자동팩스발송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검수업체에 </a:t>
              </a: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확인</a:t>
              </a:r>
              <a:r>
                <a:rPr lang="en-US" altLang="ko-KR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</a:p>
          </p:txBody>
        </p:sp>
        <p:sp>
          <p:nvSpPr>
            <p:cNvPr id="57" name="AutoShape 82"/>
            <p:cNvSpPr>
              <a:spLocks noChangeArrowheads="1"/>
            </p:cNvSpPr>
            <p:nvPr/>
          </p:nvSpPr>
          <p:spPr bwMode="auto">
            <a:xfrm>
              <a:off x="6730843" y="5204847"/>
              <a:ext cx="218076" cy="122119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07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403587" y="5299063"/>
            <a:ext cx="5913125" cy="230832"/>
            <a:chOff x="6730843" y="5055946"/>
            <a:chExt cx="5913125" cy="230832"/>
          </a:xfrm>
        </p:grpSpPr>
        <p:sp>
          <p:nvSpPr>
            <p:cNvPr id="62" name="TextBox 77"/>
            <p:cNvSpPr txBox="1">
              <a:spLocks noChangeArrowheads="1"/>
            </p:cNvSpPr>
            <p:nvPr/>
          </p:nvSpPr>
          <p:spPr bwMode="auto">
            <a:xfrm>
              <a:off x="6953418" y="505594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결제 쿠폰은 자동으로 적용되며 결제하기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버튼을 클릭한다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.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3" name="AutoShape 82"/>
            <p:cNvSpPr>
              <a:spLocks noChangeArrowheads="1"/>
            </p:cNvSpPr>
            <p:nvPr/>
          </p:nvSpPr>
          <p:spPr bwMode="auto">
            <a:xfrm>
              <a:off x="6730843" y="5076300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08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403587" y="5573559"/>
            <a:ext cx="5908626" cy="369332"/>
            <a:chOff x="6730843" y="5056721"/>
            <a:chExt cx="5908626" cy="369332"/>
          </a:xfrm>
        </p:grpSpPr>
        <p:sp>
          <p:nvSpPr>
            <p:cNvPr id="65" name="TextBox 77"/>
            <p:cNvSpPr txBox="1">
              <a:spLocks noChangeArrowheads="1"/>
            </p:cNvSpPr>
            <p:nvPr/>
          </p:nvSpPr>
          <p:spPr bwMode="auto">
            <a:xfrm>
              <a:off x="6948919" y="5056721"/>
              <a:ext cx="5690550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전화확인 방식의 경우 매물등록이 완료되어 검수업체에서 소유주에게 확인 전화 후 노출 됨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 부재 시 물건 등록이 안되오니 사전에 소유자에게 연락 필수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</a:p>
          </p:txBody>
        </p:sp>
        <p:sp>
          <p:nvSpPr>
            <p:cNvPr id="66" name="AutoShape 82"/>
            <p:cNvSpPr>
              <a:spLocks noChangeArrowheads="1"/>
            </p:cNvSpPr>
            <p:nvPr/>
          </p:nvSpPr>
          <p:spPr bwMode="auto">
            <a:xfrm>
              <a:off x="6730843" y="5160451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09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403587" y="6012879"/>
            <a:ext cx="5908626" cy="230832"/>
            <a:chOff x="6730843" y="5129144"/>
            <a:chExt cx="5908626" cy="230832"/>
          </a:xfrm>
        </p:grpSpPr>
        <p:sp>
          <p:nvSpPr>
            <p:cNvPr id="69" name="TextBox 77"/>
            <p:cNvSpPr txBox="1">
              <a:spLocks noChangeArrowheads="1"/>
            </p:cNvSpPr>
            <p:nvPr/>
          </p:nvSpPr>
          <p:spPr bwMode="auto">
            <a:xfrm>
              <a:off x="6948919" y="5129144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모바일확인의 경우 소유자가 로그인 후 확인을 눌러야 네이버에 매물이 노출 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0" name="AutoShape 82"/>
            <p:cNvSpPr>
              <a:spLocks noChangeArrowheads="1"/>
            </p:cNvSpPr>
            <p:nvPr/>
          </p:nvSpPr>
          <p:spPr bwMode="auto">
            <a:xfrm>
              <a:off x="6730843" y="5154074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10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1" name="그룹 70"/>
          <p:cNvGrpSpPr/>
          <p:nvPr/>
        </p:nvGrpSpPr>
        <p:grpSpPr>
          <a:xfrm>
            <a:off x="403587" y="6300911"/>
            <a:ext cx="5908626" cy="230832"/>
            <a:chOff x="6730843" y="5074197"/>
            <a:chExt cx="5908626" cy="230832"/>
          </a:xfrm>
        </p:grpSpPr>
        <p:sp>
          <p:nvSpPr>
            <p:cNvPr id="75" name="TextBox 77"/>
            <p:cNvSpPr txBox="1">
              <a:spLocks noChangeArrowheads="1"/>
            </p:cNvSpPr>
            <p:nvPr/>
          </p:nvSpPr>
          <p:spPr bwMode="auto">
            <a:xfrm>
              <a:off x="6948919" y="5074197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검수업체에서 소유주 확인이 완료되면 네이버와 매경부동산에 동시 노출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6" name="AutoShape 82"/>
            <p:cNvSpPr>
              <a:spLocks noChangeArrowheads="1"/>
            </p:cNvSpPr>
            <p:nvPr/>
          </p:nvSpPr>
          <p:spPr bwMode="auto">
            <a:xfrm>
              <a:off x="6730843" y="5101727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11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8" name="그룹 77"/>
          <p:cNvGrpSpPr/>
          <p:nvPr/>
        </p:nvGrpSpPr>
        <p:grpSpPr>
          <a:xfrm>
            <a:off x="403587" y="6588943"/>
            <a:ext cx="5917829" cy="230832"/>
            <a:chOff x="6730843" y="5099579"/>
            <a:chExt cx="5917829" cy="230832"/>
          </a:xfrm>
        </p:grpSpPr>
        <p:sp>
          <p:nvSpPr>
            <p:cNvPr id="79" name="TextBox 77"/>
            <p:cNvSpPr txBox="1">
              <a:spLocks noChangeArrowheads="1"/>
            </p:cNvSpPr>
            <p:nvPr/>
          </p:nvSpPr>
          <p:spPr bwMode="auto">
            <a:xfrm>
              <a:off x="6958122" y="5099579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물건등록 완료 후 필히 등록여부 꼭</a:t>
              </a:r>
              <a:r>
                <a:rPr lang="en-US" altLang="ko-K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확인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반려시 재등록 요청해야 함 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콜센터 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1800-6950)</a:t>
              </a:r>
            </a:p>
          </p:txBody>
        </p:sp>
        <p:sp>
          <p:nvSpPr>
            <p:cNvPr id="80" name="AutoShape 82"/>
            <p:cNvSpPr>
              <a:spLocks noChangeArrowheads="1"/>
            </p:cNvSpPr>
            <p:nvPr/>
          </p:nvSpPr>
          <p:spPr bwMode="auto">
            <a:xfrm>
              <a:off x="6730843" y="5112826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12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6646620" y="1913177"/>
            <a:ext cx="3740640" cy="264814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82" name="그룹 2"/>
          <p:cNvGrpSpPr>
            <a:grpSpLocks/>
          </p:cNvGrpSpPr>
          <p:nvPr/>
        </p:nvGrpSpPr>
        <p:grpSpPr bwMode="auto">
          <a:xfrm>
            <a:off x="6642844" y="1906403"/>
            <a:ext cx="2011144" cy="333452"/>
            <a:chOff x="404814" y="4831691"/>
            <a:chExt cx="6005512" cy="333452"/>
          </a:xfrm>
        </p:grpSpPr>
        <p:grpSp>
          <p:nvGrpSpPr>
            <p:cNvPr id="84" name="그룹 44"/>
            <p:cNvGrpSpPr>
              <a:grpSpLocks/>
            </p:cNvGrpSpPr>
            <p:nvPr/>
          </p:nvGrpSpPr>
          <p:grpSpPr bwMode="auto">
            <a:xfrm>
              <a:off x="404814" y="4831691"/>
              <a:ext cx="6005512" cy="333452"/>
              <a:chOff x="8442217" y="5027302"/>
              <a:chExt cx="739065" cy="333375"/>
            </a:xfrm>
          </p:grpSpPr>
          <p:sp>
            <p:nvSpPr>
              <p:cNvPr id="86" name="Rectangle 215"/>
              <p:cNvSpPr>
                <a:spLocks noChangeArrowheads="1"/>
              </p:cNvSpPr>
              <p:nvPr/>
            </p:nvSpPr>
            <p:spPr bwMode="gray">
              <a:xfrm>
                <a:off x="8442217" y="5027302"/>
                <a:ext cx="739065" cy="333375"/>
              </a:xfrm>
              <a:prstGeom prst="rect">
                <a:avLst/>
              </a:prstGeom>
              <a:solidFill>
                <a:srgbClr val="01A2B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ko-KR" altLang="en-US" sz="1800" dirty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grpSp>
            <p:nvGrpSpPr>
              <p:cNvPr id="87" name="그룹 72"/>
              <p:cNvGrpSpPr>
                <a:grpSpLocks/>
              </p:cNvGrpSpPr>
              <p:nvPr/>
            </p:nvGrpSpPr>
            <p:grpSpPr bwMode="auto">
              <a:xfrm>
                <a:off x="8925695" y="5027302"/>
                <a:ext cx="255587" cy="333372"/>
                <a:chOff x="3893493" y="3311241"/>
                <a:chExt cx="255587" cy="333372"/>
              </a:xfrm>
            </p:grpSpPr>
            <p:sp>
              <p:nvSpPr>
                <p:cNvPr id="88" name="AutoShape 8"/>
                <p:cNvSpPr>
                  <a:spLocks noChangeArrowheads="1"/>
                </p:cNvSpPr>
                <p:nvPr/>
              </p:nvSpPr>
              <p:spPr bwMode="gray">
                <a:xfrm rot="10800000">
                  <a:off x="3893493" y="3311241"/>
                  <a:ext cx="255587" cy="273050"/>
                </a:xfrm>
                <a:prstGeom prst="rtTriangle">
                  <a:avLst/>
                </a:prstGeom>
                <a:solidFill>
                  <a:srgbClr val="007084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89" name="AutoShape 9"/>
                <p:cNvSpPr>
                  <a:spLocks noChangeAspect="1" noChangeArrowheads="1"/>
                </p:cNvSpPr>
                <p:nvPr/>
              </p:nvSpPr>
              <p:spPr bwMode="gray">
                <a:xfrm rot="10800000" flipV="1">
                  <a:off x="3997769" y="3488606"/>
                  <a:ext cx="151305" cy="156007"/>
                </a:xfrm>
                <a:prstGeom prst="rtTriangle">
                  <a:avLst/>
                </a:prstGeom>
                <a:solidFill>
                  <a:srgbClr val="017084">
                    <a:alpha val="59607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sp>
          <p:nvSpPr>
            <p:cNvPr id="85" name="직사각형 75"/>
            <p:cNvSpPr>
              <a:spLocks noChangeArrowheads="1"/>
            </p:cNvSpPr>
            <p:nvPr/>
          </p:nvSpPr>
          <p:spPr bwMode="auto">
            <a:xfrm>
              <a:off x="777388" y="4836443"/>
              <a:ext cx="5348286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0" lang="ko-KR" altLang="en-US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매물 수정 및 재등록</a:t>
              </a:r>
              <a:endParaRPr kumimoji="0"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90" name="TextBox 77"/>
          <p:cNvSpPr txBox="1">
            <a:spLocks noChangeArrowheads="1"/>
          </p:cNvSpPr>
          <p:nvPr/>
        </p:nvSpPr>
        <p:spPr bwMode="auto">
          <a:xfrm>
            <a:off x="6916967" y="2513475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확인매물관리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위치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상단 중간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하단으로 스크롤 이동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1" name="TextBox 77"/>
          <p:cNvSpPr txBox="1">
            <a:spLocks noChangeArrowheads="1"/>
          </p:cNvSpPr>
          <p:nvPr/>
        </p:nvSpPr>
        <p:spPr bwMode="auto">
          <a:xfrm>
            <a:off x="6914974" y="2788421"/>
            <a:ext cx="3254295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해당 등록된 매물 우측 끝 노출변경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파랑색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하단에 수정버튼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2" name="TextBox 77"/>
          <p:cNvSpPr txBox="1">
            <a:spLocks noChangeArrowheads="1"/>
          </p:cNvSpPr>
          <p:nvPr/>
        </p:nvSpPr>
        <p:spPr bwMode="auto">
          <a:xfrm>
            <a:off x="6916966" y="3210819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클릭 후 수정하여 저장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3" name="TextBox 77"/>
          <p:cNvSpPr txBox="1">
            <a:spLocks noChangeArrowheads="1"/>
          </p:cNvSpPr>
          <p:nvPr/>
        </p:nvSpPr>
        <p:spPr bwMode="auto">
          <a:xfrm>
            <a:off x="6916967" y="3697159"/>
            <a:ext cx="3254294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확인매물관리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위치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상단 중간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4" name="TextBox 77"/>
          <p:cNvSpPr txBox="1">
            <a:spLocks noChangeArrowheads="1"/>
          </p:cNvSpPr>
          <p:nvPr/>
        </p:nvSpPr>
        <p:spPr bwMode="auto">
          <a:xfrm>
            <a:off x="6916967" y="3991042"/>
            <a:ext cx="3254294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확인매물관리 글씨 바로 밑에 등록종료리스트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5" name="AutoShape 82"/>
          <p:cNvSpPr>
            <a:spLocks noChangeArrowheads="1"/>
          </p:cNvSpPr>
          <p:nvPr/>
        </p:nvSpPr>
        <p:spPr bwMode="auto">
          <a:xfrm>
            <a:off x="6679148" y="2546921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</a:p>
        </p:txBody>
      </p:sp>
      <p:sp>
        <p:nvSpPr>
          <p:cNvPr id="96" name="AutoShape 82"/>
          <p:cNvSpPr>
            <a:spLocks noChangeArrowheads="1"/>
          </p:cNvSpPr>
          <p:nvPr/>
        </p:nvSpPr>
        <p:spPr bwMode="auto">
          <a:xfrm>
            <a:off x="6679148" y="2893140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02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7" name="AutoShape 82"/>
          <p:cNvSpPr>
            <a:spLocks noChangeArrowheads="1"/>
          </p:cNvSpPr>
          <p:nvPr/>
        </p:nvSpPr>
        <p:spPr bwMode="auto">
          <a:xfrm>
            <a:off x="6679148" y="3239279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03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8" name="AutoShape 82"/>
          <p:cNvSpPr>
            <a:spLocks noChangeArrowheads="1"/>
          </p:cNvSpPr>
          <p:nvPr/>
        </p:nvSpPr>
        <p:spPr bwMode="auto">
          <a:xfrm>
            <a:off x="6679148" y="3728594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9" name="AutoShape 82"/>
          <p:cNvSpPr>
            <a:spLocks noChangeArrowheads="1"/>
          </p:cNvSpPr>
          <p:nvPr/>
        </p:nvSpPr>
        <p:spPr bwMode="auto">
          <a:xfrm>
            <a:off x="6679148" y="4019157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02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0" name="TextBox 77"/>
          <p:cNvSpPr txBox="1">
            <a:spLocks noChangeArrowheads="1"/>
          </p:cNvSpPr>
          <p:nvPr/>
        </p:nvSpPr>
        <p:spPr bwMode="auto">
          <a:xfrm>
            <a:off x="6921860" y="4271785"/>
            <a:ext cx="3241450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클릭 후 해당 물건 우측 끝에 재전송 버튼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1" name="AutoShape 82"/>
          <p:cNvSpPr>
            <a:spLocks noChangeArrowheads="1"/>
          </p:cNvSpPr>
          <p:nvPr/>
        </p:nvSpPr>
        <p:spPr bwMode="auto">
          <a:xfrm>
            <a:off x="6684041" y="4283998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03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02" name="그룹 101"/>
          <p:cNvGrpSpPr/>
          <p:nvPr/>
        </p:nvGrpSpPr>
        <p:grpSpPr>
          <a:xfrm>
            <a:off x="6676566" y="2298115"/>
            <a:ext cx="960286" cy="153888"/>
            <a:chOff x="629072" y="3167086"/>
            <a:chExt cx="960286" cy="153888"/>
          </a:xfrm>
        </p:grpSpPr>
        <p:pic>
          <p:nvPicPr>
            <p:cNvPr id="103" name="Picture 73" descr="Untitled-1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9019" t="5035" r="29903" b="67270"/>
            <a:stretch>
              <a:fillRect/>
            </a:stretch>
          </p:blipFill>
          <p:spPr bwMode="auto">
            <a:xfrm>
              <a:off x="629072" y="3192486"/>
              <a:ext cx="178671" cy="119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" name="Text Box 15"/>
            <p:cNvSpPr txBox="1">
              <a:spLocks noChangeArrowheads="1"/>
            </p:cNvSpPr>
            <p:nvPr/>
          </p:nvSpPr>
          <p:spPr bwMode="auto">
            <a:xfrm>
              <a:off x="886107" y="3167086"/>
              <a:ext cx="703251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14400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l" eaLnBrk="1" latinLnBrk="0" hangingPunct="1"/>
              <a:r>
                <a:rPr lang="ko-KR" altLang="en-US" sz="10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매물 수정</a:t>
              </a:r>
              <a:endParaRPr lang="ko-KR" altLang="ko-KR" sz="10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6676566" y="3497323"/>
            <a:ext cx="1088527" cy="153888"/>
            <a:chOff x="629072" y="3238645"/>
            <a:chExt cx="1088527" cy="153888"/>
          </a:xfrm>
        </p:grpSpPr>
        <p:pic>
          <p:nvPicPr>
            <p:cNvPr id="106" name="Picture 73" descr="Untitled-1"/>
            <p:cNvPicPr>
              <a:picLocks noChangeAspect="1" noChangeArrowheads="1"/>
            </p:cNvPicPr>
            <p:nvPr/>
          </p:nvPicPr>
          <p:blipFill>
            <a:blip r:embed="rId5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9019" t="5035" r="29903" b="67270"/>
            <a:stretch>
              <a:fillRect/>
            </a:stretch>
          </p:blipFill>
          <p:spPr bwMode="auto">
            <a:xfrm>
              <a:off x="629072" y="3264045"/>
              <a:ext cx="178671" cy="119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7" name="Text Box 15"/>
            <p:cNvSpPr txBox="1">
              <a:spLocks noChangeArrowheads="1"/>
            </p:cNvSpPr>
            <p:nvPr/>
          </p:nvSpPr>
          <p:spPr bwMode="auto">
            <a:xfrm>
              <a:off x="886107" y="3238645"/>
              <a:ext cx="831492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14400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l" eaLnBrk="1" latinLnBrk="0" hangingPunct="1"/>
              <a:r>
                <a:rPr lang="ko-KR" altLang="en-US" sz="10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매물 재등록</a:t>
              </a:r>
              <a:endParaRPr lang="ko-KR" altLang="ko-KR" sz="10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8" name="직사각형 107"/>
          <p:cNvSpPr/>
          <p:nvPr/>
        </p:nvSpPr>
        <p:spPr>
          <a:xfrm>
            <a:off x="6646620" y="4708322"/>
            <a:ext cx="3740640" cy="202463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9" name="TextBox 77"/>
          <p:cNvSpPr txBox="1">
            <a:spLocks noChangeArrowheads="1"/>
          </p:cNvSpPr>
          <p:nvPr/>
        </p:nvSpPr>
        <p:spPr bwMode="auto">
          <a:xfrm>
            <a:off x="6909016" y="5124891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확인매물관리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위치</a:t>
            </a:r>
            <a:r>
              <a:rPr lang="en-US" altLang="ko-KR" sz="9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상단 중간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0" name="TextBox 77"/>
          <p:cNvSpPr txBox="1">
            <a:spLocks noChangeArrowheads="1"/>
          </p:cNvSpPr>
          <p:nvPr/>
        </p:nvSpPr>
        <p:spPr bwMode="auto">
          <a:xfrm>
            <a:off x="6909016" y="5394922"/>
            <a:ext cx="3254295" cy="230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확인매물관리 글씨 바로 밑에 홈페이지 매물 전송 클릭 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" name="TextBox 77"/>
          <p:cNvSpPr txBox="1">
            <a:spLocks noChangeArrowheads="1"/>
          </p:cNvSpPr>
          <p:nvPr/>
        </p:nvSpPr>
        <p:spPr bwMode="auto">
          <a:xfrm>
            <a:off x="6909015" y="5664951"/>
            <a:ext cx="3254295" cy="86793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홈페이지로 전송할 매물을 클릭 후 홈페이지 매물전송 클릭</a:t>
            </a:r>
            <a:endParaRPr lang="en-US" altLang="ko-KR" sz="900" dirty="0" smtClean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  <a:p>
            <a:pPr eaLnBrk="1" latinLnBrk="0" hangingPunct="1">
              <a:buNone/>
            </a:pP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[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홈페이지 위치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]</a:t>
            </a:r>
          </a:p>
          <a:p>
            <a:pPr eaLnBrk="1" latinLnBrk="0" hangingPunct="1">
              <a:buNone/>
            </a:pP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매경부동산 매물관리센터 →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N-Page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매물관리센터 바로가기 클릭</a:t>
            </a:r>
            <a:endParaRPr lang="en-US" altLang="ko-KR" sz="900" dirty="0" smtClean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→ 홈페이지 관리자페이지 → 홈페이지 바로가기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2" name="AutoShape 82"/>
          <p:cNvSpPr>
            <a:spLocks noChangeArrowheads="1"/>
          </p:cNvSpPr>
          <p:nvPr/>
        </p:nvSpPr>
        <p:spPr bwMode="auto">
          <a:xfrm>
            <a:off x="6679148" y="5182190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</a:p>
        </p:txBody>
      </p:sp>
      <p:sp>
        <p:nvSpPr>
          <p:cNvPr id="113" name="AutoShape 82"/>
          <p:cNvSpPr>
            <a:spLocks noChangeArrowheads="1"/>
          </p:cNvSpPr>
          <p:nvPr/>
        </p:nvSpPr>
        <p:spPr bwMode="auto">
          <a:xfrm>
            <a:off x="6679148" y="5448899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02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4" name="AutoShape 82"/>
          <p:cNvSpPr>
            <a:spLocks noChangeArrowheads="1"/>
          </p:cNvSpPr>
          <p:nvPr/>
        </p:nvSpPr>
        <p:spPr bwMode="auto">
          <a:xfrm>
            <a:off x="6679148" y="5715609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03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15" name="그룹 3"/>
          <p:cNvGrpSpPr>
            <a:grpSpLocks/>
          </p:cNvGrpSpPr>
          <p:nvPr/>
        </p:nvGrpSpPr>
        <p:grpSpPr bwMode="auto">
          <a:xfrm>
            <a:off x="6657566" y="4713399"/>
            <a:ext cx="2011143" cy="334800"/>
            <a:chOff x="404814" y="6420769"/>
            <a:chExt cx="6005512" cy="339799"/>
          </a:xfrm>
        </p:grpSpPr>
        <p:grpSp>
          <p:nvGrpSpPr>
            <p:cNvPr id="116" name="그룹 51"/>
            <p:cNvGrpSpPr>
              <a:grpSpLocks/>
            </p:cNvGrpSpPr>
            <p:nvPr/>
          </p:nvGrpSpPr>
          <p:grpSpPr bwMode="auto">
            <a:xfrm>
              <a:off x="404814" y="6420769"/>
              <a:ext cx="6005512" cy="339799"/>
              <a:chOff x="8442217" y="6354969"/>
              <a:chExt cx="739065" cy="339721"/>
            </a:xfrm>
          </p:grpSpPr>
          <p:sp>
            <p:nvSpPr>
              <p:cNvPr id="118" name="Rectangle 215"/>
              <p:cNvSpPr>
                <a:spLocks noChangeArrowheads="1"/>
              </p:cNvSpPr>
              <p:nvPr/>
            </p:nvSpPr>
            <p:spPr bwMode="gray">
              <a:xfrm>
                <a:off x="8442217" y="6354969"/>
                <a:ext cx="739065" cy="333375"/>
              </a:xfrm>
              <a:prstGeom prst="rect">
                <a:avLst/>
              </a:prstGeom>
              <a:solidFill>
                <a:srgbClr val="5E9D18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ko-KR" altLang="en-US" sz="1800" dirty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grpSp>
            <p:nvGrpSpPr>
              <p:cNvPr id="119" name="그룹 79"/>
              <p:cNvGrpSpPr>
                <a:grpSpLocks/>
              </p:cNvGrpSpPr>
              <p:nvPr/>
            </p:nvGrpSpPr>
            <p:grpSpPr bwMode="auto">
              <a:xfrm>
                <a:off x="8925695" y="6361318"/>
                <a:ext cx="255587" cy="333372"/>
                <a:chOff x="3893493" y="3311241"/>
                <a:chExt cx="255587" cy="333372"/>
              </a:xfrm>
            </p:grpSpPr>
            <p:sp>
              <p:nvSpPr>
                <p:cNvPr id="120" name="AutoShape 8"/>
                <p:cNvSpPr>
                  <a:spLocks noChangeArrowheads="1"/>
                </p:cNvSpPr>
                <p:nvPr/>
              </p:nvSpPr>
              <p:spPr bwMode="gray">
                <a:xfrm rot="10800000">
                  <a:off x="3893493" y="3311241"/>
                  <a:ext cx="255587" cy="273050"/>
                </a:xfrm>
                <a:prstGeom prst="rtTriangle">
                  <a:avLst/>
                </a:prstGeom>
                <a:solidFill>
                  <a:srgbClr val="416C1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121" name="AutoShape 9"/>
                <p:cNvSpPr>
                  <a:spLocks noChangeAspect="1" noChangeArrowheads="1"/>
                </p:cNvSpPr>
                <p:nvPr/>
              </p:nvSpPr>
              <p:spPr bwMode="gray">
                <a:xfrm rot="10800000" flipV="1">
                  <a:off x="3997769" y="3488606"/>
                  <a:ext cx="151305" cy="156007"/>
                </a:xfrm>
                <a:prstGeom prst="rtTriangle">
                  <a:avLst/>
                </a:prstGeom>
                <a:solidFill>
                  <a:srgbClr val="969696">
                    <a:alpha val="59999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sp>
          <p:nvSpPr>
            <p:cNvPr id="117" name="직사각형 75"/>
            <p:cNvSpPr>
              <a:spLocks noChangeArrowheads="1"/>
            </p:cNvSpPr>
            <p:nvPr/>
          </p:nvSpPr>
          <p:spPr bwMode="auto">
            <a:xfrm>
              <a:off x="813662" y="6430293"/>
              <a:ext cx="5348288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kumimoji="0" lang="ko-KR" altLang="en-US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홈페이지 매물 전송</a:t>
              </a:r>
              <a:endParaRPr kumimoji="0"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22" name="직사각형 1"/>
          <p:cNvSpPr>
            <a:spLocks noChangeArrowheads="1"/>
          </p:cNvSpPr>
          <p:nvPr/>
        </p:nvSpPr>
        <p:spPr bwMode="auto">
          <a:xfrm>
            <a:off x="8010996" y="6804967"/>
            <a:ext cx="2281734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r" eaLnBrk="1" latinLnBrk="0" hangingPunct="1"/>
            <a:r>
              <a:rPr kumimoji="0" lang="en-US" altLang="ko-KR" sz="1000" dirty="0">
                <a:latin typeface="굴림" pitchFamily="50" charset="-127"/>
              </a:rPr>
              <a:t>※ </a:t>
            </a:r>
            <a:r>
              <a:rPr kumimoji="0" lang="ko-KR" altLang="en-US" sz="1000" dirty="0" smtClean="0">
                <a:latin typeface="굴림" pitchFamily="50" charset="-127"/>
              </a:rPr>
              <a:t>매경 부동산은 양도 </a:t>
            </a:r>
            <a:r>
              <a:rPr kumimoji="0" lang="en-US" altLang="ko-KR" sz="1000" dirty="0" smtClean="0">
                <a:latin typeface="굴림" pitchFamily="50" charset="-127"/>
              </a:rPr>
              <a:t>· </a:t>
            </a:r>
            <a:r>
              <a:rPr kumimoji="0" lang="ko-KR" altLang="en-US" sz="1000" dirty="0" smtClean="0">
                <a:latin typeface="굴림" pitchFamily="50" charset="-127"/>
              </a:rPr>
              <a:t>양수 불가</a:t>
            </a:r>
            <a:endParaRPr kumimoji="0" lang="ko-KR" altLang="en-US" sz="1000" dirty="0">
              <a:latin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72591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/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2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표시광고 관련 개정안 안내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2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8" name="그림 3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세로 텍스트 개체 틀 2"/>
          <p:cNvSpPr txBox="1">
            <a:spLocks/>
          </p:cNvSpPr>
          <p:nvPr/>
        </p:nvSpPr>
        <p:spPr>
          <a:xfrm>
            <a:off x="583912" y="1978721"/>
            <a:ext cx="6048672" cy="473086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♦ 2020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08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월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21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일부터 시행되는 공인중개사법 개정에 따른 표시의무 명시사항 준수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1.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공인중개사법 시행령 제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17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조의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의 제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항</a:t>
            </a: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중개대상물 광고 시 명시의무 사항 추가</a:t>
            </a:r>
            <a:r>
              <a:rPr lang="en-US" altLang="ko-KR" sz="1200" b="1" dirty="0" smtClean="0"/>
              <a:t> - </a:t>
            </a:r>
            <a:r>
              <a:rPr lang="ko-KR" altLang="en-US" sz="1200" b="1" dirty="0" smtClean="0"/>
              <a:t>중개대상물 광고 시 중개사무소의 소재지</a:t>
            </a:r>
            <a:r>
              <a:rPr lang="en-US" altLang="ko-KR" sz="1200" b="1" dirty="0" smtClean="0"/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</a:t>
            </a:r>
            <a:r>
              <a:rPr lang="ko-KR" altLang="en-US" sz="1200" b="1" dirty="0" err="1" smtClean="0"/>
              <a:t>연락처외</a:t>
            </a:r>
            <a:r>
              <a:rPr lang="ko-KR" altLang="en-US" sz="1200" b="1" dirty="0" smtClean="0"/>
              <a:t> 등록번호도 명시토록 함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2. </a:t>
            </a:r>
            <a:r>
              <a:rPr lang="ko-KR" altLang="en-US" sz="1200" b="1" dirty="0" smtClean="0"/>
              <a:t>공인중개사법 시행령 제 </a:t>
            </a:r>
            <a:r>
              <a:rPr lang="en-US" altLang="ko-KR" sz="1200" b="1" dirty="0" smtClean="0"/>
              <a:t>18</a:t>
            </a:r>
            <a:r>
              <a:rPr lang="ko-KR" altLang="en-US" sz="1200" b="1" dirty="0" smtClean="0"/>
              <a:t>조의 </a:t>
            </a:r>
            <a:r>
              <a:rPr lang="en-US" altLang="ko-KR" sz="1200" b="1" dirty="0" smtClean="0"/>
              <a:t>2</a:t>
            </a:r>
            <a:r>
              <a:rPr lang="ko-KR" altLang="en-US" sz="1200" b="1" dirty="0" smtClean="0"/>
              <a:t>의 제</a:t>
            </a:r>
            <a:r>
              <a:rPr lang="en-US" altLang="ko-KR" sz="1200" b="1" dirty="0" smtClean="0"/>
              <a:t>2</a:t>
            </a:r>
            <a:r>
              <a:rPr lang="ko-KR" altLang="en-US" sz="1200" b="1" dirty="0" smtClean="0"/>
              <a:t>항</a:t>
            </a:r>
          </a:p>
          <a:p>
            <a:pPr>
              <a:lnSpc>
                <a:spcPct val="200000"/>
              </a:lnSpc>
            </a:pPr>
            <a:r>
              <a:rPr lang="ko-KR" altLang="en-US" sz="1200" b="1" dirty="0" smtClean="0"/>
              <a:t>  인터넷을 이용하여 중개대상물에 대한 표시</a:t>
            </a:r>
            <a:r>
              <a:rPr lang="en-US" altLang="ko-KR" sz="1200" b="1" dirty="0" smtClean="0"/>
              <a:t>·</a:t>
            </a:r>
            <a:r>
              <a:rPr lang="ko-KR" altLang="en-US" sz="1200" b="1" dirty="0" err="1" smtClean="0"/>
              <a:t>광고시</a:t>
            </a:r>
            <a:r>
              <a:rPr lang="ko-KR" altLang="en-US" sz="1200" b="1" dirty="0" smtClean="0"/>
              <a:t> 명시의무 </a:t>
            </a:r>
            <a:r>
              <a:rPr lang="en-US" altLang="ko-KR" sz="1200" b="1" dirty="0" smtClean="0"/>
              <a:t>-</a:t>
            </a:r>
            <a:r>
              <a:rPr lang="ko-KR" altLang="en-US" sz="1200" b="1" dirty="0" smtClean="0"/>
              <a:t> 개업공인중개사가 인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</a:t>
            </a:r>
            <a:r>
              <a:rPr lang="ko-KR" altLang="en-US" sz="1200" b="1" dirty="0" err="1" smtClean="0"/>
              <a:t>터넷</a:t>
            </a:r>
            <a:r>
              <a:rPr lang="ko-KR" altLang="en-US" sz="1200" b="1" dirty="0" smtClean="0"/>
              <a:t> 광고를  하는 경우 소재지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면적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가격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중개대상물 종류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거래형태 등 중요정보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를 명시토록 함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 * </a:t>
            </a:r>
            <a:r>
              <a:rPr lang="ko-KR" altLang="en-US" sz="1200" b="1" dirty="0" smtClean="0"/>
              <a:t>중요정보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층수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사용검사일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방향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방향 기준</a:t>
            </a:r>
            <a:r>
              <a:rPr lang="en-US" altLang="ko-KR" sz="1200" b="1" dirty="0" smtClean="0"/>
              <a:t>,</a:t>
            </a:r>
            <a:r>
              <a:rPr lang="ko-KR" altLang="en-US" sz="1200" b="1" dirty="0" err="1" smtClean="0"/>
              <a:t>방개수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욕실개수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입주가능일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주차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  </a:t>
            </a:r>
            <a:r>
              <a:rPr lang="ko-KR" altLang="en-US" sz="1200" b="1" dirty="0" smtClean="0"/>
              <a:t>대수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관리비등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endParaRPr lang="en-US" altLang="ko-KR" sz="1200" dirty="0" smtClean="0"/>
          </a:p>
        </p:txBody>
      </p:sp>
      <p:sp>
        <p:nvSpPr>
          <p:cNvPr id="40" name="톱니 모양의 오른쪽 화살표 39"/>
          <p:cNvSpPr/>
          <p:nvPr/>
        </p:nvSpPr>
        <p:spPr>
          <a:xfrm>
            <a:off x="6899286" y="4010379"/>
            <a:ext cx="978408" cy="484632"/>
          </a:xfrm>
          <a:prstGeom prst="notched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8061344" y="3494879"/>
            <a:ext cx="2214578" cy="1571636"/>
          </a:xfrm>
          <a:prstGeom prst="roundRect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8080394" y="3937795"/>
            <a:ext cx="2185215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위반 시 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50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만원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이하의 과태료 부과</a:t>
            </a:r>
          </a:p>
        </p:txBody>
      </p:sp>
    </p:spTree>
    <p:extLst>
      <p:ext uri="{BB962C8B-B14F-4D97-AF65-F5344CB8AC3E}">
        <p14:creationId xmlns:p14="http://schemas.microsoft.com/office/powerpoint/2010/main" xmlns="" val="5332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/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85411" y="1322843"/>
            <a:ext cx="2729040" cy="314326"/>
            <a:chOff x="246" y="3575"/>
            <a:chExt cx="1266" cy="198"/>
          </a:xfrm>
        </p:grpSpPr>
        <p:sp>
          <p:nvSpPr>
            <p:cNvPr id="2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허위광고 관련 개정안 안내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3" name="Line 277"/>
            <p:cNvSpPr>
              <a:spLocks noChangeShapeType="1"/>
            </p:cNvSpPr>
            <p:nvPr/>
          </p:nvSpPr>
          <p:spPr bwMode="gray">
            <a:xfrm>
              <a:off x="246" y="3773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2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8" name="그림 3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세로 텍스트 개체 틀 2"/>
          <p:cNvSpPr txBox="1">
            <a:spLocks/>
          </p:cNvSpPr>
          <p:nvPr/>
        </p:nvSpPr>
        <p:spPr>
          <a:xfrm>
            <a:off x="427002" y="1978721"/>
            <a:ext cx="6143668" cy="508805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♦ 2020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08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월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21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일부터 시행되는 공인중개사법 개정에 따른 허위매물광고 제재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lvl="0" indent="-391146">
              <a:spcBef>
                <a:spcPts val="280"/>
              </a:spcBef>
              <a:defRPr/>
            </a:pP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 marL="391146" lvl="0" indent="-391146">
              <a:spcBef>
                <a:spcPts val="280"/>
              </a:spcBef>
              <a:defRPr/>
            </a:pP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ko-KR" altLang="en-US" sz="1200" b="1" dirty="0" smtClean="0"/>
              <a:t>공인중개사법 제 </a:t>
            </a:r>
            <a:r>
              <a:rPr lang="en-US" altLang="ko-KR" sz="1200" b="1" dirty="0" smtClean="0"/>
              <a:t>18</a:t>
            </a:r>
            <a:r>
              <a:rPr lang="ko-KR" altLang="en-US" sz="1200" b="1" dirty="0" smtClean="0"/>
              <a:t>조의</a:t>
            </a:r>
            <a:r>
              <a:rPr lang="en-US" altLang="ko-KR" sz="1200" b="1" dirty="0" smtClean="0"/>
              <a:t>2 </a:t>
            </a:r>
            <a:r>
              <a:rPr lang="ko-KR" altLang="en-US" sz="1200" b="1" dirty="0" smtClean="0"/>
              <a:t>제</a:t>
            </a:r>
            <a:r>
              <a:rPr lang="en-US" altLang="ko-KR" sz="1200" b="1" dirty="0" smtClean="0"/>
              <a:t>4</a:t>
            </a:r>
            <a:r>
              <a:rPr lang="ko-KR" altLang="en-US" sz="1200" b="1" dirty="0" smtClean="0"/>
              <a:t>항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개업공인중개사는 중개대상물에 대하여 다음 각 호의 어느   하나에 해당하는 부당한 표시 ∙ 광고를 하여서는 아니 된다</a:t>
            </a:r>
            <a:r>
              <a:rPr lang="en-US" altLang="ko-KR" sz="1200" b="1" dirty="0" smtClean="0"/>
              <a:t>.</a:t>
            </a:r>
            <a:br>
              <a:rPr lang="en-US" altLang="ko-KR" sz="1200" b="1" dirty="0" smtClean="0"/>
            </a:br>
            <a:r>
              <a:rPr lang="en-US" altLang="ko-KR" sz="1200" b="1" dirty="0" smtClean="0"/>
              <a:t>1. </a:t>
            </a:r>
            <a:r>
              <a:rPr lang="ko-KR" altLang="en-US" sz="1200" b="1" dirty="0" smtClean="0"/>
              <a:t>중개대상물이 존재하지 않아서 실제로 거래를 할 수 없는 중개대상물에 대한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2. </a:t>
            </a:r>
            <a:r>
              <a:rPr lang="ko-KR" altLang="en-US" sz="1200" b="1" dirty="0" smtClean="0"/>
              <a:t>중개대상물의 가격 등 내용을 사실과 다르게 거짓으로 표시 ∙ 광고 하거나 사실을 과장되게 하는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그밖에 표시 ∙ 광고의 내용이 부동산거래질서를 해치거나 중개의뢰인에게 피해를 줄 우려가 있는 것으로서 대통령령으로 정하는 내용의 표시∙ 광고</a:t>
            </a:r>
            <a:br>
              <a:rPr lang="ko-KR" altLang="en-US" sz="1200" b="1" dirty="0" smtClean="0"/>
            </a:br>
            <a:r>
              <a:rPr lang="ko-KR" altLang="en-US" sz="1200" b="1" dirty="0" smtClean="0"/>
              <a:t/>
            </a:r>
            <a:br>
              <a:rPr lang="ko-KR" altLang="en-US" sz="1200" b="1" dirty="0" smtClean="0"/>
            </a:br>
            <a:r>
              <a:rPr lang="en-US" altLang="ko-KR" sz="1200" b="1" dirty="0" smtClean="0"/>
              <a:t>※ </a:t>
            </a:r>
            <a:r>
              <a:rPr lang="ko-KR" altLang="en-US" sz="1200" b="1" dirty="0" smtClean="0"/>
              <a:t>공인중개사법 시행령 제 </a:t>
            </a:r>
            <a:r>
              <a:rPr lang="en-US" altLang="ko-KR" sz="1200" b="1" dirty="0" smtClean="0"/>
              <a:t>17</a:t>
            </a:r>
            <a:r>
              <a:rPr lang="ko-KR" altLang="en-US" sz="1200" b="1" dirty="0" smtClean="0"/>
              <a:t>조의 </a:t>
            </a:r>
            <a:r>
              <a:rPr lang="en-US" altLang="ko-KR" sz="1200" b="1" dirty="0" smtClean="0"/>
              <a:t>3(</a:t>
            </a:r>
            <a:r>
              <a:rPr lang="ko-KR" altLang="en-US" sz="1200" b="1" dirty="0" smtClean="0"/>
              <a:t>부당한 표시 ∙광고</a:t>
            </a:r>
            <a:r>
              <a:rPr lang="en-US" altLang="ko-KR" sz="1200" b="1" dirty="0" smtClean="0"/>
              <a:t>) : </a:t>
            </a:r>
            <a:r>
              <a:rPr lang="ko-KR" altLang="en-US" sz="1200" b="1" dirty="0" smtClean="0"/>
              <a:t>법 제 </a:t>
            </a:r>
            <a:r>
              <a:rPr lang="en-US" altLang="ko-KR" sz="1200" b="1" dirty="0" smtClean="0"/>
              <a:t>18</a:t>
            </a:r>
            <a:r>
              <a:rPr lang="ko-KR" altLang="en-US" sz="1200" b="1" dirty="0" smtClean="0"/>
              <a:t>조의 </a:t>
            </a:r>
            <a:r>
              <a:rPr lang="en-US" altLang="ko-KR" sz="1200" b="1" dirty="0" smtClean="0"/>
              <a:t>2 </a:t>
            </a:r>
            <a:r>
              <a:rPr lang="ko-KR" altLang="en-US" sz="1200" b="1" dirty="0" smtClean="0"/>
              <a:t>제 </a:t>
            </a:r>
            <a:r>
              <a:rPr lang="en-US" altLang="ko-KR" sz="1200" b="1" dirty="0" smtClean="0"/>
              <a:t>4</a:t>
            </a:r>
            <a:r>
              <a:rPr lang="ko-KR" altLang="en-US" sz="1200" b="1" dirty="0" smtClean="0"/>
              <a:t>항 제 </a:t>
            </a:r>
            <a:r>
              <a:rPr lang="en-US" altLang="ko-KR" sz="1200" b="1" dirty="0" smtClean="0"/>
              <a:t>3</a:t>
            </a:r>
            <a:r>
              <a:rPr lang="ko-KR" altLang="en-US" sz="1200" b="1" dirty="0" err="1" smtClean="0"/>
              <a:t>호에서</a:t>
            </a:r>
            <a:r>
              <a:rPr lang="ko-KR" altLang="en-US" sz="1200" b="1" dirty="0" smtClean="0"/>
              <a:t> “대통령령으로 정하는 내용의 표시 ∙ 광고”란 다음 각 호의 사항을 말한다</a:t>
            </a:r>
            <a:r>
              <a:rPr lang="en-US" altLang="ko-KR" sz="1200" b="1" dirty="0" smtClean="0"/>
              <a:t>.</a:t>
            </a:r>
            <a:br>
              <a:rPr lang="en-US" altLang="ko-KR" sz="1200" b="1" dirty="0" smtClean="0"/>
            </a:br>
            <a:r>
              <a:rPr lang="en-US" altLang="ko-KR" sz="1200" b="1" dirty="0" smtClean="0"/>
              <a:t>1. </a:t>
            </a:r>
            <a:r>
              <a:rPr lang="ko-KR" altLang="en-US" sz="1200" b="1" dirty="0" smtClean="0"/>
              <a:t>중개대상물이 존재하지만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실제로 중개의 대상이 될 수 없는 중개대상물에 대한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2. </a:t>
            </a:r>
            <a:r>
              <a:rPr lang="ko-KR" altLang="en-US" sz="1200" b="1" dirty="0" smtClean="0"/>
              <a:t>중개대상물이 존재하지만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실제로 중개할 의사가 없는 중개대상물에 대한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소비자가 중개대상물을 선택함에 있어 중요한 사실을 은폐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누락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축소 하는 등의 방법으로 소비자를 기만하는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4. </a:t>
            </a:r>
            <a:r>
              <a:rPr lang="ko-KR" altLang="en-US" sz="1200" b="1" dirty="0" smtClean="0"/>
              <a:t>그 밖에 </a:t>
            </a:r>
            <a:r>
              <a:rPr lang="ko-KR" altLang="en-US" sz="1200" b="1" dirty="0" err="1" smtClean="0"/>
              <a:t>국토부장관이</a:t>
            </a:r>
            <a:r>
              <a:rPr lang="ko-KR" altLang="en-US" sz="1200" b="1" dirty="0" smtClean="0"/>
              <a:t> 정하여 고시하는 표시 ∙ 광고</a:t>
            </a:r>
            <a:br>
              <a:rPr lang="ko-KR" altLang="en-US" sz="1200" b="1" dirty="0" smtClean="0"/>
            </a:br>
            <a:r>
              <a:rPr lang="ko-KR" altLang="en-US" sz="1200" b="1" dirty="0" smtClean="0"/>
              <a:t/>
            </a:r>
            <a:br>
              <a:rPr lang="ko-KR" altLang="en-US" sz="1200" b="1" dirty="0" smtClean="0"/>
            </a:br>
            <a:r>
              <a:rPr lang="en-US" altLang="ko-KR" sz="1200" b="1" dirty="0" smtClean="0"/>
              <a:t>※ </a:t>
            </a:r>
            <a:r>
              <a:rPr lang="ko-KR" altLang="en-US" sz="1200" b="1" dirty="0" smtClean="0"/>
              <a:t>공인중개사법 제 </a:t>
            </a:r>
            <a:r>
              <a:rPr lang="en-US" altLang="ko-KR" sz="1200" b="1" dirty="0" smtClean="0"/>
              <a:t>51</a:t>
            </a:r>
            <a:r>
              <a:rPr lang="ko-KR" altLang="en-US" sz="1200" b="1" dirty="0" smtClean="0"/>
              <a:t>조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과태료</a:t>
            </a:r>
            <a:r>
              <a:rPr lang="en-US" altLang="ko-KR" sz="1200" b="1" dirty="0" smtClean="0"/>
              <a:t>) </a:t>
            </a:r>
            <a:r>
              <a:rPr lang="ko-KR" altLang="en-US" sz="1200" b="1" dirty="0" smtClean="0"/>
              <a:t>제</a:t>
            </a:r>
            <a:r>
              <a:rPr lang="en-US" altLang="ko-KR" sz="1200" b="1" dirty="0" smtClean="0"/>
              <a:t>2</a:t>
            </a:r>
            <a:r>
              <a:rPr lang="ko-KR" altLang="en-US" sz="1200" b="1" dirty="0" smtClean="0"/>
              <a:t>항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다음 각 호의 어느 하나에 해당하는 자에게는 </a:t>
            </a:r>
            <a:r>
              <a:rPr lang="en-US" altLang="ko-KR" sz="1200" b="1" dirty="0" smtClean="0"/>
              <a:t>500</a:t>
            </a:r>
            <a:r>
              <a:rPr lang="ko-KR" altLang="en-US" sz="1200" b="1" dirty="0" smtClean="0"/>
              <a:t>만원 이하의 과태료를 부과한다</a:t>
            </a:r>
            <a:r>
              <a:rPr lang="en-US" altLang="ko-KR" sz="1200" b="1" dirty="0" smtClean="0"/>
              <a:t>.</a:t>
            </a:r>
            <a:br>
              <a:rPr lang="en-US" altLang="ko-KR" sz="1200" b="1" dirty="0" smtClean="0"/>
            </a:br>
            <a:r>
              <a:rPr lang="en-US" altLang="ko-KR" sz="1200" b="1" dirty="0" smtClean="0"/>
              <a:t>1</a:t>
            </a:r>
            <a:r>
              <a:rPr lang="ko-KR" altLang="en-US" sz="1200" b="1" dirty="0" smtClean="0"/>
              <a:t>호</a:t>
            </a:r>
            <a:r>
              <a:rPr lang="en-US" altLang="ko-KR" sz="1200" b="1" dirty="0" smtClean="0"/>
              <a:t>. </a:t>
            </a:r>
            <a:r>
              <a:rPr lang="ko-KR" altLang="en-US" sz="1200" b="1" dirty="0" smtClean="0"/>
              <a:t>제 </a:t>
            </a:r>
            <a:r>
              <a:rPr lang="en-US" altLang="ko-KR" sz="1200" b="1" dirty="0" smtClean="0"/>
              <a:t>18</a:t>
            </a:r>
            <a:r>
              <a:rPr lang="ko-KR" altLang="en-US" sz="1200" b="1" dirty="0" smtClean="0"/>
              <a:t>조의 </a:t>
            </a:r>
            <a:r>
              <a:rPr lang="en-US" altLang="ko-KR" sz="1200" b="1" dirty="0" smtClean="0"/>
              <a:t>2 </a:t>
            </a:r>
            <a:r>
              <a:rPr lang="ko-KR" altLang="en-US" sz="1200" b="1" dirty="0" smtClean="0"/>
              <a:t>제</a:t>
            </a:r>
            <a:r>
              <a:rPr lang="en-US" altLang="ko-KR" sz="1200" b="1" dirty="0" smtClean="0"/>
              <a:t>4</a:t>
            </a:r>
            <a:r>
              <a:rPr lang="ko-KR" altLang="en-US" sz="1200" b="1" dirty="0" smtClean="0"/>
              <a:t>항 각호를 위반하여 부당한 표시 ∙ 광고를 한자</a:t>
            </a:r>
            <a:endParaRPr lang="en-US" altLang="ko-KR" sz="1200" dirty="0" smtClean="0"/>
          </a:p>
        </p:txBody>
      </p:sp>
      <p:sp>
        <p:nvSpPr>
          <p:cNvPr id="40" name="톱니 모양의 오른쪽 화살표 39"/>
          <p:cNvSpPr/>
          <p:nvPr/>
        </p:nvSpPr>
        <p:spPr>
          <a:xfrm>
            <a:off x="6899286" y="4010379"/>
            <a:ext cx="978408" cy="484632"/>
          </a:xfrm>
          <a:prstGeom prst="notched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061344" y="3494879"/>
            <a:ext cx="2214578" cy="1571636"/>
          </a:xfrm>
          <a:prstGeom prst="roundRect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8080394" y="3937795"/>
            <a:ext cx="2185215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위반 시 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500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만원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이하의 과태료 부과</a:t>
            </a:r>
          </a:p>
        </p:txBody>
      </p:sp>
    </p:spTree>
    <p:extLst>
      <p:ext uri="{BB962C8B-B14F-4D97-AF65-F5344CB8AC3E}">
        <p14:creationId xmlns:p14="http://schemas.microsoft.com/office/powerpoint/2010/main" xmlns="" val="5332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</a:t>
              </a:r>
              <a:r>
                <a:rPr lang="ko-KR" altLang="en-US" sz="1400" b="1">
                  <a:solidFill>
                    <a:srgbClr val="000000"/>
                  </a:solidFill>
                </a:rPr>
                <a:t>록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32" y="1908423"/>
            <a:ext cx="9757404" cy="4763312"/>
          </a:xfrm>
          <a:prstGeom prst="rect">
            <a:avLst/>
          </a:prstGeom>
        </p:spPr>
      </p:pic>
      <p:sp>
        <p:nvSpPr>
          <p:cNvPr id="123" name="직사각형 122"/>
          <p:cNvSpPr/>
          <p:nvPr/>
        </p:nvSpPr>
        <p:spPr>
          <a:xfrm>
            <a:off x="4900363" y="5076775"/>
            <a:ext cx="1728192" cy="72008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4" name="직사각형 123"/>
          <p:cNvSpPr/>
          <p:nvPr/>
        </p:nvSpPr>
        <p:spPr>
          <a:xfrm>
            <a:off x="8227020" y="2484487"/>
            <a:ext cx="936104" cy="2880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5" name="직사각형 124"/>
          <p:cNvSpPr/>
          <p:nvPr/>
        </p:nvSpPr>
        <p:spPr>
          <a:xfrm>
            <a:off x="9235132" y="4212679"/>
            <a:ext cx="864096" cy="64807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26" name="그룹 125"/>
          <p:cNvGrpSpPr/>
          <p:nvPr/>
        </p:nvGrpSpPr>
        <p:grpSpPr>
          <a:xfrm>
            <a:off x="6444391" y="4212679"/>
            <a:ext cx="486485" cy="267098"/>
            <a:chOff x="706867" y="3389471"/>
            <a:chExt cx="558724" cy="261230"/>
          </a:xfrm>
        </p:grpSpPr>
        <p:grpSp>
          <p:nvGrpSpPr>
            <p:cNvPr id="127" name="그룹 39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29" name="직사각형 128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30" name="직사각형 129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31" name="직사각형 130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28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132" name="AutoShape 13"/>
          <p:cNvSpPr>
            <a:spLocks noChangeArrowheads="1"/>
          </p:cNvSpPr>
          <p:nvPr/>
        </p:nvSpPr>
        <p:spPr bwMode="auto">
          <a:xfrm rot="8579305" flipV="1">
            <a:off x="5922895" y="4704351"/>
            <a:ext cx="716008" cy="117836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38710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</a:t>
              </a:r>
              <a:r>
                <a:rPr lang="ko-KR" altLang="en-US" sz="1400" b="1">
                  <a:solidFill>
                    <a:srgbClr val="000000"/>
                  </a:solidFill>
                </a:rPr>
                <a:t>록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80" y="1836415"/>
            <a:ext cx="9685048" cy="5184576"/>
          </a:xfrm>
          <a:prstGeom prst="rect">
            <a:avLst/>
          </a:prstGeom>
        </p:spPr>
      </p:pic>
      <p:sp>
        <p:nvSpPr>
          <p:cNvPr id="23" name="사각형 설명선 22"/>
          <p:cNvSpPr/>
          <p:nvPr/>
        </p:nvSpPr>
        <p:spPr>
          <a:xfrm>
            <a:off x="5850756" y="1980431"/>
            <a:ext cx="4176464" cy="2664296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</a:rPr>
              <a:t>매물 종류를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선택한다</a:t>
            </a: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</a:rPr>
              <a:t>소재지를 정확하게 기입한다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</a:rPr>
              <a:t>단지리스트를 선택한다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면적은 공급</a:t>
            </a:r>
            <a:r>
              <a:rPr lang="en-US" altLang="ko-KR" sz="1100" b="1" smtClean="0">
                <a:solidFill>
                  <a:schemeClr val="tx1"/>
                </a:solidFill>
              </a:rPr>
              <a:t>/</a:t>
            </a:r>
            <a:r>
              <a:rPr lang="ko-KR" altLang="en-US" sz="1100" b="1" smtClean="0">
                <a:solidFill>
                  <a:schemeClr val="tx1"/>
                </a:solidFill>
              </a:rPr>
              <a:t>전용 면적으로 선택한다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동 호수를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틀리면 수정이 불가하므로 정확하게 입력한다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</a:rPr>
              <a:t>층정보는 직접 노출해야 </a:t>
            </a:r>
            <a:r>
              <a:rPr lang="ko-KR" altLang="en-US" sz="1100" b="1" smtClean="0">
                <a:solidFill>
                  <a:schemeClr val="tx1"/>
                </a:solidFill>
              </a:rPr>
              <a:t>네이버상에서 상위노출된다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방향기준은 </a:t>
            </a:r>
            <a:r>
              <a:rPr lang="en-US" altLang="ko-KR" sz="1100" b="1" smtClean="0">
                <a:solidFill>
                  <a:schemeClr val="tx1"/>
                </a:solidFill>
              </a:rPr>
              <a:t>8</a:t>
            </a:r>
            <a:r>
              <a:rPr lang="ko-KR" altLang="en-US" sz="1100" b="1" smtClean="0">
                <a:solidFill>
                  <a:schemeClr val="tx1"/>
                </a:solidFill>
              </a:rPr>
              <a:t>번의 거실과 안방 기준을 정한 후 선택한다</a:t>
            </a:r>
            <a:r>
              <a:rPr lang="en-US" altLang="ko-KR" sz="1100" b="1" smtClean="0">
                <a:solidFill>
                  <a:schemeClr val="tx1"/>
                </a:solidFill>
              </a:rPr>
              <a:t>.</a:t>
            </a: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방향을 선택한 기준을 거실인지 안방인지 선택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방수는 아파트의 경우 자동 적용된다</a:t>
            </a:r>
            <a:r>
              <a:rPr lang="en-US" altLang="ko-KR" sz="1100" b="1" smtClean="0">
                <a:solidFill>
                  <a:schemeClr val="tx1"/>
                </a:solidFill>
              </a:rPr>
              <a:t>. </a:t>
            </a:r>
            <a:r>
              <a:rPr lang="ko-KR" altLang="en-US" sz="1100" b="1" smtClean="0">
                <a:solidFill>
                  <a:schemeClr val="tx1"/>
                </a:solidFill>
              </a:rPr>
              <a:t>이외의 경우 직접입력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욕실수 역시 아파트의 경우 자동 적용된다</a:t>
            </a:r>
            <a:r>
              <a:rPr lang="en-US" altLang="ko-KR" sz="1100" b="1" smtClean="0">
                <a:solidFill>
                  <a:schemeClr val="tx1"/>
                </a:solidFill>
              </a:rPr>
              <a:t>. </a:t>
            </a:r>
            <a:r>
              <a:rPr lang="ko-KR" altLang="en-US" sz="1100" b="1" smtClean="0">
                <a:solidFill>
                  <a:schemeClr val="tx1"/>
                </a:solidFill>
              </a:rPr>
              <a:t>이외의 경우 직접입력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관리비는 단지 별로 상이 하므로 확인 후 원단위로 입력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관리 포함내역 확인 후 체크 한다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건축물용도 확인 후 선택 한다</a:t>
            </a:r>
            <a:r>
              <a:rPr lang="en-US" altLang="ko-KR" sz="1100" b="1" smtClean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24" name="직선 연결선 23"/>
          <p:cNvCxnSpPr/>
          <p:nvPr/>
        </p:nvCxnSpPr>
        <p:spPr>
          <a:xfrm>
            <a:off x="594172" y="2988543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594172" y="3347790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594172" y="3636615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94172" y="4039292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640550" y="4610593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810196" y="5076775"/>
            <a:ext cx="497268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820950" y="5378303"/>
            <a:ext cx="601695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849512" y="5671891"/>
            <a:ext cx="601695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853626" y="5940078"/>
            <a:ext cx="728052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807638" y="6290592"/>
            <a:ext cx="880943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826680" y="6573861"/>
            <a:ext cx="661865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타원 34"/>
          <p:cNvSpPr/>
          <p:nvPr/>
        </p:nvSpPr>
        <p:spPr>
          <a:xfrm>
            <a:off x="1451207" y="281713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1397854" y="317184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422645" y="346066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422644" y="3862550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422643" y="443424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451207" y="490003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488545" y="520151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46" name="직선 연결선 45"/>
          <p:cNvCxnSpPr/>
          <p:nvPr/>
        </p:nvCxnSpPr>
        <p:spPr>
          <a:xfrm>
            <a:off x="5418708" y="5379096"/>
            <a:ext cx="546995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5419243" y="5681417"/>
            <a:ext cx="410965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타원 47"/>
          <p:cNvSpPr/>
          <p:nvPr/>
        </p:nvSpPr>
        <p:spPr>
          <a:xfrm>
            <a:off x="6210796" y="520314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1530276" y="554810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9</a:t>
            </a:r>
            <a:endParaRPr lang="ko-KR" altLang="en-US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5850756" y="5508823"/>
            <a:ext cx="432048" cy="23507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smtClean="0"/>
              <a:t>10</a:t>
            </a:r>
            <a:endParaRPr lang="ko-KR" altLang="en-US" sz="800"/>
          </a:p>
        </p:txBody>
      </p:sp>
      <p:sp>
        <p:nvSpPr>
          <p:cNvPr id="52" name="타원 51"/>
          <p:cNvSpPr/>
          <p:nvPr/>
        </p:nvSpPr>
        <p:spPr>
          <a:xfrm>
            <a:off x="1581244" y="5796855"/>
            <a:ext cx="432048" cy="19961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smtClean="0"/>
              <a:t>11</a:t>
            </a:r>
            <a:endParaRPr lang="ko-KR" altLang="en-US" sz="800"/>
          </a:p>
        </p:txBody>
      </p:sp>
      <p:sp>
        <p:nvSpPr>
          <p:cNvPr id="53" name="타원 52"/>
          <p:cNvSpPr/>
          <p:nvPr/>
        </p:nvSpPr>
        <p:spPr>
          <a:xfrm>
            <a:off x="1688581" y="6094607"/>
            <a:ext cx="417759" cy="19598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smtClean="0"/>
              <a:t>12</a:t>
            </a:r>
            <a:endParaRPr lang="ko-KR" altLang="en-US" sz="800"/>
          </a:p>
        </p:txBody>
      </p:sp>
      <p:sp>
        <p:nvSpPr>
          <p:cNvPr id="54" name="타원 53"/>
          <p:cNvSpPr/>
          <p:nvPr/>
        </p:nvSpPr>
        <p:spPr>
          <a:xfrm>
            <a:off x="1458268" y="6392957"/>
            <a:ext cx="417759" cy="19598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smtClean="0"/>
              <a:t>13</a:t>
            </a:r>
            <a:endParaRPr lang="ko-KR" altLang="en-US" sz="800"/>
          </a:p>
        </p:txBody>
      </p:sp>
    </p:spTree>
    <p:extLst>
      <p:ext uri="{BB962C8B-B14F-4D97-AF65-F5344CB8AC3E}">
        <p14:creationId xmlns="" xmlns:p14="http://schemas.microsoft.com/office/powerpoint/2010/main" val="21880834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</a:t>
              </a:r>
              <a:r>
                <a:rPr lang="ko-KR" altLang="en-US" sz="1400" b="1">
                  <a:solidFill>
                    <a:srgbClr val="000000"/>
                  </a:solidFill>
                </a:rPr>
                <a:t>록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2" y="1836415"/>
            <a:ext cx="9041834" cy="5039294"/>
          </a:xfrm>
          <a:prstGeom prst="rect">
            <a:avLst/>
          </a:prstGeom>
        </p:spPr>
      </p:pic>
      <p:sp>
        <p:nvSpPr>
          <p:cNvPr id="42" name="사각형 설명선 41"/>
          <p:cNvSpPr/>
          <p:nvPr/>
        </p:nvSpPr>
        <p:spPr>
          <a:xfrm>
            <a:off x="6138788" y="2484487"/>
            <a:ext cx="4176464" cy="1512168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거래종류</a:t>
            </a:r>
            <a:r>
              <a:rPr lang="en-US" altLang="ko-KR" sz="1100" b="1" smtClean="0">
                <a:solidFill>
                  <a:schemeClr val="tx1"/>
                </a:solidFill>
              </a:rPr>
              <a:t>(</a:t>
            </a:r>
            <a:r>
              <a:rPr lang="ko-KR" altLang="en-US" sz="1100" b="1" smtClean="0">
                <a:solidFill>
                  <a:schemeClr val="tx1"/>
                </a:solidFill>
              </a:rPr>
              <a:t>매매</a:t>
            </a:r>
            <a:r>
              <a:rPr lang="en-US" altLang="ko-KR" sz="1100" b="1" smtClean="0">
                <a:solidFill>
                  <a:schemeClr val="tx1"/>
                </a:solidFill>
              </a:rPr>
              <a:t>,</a:t>
            </a:r>
            <a:r>
              <a:rPr lang="ko-KR" altLang="en-US" sz="1100" b="1" smtClean="0">
                <a:solidFill>
                  <a:schemeClr val="tx1"/>
                </a:solidFill>
              </a:rPr>
              <a:t>전세</a:t>
            </a:r>
            <a:r>
              <a:rPr lang="en-US" altLang="ko-KR" sz="1100" b="1" smtClean="0">
                <a:solidFill>
                  <a:schemeClr val="tx1"/>
                </a:solidFill>
              </a:rPr>
              <a:t>,</a:t>
            </a:r>
            <a:r>
              <a:rPr lang="ko-KR" altLang="en-US" sz="1100" b="1" smtClean="0">
                <a:solidFill>
                  <a:schemeClr val="tx1"/>
                </a:solidFill>
              </a:rPr>
              <a:t>월세 중 택일</a:t>
            </a:r>
            <a:r>
              <a:rPr lang="en-US" altLang="ko-KR" sz="1100" b="1" smtClean="0">
                <a:solidFill>
                  <a:schemeClr val="tx1"/>
                </a:solidFill>
              </a:rPr>
              <a:t>)</a:t>
            </a: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매매가 </a:t>
            </a:r>
            <a:r>
              <a:rPr lang="en-US" altLang="ko-KR" sz="1100" b="1" smtClean="0">
                <a:solidFill>
                  <a:schemeClr val="tx1"/>
                </a:solidFill>
              </a:rPr>
              <a:t>: </a:t>
            </a:r>
            <a:r>
              <a:rPr lang="ko-KR" altLang="en-US" sz="1100" b="1" smtClean="0">
                <a:solidFill>
                  <a:schemeClr val="tx1"/>
                </a:solidFill>
              </a:rPr>
              <a:t>광고 노출 금액 </a:t>
            </a:r>
            <a:r>
              <a:rPr lang="en-US" altLang="ko-KR" sz="1100" b="1" smtClean="0">
                <a:solidFill>
                  <a:schemeClr val="tx1"/>
                </a:solidFill>
              </a:rPr>
              <a:t>(</a:t>
            </a:r>
            <a:r>
              <a:rPr lang="ko-KR" altLang="en-US" sz="1100" b="1" smtClean="0">
                <a:solidFill>
                  <a:schemeClr val="tx1"/>
                </a:solidFill>
              </a:rPr>
              <a:t>노출 후 수정은 </a:t>
            </a:r>
            <a:r>
              <a:rPr lang="en-US" altLang="ko-KR" sz="1100" b="1" smtClean="0">
                <a:solidFill>
                  <a:schemeClr val="tx1"/>
                </a:solidFill>
              </a:rPr>
              <a:t>±20% </a:t>
            </a:r>
            <a:r>
              <a:rPr lang="ko-KR" altLang="en-US" sz="1100" b="1" smtClean="0">
                <a:solidFill>
                  <a:schemeClr val="tx1"/>
                </a:solidFill>
              </a:rPr>
              <a:t>만 가능함</a:t>
            </a:r>
            <a:r>
              <a:rPr lang="en-US" altLang="ko-KR" sz="1100" b="1" smtClean="0">
                <a:solidFill>
                  <a:schemeClr val="tx1"/>
                </a:solidFill>
              </a:rPr>
              <a:t>)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사진첨부는 최대 </a:t>
            </a:r>
            <a:r>
              <a:rPr lang="en-US" altLang="ko-KR" sz="1100" b="1" smtClean="0">
                <a:solidFill>
                  <a:schemeClr val="tx1"/>
                </a:solidFill>
              </a:rPr>
              <a:t>20</a:t>
            </a:r>
            <a:r>
              <a:rPr lang="ko-KR" altLang="en-US" sz="1100" b="1" smtClean="0">
                <a:solidFill>
                  <a:schemeClr val="tx1"/>
                </a:solidFill>
              </a:rPr>
              <a:t>장까지 가능하고 내부사진만 가능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시설정보는 </a:t>
            </a:r>
            <a:r>
              <a:rPr lang="en-US" altLang="ko-KR" sz="1100" b="1" smtClean="0">
                <a:solidFill>
                  <a:schemeClr val="tx1"/>
                </a:solidFill>
              </a:rPr>
              <a:t>50㎡</a:t>
            </a:r>
            <a:r>
              <a:rPr lang="ko-KR" altLang="en-US" sz="1100" b="1" smtClean="0">
                <a:solidFill>
                  <a:schemeClr val="tx1"/>
                </a:solidFill>
              </a:rPr>
              <a:t>이하만 선택 창이 활성하 된다</a:t>
            </a:r>
            <a:r>
              <a:rPr lang="en-US" altLang="ko-KR" sz="1100" b="1" smtClean="0">
                <a:solidFill>
                  <a:schemeClr val="tx1"/>
                </a:solidFill>
              </a:rPr>
              <a:t>.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입주가능일은 되도록 정확하게 입력 하고 협의 가능에 체크한다</a:t>
            </a:r>
            <a:r>
              <a:rPr lang="en-US" altLang="ko-KR" sz="1100" b="1" smtClean="0">
                <a:solidFill>
                  <a:schemeClr val="tx1"/>
                </a:solidFill>
              </a:rPr>
              <a:t>.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cxnSp>
        <p:nvCxnSpPr>
          <p:cNvPr id="43" name="직선 연결선 42"/>
          <p:cNvCxnSpPr/>
          <p:nvPr/>
        </p:nvCxnSpPr>
        <p:spPr>
          <a:xfrm>
            <a:off x="666180" y="2339678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629616" y="2700511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>
            <a:off x="613737" y="4169812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816964" y="6713907"/>
            <a:ext cx="661863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499923" y="4611386"/>
            <a:ext cx="546995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타원 54"/>
          <p:cNvSpPr/>
          <p:nvPr/>
        </p:nvSpPr>
        <p:spPr>
          <a:xfrm>
            <a:off x="1458268" y="2161378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1314252" y="255649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1242244" y="403593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1098228" y="442870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1468539" y="655621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42969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모바일확인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23" y="1720445"/>
            <a:ext cx="5513441" cy="530054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644" y="1445872"/>
            <a:ext cx="5256584" cy="5423959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5" name="사각형 설명선 24"/>
          <p:cNvSpPr/>
          <p:nvPr/>
        </p:nvSpPr>
        <p:spPr>
          <a:xfrm>
            <a:off x="1338762" y="3708623"/>
            <a:ext cx="3071834" cy="3024336"/>
          </a:xfrm>
          <a:prstGeom prst="wedgeRectCallout">
            <a:avLst>
              <a:gd name="adj1" fmla="val 57481"/>
              <a:gd name="adj2" fmla="val -1188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포커스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검증완료 후 네이버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매경 동시노출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</a:t>
            </a:r>
            <a:b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일반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 없이 매경에만 노출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모바일확</a:t>
            </a:r>
            <a:r>
              <a:rPr lang="ko-KR" altLang="en-US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: 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  네이버계정 있을시 매물검증방법 네이버부동산에 집주인마크 표시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</a:t>
            </a:r>
            <a:r>
              <a:rPr lang="ko-KR" altLang="en-US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소유자명 소유자 휴대폰 번호 필수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 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법인명의와 의뢰인 휴대폰번호 의뢰인 명함이 사업자 첨부 필수 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 네이버계정 있어야 한다</a:t>
            </a:r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협조안내 문자 발송은 소장님 폰에 엔플러스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 설치 되 있어야 가능 아니오로 선택 해도 무관함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필수 동의 체크</a:t>
            </a:r>
            <a:r>
              <a:rPr lang="en-US" altLang="ko-KR" sz="105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선택동의 체크시 매경 홈페이지에 매물전송 가능 </a:t>
            </a:r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51721" y="2955338"/>
            <a:ext cx="3094779" cy="68127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25569" y="286696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914652" y="1845941"/>
            <a:ext cx="576064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740158" y="170206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130676" y="4788743"/>
            <a:ext cx="4896544" cy="29099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4995434" y="4628668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5123561" y="5177361"/>
            <a:ext cx="4896544" cy="50405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4996931" y="507973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862208" y="6588943"/>
            <a:ext cx="576064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4740158" y="644492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778748" y="5724847"/>
            <a:ext cx="792088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5572995" y="568485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50501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277591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모바일확인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97" y="1836415"/>
            <a:ext cx="6010319" cy="4505358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38" name="직사각형 37"/>
          <p:cNvSpPr/>
          <p:nvPr/>
        </p:nvSpPr>
        <p:spPr>
          <a:xfrm>
            <a:off x="390724" y="1836415"/>
            <a:ext cx="576064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394372" y="5993827"/>
            <a:ext cx="648072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458268" y="3476879"/>
            <a:ext cx="2232248" cy="80780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386260" y="2340471"/>
            <a:ext cx="2232248" cy="72248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212259" y="1748044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252515" y="2252100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317268" y="342059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2135493" y="599382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6" name="사각형 설명선 45"/>
          <p:cNvSpPr/>
          <p:nvPr/>
        </p:nvSpPr>
        <p:spPr>
          <a:xfrm>
            <a:off x="5060948" y="1637491"/>
            <a:ext cx="4176464" cy="1584176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안내사항 동의 체크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모바일확인시 등기부 첨부는 선택사항으로 안넣어도 된다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쿠폰은 자동 적용 된다</a:t>
            </a:r>
            <a:endParaRPr lang="en-US" altLang="ko-KR" sz="1100" b="1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결제 클릭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pic>
        <p:nvPicPr>
          <p:cNvPr id="21" name="그림 20" descr="소유자확인문자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1080" y="3423441"/>
            <a:ext cx="2357454" cy="3429593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2" name="사각형 설명선 21"/>
          <p:cNvSpPr/>
          <p:nvPr/>
        </p:nvSpPr>
        <p:spPr>
          <a:xfrm>
            <a:off x="8132782" y="4066383"/>
            <a:ext cx="2357454" cy="1643074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 확인 안내문자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소유자는 사진과 같은 안내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문자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를 받고 홍보의뢰 인하기의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을 클릭하고 네이버 아이디로 로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그인하여 매물이 거래가능한 매물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인지 확인 해줘야 한다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05752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모바일확인</a:t>
              </a:r>
              <a:r>
                <a:rPr lang="en-US" altLang="ko-KR" sz="1400" b="1" smtClean="0">
                  <a:solidFill>
                    <a:srgbClr val="000000"/>
                  </a:solidFill>
                </a:rPr>
                <a:t>V2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33" y="1836415"/>
            <a:ext cx="4860859" cy="5112568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40" y="1548383"/>
            <a:ext cx="4380455" cy="3176611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3" name="사각형 설명선 22"/>
          <p:cNvSpPr/>
          <p:nvPr/>
        </p:nvSpPr>
        <p:spPr>
          <a:xfrm>
            <a:off x="5922764" y="2628503"/>
            <a:ext cx="4176464" cy="3240360"/>
          </a:xfrm>
          <a:prstGeom prst="wedgeRectCallout">
            <a:avLst>
              <a:gd name="adj1" fmla="val -43807"/>
              <a:gd name="adj2" fmla="val 695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모바일확인</a:t>
            </a:r>
            <a:r>
              <a:rPr lang="en-US" altLang="ko-KR" sz="1100" b="1" smtClean="0">
                <a:solidFill>
                  <a:schemeClr val="tx1"/>
                </a:solidFill>
              </a:rPr>
              <a:t>V2</a:t>
            </a:r>
            <a:r>
              <a:rPr lang="ko-KR" altLang="en-US" sz="1100" b="1" smtClean="0">
                <a:solidFill>
                  <a:schemeClr val="tx1"/>
                </a:solidFill>
              </a:rPr>
              <a:t>선택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소유자 이름</a:t>
            </a:r>
            <a:r>
              <a:rPr lang="en-US" altLang="ko-KR" sz="1100" b="1" smtClean="0">
                <a:solidFill>
                  <a:schemeClr val="tx1"/>
                </a:solidFill>
              </a:rPr>
              <a:t>, </a:t>
            </a:r>
            <a:r>
              <a:rPr lang="ko-KR" altLang="en-US" sz="1100" b="1" smtClean="0">
                <a:solidFill>
                  <a:schemeClr val="tx1"/>
                </a:solidFill>
              </a:rPr>
              <a:t>소유자 성별</a:t>
            </a:r>
            <a:r>
              <a:rPr lang="en-US" altLang="ko-KR" sz="1100" b="1" smtClean="0">
                <a:solidFill>
                  <a:schemeClr val="tx1"/>
                </a:solidFill>
              </a:rPr>
              <a:t>, </a:t>
            </a:r>
            <a:r>
              <a:rPr lang="ko-KR" altLang="en-US" sz="1100" b="1" smtClean="0">
                <a:solidFill>
                  <a:schemeClr val="tx1"/>
                </a:solidFill>
              </a:rPr>
              <a:t>소유자 명의 휴대폰통신사 번호입력 필수 소유자 명의 휴대폰이 아닌경우 실패</a:t>
            </a:r>
            <a:r>
              <a:rPr lang="en-US" altLang="ko-KR" sz="1100" b="1" smtClean="0">
                <a:solidFill>
                  <a:schemeClr val="tx1"/>
                </a:solidFill>
              </a:rPr>
              <a:t/>
            </a:r>
            <a:br>
              <a:rPr lang="en-US" altLang="ko-KR" sz="1100" b="1" smtClean="0">
                <a:solidFill>
                  <a:schemeClr val="tx1"/>
                </a:solidFill>
              </a:rPr>
            </a:br>
            <a:r>
              <a:rPr lang="ko-KR" altLang="en-US" sz="1100" b="1" smtClean="0">
                <a:solidFill>
                  <a:schemeClr val="tx1"/>
                </a:solidFill>
              </a:rPr>
              <a:t>전화번호 오기재 실패시 한번만 수정 후 재검증 가능하다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정보제공 동의 필수 체크</a:t>
            </a:r>
            <a:r>
              <a:rPr lang="en-US" altLang="ko-KR" sz="1100" b="1">
                <a:solidFill>
                  <a:schemeClr val="tx1"/>
                </a:solidFill>
              </a:rPr>
              <a:t/>
            </a:r>
            <a:br>
              <a:rPr lang="en-US" altLang="ko-KR" sz="1100" b="1">
                <a:solidFill>
                  <a:schemeClr val="tx1"/>
                </a:solidFill>
              </a:rPr>
            </a:br>
            <a:r>
              <a:rPr lang="ko-KR" altLang="en-US" sz="1100" b="1" smtClean="0">
                <a:solidFill>
                  <a:schemeClr val="tx1"/>
                </a:solidFill>
              </a:rPr>
              <a:t>선택사항 체크시 매경 홈페이지 매물 전송 가능</a:t>
            </a:r>
            <a:endParaRPr lang="en-US" altLang="ko-KR" sz="1100" b="1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등기부 등본 첨부</a:t>
            </a:r>
            <a:r>
              <a:rPr lang="en-US" altLang="ko-KR" sz="1100" b="1" smtClean="0">
                <a:solidFill>
                  <a:schemeClr val="tx1"/>
                </a:solidFill>
              </a:rPr>
              <a:t/>
            </a:r>
            <a:br>
              <a:rPr lang="en-US" altLang="ko-KR" sz="1100" b="1" smtClean="0">
                <a:solidFill>
                  <a:schemeClr val="tx1"/>
                </a:solidFill>
              </a:rPr>
            </a:br>
            <a:r>
              <a:rPr lang="en-US" altLang="ko-KR" sz="1100" b="1" smtClean="0">
                <a:solidFill>
                  <a:schemeClr val="tx1"/>
                </a:solidFill>
              </a:rPr>
              <a:t>-</a:t>
            </a:r>
            <a:r>
              <a:rPr lang="ko-KR" altLang="en-US" sz="1100" b="1" smtClean="0">
                <a:solidFill>
                  <a:schemeClr val="tx1"/>
                </a:solidFill>
              </a:rPr>
              <a:t>첨부시 </a:t>
            </a:r>
            <a:r>
              <a:rPr lang="en-US" altLang="ko-KR" sz="1100" b="1" smtClean="0">
                <a:solidFill>
                  <a:schemeClr val="tx1"/>
                </a:solidFill>
              </a:rPr>
              <a:t>PDF </a:t>
            </a:r>
            <a:r>
              <a:rPr lang="ko-KR" altLang="en-US" sz="1100" b="1" smtClean="0">
                <a:solidFill>
                  <a:schemeClr val="tx1"/>
                </a:solidFill>
              </a:rPr>
              <a:t>또는 이미지 파일로만 첨부가능</a:t>
            </a:r>
            <a:r>
              <a:rPr lang="en-US" altLang="ko-KR" sz="1100" b="1">
                <a:solidFill>
                  <a:schemeClr val="tx1"/>
                </a:solidFill>
              </a:rPr>
              <a:t/>
            </a:r>
            <a:br>
              <a:rPr lang="en-US" altLang="ko-KR" sz="1100" b="1">
                <a:solidFill>
                  <a:schemeClr val="tx1"/>
                </a:solidFill>
              </a:rPr>
            </a:br>
            <a:r>
              <a:rPr lang="en-US" altLang="ko-KR" sz="1100" b="1" smtClean="0">
                <a:solidFill>
                  <a:schemeClr val="tx1"/>
                </a:solidFill>
              </a:rPr>
              <a:t>-PDF</a:t>
            </a:r>
            <a:r>
              <a:rPr lang="ko-KR" altLang="en-US" sz="1100" b="1" smtClean="0">
                <a:solidFill>
                  <a:schemeClr val="tx1"/>
                </a:solidFill>
              </a:rPr>
              <a:t>첨부 추천 첨부방법은 </a:t>
            </a:r>
            <a:r>
              <a:rPr lang="en-US" altLang="ko-KR" sz="1100" b="1" smtClean="0">
                <a:solidFill>
                  <a:schemeClr val="tx1"/>
                </a:solidFill>
              </a:rPr>
              <a:t>*</a:t>
            </a:r>
            <a:r>
              <a:rPr lang="ko-KR" altLang="en-US" sz="1100" b="1" smtClean="0">
                <a:solidFill>
                  <a:schemeClr val="tx1"/>
                </a:solidFill>
              </a:rPr>
              <a:t>별첨</a:t>
            </a:r>
            <a:endParaRPr lang="en-US" altLang="ko-KR" sz="1100" b="1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쿠폰은 작동 적용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결제 클릭</a:t>
            </a:r>
            <a:endParaRPr lang="en-US" altLang="ko-KR" sz="1100" b="1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47371" y="2484487"/>
            <a:ext cx="736072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191058" y="4932759"/>
            <a:ext cx="3363554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28948" y="6012879"/>
            <a:ext cx="576064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191058" y="6444927"/>
            <a:ext cx="1653204" cy="2880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316411" y="237975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036491" y="478874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34132" y="590814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36491" y="634019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587759" y="4392699"/>
            <a:ext cx="432805" cy="21898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906540" y="1908423"/>
            <a:ext cx="1656184" cy="57606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3762524" y="1820052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4451735" y="428468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45811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3789759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모바일확인</a:t>
              </a:r>
              <a:r>
                <a:rPr lang="en-US" altLang="ko-KR" sz="1400" b="1" smtClean="0">
                  <a:solidFill>
                    <a:srgbClr val="000000"/>
                  </a:solidFill>
                </a:rPr>
                <a:t>V2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로켓등록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13" y="1908423"/>
            <a:ext cx="6053182" cy="165260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276" y="2356126"/>
            <a:ext cx="5911673" cy="4376833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36" name="사각형 설명선 35"/>
          <p:cNvSpPr/>
          <p:nvPr/>
        </p:nvSpPr>
        <p:spPr>
          <a:xfrm>
            <a:off x="6786860" y="1494615"/>
            <a:ext cx="3600400" cy="4015348"/>
          </a:xfrm>
          <a:prstGeom prst="wedgeRectCallout">
            <a:avLst>
              <a:gd name="adj1" fmla="val -41558"/>
              <a:gd name="adj2" fmla="val 56315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모바일확인</a:t>
            </a:r>
            <a:r>
              <a:rPr lang="en-US" altLang="ko-KR" sz="1100" b="1" smtClean="0">
                <a:solidFill>
                  <a:schemeClr val="tx1"/>
                </a:solidFill>
              </a:rPr>
              <a:t>V2</a:t>
            </a:r>
            <a:r>
              <a:rPr lang="ko-KR" altLang="en-US" sz="1100" b="1" smtClean="0">
                <a:solidFill>
                  <a:schemeClr val="tx1"/>
                </a:solidFill>
              </a:rPr>
              <a:t>로켓</a:t>
            </a:r>
            <a:r>
              <a:rPr lang="en-US" altLang="ko-KR" sz="1100" b="1" smtClean="0">
                <a:solidFill>
                  <a:schemeClr val="tx1"/>
                </a:solidFill>
              </a:rPr>
              <a:t>1000, </a:t>
            </a:r>
            <a:r>
              <a:rPr lang="ko-KR" altLang="en-US" sz="1100" b="1" smtClean="0">
                <a:solidFill>
                  <a:schemeClr val="tx1"/>
                </a:solidFill>
              </a:rPr>
              <a:t>모바일확인</a:t>
            </a:r>
            <a:r>
              <a:rPr lang="en-US" altLang="ko-KR" sz="1100" b="1" smtClean="0">
                <a:solidFill>
                  <a:schemeClr val="tx1"/>
                </a:solidFill>
              </a:rPr>
              <a:t>V2</a:t>
            </a:r>
            <a:r>
              <a:rPr lang="ko-KR" altLang="en-US" sz="1100" b="1" smtClean="0">
                <a:solidFill>
                  <a:schemeClr val="tx1"/>
                </a:solidFill>
              </a:rPr>
              <a:t>로켓</a:t>
            </a:r>
            <a:r>
              <a:rPr lang="en-US" altLang="ko-KR" sz="1100" b="1" smtClean="0">
                <a:solidFill>
                  <a:schemeClr val="tx1"/>
                </a:solidFill>
              </a:rPr>
              <a:t>2000</a:t>
            </a:r>
            <a:br>
              <a:rPr lang="en-US" altLang="ko-KR" sz="1100" b="1" smtClean="0">
                <a:solidFill>
                  <a:schemeClr val="tx1"/>
                </a:solidFill>
              </a:rPr>
            </a:br>
            <a:r>
              <a:rPr lang="en-US" altLang="ko-KR" sz="1100" b="1" smtClean="0">
                <a:solidFill>
                  <a:schemeClr val="tx1"/>
                </a:solidFill>
              </a:rPr>
              <a:t>-</a:t>
            </a:r>
            <a:r>
              <a:rPr lang="ko-KR" altLang="en-US" sz="1100" b="1" smtClean="0">
                <a:solidFill>
                  <a:schemeClr val="tx1"/>
                </a:solidFill>
              </a:rPr>
              <a:t>로켓</a:t>
            </a:r>
            <a:r>
              <a:rPr lang="en-US" altLang="ko-KR" sz="1100" b="1" smtClean="0">
                <a:solidFill>
                  <a:schemeClr val="tx1"/>
                </a:solidFill>
              </a:rPr>
              <a:t>1000</a:t>
            </a:r>
            <a:r>
              <a:rPr lang="ko-KR" altLang="en-US" sz="1100" b="1" smtClean="0">
                <a:solidFill>
                  <a:schemeClr val="tx1"/>
                </a:solidFill>
              </a:rPr>
              <a:t>은 충전금 </a:t>
            </a:r>
            <a:r>
              <a:rPr lang="en-US" altLang="ko-KR" sz="1100" b="1" smtClean="0">
                <a:solidFill>
                  <a:schemeClr val="tx1"/>
                </a:solidFill>
              </a:rPr>
              <a:t>1,000</a:t>
            </a:r>
            <a:r>
              <a:rPr lang="ko-KR" altLang="en-US" sz="1100" b="1" smtClean="0">
                <a:solidFill>
                  <a:schemeClr val="tx1"/>
                </a:solidFill>
              </a:rPr>
              <a:t>원 필요 한번만 사용가능 등기부 등본 첨부 불필요</a:t>
            </a:r>
            <a:r>
              <a:rPr lang="en-US" altLang="ko-KR" sz="1100" b="1" smtClean="0">
                <a:solidFill>
                  <a:schemeClr val="tx1"/>
                </a:solidFill>
              </a:rPr>
              <a:t/>
            </a:r>
            <a:br>
              <a:rPr lang="en-US" altLang="ko-KR" sz="1100" b="1" smtClean="0">
                <a:solidFill>
                  <a:schemeClr val="tx1"/>
                </a:solidFill>
              </a:rPr>
            </a:br>
            <a:r>
              <a:rPr lang="en-US" altLang="ko-KR" sz="1100" b="1" smtClean="0">
                <a:solidFill>
                  <a:schemeClr val="tx1"/>
                </a:solidFill>
              </a:rPr>
              <a:t>-</a:t>
            </a:r>
            <a:r>
              <a:rPr lang="ko-KR" altLang="en-US" sz="1100" b="1" smtClean="0">
                <a:solidFill>
                  <a:schemeClr val="tx1"/>
                </a:solidFill>
              </a:rPr>
              <a:t>로켓</a:t>
            </a:r>
            <a:r>
              <a:rPr lang="en-US" altLang="ko-KR" sz="1100" b="1" smtClean="0">
                <a:solidFill>
                  <a:schemeClr val="tx1"/>
                </a:solidFill>
              </a:rPr>
              <a:t>2000</a:t>
            </a:r>
            <a:r>
              <a:rPr lang="ko-KR" altLang="en-US" sz="1100" b="1" smtClean="0">
                <a:solidFill>
                  <a:schemeClr val="tx1"/>
                </a:solidFill>
              </a:rPr>
              <a:t>은 충전금 </a:t>
            </a:r>
            <a:r>
              <a:rPr lang="en-US" altLang="ko-KR" sz="1100" b="1" smtClean="0">
                <a:solidFill>
                  <a:schemeClr val="tx1"/>
                </a:solidFill>
              </a:rPr>
              <a:t>2,000</a:t>
            </a:r>
            <a:r>
              <a:rPr lang="ko-KR" altLang="en-US" sz="1100" b="1" smtClean="0">
                <a:solidFill>
                  <a:schemeClr val="tx1"/>
                </a:solidFill>
              </a:rPr>
              <a:t>원 필요 노출일 </a:t>
            </a:r>
            <a:r>
              <a:rPr lang="en-US" altLang="ko-KR" sz="1100" b="1" smtClean="0">
                <a:solidFill>
                  <a:schemeClr val="tx1"/>
                </a:solidFill>
              </a:rPr>
              <a:t>30</a:t>
            </a:r>
            <a:r>
              <a:rPr lang="ko-KR" altLang="en-US" sz="1100" b="1" smtClean="0">
                <a:solidFill>
                  <a:schemeClr val="tx1"/>
                </a:solidFill>
              </a:rPr>
              <a:t>일 이내 동일 매물 로켓등록 접수비 무료 최대 </a:t>
            </a:r>
            <a:r>
              <a:rPr lang="en-US" altLang="ko-KR" sz="1100" b="1" smtClean="0">
                <a:solidFill>
                  <a:schemeClr val="tx1"/>
                </a:solidFill>
              </a:rPr>
              <a:t>5</a:t>
            </a:r>
            <a:r>
              <a:rPr lang="ko-KR" altLang="en-US" sz="1100" b="1" smtClean="0">
                <a:solidFill>
                  <a:schemeClr val="tx1"/>
                </a:solidFill>
              </a:rPr>
              <a:t>회가능</a:t>
            </a:r>
            <a:r>
              <a:rPr lang="en-US" altLang="ko-KR" sz="1100" b="1" smtClean="0">
                <a:solidFill>
                  <a:schemeClr val="tx1"/>
                </a:solidFill>
              </a:rPr>
              <a:t/>
            </a:r>
            <a:br>
              <a:rPr lang="en-US" altLang="ko-KR" sz="1100" b="1" smtClean="0">
                <a:solidFill>
                  <a:schemeClr val="tx1"/>
                </a:solidFill>
              </a:rPr>
            </a:br>
            <a:r>
              <a:rPr lang="en-US" altLang="ko-KR" sz="1100" b="1" smtClean="0">
                <a:solidFill>
                  <a:schemeClr val="tx1"/>
                </a:solidFill>
              </a:rPr>
              <a:t>-</a:t>
            </a:r>
            <a:r>
              <a:rPr lang="ko-KR" altLang="en-US" sz="1100" b="1" smtClean="0">
                <a:solidFill>
                  <a:schemeClr val="tx1"/>
                </a:solidFill>
              </a:rPr>
              <a:t>재접수 예약기능 재공</a:t>
            </a:r>
            <a:r>
              <a:rPr lang="en-US" altLang="ko-KR" sz="1100" b="1" smtClean="0">
                <a:solidFill>
                  <a:schemeClr val="tx1"/>
                </a:solidFill>
              </a:rPr>
              <a:t/>
            </a:r>
            <a:br>
              <a:rPr lang="en-US" altLang="ko-KR" sz="1100" b="1" smtClean="0">
                <a:solidFill>
                  <a:schemeClr val="tx1"/>
                </a:solidFill>
              </a:rPr>
            </a:br>
            <a:r>
              <a:rPr lang="en-US" altLang="ko-KR" sz="1100" b="1" smtClean="0">
                <a:solidFill>
                  <a:schemeClr val="tx1"/>
                </a:solidFill>
              </a:rPr>
              <a:t>-</a:t>
            </a:r>
            <a:r>
              <a:rPr lang="ko-KR" altLang="en-US" sz="1100" b="1" smtClean="0">
                <a:solidFill>
                  <a:schemeClr val="tx1"/>
                </a:solidFill>
              </a:rPr>
              <a:t>재접수 예약은 확인매물관리 화면 바로 아래 로켓등록 전용메뉴에서 이용가능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소유자 이름</a:t>
            </a:r>
            <a:r>
              <a:rPr lang="en-US" altLang="ko-KR" sz="1100" b="1" smtClean="0">
                <a:solidFill>
                  <a:schemeClr val="tx1"/>
                </a:solidFill>
              </a:rPr>
              <a:t>, </a:t>
            </a:r>
            <a:r>
              <a:rPr lang="ko-KR" altLang="en-US" sz="1100" b="1" smtClean="0">
                <a:solidFill>
                  <a:schemeClr val="tx1"/>
                </a:solidFill>
              </a:rPr>
              <a:t>소유자 성별</a:t>
            </a:r>
            <a:r>
              <a:rPr lang="en-US" altLang="ko-KR" sz="1100" b="1" smtClean="0">
                <a:solidFill>
                  <a:schemeClr val="tx1"/>
                </a:solidFill>
              </a:rPr>
              <a:t>, </a:t>
            </a:r>
            <a:r>
              <a:rPr lang="ko-KR" altLang="en-US" sz="1100" b="1" smtClean="0">
                <a:solidFill>
                  <a:schemeClr val="tx1"/>
                </a:solidFill>
              </a:rPr>
              <a:t>소유자 명의 휴대폰통신사 번호입력 필수 소유자 명의 휴대폰이 아닌경우 실패</a:t>
            </a:r>
            <a:r>
              <a:rPr lang="en-US" altLang="ko-KR" sz="1100" b="1" smtClean="0">
                <a:solidFill>
                  <a:schemeClr val="tx1"/>
                </a:solidFill>
              </a:rPr>
              <a:t/>
            </a:r>
            <a:br>
              <a:rPr lang="en-US" altLang="ko-KR" sz="1100" b="1" smtClean="0">
                <a:solidFill>
                  <a:schemeClr val="tx1"/>
                </a:solidFill>
              </a:rPr>
            </a:br>
            <a:r>
              <a:rPr lang="ko-KR" altLang="en-US" sz="1100" b="1" smtClean="0">
                <a:solidFill>
                  <a:schemeClr val="tx1"/>
                </a:solidFill>
              </a:rPr>
              <a:t>전화번호 오기재 실패시 한번만 수정 후 재검증 가능하다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정보제공 동의 필수 체크</a:t>
            </a:r>
            <a:r>
              <a:rPr lang="en-US" altLang="ko-KR" sz="1100" b="1">
                <a:solidFill>
                  <a:schemeClr val="tx1"/>
                </a:solidFill>
              </a:rPr>
              <a:t/>
            </a:r>
            <a:br>
              <a:rPr lang="en-US" altLang="ko-KR" sz="1100" b="1">
                <a:solidFill>
                  <a:schemeClr val="tx1"/>
                </a:solidFill>
              </a:rPr>
            </a:br>
            <a:r>
              <a:rPr lang="ko-KR" altLang="en-US" sz="1100" b="1" smtClean="0">
                <a:solidFill>
                  <a:schemeClr val="tx1"/>
                </a:solidFill>
              </a:rPr>
              <a:t>선택사항 체크시 매경 홈페이지 매물 전송 가능</a:t>
            </a:r>
            <a:endParaRPr lang="en-US" altLang="ko-KR" sz="1100" b="1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쿠폰은 작동 적용</a:t>
            </a:r>
            <a:endParaRPr lang="en-US" altLang="ko-KR" sz="1100" b="1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smtClean="0">
                <a:solidFill>
                  <a:schemeClr val="tx1"/>
                </a:solidFill>
              </a:rPr>
              <a:t>결제 클릭</a:t>
            </a:r>
            <a:endParaRPr lang="en-US" altLang="ko-KR" sz="1100" b="1" smtClean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489928" y="1945907"/>
            <a:ext cx="896331" cy="104263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552748" y="2356126"/>
            <a:ext cx="1129656" cy="128361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2538388" y="2868169"/>
            <a:ext cx="4032448" cy="48041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557882" y="4068662"/>
            <a:ext cx="896331" cy="24012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474788" y="4572719"/>
            <a:ext cx="2367856" cy="64807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522685" y="6502645"/>
            <a:ext cx="576064" cy="19806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316411" y="183641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1449871" y="2179384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2371911" y="274293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1414659" y="390738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2332635" y="439597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3402484" y="634090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6" name="그림 25" descr="모바일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18468" y="5423705"/>
            <a:ext cx="2272030" cy="1285884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8" name="직사각형 27"/>
          <p:cNvSpPr/>
          <p:nvPr/>
        </p:nvSpPr>
        <p:spPr>
          <a:xfrm>
            <a:off x="8489972" y="6423837"/>
            <a:ext cx="1214446" cy="240129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ko-KR" altLang="en-US" sz="14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확인문자</a:t>
            </a:r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92477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홍보확인</a:t>
              </a:r>
              <a:r>
                <a:rPr lang="ko-KR" altLang="en-US" sz="1400" b="1">
                  <a:solidFill>
                    <a:srgbClr val="000000"/>
                  </a:solidFill>
                </a:rPr>
                <a:t>서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99" y="1836415"/>
            <a:ext cx="6038894" cy="947744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96" y="3204567"/>
            <a:ext cx="6110332" cy="2352692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9" name="타원 28"/>
          <p:cNvSpPr/>
          <p:nvPr/>
        </p:nvSpPr>
        <p:spPr>
          <a:xfrm>
            <a:off x="977690" y="197143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027213" y="241247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954212" y="342059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252515" y="370862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2764683" y="374790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244403" y="529279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332" y="1514640"/>
            <a:ext cx="4320480" cy="1185871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2" name="AutoShape 13"/>
          <p:cNvSpPr>
            <a:spLocks noChangeArrowheads="1"/>
          </p:cNvSpPr>
          <p:nvPr/>
        </p:nvSpPr>
        <p:spPr bwMode="auto">
          <a:xfrm flipV="1">
            <a:off x="1324270" y="2015940"/>
            <a:ext cx="566045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3" name="AutoShape 13"/>
          <p:cNvSpPr>
            <a:spLocks noChangeArrowheads="1"/>
          </p:cNvSpPr>
          <p:nvPr/>
        </p:nvSpPr>
        <p:spPr bwMode="auto">
          <a:xfrm rot="2700000" flipV="1">
            <a:off x="1160122" y="2785535"/>
            <a:ext cx="566045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447371" y="2147388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521098" y="2588428"/>
            <a:ext cx="601694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574158" y="3594960"/>
            <a:ext cx="452062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532712" y="3837557"/>
            <a:ext cx="728052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970436" y="3885365"/>
            <a:ext cx="601695" cy="793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450156" y="5292799"/>
            <a:ext cx="896331" cy="24012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사각형 설명선 38"/>
          <p:cNvSpPr/>
          <p:nvPr/>
        </p:nvSpPr>
        <p:spPr>
          <a:xfrm>
            <a:off x="6930876" y="1764407"/>
            <a:ext cx="2916418" cy="4536504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전화확인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의뢰인과 통화하여 매물정보의 진정성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존부 및 홍보확인 여부를 확인하는 매물검증방법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 확인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의뢰인이 중개업소에 제공한 홍보확인서를 통해 중개업소가 등록한 매물정보의 진정성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거래가능 여부등을 확인하는 매물검증방법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개인명의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 선택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소유자명이나 법인 명의 입력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소유자와의 관계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개인명의 시 본인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법인명의시 직원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종중의 경우 대표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정보제공 동의 필수 체크</a:t>
            </a:r>
            <a:r>
              <a:rPr lang="en-US" altLang="ko-KR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r>
              <a:rPr lang="ko-KR" altLang="en-US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선택사항 체크시 매경 홈페이지 매물 전송 </a:t>
            </a:r>
            <a:r>
              <a:rPr lang="ko-KR" altLang="en-US" sz="110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가능</a:t>
            </a:r>
            <a:endParaRPr lang="en-US" altLang="ko-KR" sz="110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15857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홍보확인</a:t>
              </a:r>
              <a:r>
                <a:rPr lang="ko-KR" altLang="en-US" sz="1400" b="1">
                  <a:solidFill>
                    <a:srgbClr val="000000"/>
                  </a:solidFill>
                </a:rPr>
                <a:t>서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83" y="1843786"/>
            <a:ext cx="3816297" cy="481716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7" name="직사각형 26"/>
          <p:cNvSpPr/>
          <p:nvPr/>
        </p:nvSpPr>
        <p:spPr>
          <a:xfrm>
            <a:off x="1098229" y="3431321"/>
            <a:ext cx="863846" cy="27730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AutoShape 13"/>
          <p:cNvSpPr>
            <a:spLocks noChangeArrowheads="1"/>
          </p:cNvSpPr>
          <p:nvPr/>
        </p:nvSpPr>
        <p:spPr bwMode="auto">
          <a:xfrm rot="19800000" flipV="1">
            <a:off x="1772302" y="3125212"/>
            <a:ext cx="566045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874813" y="348160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544" y="2340471"/>
            <a:ext cx="3496072" cy="4015289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372" y="2431920"/>
            <a:ext cx="2448272" cy="1262072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36" name="직사각형 35"/>
          <p:cNvSpPr/>
          <p:nvPr/>
        </p:nvSpPr>
        <p:spPr>
          <a:xfrm>
            <a:off x="4410596" y="3266156"/>
            <a:ext cx="359790" cy="22107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4163703" y="328118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791102" y="6079521"/>
            <a:ext cx="504056" cy="138651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3575207" y="6041430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676" y="1980431"/>
            <a:ext cx="3024336" cy="126382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676" y="3708623"/>
            <a:ext cx="3021210" cy="1228611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676" y="5436815"/>
            <a:ext cx="3024336" cy="122413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41" name="사각형 설명선 40"/>
          <p:cNvSpPr/>
          <p:nvPr/>
        </p:nvSpPr>
        <p:spPr>
          <a:xfrm>
            <a:off x="8227020" y="2340471"/>
            <a:ext cx="2268346" cy="3635887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전자 홍보확인서 작성하기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클릭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전자홍보확인서 작성 시작 클릭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작성하기 클릭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마우스 왼쪽 누른 뒤 동의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체크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홍보의뢰인 이름 마우스로 작성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꼭 정자로 작성 할 것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개인명의시 의뢰인 이름작성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법인명의시 직원이름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b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종중명의시 종중 대표이름 작성 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 서명 마우스로 작성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4986660" y="180368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4986659" y="353188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4986658" y="5260073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12458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홍보확인</a:t>
              </a:r>
              <a:r>
                <a:rPr lang="ko-KR" altLang="en-US" sz="1400" b="1">
                  <a:solidFill>
                    <a:srgbClr val="000000"/>
                  </a:solidFill>
                </a:rPr>
                <a:t>서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63" y="1836415"/>
            <a:ext cx="3514077" cy="4968552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30" name="직사각형 29"/>
          <p:cNvSpPr/>
          <p:nvPr/>
        </p:nvSpPr>
        <p:spPr>
          <a:xfrm>
            <a:off x="1602284" y="6560428"/>
            <a:ext cx="612318" cy="16776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386260" y="655219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" name="AutoShape 13"/>
          <p:cNvSpPr>
            <a:spLocks noChangeArrowheads="1"/>
          </p:cNvSpPr>
          <p:nvPr/>
        </p:nvSpPr>
        <p:spPr bwMode="auto">
          <a:xfrm flipV="1">
            <a:off x="4122564" y="3996655"/>
            <a:ext cx="720080" cy="61206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379" y="1842244"/>
            <a:ext cx="3312368" cy="4964385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35" name="사각형 설명선 34"/>
          <p:cNvSpPr/>
          <p:nvPr/>
        </p:nvSpPr>
        <p:spPr>
          <a:xfrm>
            <a:off x="8227020" y="2916534"/>
            <a:ext cx="2268346" cy="2013489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작성완료 클릭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전자홍보확인서 첨부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쿠폰자동 적용</a:t>
            </a:r>
            <a:endParaRPr lang="en-US" altLang="ko-KR" sz="11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결제클릭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4986660" y="3101933"/>
            <a:ext cx="1656184" cy="111074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4958010" y="4597064"/>
            <a:ext cx="1756842" cy="69573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5994772" y="6552197"/>
            <a:ext cx="360040" cy="25443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21159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</a:t>
            </a:r>
            <a:r>
              <a:rPr lang="ko-KR" altLang="en-US" sz="280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용</a:t>
            </a:r>
            <a:r>
              <a:rPr lang="ko-KR" altLang="en-US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매물등록확인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04" y="1836415"/>
            <a:ext cx="5364344" cy="4968552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4914652" y="2595314"/>
            <a:ext cx="504056" cy="4032448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922764" y="2412479"/>
            <a:ext cx="4776821" cy="1357322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정보확인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확인중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매물등록 후 팩스 전송 전 단계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등본확인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확인중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팩스 검증센터 전송 후 검증 전 단계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서비스중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: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검증완료 후 네이버 광고 </a:t>
            </a:r>
            <a:r>
              <a:rPr lang="ko-KR" altLang="en-US" sz="12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노출 단계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★ 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등록되면 거래완료 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및 </a:t>
            </a:r>
            <a:r>
              <a:rPr lang="ko-KR" altLang="en-US" sz="1200" b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수정 선택 가능</a:t>
            </a:r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순서도: 대체 처리 13"/>
          <p:cNvSpPr/>
          <p:nvPr/>
        </p:nvSpPr>
        <p:spPr>
          <a:xfrm>
            <a:off x="5868864" y="4923639"/>
            <a:ext cx="4621372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“2020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년 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8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월 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21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일 공인중개사법 개정에 따라 </a:t>
            </a:r>
            <a:r>
              <a:rPr lang="ko-KR" altLang="en-US" sz="14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거래 완료된 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매물은 광고주가 직접 삭제 </a:t>
            </a:r>
            <a:r>
              <a:rPr lang="ko-KR" altLang="en-US" sz="14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또는 거래완료로 처리해야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4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함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과태료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부과시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본 업체의 책임이 없음을 고지 받았음</a:t>
            </a:r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”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878310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307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dirty="0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dirty="0" err="1" smtClean="0">
                  <a:solidFill>
                    <a:srgbClr val="000000"/>
                  </a:solidFill>
                </a:rPr>
                <a:t>엔플러스</a:t>
              </a:r>
              <a:r>
                <a:rPr lang="en-US" altLang="ko-KR" sz="1400" b="1" dirty="0" smtClean="0">
                  <a:solidFill>
                    <a:srgbClr val="000000"/>
                  </a:solidFill>
                </a:rPr>
                <a:t>2</a:t>
              </a:r>
              <a:r>
                <a:rPr lang="ko-KR" altLang="en-US" sz="1400" b="1" dirty="0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dirty="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4" name="그림 13" descr="Screenshot_20201221-085418_One UI Hom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478" y="1851805"/>
            <a:ext cx="1866900" cy="478634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15" name="그림 14" descr="Screenshot_20201221-08552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1080" y="1780367"/>
            <a:ext cx="2143140" cy="5000660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16" name="그림 15" descr="Screenshot_20201221-085619_One UI Hom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60684" y="1851805"/>
            <a:ext cx="2071702" cy="478634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17" name="AutoShape 13"/>
          <p:cNvSpPr>
            <a:spLocks noChangeArrowheads="1"/>
          </p:cNvSpPr>
          <p:nvPr/>
        </p:nvSpPr>
        <p:spPr bwMode="auto">
          <a:xfrm flipV="1">
            <a:off x="2412042" y="3996655"/>
            <a:ext cx="577204" cy="61206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8" name="AutoShape 13"/>
          <p:cNvSpPr>
            <a:spLocks noChangeArrowheads="1"/>
          </p:cNvSpPr>
          <p:nvPr/>
        </p:nvSpPr>
        <p:spPr bwMode="auto">
          <a:xfrm flipV="1">
            <a:off x="5346700" y="4066383"/>
            <a:ext cx="577204" cy="61206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19" name="사각형 설명선 18"/>
          <p:cNvSpPr/>
          <p:nvPr/>
        </p:nvSpPr>
        <p:spPr>
          <a:xfrm>
            <a:off x="8150452" y="3280565"/>
            <a:ext cx="2268346" cy="2707193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휴대폰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어플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원스토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엔플러스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검색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실행눌러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휴대폰 설치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74602" y="170892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917808" y="170892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846766" y="163749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78310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307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dirty="0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dirty="0" err="1" smtClean="0">
                  <a:solidFill>
                    <a:srgbClr val="000000"/>
                  </a:solidFill>
                </a:rPr>
                <a:t>엔플러스</a:t>
              </a:r>
              <a:r>
                <a:rPr lang="en-US" altLang="ko-KR" sz="1400" b="1" dirty="0" smtClean="0">
                  <a:solidFill>
                    <a:srgbClr val="000000"/>
                  </a:solidFill>
                </a:rPr>
                <a:t>2</a:t>
              </a:r>
              <a:r>
                <a:rPr lang="ko-KR" altLang="en-US" sz="1400" b="1" dirty="0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dirty="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7" name="AutoShape 13"/>
          <p:cNvSpPr>
            <a:spLocks noChangeArrowheads="1"/>
          </p:cNvSpPr>
          <p:nvPr/>
        </p:nvSpPr>
        <p:spPr bwMode="auto">
          <a:xfrm flipV="1">
            <a:off x="2983546" y="3996655"/>
            <a:ext cx="577204" cy="61206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19" name="그림 18" descr="Screenshot_20201221-085643_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478" y="1923243"/>
            <a:ext cx="2286016" cy="470932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20" name="그림 19" descr="Screenshot_20201221-085704_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41676" y="1923243"/>
            <a:ext cx="2419404" cy="478634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1" name="사각형 설명선 20"/>
          <p:cNvSpPr/>
          <p:nvPr/>
        </p:nvSpPr>
        <p:spPr>
          <a:xfrm>
            <a:off x="7418402" y="2709062"/>
            <a:ext cx="2268346" cy="2143139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/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매경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아이디 비번으로 로그인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단체아이디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개인아이디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비번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</a:p>
          <a:p>
            <a:pPr marL="260764" indent="-260764"/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매물현황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 개수 및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잔여충전금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확인 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가능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74602" y="1817939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489312" y="178036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78310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307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dirty="0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dirty="0" err="1" smtClean="0">
                  <a:solidFill>
                    <a:srgbClr val="000000"/>
                  </a:solidFill>
                </a:rPr>
                <a:t>엔플러스</a:t>
              </a:r>
              <a:r>
                <a:rPr lang="en-US" altLang="ko-KR" sz="1400" b="1" dirty="0" smtClean="0">
                  <a:solidFill>
                    <a:srgbClr val="000000"/>
                  </a:solidFill>
                </a:rPr>
                <a:t>2</a:t>
              </a:r>
              <a:r>
                <a:rPr lang="ko-KR" altLang="en-US" sz="1400" b="1" dirty="0" smtClean="0">
                  <a:solidFill>
                    <a:srgbClr val="000000"/>
                  </a:solidFill>
                </a:rPr>
                <a:t> </a:t>
              </a:r>
              <a:r>
                <a:rPr lang="ko-KR" altLang="en-US" sz="1400" dirty="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20" name="그림 19" descr="Screenshot_20201221-085704_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478" y="1851805"/>
            <a:ext cx="2419404" cy="4786346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1" name="사각형 설명선 20"/>
          <p:cNvSpPr/>
          <p:nvPr/>
        </p:nvSpPr>
        <p:spPr>
          <a:xfrm>
            <a:off x="3132122" y="1994681"/>
            <a:ext cx="2268346" cy="4143405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설정버튼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엔플러스 사용 설정 및 기타 사이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트 연동가능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 확인매물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매경부동산으로 통해 네이버부동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산에 노출중인 매물 확인 및 노출 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종료 고객에게 매물 홍보를 할수 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있다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원클릭알리미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본사에 질의 응답 인터넷팩스 사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용 허위매물 처리 가능하다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/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충전금현화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잔여쿠폰 및 잔여충전금 확인 가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능 하다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488916" y="213755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283295" y="256618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203296" y="363775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203296" y="485220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274734" y="5818467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>
            <a:off x="417478" y="2137557"/>
            <a:ext cx="300773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560354" y="2780499"/>
            <a:ext cx="714380" cy="1588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560354" y="3852069"/>
            <a:ext cx="642942" cy="1588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631792" y="5066515"/>
            <a:ext cx="571504" cy="1588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60354" y="5995209"/>
            <a:ext cx="714380" cy="1588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878310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307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매경 홈페이지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73" y="1908423"/>
            <a:ext cx="3782491" cy="4968552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18" name="직사각형 17"/>
          <p:cNvSpPr/>
          <p:nvPr/>
        </p:nvSpPr>
        <p:spPr>
          <a:xfrm>
            <a:off x="3690516" y="2196455"/>
            <a:ext cx="432048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47" y="2761059"/>
            <a:ext cx="4824535" cy="4148168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25" name="타원 24"/>
          <p:cNvSpPr/>
          <p:nvPr/>
        </p:nvSpPr>
        <p:spPr>
          <a:xfrm>
            <a:off x="1517535" y="363661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111145" y="363661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826420" y="3637532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3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3484763" y="3637532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4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019687" y="3637532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5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554612" y="3636615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6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5202684" y="3637532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7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5706740" y="3637532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8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2723543" y="2242926"/>
            <a:ext cx="486485" cy="267098"/>
            <a:chOff x="706867" y="3389471"/>
            <a:chExt cx="558724" cy="261230"/>
          </a:xfrm>
        </p:grpSpPr>
        <p:grpSp>
          <p:nvGrpSpPr>
            <p:cNvPr id="34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5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39" name="AutoShape 13"/>
          <p:cNvSpPr>
            <a:spLocks noChangeArrowheads="1"/>
          </p:cNvSpPr>
          <p:nvPr/>
        </p:nvSpPr>
        <p:spPr bwMode="auto">
          <a:xfrm flipV="1">
            <a:off x="3239570" y="2334854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7074892" y="1764407"/>
            <a:ext cx="3307107" cy="5332852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환경설정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사이트기본환경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매물카테고리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메인메뉴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팝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업등을 설정 할수 있다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매물관리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매경부동산에 올린 매물을 관리하거나 홈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페이지 자체에서 매물등록 가능하다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                  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매물구하기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내놓기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홈페이지 자체에서 매물구하기나 매물내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놓기를 손님이 직접 등록 가능하다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사진관리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홈페이지 매물 등록시 사진을 미리 등록해 놓고 사용할수 있다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협력관리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인테리어 업체나 부동산 협력업체를 홈페이지에 노출 가능하다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endParaRPr lang="en-US" altLang="ko-KR" sz="11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6.SMS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관리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단체 문자 전송 가능하나 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80byte</a:t>
            </a:r>
            <a:r>
              <a:rPr lang="ko-KR" altLang="en-US" sz="11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이내시 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20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 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80byte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초과시 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50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알차감 신규나 재계약시 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1000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 충전 해준다</a:t>
            </a:r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충전도 가능함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7.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커뮤니티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손님이과 중개업소가 묻고 답할수 있는 페이지 관리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8.</a:t>
            </a:r>
            <a:r>
              <a:rPr lang="ko-KR" altLang="en-US" sz="110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접속통계</a:t>
            </a:r>
            <a:endParaRPr lang="en-US" altLang="ko-KR" sz="1100" b="1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홈페이지 접속 현황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접속 통계를 한눈에 볼수 있다</a:t>
            </a:r>
            <a:r>
              <a:rPr lang="en-US" altLang="ko-KR" sz="1050" b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41" name="직선 연결선 40"/>
          <p:cNvCxnSpPr/>
          <p:nvPr/>
        </p:nvCxnSpPr>
        <p:spPr>
          <a:xfrm>
            <a:off x="1517535" y="3564607"/>
            <a:ext cx="300773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>
          <a:xfrm>
            <a:off x="2048640" y="3564607"/>
            <a:ext cx="300773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2630090" y="3564607"/>
            <a:ext cx="536286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3377951" y="3552576"/>
            <a:ext cx="384573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3906540" y="3547564"/>
            <a:ext cx="384573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4480667" y="3547564"/>
            <a:ext cx="384573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>
            <a:off x="5057064" y="3552576"/>
            <a:ext cx="384573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5594037" y="3542802"/>
            <a:ext cx="384573" cy="0"/>
          </a:xfrm>
          <a:prstGeom prst="line">
            <a:avLst/>
          </a:prstGeom>
          <a:ln w="254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1633424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813" y="1836415"/>
            <a:ext cx="4287119" cy="4060973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307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</a:t>
            </a:r>
            <a:r>
              <a:rPr lang="en-US" altLang="ko-KR" sz="280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99028"/>
            <a:ext cx="2421607" cy="358776"/>
            <a:chOff x="255" y="3560"/>
            <a:chExt cx="2020" cy="22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63" y="3560"/>
              <a:ext cx="2012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r>
                <a:rPr lang="en-US" altLang="ko-KR" sz="1400" b="1" smtClean="0">
                  <a:solidFill>
                    <a:srgbClr val="000000"/>
                  </a:solidFill>
                </a:rPr>
                <a:t>    </a:t>
              </a:r>
              <a:r>
                <a:rPr lang="ko-KR" altLang="en-US" sz="1400" b="1" smtClean="0">
                  <a:solidFill>
                    <a:srgbClr val="000000"/>
                  </a:solidFill>
                </a:rPr>
                <a:t>매경 홈페이지 </a:t>
              </a:r>
              <a:r>
                <a:rPr lang="ko-KR" altLang="en-US" sz="1400" smtClean="0">
                  <a:solidFill>
                    <a:srgbClr val="000000"/>
                  </a:solidFill>
                </a:rPr>
                <a:t> </a:t>
              </a:r>
              <a:endParaRPr lang="ko-KR" altLang="en-US" sz="14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99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1" y="1908423"/>
            <a:ext cx="4056709" cy="4295107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292" y="4932759"/>
            <a:ext cx="4896544" cy="2109803"/>
          </a:xfrm>
          <a:prstGeom prst="rect">
            <a:avLst/>
          </a:prstGeom>
          <a:ln w="38100">
            <a:solidFill>
              <a:schemeClr val="accent6"/>
            </a:solidFill>
          </a:ln>
        </p:spPr>
      </p:pic>
      <p:sp>
        <p:nvSpPr>
          <p:cNvPr id="45" name="직사각형 44"/>
          <p:cNvSpPr/>
          <p:nvPr/>
        </p:nvSpPr>
        <p:spPr>
          <a:xfrm>
            <a:off x="6066780" y="6233798"/>
            <a:ext cx="288032" cy="80890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0" name="AutoShape 13"/>
          <p:cNvSpPr>
            <a:spLocks noChangeArrowheads="1"/>
          </p:cNvSpPr>
          <p:nvPr/>
        </p:nvSpPr>
        <p:spPr bwMode="auto">
          <a:xfrm flipV="1">
            <a:off x="5634732" y="6560617"/>
            <a:ext cx="399970" cy="87737"/>
          </a:xfrm>
          <a:prstGeom prst="rightArrow">
            <a:avLst>
              <a:gd name="adj1" fmla="val 47056"/>
              <a:gd name="adj2" fmla="val 86076"/>
            </a:avLst>
          </a:prstGeom>
          <a:solidFill>
            <a:schemeClr val="tx1"/>
          </a:soli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058668" y="6453209"/>
            <a:ext cx="486485" cy="267098"/>
            <a:chOff x="706867" y="3389471"/>
            <a:chExt cx="558724" cy="261230"/>
          </a:xfrm>
        </p:grpSpPr>
        <p:grpSp>
          <p:nvGrpSpPr>
            <p:cNvPr id="52" name="그룹 22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55" name="직사각형 54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53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57" name="타원 56"/>
          <p:cNvSpPr/>
          <p:nvPr/>
        </p:nvSpPr>
        <p:spPr>
          <a:xfrm>
            <a:off x="4940590" y="6337196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1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146900" y="2709062"/>
            <a:ext cx="288032" cy="229570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7013155" y="2620691"/>
            <a:ext cx="205753" cy="176742"/>
          </a:xfrm>
          <a:prstGeom prst="ellipse">
            <a:avLst/>
          </a:prstGeom>
          <a:solidFill>
            <a:srgbClr val="FF0000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2</a:t>
            </a:r>
            <a:endParaRPr lang="ko-KR" altLang="en-US" sz="1100" b="1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0" name="사각형 설명선 59"/>
          <p:cNvSpPr/>
          <p:nvPr/>
        </p:nvSpPr>
        <p:spPr>
          <a:xfrm>
            <a:off x="7736074" y="2709062"/>
            <a:ext cx="2435162" cy="3015785"/>
          </a:xfrm>
          <a:prstGeom prst="wedgeRectCallout">
            <a:avLst>
              <a:gd name="adj1" fmla="val -57401"/>
              <a:gd name="adj2" fmla="val -20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홈페이지 하단에 홈페이지 가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입문의를 클릭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2.I ~A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까지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원하는 타입으로 홈페이지 디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자인이 변경 가능하다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/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※N-page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홈페이지는 매경부동산</a:t>
            </a:r>
            <a:endParaRPr lang="en-US" altLang="ko-KR" sz="110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가입 없이 별도로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개월에</a:t>
            </a:r>
            <a:endParaRPr lang="en-US" altLang="ko-KR" sz="110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110,000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원에 사용가능</a:t>
            </a:r>
            <a:r>
              <a:rPr lang="en-US" altLang="ko-KR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하다</a:t>
            </a:r>
            <a:r>
              <a:rPr lang="en-US" altLang="ko-KR" sz="110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549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2" name="직사각형 11"/>
          <p:cNvSpPr/>
          <p:nvPr/>
        </p:nvSpPr>
        <p:spPr>
          <a:xfrm>
            <a:off x="1890316" y="2412479"/>
            <a:ext cx="6408712" cy="3744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600" dirty="0" smtClean="0"/>
              <a:t>THANK YOU!</a:t>
            </a:r>
            <a:endParaRPr lang="ko-KR" altLang="en-US" sz="6600" dirty="0"/>
          </a:p>
        </p:txBody>
      </p:sp>
    </p:spTree>
    <p:extLst>
      <p:ext uri="{BB962C8B-B14F-4D97-AF65-F5344CB8AC3E}">
        <p14:creationId xmlns="" xmlns:p14="http://schemas.microsoft.com/office/powerpoint/2010/main" val="33888032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 anchor="ctr">
        <a:spAutoFit/>
      </a:bodyPr>
      <a:lstStyle>
        <a:defPPr algn="ctr">
          <a:defRPr sz="1250" dirty="0" smtClean="0">
            <a:solidFill>
              <a:schemeClr val="tx1">
                <a:lumMod val="75000"/>
                <a:lumOff val="25000"/>
              </a:schemeClr>
            </a:solidFill>
            <a:latin typeface="Rix정고딕 B" pitchFamily="18" charset="-127"/>
            <a:ea typeface="Rix정고딕 B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15961</TotalTime>
  <Words>2887</Words>
  <Application>Microsoft Office PowerPoint</Application>
  <PresentationFormat>사용자 지정</PresentationFormat>
  <Paragraphs>843</Paragraphs>
  <Slides>46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47" baseType="lpstr">
      <vt:lpstr>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kimsh</dc:creator>
  <cp:lastModifiedBy>홍희8</cp:lastModifiedBy>
  <cp:revision>1329</cp:revision>
  <cp:lastPrinted>2014-12-26T10:59:37Z</cp:lastPrinted>
  <dcterms:created xsi:type="dcterms:W3CDTF">2011-11-10T01:07:43Z</dcterms:created>
  <dcterms:modified xsi:type="dcterms:W3CDTF">2022-08-16T04:46:31Z</dcterms:modified>
</cp:coreProperties>
</file>