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2" r:id="rId16"/>
    <p:sldId id="274" r:id="rId17"/>
    <p:sldId id="275" r:id="rId18"/>
    <p:sldId id="278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57" autoAdjust="0"/>
    <p:restoredTop sz="92714" autoAdjust="0"/>
  </p:normalViewPr>
  <p:slideViewPr>
    <p:cSldViewPr>
      <p:cViewPr>
        <p:scale>
          <a:sx n="75" d="100"/>
          <a:sy n="75" d="100"/>
        </p:scale>
        <p:origin x="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4B2FE-D3BC-4A53-BD57-55702D0ABC9C}" type="datetimeFigureOut">
              <a:rPr lang="ko-KR" altLang="en-US" smtClean="0"/>
              <a:t>2022-10-30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9BC44-6AAA-4BA6-ABE1-8BE493C9CEF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22D96-574B-4026-9835-03101A2B7ABF}" type="datetimeFigureOut">
              <a:rPr lang="ko-KR" altLang="en-US" smtClean="0"/>
              <a:pPr/>
              <a:t>2022-10-30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46B6A-F8F9-412F-A3CD-F63DDDB2CC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youtu.be/r3G-pPpv6i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/>
        </p:nvSpPr>
        <p:spPr>
          <a:xfrm>
            <a:off x="7236296" y="2996952"/>
            <a:ext cx="1800200" cy="3024336"/>
          </a:xfrm>
          <a:prstGeom prst="roundRect">
            <a:avLst/>
          </a:prstGeom>
          <a:solidFill>
            <a:srgbClr val="F37E1D">
              <a:alpha val="0"/>
            </a:srgbClr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내용 개체 틀 2"/>
          <p:cNvSpPr>
            <a:spLocks noGrp="1"/>
          </p:cNvSpPr>
          <p:nvPr>
            <p:ph idx="1"/>
          </p:nvPr>
        </p:nvSpPr>
        <p:spPr>
          <a:xfrm>
            <a:off x="7236296" y="3501008"/>
            <a:ext cx="2376264" cy="26971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상품소개</a:t>
            </a:r>
            <a:endParaRPr lang="en-US" altLang="ko-KR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가입방법</a:t>
            </a:r>
            <a:endParaRPr lang="en-US" altLang="ko-KR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사용설명서</a:t>
            </a:r>
            <a:endParaRPr lang="en-US" altLang="ko-KR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2" name="그림 21" descr="캐릭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27776" y="1268760"/>
            <a:ext cx="2016224" cy="168339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7236296" y="2348880"/>
            <a:ext cx="576064" cy="36004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dist="381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668344" y="1340768"/>
            <a:ext cx="288032" cy="36004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dist="508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8" name="그림 27" descr="더비즈 로고.pn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-1"/>
            <a:ext cx="1547664" cy="728557"/>
          </a:xfrm>
          <a:prstGeom prst="rect">
            <a:avLst/>
          </a:prstGeom>
        </p:spPr>
      </p:pic>
      <p:pic>
        <p:nvPicPr>
          <p:cNvPr id="10" name="그림 9" descr="20221027_221727.png"/>
          <p:cNvPicPr>
            <a:picLocks noChangeAspect="1"/>
          </p:cNvPicPr>
          <p:nvPr/>
        </p:nvPicPr>
        <p:blipFill>
          <a:blip r:embed="rId4" cstate="print">
            <a:lum bright="3000"/>
          </a:blip>
          <a:stretch>
            <a:fillRect/>
          </a:stretch>
        </p:blipFill>
        <p:spPr>
          <a:xfrm>
            <a:off x="1961710" y="260648"/>
            <a:ext cx="5220580" cy="1872208"/>
          </a:xfrm>
          <a:prstGeom prst="rect">
            <a:avLst/>
          </a:prstGeom>
        </p:spPr>
      </p:pic>
      <p:pic>
        <p:nvPicPr>
          <p:cNvPr id="19" name="그림 18" descr="13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1556792"/>
            <a:ext cx="6912768" cy="4395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주요기능안내.png"/>
          <p:cNvPicPr>
            <a:picLocks noChangeAspect="1"/>
          </p:cNvPicPr>
          <p:nvPr/>
        </p:nvPicPr>
        <p:blipFill>
          <a:blip r:embed="rId2" cstate="print">
            <a:lum contrast="12000"/>
          </a:blip>
          <a:stretch>
            <a:fillRect/>
          </a:stretch>
        </p:blipFill>
        <p:spPr>
          <a:xfrm>
            <a:off x="7524328" y="4725144"/>
            <a:ext cx="1512167" cy="1903905"/>
          </a:xfrm>
          <a:prstGeom prst="rect">
            <a:avLst/>
          </a:prstGeom>
          <a:noFill/>
        </p:spPr>
      </p:pic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latin typeface="+mj-lt"/>
                <a:ea typeface="+mn-ea"/>
              </a:rPr>
              <a:t>1. </a:t>
            </a:r>
            <a:r>
              <a:rPr lang="ko-KR" altLang="en-US" sz="1600" b="1" dirty="0" smtClean="0">
                <a:latin typeface="+mj-lt"/>
                <a:ea typeface="+mn-ea"/>
              </a:rPr>
              <a:t>상품 소개</a:t>
            </a:r>
            <a:endParaRPr lang="ko-KR" altLang="en-US" sz="1600" b="1" dirty="0">
              <a:latin typeface="+mj-lt"/>
              <a:ea typeface="+mn-ea"/>
            </a:endParaRPr>
          </a:p>
        </p:txBody>
      </p:sp>
      <p:pic>
        <p:nvPicPr>
          <p:cNvPr id="25" name="그림 24" descr="주요기능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124744"/>
            <a:ext cx="2304256" cy="2381064"/>
          </a:xfrm>
          <a:prstGeom prst="roundRect">
            <a:avLst/>
          </a:prstGeom>
          <a:ln w="19050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27" name="그림 26" descr="주요기능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1775216"/>
            <a:ext cx="2304256" cy="2381064"/>
          </a:xfrm>
          <a:prstGeom prst="roundRect">
            <a:avLst/>
          </a:prstGeom>
          <a:ln w="19050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29" name="그림 28" descr="주요기능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1127144"/>
            <a:ext cx="2304256" cy="2381064"/>
          </a:xfrm>
          <a:prstGeom prst="roundRect">
            <a:avLst/>
          </a:prstGeom>
          <a:ln w="19050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30" name="그림 29" descr="주요기능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1991240"/>
            <a:ext cx="2304256" cy="2381064"/>
          </a:xfrm>
          <a:prstGeom prst="roundRect">
            <a:avLst/>
          </a:prstGeom>
          <a:ln w="19050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37" name="그림 36" descr="로고.png"/>
          <p:cNvPicPr>
            <a:picLocks noChangeAspect="1"/>
          </p:cNvPicPr>
          <p:nvPr/>
        </p:nvPicPr>
        <p:blipFill>
          <a:blip r:embed="rId7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pic>
        <p:nvPicPr>
          <p:cNvPr id="28" name="그림 27" descr="주요기능3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87824" y="2567304"/>
            <a:ext cx="2304256" cy="2381064"/>
          </a:xfrm>
          <a:prstGeom prst="roundRect">
            <a:avLst/>
          </a:prstGeom>
          <a:ln w="19050">
            <a:solidFill>
              <a:schemeClr val="tx1"/>
            </a:solidFill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32" name="직사각형 31"/>
          <p:cNvSpPr/>
          <p:nvPr/>
        </p:nvSpPr>
        <p:spPr>
          <a:xfrm>
            <a:off x="7596336" y="5013176"/>
            <a:ext cx="136815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주요기능 안내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내용 개체 틀 2"/>
          <p:cNvSpPr txBox="1">
            <a:spLocks/>
          </p:cNvSpPr>
          <p:nvPr/>
        </p:nvSpPr>
        <p:spPr>
          <a:xfrm>
            <a:off x="503040" y="4869160"/>
            <a:ext cx="864096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457200" lvl="0" indent="-45720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200" b="1" dirty="0" smtClean="0"/>
              <a:t>1. </a:t>
            </a:r>
            <a:r>
              <a:rPr lang="ko-KR" altLang="en-US" sz="1200" b="1" dirty="0" smtClean="0"/>
              <a:t>기존 </a:t>
            </a:r>
            <a:r>
              <a:rPr lang="ko-KR" altLang="en-US" sz="1200" b="1" dirty="0" err="1" smtClean="0"/>
              <a:t>매경</a:t>
            </a:r>
            <a:r>
              <a:rPr lang="ko-KR" altLang="en-US" sz="1200" b="1" dirty="0" smtClean="0"/>
              <a:t> 매물등록광고 단가 절감</a:t>
            </a:r>
            <a:r>
              <a:rPr lang="en-US" altLang="ko-KR" sz="1200" b="1" dirty="0" smtClean="0"/>
              <a:t>(</a:t>
            </a:r>
            <a:r>
              <a:rPr lang="ko-KR" altLang="en-US" sz="1200" b="1" dirty="0" err="1" smtClean="0"/>
              <a:t>모바일</a:t>
            </a:r>
            <a:r>
              <a:rPr lang="en-US" altLang="ko-KR" sz="1200" b="1" dirty="0" smtClean="0"/>
              <a:t>1,2/</a:t>
            </a:r>
            <a:r>
              <a:rPr lang="ko-KR" altLang="en-US" sz="1200" b="1" dirty="0" err="1" smtClean="0"/>
              <a:t>신홍보확인서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700</a:t>
            </a:r>
            <a:r>
              <a:rPr lang="ko-KR" altLang="en-US" sz="1200" b="1" dirty="0" smtClean="0"/>
              <a:t>원</a:t>
            </a:r>
            <a:r>
              <a:rPr lang="en-US" altLang="ko-KR" sz="1200" b="1" dirty="0" smtClean="0"/>
              <a:t>)+</a:t>
            </a:r>
            <a:r>
              <a:rPr lang="ko-KR" altLang="en-US" sz="1200" b="1" dirty="0" smtClean="0"/>
              <a:t>로켓등록 무제한 무료</a:t>
            </a:r>
            <a:endParaRPr lang="en-US" altLang="ko-KR" sz="1200" b="1" dirty="0" smtClean="0"/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200" b="1" dirty="0" smtClean="0"/>
              <a:t>2. AI </a:t>
            </a:r>
            <a:r>
              <a:rPr lang="ko-KR" altLang="en-US" sz="1200" b="1" dirty="0" smtClean="0"/>
              <a:t>전화비서 </a:t>
            </a:r>
            <a:r>
              <a:rPr lang="en-US" altLang="ko-KR" sz="1200" b="1" dirty="0" smtClean="0"/>
              <a:t>(STT-SOUND TO TEXT)-</a:t>
            </a:r>
            <a:r>
              <a:rPr lang="ko-KR" altLang="en-US" sz="1200" b="1" dirty="0" smtClean="0"/>
              <a:t>걸려온 전화 녹음해주고 텍스트로 변환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키워드 검색까지</a:t>
            </a:r>
            <a:r>
              <a:rPr lang="en-US" altLang="ko-KR" sz="1200" b="1" dirty="0" smtClean="0"/>
              <a:t>!</a:t>
            </a:r>
          </a:p>
          <a:p>
            <a:pPr marL="457200" lvl="0" indent="-45720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ko-KR" sz="1200" b="1" dirty="0" smtClean="0"/>
              <a:t>3. </a:t>
            </a:r>
            <a:r>
              <a:rPr lang="ko-KR" altLang="en-US" sz="1200" b="1" dirty="0" smtClean="0"/>
              <a:t>임장도우미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전 </a:t>
            </a:r>
            <a:r>
              <a:rPr lang="en-US" altLang="ko-KR" sz="1200" b="1" dirty="0" smtClean="0"/>
              <a:t>E-NOTE)-</a:t>
            </a:r>
            <a:r>
              <a:rPr lang="ko-KR" altLang="en-US" sz="1200" b="1" dirty="0" smtClean="0"/>
              <a:t>선택한 단지의 호</a:t>
            </a:r>
            <a:r>
              <a:rPr lang="en-US" altLang="ko-KR" sz="1200" b="1" dirty="0" smtClean="0"/>
              <a:t>,</a:t>
            </a:r>
            <a:r>
              <a:rPr lang="ko-KR" altLang="en-US" sz="1200" b="1" dirty="0" err="1" smtClean="0"/>
              <a:t>실별</a:t>
            </a:r>
            <a:r>
              <a:rPr lang="ko-KR" altLang="en-US" sz="1200" b="1" dirty="0" smtClean="0"/>
              <a:t> 점유형태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등기정보 등이 한 눈에 확인 가능한 기능</a:t>
            </a:r>
            <a:endParaRPr lang="en-US" altLang="ko-KR" sz="12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/>
              <a:t>4.</a:t>
            </a:r>
            <a:r>
              <a:rPr lang="ko-KR" altLang="en-US" sz="1200" b="1" dirty="0" smtClean="0"/>
              <a:t> 디지털 </a:t>
            </a:r>
            <a:r>
              <a:rPr lang="ko-KR" altLang="en-US" sz="1200" b="1" dirty="0" err="1" smtClean="0"/>
              <a:t>매물장</a:t>
            </a:r>
            <a:r>
              <a:rPr lang="en-US" altLang="ko-KR" sz="1200" b="1" dirty="0" smtClean="0"/>
              <a:t>-</a:t>
            </a:r>
            <a:r>
              <a:rPr lang="ko-KR" altLang="en-US" sz="1200" b="1" dirty="0" smtClean="0"/>
              <a:t>고객의 상담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물건 정보를 통합 관리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고객 조건에 맞는 매물도 검색 가능</a:t>
            </a:r>
            <a:r>
              <a:rPr lang="en-US" altLang="ko-KR" sz="1200" b="1" dirty="0" smtClean="0"/>
              <a:t>!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/>
              <a:t>5.</a:t>
            </a:r>
            <a:r>
              <a:rPr lang="ko-KR" altLang="en-US" sz="1200" b="1" dirty="0" smtClean="0"/>
              <a:t> </a:t>
            </a:r>
            <a:r>
              <a:rPr lang="ko-KR" altLang="en-US" sz="1200" b="1" dirty="0" err="1" smtClean="0"/>
              <a:t>네이버모니터링</a:t>
            </a:r>
            <a:r>
              <a:rPr lang="en-US" altLang="ko-KR" sz="1200" b="1" dirty="0" smtClean="0"/>
              <a:t>-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b="1" dirty="0" smtClean="0"/>
              <a:t>일일 </a:t>
            </a:r>
            <a:r>
              <a:rPr lang="ko-KR" altLang="en-US" sz="1200" b="1" dirty="0" err="1" smtClean="0"/>
              <a:t>네이버</a:t>
            </a:r>
            <a:r>
              <a:rPr lang="ko-KR" altLang="en-US" sz="1200" b="1" dirty="0" smtClean="0"/>
              <a:t> 부동산 중개업소 전체 매물현황</a:t>
            </a:r>
            <a:r>
              <a:rPr lang="en-US" altLang="ko-KR" sz="1200" b="1" dirty="0" smtClean="0"/>
              <a:t> , </a:t>
            </a:r>
            <a:r>
              <a:rPr lang="ko-KR" altLang="en-US" sz="1200" b="1" dirty="0" err="1" smtClean="0"/>
              <a:t>네이버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노출순위 확인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가능</a:t>
            </a:r>
            <a:endParaRPr lang="en-US" altLang="ko-KR" sz="1200" b="1" dirty="0" smtClean="0"/>
          </a:p>
        </p:txBody>
      </p:sp>
      <p:sp>
        <p:nvSpPr>
          <p:cNvPr id="48" name="모서리가 둥근 직사각형 47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2.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가입 방법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pic>
        <p:nvPicPr>
          <p:cNvPr id="60" name="그림 59" descr="로고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pic>
        <p:nvPicPr>
          <p:cNvPr id="62" name="그림 61" descr="주요기능안내.png"/>
          <p:cNvPicPr>
            <a:picLocks noChangeAspect="1"/>
          </p:cNvPicPr>
          <p:nvPr/>
        </p:nvPicPr>
        <p:blipFill>
          <a:blip r:embed="rId3" cstate="print">
            <a:lum contrast="12000"/>
          </a:blip>
          <a:stretch>
            <a:fillRect/>
          </a:stretch>
        </p:blipFill>
        <p:spPr>
          <a:xfrm>
            <a:off x="7524328" y="4725144"/>
            <a:ext cx="1512167" cy="1903905"/>
          </a:xfrm>
          <a:prstGeom prst="rect">
            <a:avLst/>
          </a:prstGeom>
          <a:noFill/>
        </p:spPr>
      </p:pic>
      <p:sp>
        <p:nvSpPr>
          <p:cNvPr id="64" name="직사각형 63"/>
          <p:cNvSpPr/>
          <p:nvPr/>
        </p:nvSpPr>
        <p:spPr>
          <a:xfrm>
            <a:off x="7668344" y="4869160"/>
            <a:ext cx="1224136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가입순서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6" name="그림 65" descr="안녕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1052736"/>
            <a:ext cx="3087370" cy="318848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124744"/>
            <a:ext cx="7992888" cy="532859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rgbClr val="FF0000"/>
                </a:solidFill>
              </a:rPr>
              <a:t>*</a:t>
            </a:r>
            <a:r>
              <a:rPr lang="en-US" altLang="ko-KR" sz="1200" b="1" dirty="0" smtClean="0"/>
              <a:t>  </a:t>
            </a:r>
            <a:r>
              <a:rPr lang="ko-KR" altLang="en-US" sz="1400" b="1" dirty="0" smtClean="0"/>
              <a:t>회원 가입 시 사전 준비사항</a:t>
            </a:r>
            <a:endParaRPr lang="en-US" altLang="ko-KR" sz="14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-&gt;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중개업소 대표 사업자 등록증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개설등록증 사진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pc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저장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-&gt;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대표 휴대폰 명의여부 및 통신사 확인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-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명함에 개인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e-mail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 기재여부 확인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-&gt;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회원 가입진행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US" altLang="ko-KR" sz="12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1.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가입 절차 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신규 가입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]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인터넷 </a:t>
            </a:r>
            <a:r>
              <a:rPr lang="ko-KR" altLang="en-US" sz="1200" b="1" dirty="0" err="1" smtClean="0"/>
              <a:t>주소창에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aipartner.com </a:t>
            </a:r>
            <a:r>
              <a:rPr lang="ko-KR" altLang="en-US" sz="1200" b="1" dirty="0" smtClean="0"/>
              <a:t>사이트 접속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endParaRPr lang="en-US" altLang="ko-KR" sz="12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우측상단 </a:t>
            </a:r>
            <a:r>
              <a:rPr lang="ko-KR" altLang="en-US" sz="1200" b="1" dirty="0" smtClean="0"/>
              <a:t>회원가입하기 클릭</a:t>
            </a:r>
            <a:endParaRPr lang="en-US" altLang="ko-KR" sz="1200" b="1" dirty="0" smtClean="0">
              <a:solidFill>
                <a:srgbClr val="4D4D4D"/>
              </a:solidFill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개인회원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/</a:t>
            </a:r>
            <a:r>
              <a:rPr lang="ko-KR" altLang="en-US" sz="1200" b="1" dirty="0" smtClean="0"/>
              <a:t>사업자 회원 중 사업자 회원 클릭</a:t>
            </a:r>
            <a:endParaRPr lang="en-US" altLang="ko-KR" sz="1200" b="1" dirty="0" smtClean="0">
              <a:solidFill>
                <a:srgbClr val="4D4D4D"/>
              </a:solidFill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약관동의 클릭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사업자정보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사업자등록증</a:t>
            </a:r>
            <a:r>
              <a:rPr lang="en-US" altLang="ko-KR" sz="1200" b="1" dirty="0" smtClean="0"/>
              <a:t>.</a:t>
            </a:r>
            <a:r>
              <a:rPr lang="ko-KR" altLang="en-US" sz="1200" b="1" dirty="0" smtClean="0"/>
              <a:t>개설등록증번호 입력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후 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조회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사업장명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사업소재지 기재</a:t>
            </a:r>
            <a:r>
              <a:rPr lang="en-US" altLang="ko-KR" sz="1200" b="1" dirty="0" smtClean="0"/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핸드폰 본인 인증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중개업소 소장 핸드폰 통신사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번호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대표 성함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생년월일 기재</a:t>
            </a:r>
            <a:r>
              <a:rPr lang="en-US" altLang="ko-KR" sz="1200" b="1" dirty="0" smtClean="0"/>
              <a:t>-*</a:t>
            </a:r>
            <a:r>
              <a:rPr lang="ko-KR" altLang="en-US" sz="1200" b="1" dirty="0" smtClean="0"/>
              <a:t>사업자등록증참고</a:t>
            </a:r>
            <a:r>
              <a:rPr lang="en-US" altLang="ko-KR" sz="1200" b="1" dirty="0" smtClean="0"/>
              <a:t>) SMS</a:t>
            </a:r>
            <a:r>
              <a:rPr lang="ko-KR" altLang="en-US" sz="1200" b="1" dirty="0" smtClean="0"/>
              <a:t>발송 </a:t>
            </a:r>
            <a:endParaRPr lang="en-US" altLang="ko-KR" sz="12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중개업소 대표 핸드폰으로 </a:t>
            </a:r>
            <a:r>
              <a:rPr lang="ko-KR" altLang="en-US" sz="1200" b="1" dirty="0" smtClean="0"/>
              <a:t>발송된 인증번호 입력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이실장 </a:t>
            </a:r>
            <a:r>
              <a:rPr lang="en-US" altLang="ko-KR" sz="1200" b="1" dirty="0" smtClean="0"/>
              <a:t>ID</a:t>
            </a:r>
            <a:r>
              <a:rPr lang="ko-KR" altLang="en-US" sz="1200" b="1" dirty="0" smtClean="0"/>
              <a:t>는 사업자 대표의 핸드폰 번호로 </a:t>
            </a:r>
            <a:r>
              <a:rPr lang="en-US" altLang="ko-KR" sz="1200" b="1" dirty="0" smtClean="0"/>
              <a:t>Fix, </a:t>
            </a:r>
            <a:r>
              <a:rPr lang="ko-KR" altLang="en-US" sz="1200" b="1" dirty="0" smtClean="0"/>
              <a:t>비밀번호만 설정</a:t>
            </a:r>
            <a:r>
              <a:rPr lang="en-US" altLang="ko-KR" sz="1200" b="1" dirty="0" smtClean="0"/>
              <a:t>)   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사업자등록증 사진 첨부</a:t>
            </a:r>
            <a:endParaRPr lang="en-US" altLang="ko-KR" sz="12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개설등록증 사진 첨부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추천인 코드에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이름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박준홍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 검색 후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확인</a:t>
            </a:r>
            <a:r>
              <a:rPr lang="en-US" altLang="ko-KR" sz="1200" b="1" dirty="0" smtClean="0"/>
              <a:t>- </a:t>
            </a:r>
            <a:r>
              <a:rPr lang="ko-KR" altLang="en-US" sz="1200" b="1" dirty="0" smtClean="0"/>
              <a:t>승인 </a:t>
            </a:r>
            <a:r>
              <a:rPr lang="en-US" altLang="ko-KR" sz="1200" b="1" dirty="0" smtClean="0"/>
              <a:t>- </a:t>
            </a:r>
            <a:r>
              <a:rPr lang="ko-KR" altLang="en-US" sz="1200" b="1" dirty="0" smtClean="0"/>
              <a:t>가입완료</a:t>
            </a:r>
            <a:endParaRPr lang="en-US" altLang="ko-KR" sz="1200" b="1" dirty="0" smtClean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2.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가입 방법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pic>
        <p:nvPicPr>
          <p:cNvPr id="60" name="그림 59" descr="로고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pic>
        <p:nvPicPr>
          <p:cNvPr id="62" name="그림 61" descr="주요기능안내.png"/>
          <p:cNvPicPr>
            <a:picLocks noChangeAspect="1"/>
          </p:cNvPicPr>
          <p:nvPr/>
        </p:nvPicPr>
        <p:blipFill>
          <a:blip r:embed="rId3" cstate="print">
            <a:lum contrast="12000"/>
          </a:blip>
          <a:stretch>
            <a:fillRect/>
          </a:stretch>
        </p:blipFill>
        <p:spPr>
          <a:xfrm>
            <a:off x="7524328" y="4719029"/>
            <a:ext cx="1512167" cy="1903905"/>
          </a:xfrm>
          <a:prstGeom prst="rect">
            <a:avLst/>
          </a:prstGeom>
          <a:noFill/>
        </p:spPr>
      </p:pic>
      <p:sp>
        <p:nvSpPr>
          <p:cNvPr id="64" name="직사각형 63"/>
          <p:cNvSpPr/>
          <p:nvPr/>
        </p:nvSpPr>
        <p:spPr>
          <a:xfrm>
            <a:off x="7596336" y="5013176"/>
            <a:ext cx="136815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가입방법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6" name="그림 65" descr="안녕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1052736"/>
            <a:ext cx="3087370" cy="318848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11560" y="1124744"/>
            <a:ext cx="7992888" cy="53285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가입 절차 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매경</a:t>
            </a:r>
            <a:r>
              <a:rPr lang="en-US" altLang="ko-KR" sz="1400" b="1" dirty="0" smtClean="0">
                <a:latin typeface="+mn-ea"/>
              </a:rPr>
              <a:t> -&gt; </a:t>
            </a:r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이실장 전환가입</a:t>
            </a:r>
            <a:r>
              <a:rPr lang="en-US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]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인터넷 </a:t>
            </a:r>
            <a:r>
              <a:rPr lang="ko-KR" altLang="en-US" sz="1200" b="1" dirty="0" err="1" smtClean="0"/>
              <a:t>주소창에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aipartner.com </a:t>
            </a:r>
            <a:r>
              <a:rPr lang="ko-KR" altLang="en-US" sz="1200" b="1" dirty="0" smtClean="0"/>
              <a:t>사이트 접속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endParaRPr lang="en-US" altLang="ko-KR" sz="12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우측상단 </a:t>
            </a:r>
            <a:r>
              <a:rPr lang="ko-KR" altLang="en-US" sz="1200" b="1" dirty="0" smtClean="0"/>
              <a:t>회원가입하기 클릭</a:t>
            </a:r>
            <a:endParaRPr lang="en-US" altLang="ko-KR" sz="1200" b="1" dirty="0" smtClean="0">
              <a:solidFill>
                <a:srgbClr val="4D4D4D"/>
              </a:solidFill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개인회원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/</a:t>
            </a:r>
            <a:r>
              <a:rPr lang="ko-KR" altLang="en-US" sz="1200" b="1" dirty="0" smtClean="0"/>
              <a:t>사업자 회원 중 사업자 회원 클릭</a:t>
            </a:r>
            <a:endParaRPr lang="en-US" altLang="ko-KR" sz="1200" b="1" dirty="0" smtClean="0">
              <a:solidFill>
                <a:srgbClr val="4D4D4D"/>
              </a:solidFill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약관동의 클릭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사업자정보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사업자등록증</a:t>
            </a:r>
            <a:r>
              <a:rPr lang="en-US" altLang="ko-KR" sz="1200" b="1" dirty="0" smtClean="0"/>
              <a:t>.</a:t>
            </a:r>
            <a:r>
              <a:rPr lang="ko-KR" altLang="en-US" sz="1200" b="1" dirty="0" smtClean="0"/>
              <a:t>개설등록증번호 입력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후 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조회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사업장명</a:t>
            </a:r>
            <a:r>
              <a:rPr lang="en-US" altLang="ko-KR" sz="1200" b="1" dirty="0" smtClean="0"/>
              <a:t>/</a:t>
            </a:r>
            <a:r>
              <a:rPr lang="ko-KR" altLang="en-US" sz="1200" b="1" dirty="0" smtClean="0"/>
              <a:t>사업소재지 기재</a:t>
            </a:r>
            <a:r>
              <a:rPr lang="en-US" altLang="ko-KR" sz="1200" b="1" dirty="0" smtClean="0"/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핸드폰 본인 인증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중개업소 소장 핸드폰 통신사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번호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대표 성함</a:t>
            </a:r>
            <a:r>
              <a:rPr lang="en-US" altLang="ko-KR" sz="1200" b="1" dirty="0" smtClean="0"/>
              <a:t>,</a:t>
            </a:r>
            <a:r>
              <a:rPr lang="ko-KR" altLang="en-US" sz="1200" b="1" dirty="0" smtClean="0"/>
              <a:t>생년월일 기재</a:t>
            </a:r>
            <a:r>
              <a:rPr lang="en-US" altLang="ko-KR" sz="1200" b="1" dirty="0" smtClean="0"/>
              <a:t>-*</a:t>
            </a:r>
            <a:r>
              <a:rPr lang="ko-KR" altLang="en-US" sz="1200" b="1" dirty="0" smtClean="0"/>
              <a:t>사업자등록증참고</a:t>
            </a:r>
            <a:r>
              <a:rPr lang="en-US" altLang="ko-KR" sz="1200" b="1" dirty="0" smtClean="0"/>
              <a:t>) SMS</a:t>
            </a:r>
            <a:r>
              <a:rPr lang="ko-KR" altLang="en-US" sz="1200" b="1" dirty="0" smtClean="0"/>
              <a:t>발송 </a:t>
            </a:r>
            <a:endParaRPr lang="en-US" altLang="ko-KR" sz="12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중개업소 대표 핸드폰으로 </a:t>
            </a:r>
            <a:r>
              <a:rPr lang="ko-KR" altLang="en-US" sz="1200" b="1" dirty="0" smtClean="0"/>
              <a:t>발송된 인증번호 입력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이실장 </a:t>
            </a:r>
            <a:r>
              <a:rPr lang="en-US" altLang="ko-KR" sz="1200" b="1" dirty="0" smtClean="0"/>
              <a:t>ID</a:t>
            </a:r>
            <a:r>
              <a:rPr lang="ko-KR" altLang="en-US" sz="1200" b="1" dirty="0" smtClean="0"/>
              <a:t>는 사업자 대표의 핸드폰 번호로 </a:t>
            </a:r>
            <a:r>
              <a:rPr lang="en-US" altLang="ko-KR" sz="1200" b="1" dirty="0" smtClean="0"/>
              <a:t>Fix, </a:t>
            </a:r>
            <a:r>
              <a:rPr lang="ko-KR" altLang="en-US" sz="1200" b="1" dirty="0" smtClean="0"/>
              <a:t>비밀번호만 설정</a:t>
            </a:r>
            <a:r>
              <a:rPr lang="en-US" altLang="ko-KR" sz="1200" b="1" dirty="0" smtClean="0"/>
              <a:t>)   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사업자등록증 사진 첨부</a:t>
            </a:r>
            <a:endParaRPr lang="en-US" altLang="ko-KR" sz="12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개설등록증 사진 첨부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>
                <a:solidFill>
                  <a:srgbClr val="4D4D4D"/>
                </a:solidFill>
                <a:latin typeface="+mn-ea"/>
              </a:rPr>
              <a:t> </a:t>
            </a:r>
            <a:r>
              <a:rPr lang="ko-KR" altLang="en-US" sz="1200" b="1" dirty="0" smtClean="0"/>
              <a:t>추천인 코드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박준홍 검색해서</a:t>
            </a:r>
            <a:r>
              <a:rPr lang="en-US" altLang="ko-KR" sz="1200" b="1" dirty="0" smtClean="0"/>
              <a:t>) </a:t>
            </a:r>
            <a:r>
              <a:rPr lang="ko-KR" altLang="en-US" sz="1200" b="1" dirty="0" smtClean="0"/>
              <a:t>입력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 -&gt;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승인 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-&gt;</a:t>
            </a: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가입완료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 -&gt;</a:t>
            </a:r>
            <a:r>
              <a:rPr lang="ko-KR" altLang="en-US" sz="1200" b="1" dirty="0" smtClean="0">
                <a:latin typeface="+mn-ea"/>
              </a:rPr>
              <a:t>이실장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로그인</a:t>
            </a: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-&gt;</a:t>
            </a:r>
            <a:r>
              <a:rPr lang="en-US" altLang="ko-KR" sz="1200" b="1" dirty="0" smtClean="0">
                <a:latin typeface="+mn-ea"/>
              </a:rPr>
              <a:t> </a:t>
            </a:r>
            <a:r>
              <a:rPr lang="ko-KR" altLang="en-US" sz="1200" b="1" dirty="0" smtClean="0">
                <a:latin typeface="+mn-ea"/>
              </a:rPr>
              <a:t>상단 </a:t>
            </a:r>
            <a:r>
              <a:rPr lang="en-US" altLang="ko-KR" sz="1200" b="1" dirty="0" smtClean="0">
                <a:latin typeface="+mn-ea"/>
              </a:rPr>
              <a:t>[</a:t>
            </a:r>
            <a:r>
              <a:rPr lang="ko-KR" altLang="en-US" sz="1200" b="1" dirty="0" smtClean="0">
                <a:latin typeface="+mn-ea"/>
              </a:rPr>
              <a:t>계정관리</a:t>
            </a:r>
            <a:r>
              <a:rPr lang="en-US" altLang="ko-KR" sz="1200" b="1" dirty="0" smtClean="0">
                <a:latin typeface="+mn-ea"/>
              </a:rPr>
              <a:t>]-[</a:t>
            </a:r>
            <a:r>
              <a:rPr lang="ko-KR" altLang="en-US" sz="1200" b="1" dirty="0" smtClean="0">
                <a:latin typeface="+mn-ea"/>
              </a:rPr>
              <a:t>결제관리</a:t>
            </a:r>
            <a:r>
              <a:rPr lang="en-US" altLang="ko-KR" sz="1200" b="1" dirty="0" smtClean="0">
                <a:latin typeface="+mn-ea"/>
              </a:rPr>
              <a:t>]-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[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상품선택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(</a:t>
            </a:r>
            <a:r>
              <a:rPr lang="en-US" altLang="ko-KR" sz="1200" b="1" dirty="0" err="1" smtClean="0">
                <a:solidFill>
                  <a:srgbClr val="FF0000"/>
                </a:solidFill>
                <a:latin typeface="+mn-ea"/>
              </a:rPr>
              <a:t>lite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/basic/mega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중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n-ea"/>
              </a:rPr>
              <a:t>택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1)]</a:t>
            </a:r>
            <a:r>
              <a:rPr lang="en-US" altLang="ko-KR" sz="1200" b="1" dirty="0" smtClean="0">
                <a:latin typeface="+mn-ea"/>
              </a:rPr>
              <a:t>-[</a:t>
            </a:r>
            <a:r>
              <a:rPr lang="ko-KR" altLang="en-US" sz="1200" b="1" dirty="0" smtClean="0">
                <a:latin typeface="+mn-ea"/>
              </a:rPr>
              <a:t>임장단지선택</a:t>
            </a:r>
            <a:r>
              <a:rPr lang="en-US" altLang="ko-KR" sz="1200" b="1" dirty="0" smtClean="0">
                <a:latin typeface="+mn-ea"/>
              </a:rPr>
              <a:t>]-[</a:t>
            </a:r>
            <a:r>
              <a:rPr lang="ko-KR" altLang="en-US" sz="1200" b="1" dirty="0" smtClean="0">
                <a:latin typeface="+mn-ea"/>
              </a:rPr>
              <a:t>카드등록</a:t>
            </a:r>
            <a:r>
              <a:rPr lang="en-US" altLang="ko-KR" sz="1200" b="1" dirty="0" smtClean="0">
                <a:latin typeface="+mn-ea"/>
              </a:rPr>
              <a:t>]-</a:t>
            </a:r>
            <a:r>
              <a:rPr lang="ko-KR" altLang="en-US" sz="1200" b="1" dirty="0" smtClean="0">
                <a:latin typeface="+mn-ea"/>
              </a:rPr>
              <a:t>결제</a:t>
            </a: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-&gt;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*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상품 결제 후 </a:t>
            </a:r>
            <a:r>
              <a:rPr lang="ko-KR" altLang="en-US" sz="1200" b="1" dirty="0" err="1" smtClean="0">
                <a:latin typeface="+mn-ea"/>
              </a:rPr>
              <a:t>매경</a:t>
            </a:r>
            <a:r>
              <a:rPr lang="ko-KR" altLang="en-US" sz="1200" b="1" dirty="0" smtClean="0">
                <a:latin typeface="+mn-ea"/>
              </a:rPr>
              <a:t> 로그인</a:t>
            </a:r>
            <a:r>
              <a:rPr lang="en-US" altLang="ko-KR" sz="1200" b="1" dirty="0" smtClean="0">
                <a:latin typeface="+mn-ea"/>
              </a:rPr>
              <a:t> -</a:t>
            </a:r>
            <a:r>
              <a:rPr lang="ko-KR" altLang="en-US" sz="1200" b="1" dirty="0" smtClean="0">
                <a:latin typeface="+mn-ea"/>
              </a:rPr>
              <a:t>상단 </a:t>
            </a:r>
            <a:r>
              <a:rPr lang="en-US" altLang="ko-KR" sz="1200" b="1" dirty="0" smtClean="0">
                <a:latin typeface="+mn-ea"/>
              </a:rPr>
              <a:t>[</a:t>
            </a:r>
            <a:r>
              <a:rPr lang="ko-KR" altLang="en-US" sz="1200" b="1" dirty="0" smtClean="0">
                <a:latin typeface="+mn-ea"/>
              </a:rPr>
              <a:t>확인매물관리</a:t>
            </a:r>
            <a:r>
              <a:rPr lang="en-US" altLang="ko-KR" sz="1200" b="1" dirty="0" smtClean="0">
                <a:latin typeface="+mn-ea"/>
              </a:rPr>
              <a:t>] </a:t>
            </a:r>
            <a:r>
              <a:rPr lang="ko-KR" altLang="en-US" sz="1200" b="1" dirty="0" smtClean="0">
                <a:latin typeface="+mn-ea"/>
              </a:rPr>
              <a:t>클릭</a:t>
            </a:r>
            <a:r>
              <a:rPr lang="en-US" altLang="ko-KR" sz="1200" b="1" dirty="0" smtClean="0">
                <a:latin typeface="+mn-ea"/>
              </a:rPr>
              <a:t> - </a:t>
            </a:r>
            <a:r>
              <a:rPr lang="ko-KR" altLang="en-US" sz="1200" b="1" dirty="0" smtClean="0">
                <a:latin typeface="+mn-ea"/>
              </a:rPr>
              <a:t>이실장 이관신청 약관동의</a:t>
            </a:r>
            <a:r>
              <a:rPr lang="en-US" altLang="ko-KR" sz="1200" b="1" dirty="0" smtClean="0">
                <a:latin typeface="+mn-ea"/>
              </a:rPr>
              <a:t>-</a:t>
            </a:r>
            <a:r>
              <a:rPr lang="ko-KR" altLang="en-US" sz="1200" b="1" dirty="0" smtClean="0">
                <a:latin typeface="+mn-ea"/>
              </a:rPr>
              <a:t>이관진행</a:t>
            </a:r>
            <a:endParaRPr lang="en-US" altLang="ko-KR" sz="1200" b="1" dirty="0" smtClean="0"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-&gt;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n-ea"/>
              </a:rPr>
              <a:t>매경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[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계정관리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]-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탈퇴신청클릭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-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사유기재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-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확인 후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n-ea"/>
              </a:rPr>
              <a:t>매경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n-ea"/>
              </a:rPr>
              <a:t>네이트온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방에 환불 요청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메시지 전송</a:t>
            </a:r>
            <a:endParaRPr lang="en-US" altLang="ko-KR" sz="12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-&gt; 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환불 회신 후 탈퇴완료 클릭</a:t>
            </a:r>
            <a:r>
              <a:rPr lang="en-US" altLang="ko-KR" sz="1200" b="1" dirty="0" smtClean="0">
                <a:solidFill>
                  <a:srgbClr val="FF0000"/>
                </a:solidFill>
                <a:latin typeface="+mn-ea"/>
              </a:rPr>
              <a:t>/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잔여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+mn-ea"/>
              </a:rPr>
              <a:t>충전금</a:t>
            </a:r>
            <a:r>
              <a:rPr lang="ko-KR" altLang="en-US" sz="1200" b="1" dirty="0" smtClean="0">
                <a:solidFill>
                  <a:srgbClr val="FF0000"/>
                </a:solidFill>
                <a:latin typeface="+mn-ea"/>
              </a:rPr>
              <a:t> 환불 신청도 같이 진행</a:t>
            </a:r>
            <a:endParaRPr lang="en-US" altLang="ko-KR" sz="1200" b="1" dirty="0" smtClean="0"/>
          </a:p>
        </p:txBody>
      </p:sp>
      <p:sp>
        <p:nvSpPr>
          <p:cNvPr id="11" name="직사각형 10"/>
          <p:cNvSpPr/>
          <p:nvPr/>
        </p:nvSpPr>
        <p:spPr>
          <a:xfrm>
            <a:off x="7596336" y="5013176"/>
            <a:ext cx="136815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매경</a:t>
            </a:r>
            <a:r>
              <a:rPr lang="en-US" altLang="ko-KR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전환 방법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96336" y="4869160"/>
            <a:ext cx="136815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매경</a:t>
            </a:r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→이실장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전환 순서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2.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가입 방법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pic>
        <p:nvPicPr>
          <p:cNvPr id="6" name="그림 5" descr="가입1.png"/>
          <p:cNvPicPr>
            <a:picLocks noChangeAspect="1"/>
          </p:cNvPicPr>
          <p:nvPr/>
        </p:nvPicPr>
        <p:blipFill>
          <a:blip r:embed="rId2" cstate="print">
            <a:lum bright="2000" contrast="2000"/>
          </a:blip>
          <a:stretch>
            <a:fillRect/>
          </a:stretch>
        </p:blipFill>
        <p:spPr>
          <a:xfrm>
            <a:off x="683568" y="1124744"/>
            <a:ext cx="2421019" cy="2520280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그림 6" descr="가입2.png"/>
          <p:cNvPicPr>
            <a:picLocks noChangeAspect="1"/>
          </p:cNvPicPr>
          <p:nvPr/>
        </p:nvPicPr>
        <p:blipFill>
          <a:blip r:embed="rId3" cstate="print">
            <a:lum bright="2000" contrast="2000"/>
          </a:blip>
          <a:stretch>
            <a:fillRect/>
          </a:stretch>
        </p:blipFill>
        <p:spPr>
          <a:xfrm>
            <a:off x="3370241" y="1124744"/>
            <a:ext cx="2376264" cy="2520280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그림 11" descr="가입3.png"/>
          <p:cNvPicPr>
            <a:picLocks noChangeAspect="1"/>
          </p:cNvPicPr>
          <p:nvPr/>
        </p:nvPicPr>
        <p:blipFill>
          <a:blip r:embed="rId4" cstate="print">
            <a:lum bright="2000" contrast="2000"/>
          </a:blip>
          <a:stretch>
            <a:fillRect/>
          </a:stretch>
        </p:blipFill>
        <p:spPr>
          <a:xfrm>
            <a:off x="6012160" y="1124744"/>
            <a:ext cx="2376264" cy="2520280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그림 12" descr="가입5.png"/>
          <p:cNvPicPr>
            <a:picLocks noChangeAspect="1"/>
          </p:cNvPicPr>
          <p:nvPr/>
        </p:nvPicPr>
        <p:blipFill>
          <a:blip r:embed="rId5" cstate="print">
            <a:lum bright="2000" contrast="2000"/>
          </a:blip>
          <a:stretch>
            <a:fillRect/>
          </a:stretch>
        </p:blipFill>
        <p:spPr>
          <a:xfrm>
            <a:off x="611560" y="3789040"/>
            <a:ext cx="2520280" cy="2609528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그림 13" descr="가입6.png"/>
          <p:cNvPicPr>
            <a:picLocks noChangeAspect="1"/>
          </p:cNvPicPr>
          <p:nvPr/>
        </p:nvPicPr>
        <p:blipFill>
          <a:blip r:embed="rId6" cstate="print">
            <a:lum bright="2000" contrast="2000"/>
          </a:blip>
          <a:stretch>
            <a:fillRect/>
          </a:stretch>
        </p:blipFill>
        <p:spPr>
          <a:xfrm>
            <a:off x="3347864" y="3789040"/>
            <a:ext cx="5040560" cy="2592288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7" name="오른쪽 화살표 16"/>
          <p:cNvSpPr/>
          <p:nvPr/>
        </p:nvSpPr>
        <p:spPr>
          <a:xfrm>
            <a:off x="3203848" y="2276872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4" name="오른쪽 화살표 23"/>
          <p:cNvSpPr/>
          <p:nvPr/>
        </p:nvSpPr>
        <p:spPr>
          <a:xfrm>
            <a:off x="467544" y="4941168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5" name="오른쪽 화살표 24"/>
          <p:cNvSpPr/>
          <p:nvPr/>
        </p:nvSpPr>
        <p:spPr>
          <a:xfrm>
            <a:off x="3203848" y="4941168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오른쪽 화살표 25"/>
          <p:cNvSpPr/>
          <p:nvPr/>
        </p:nvSpPr>
        <p:spPr>
          <a:xfrm>
            <a:off x="5868144" y="2276872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오른쪽 화살표 26"/>
          <p:cNvSpPr/>
          <p:nvPr/>
        </p:nvSpPr>
        <p:spPr>
          <a:xfrm>
            <a:off x="5868144" y="2276872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467544" y="4941168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9" name="오른쪽 화살표 28"/>
          <p:cNvSpPr/>
          <p:nvPr/>
        </p:nvSpPr>
        <p:spPr>
          <a:xfrm>
            <a:off x="3203848" y="4941168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" name="그림 29" descr="주요기능안내.png"/>
          <p:cNvPicPr>
            <a:picLocks noChangeAspect="1"/>
          </p:cNvPicPr>
          <p:nvPr/>
        </p:nvPicPr>
        <p:blipFill>
          <a:blip r:embed="rId7" cstate="print">
            <a:lum contrast="12000"/>
          </a:blip>
          <a:stretch>
            <a:fillRect/>
          </a:stretch>
        </p:blipFill>
        <p:spPr>
          <a:xfrm>
            <a:off x="7524328" y="4719029"/>
            <a:ext cx="1512167" cy="1903905"/>
          </a:xfrm>
          <a:prstGeom prst="rect">
            <a:avLst/>
          </a:prstGeom>
          <a:noFill/>
        </p:spPr>
      </p:pic>
      <p:sp>
        <p:nvSpPr>
          <p:cNvPr id="31" name="직사각형 30"/>
          <p:cNvSpPr/>
          <p:nvPr/>
        </p:nvSpPr>
        <p:spPr>
          <a:xfrm>
            <a:off x="7596336" y="4869160"/>
            <a:ext cx="136815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가입순서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L 도형 32"/>
          <p:cNvSpPr/>
          <p:nvPr/>
        </p:nvSpPr>
        <p:spPr>
          <a:xfrm>
            <a:off x="2339752" y="1844824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L 도형 33"/>
          <p:cNvSpPr/>
          <p:nvPr/>
        </p:nvSpPr>
        <p:spPr>
          <a:xfrm>
            <a:off x="1691680" y="4653136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L 도형 35"/>
          <p:cNvSpPr/>
          <p:nvPr/>
        </p:nvSpPr>
        <p:spPr>
          <a:xfrm>
            <a:off x="7956376" y="1700808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L 도형 36"/>
          <p:cNvSpPr/>
          <p:nvPr/>
        </p:nvSpPr>
        <p:spPr>
          <a:xfrm>
            <a:off x="7956376" y="1988840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L 도형 37"/>
          <p:cNvSpPr/>
          <p:nvPr/>
        </p:nvSpPr>
        <p:spPr>
          <a:xfrm>
            <a:off x="6876256" y="5877272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3347864" y="5445224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대표 통신사</a:t>
            </a:r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핸드폰번호</a:t>
            </a:r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생년월일 확인 후</a:t>
            </a:r>
            <a:endParaRPr lang="en-US" altLang="ko-KR" sz="1100" b="1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문자로 인증번호 발송</a:t>
            </a:r>
            <a:endParaRPr lang="ko-KR" altLang="en-US" sz="110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350153" y="0"/>
            <a:ext cx="27938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Step-1</a:t>
            </a:r>
            <a:endParaRPr lang="en-US" altLang="ko-K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43" name="그림 42" descr="로고.png"/>
          <p:cNvPicPr>
            <a:picLocks noChangeAspect="1"/>
          </p:cNvPicPr>
          <p:nvPr/>
        </p:nvPicPr>
        <p:blipFill>
          <a:blip r:embed="rId8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41" name="모서리가 둥근 직사각형 40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596336" y="5013176"/>
            <a:ext cx="136815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가입순서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2.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가입 방법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7596336" y="4941168"/>
            <a:ext cx="136815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가입순서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55712" y="1340768"/>
            <a:ext cx="2520280" cy="4968552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39552" y="1700808"/>
            <a:ext cx="223224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400" dirty="0" smtClean="0"/>
          </a:p>
          <a:p>
            <a:pPr algn="ctr"/>
            <a:endParaRPr lang="en-US" altLang="ko-KR" sz="1400" dirty="0" smtClean="0"/>
          </a:p>
          <a:p>
            <a:pPr algn="ctr"/>
            <a:r>
              <a:rPr lang="ko-KR" altLang="en-US" sz="1200" b="1" dirty="0" smtClean="0"/>
              <a:t>개설등록증 사진 첨부</a:t>
            </a:r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r>
              <a:rPr lang="ko-KR" altLang="en-US" sz="1200" b="1" dirty="0" smtClean="0"/>
              <a:t>사업자등록증 사진 첨부</a:t>
            </a:r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r>
              <a:rPr lang="ko-KR" altLang="en-US" sz="1200" b="1" dirty="0" smtClean="0"/>
              <a:t>추천인코드란</a:t>
            </a:r>
            <a:endParaRPr lang="en-US" altLang="ko-KR" sz="1200" b="1" dirty="0" smtClean="0"/>
          </a:p>
          <a:p>
            <a:pPr algn="ctr"/>
            <a:r>
              <a:rPr lang="ko-KR" altLang="en-US" sz="1200" b="1" dirty="0" smtClean="0"/>
              <a:t>박준홍 검색</a:t>
            </a:r>
            <a:endParaRPr lang="en-US" altLang="ko-KR" sz="1200" b="1" dirty="0" smtClean="0"/>
          </a:p>
          <a:p>
            <a:pPr algn="ctr"/>
            <a:r>
              <a:rPr lang="en-US" altLang="ko-KR" sz="1200" b="1" dirty="0" smtClean="0"/>
              <a:t>(biz-pjjh0305)</a:t>
            </a:r>
            <a:r>
              <a:rPr lang="ko-KR" altLang="en-US" sz="1200" b="1" dirty="0" smtClean="0"/>
              <a:t>코드 선택</a:t>
            </a:r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r>
              <a:rPr lang="ko-KR" altLang="en-US" sz="1200" b="1" dirty="0" smtClean="0"/>
              <a:t>승인 신청</a:t>
            </a:r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r>
              <a:rPr lang="ko-KR" altLang="en-US" sz="1200" b="1" dirty="0" smtClean="0"/>
              <a:t>멤버십가입</a:t>
            </a:r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en-US" altLang="ko-KR" sz="1200" b="1" dirty="0" smtClean="0"/>
          </a:p>
          <a:p>
            <a:pPr algn="ctr"/>
            <a:endParaRPr lang="ko-KR" altLang="en-US" sz="1200" b="1" dirty="0"/>
          </a:p>
        </p:txBody>
      </p:sp>
      <p:sp>
        <p:nvSpPr>
          <p:cNvPr id="18" name="아래쪽 화살표 17"/>
          <p:cNvSpPr/>
          <p:nvPr/>
        </p:nvSpPr>
        <p:spPr>
          <a:xfrm>
            <a:off x="1547664" y="2564904"/>
            <a:ext cx="144016" cy="21602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아래쪽 화살표 18"/>
          <p:cNvSpPr/>
          <p:nvPr/>
        </p:nvSpPr>
        <p:spPr>
          <a:xfrm>
            <a:off x="1547664" y="3284984"/>
            <a:ext cx="144016" cy="21602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아래쪽 화살표 19"/>
          <p:cNvSpPr/>
          <p:nvPr/>
        </p:nvSpPr>
        <p:spPr>
          <a:xfrm>
            <a:off x="1547664" y="4437112"/>
            <a:ext cx="144016" cy="21602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아래쪽 화살표 20"/>
          <p:cNvSpPr/>
          <p:nvPr/>
        </p:nvSpPr>
        <p:spPr>
          <a:xfrm>
            <a:off x="1547664" y="5157192"/>
            <a:ext cx="144016" cy="21602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6350153" y="0"/>
            <a:ext cx="27938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Step-2</a:t>
            </a:r>
            <a:endParaRPr lang="en-US" altLang="ko-K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23" name="그림 22" descr="로고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pic>
        <p:nvPicPr>
          <p:cNvPr id="27" name="그림 26" descr="멤버십고.png"/>
          <p:cNvPicPr>
            <a:picLocks noChangeAspect="1"/>
          </p:cNvPicPr>
          <p:nvPr/>
        </p:nvPicPr>
        <p:blipFill>
          <a:blip r:embed="rId3" cstate="print">
            <a:lum contrast="2000"/>
          </a:blip>
          <a:stretch>
            <a:fillRect/>
          </a:stretch>
        </p:blipFill>
        <p:spPr>
          <a:xfrm>
            <a:off x="3431704" y="1340768"/>
            <a:ext cx="5256584" cy="4876191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그림 8" descr="주요기능안내.png"/>
          <p:cNvPicPr>
            <a:picLocks noChangeAspect="1"/>
          </p:cNvPicPr>
          <p:nvPr/>
        </p:nvPicPr>
        <p:blipFill>
          <a:blip r:embed="rId4" cstate="print">
            <a:lum contrast="12000"/>
          </a:blip>
          <a:stretch>
            <a:fillRect/>
          </a:stretch>
        </p:blipFill>
        <p:spPr>
          <a:xfrm>
            <a:off x="7524328" y="4719029"/>
            <a:ext cx="1512167" cy="1903905"/>
          </a:xfrm>
          <a:prstGeom prst="rect">
            <a:avLst/>
          </a:prstGeom>
          <a:noFill/>
        </p:spPr>
      </p:pic>
      <p:sp>
        <p:nvSpPr>
          <p:cNvPr id="28" name="직사각형 27"/>
          <p:cNvSpPr/>
          <p:nvPr/>
        </p:nvSpPr>
        <p:spPr>
          <a:xfrm>
            <a:off x="7596336" y="4797152"/>
            <a:ext cx="136815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멤버십 가입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오른쪽 화살표 29"/>
          <p:cNvSpPr/>
          <p:nvPr/>
        </p:nvSpPr>
        <p:spPr>
          <a:xfrm>
            <a:off x="3059832" y="3501008"/>
            <a:ext cx="288032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76056" y="3717032"/>
            <a:ext cx="23762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월 </a:t>
            </a:r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20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건 이하 매물등록</a:t>
            </a:r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100" b="1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Lite</a:t>
            </a:r>
            <a:endParaRPr lang="en-US" altLang="ko-KR" sz="1100" b="1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100" b="1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100" b="1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20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건 이상 매물등록</a:t>
            </a:r>
            <a:r>
              <a:rPr lang="en-US" altLang="ko-KR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-Basic</a:t>
            </a:r>
            <a:r>
              <a:rPr lang="ko-KR" altLang="en-US" sz="110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추천</a:t>
            </a:r>
            <a:endParaRPr lang="en-US" altLang="ko-KR" sz="1100" b="1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ko-KR" altLang="en-US" sz="1100" dirty="0"/>
          </a:p>
        </p:txBody>
      </p:sp>
      <p:sp>
        <p:nvSpPr>
          <p:cNvPr id="33" name="L 도형 32"/>
          <p:cNvSpPr/>
          <p:nvPr/>
        </p:nvSpPr>
        <p:spPr>
          <a:xfrm>
            <a:off x="5940152" y="2708920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주요기능안내.png"/>
          <p:cNvPicPr>
            <a:picLocks noChangeAspect="1"/>
          </p:cNvPicPr>
          <p:nvPr/>
        </p:nvPicPr>
        <p:blipFill>
          <a:blip r:embed="rId2" cstate="print">
            <a:lum contrast="12000"/>
          </a:blip>
          <a:stretch>
            <a:fillRect/>
          </a:stretch>
        </p:blipFill>
        <p:spPr>
          <a:xfrm>
            <a:off x="7524328" y="4719029"/>
            <a:ext cx="1512167" cy="1903905"/>
          </a:xfrm>
          <a:prstGeom prst="rect">
            <a:avLst/>
          </a:prstGeom>
          <a:noFill/>
        </p:spPr>
      </p:pic>
      <p:sp>
        <p:nvSpPr>
          <p:cNvPr id="7" name="모서리가 둥근 직사각형 6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596336" y="4797152"/>
            <a:ext cx="136815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멤버십 가입 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2.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가입 방법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350153" y="0"/>
            <a:ext cx="27938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Step-3</a:t>
            </a:r>
            <a:endParaRPr lang="en-US" altLang="ko-K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3" name="그림 12" descr="임장단지선택.png"/>
          <p:cNvPicPr>
            <a:picLocks noChangeAspect="1"/>
          </p:cNvPicPr>
          <p:nvPr/>
        </p:nvPicPr>
        <p:blipFill>
          <a:blip r:embed="rId3" cstate="print">
            <a:lum contrast="2000"/>
          </a:blip>
          <a:stretch>
            <a:fillRect/>
          </a:stretch>
        </p:blipFill>
        <p:spPr>
          <a:xfrm>
            <a:off x="251521" y="1124744"/>
            <a:ext cx="4248471" cy="5328592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4572000" y="4293096"/>
            <a:ext cx="417646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단지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설정시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찾는 단지가 없을 경우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네이트온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매경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본사방에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단지 생성 요청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소요일수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2~5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일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이후 임장단지 재설정하려면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계정관리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→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결제관리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→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멤버십변경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클릭 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임장단지 선택 후 결제하면 환불 및 결제완료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주의사항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en-US" altLang="ko-KR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Lite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에서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Basic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으로 상품 업 변경해도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초기 프로모션 쿠폰 추가지급 없음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sp>
        <p:nvSpPr>
          <p:cNvPr id="16" name="L 도형 15"/>
          <p:cNvSpPr/>
          <p:nvPr/>
        </p:nvSpPr>
        <p:spPr>
          <a:xfrm>
            <a:off x="2411760" y="6093296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멤버십결제정보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1124744"/>
            <a:ext cx="3816424" cy="3096344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9" name="오른쪽 화살표 18"/>
          <p:cNvSpPr/>
          <p:nvPr/>
        </p:nvSpPr>
        <p:spPr>
          <a:xfrm>
            <a:off x="4572000" y="3212976"/>
            <a:ext cx="288032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1" name="그림 20" descr="로고.png"/>
          <p:cNvPicPr>
            <a:picLocks noChangeAspect="1"/>
          </p:cNvPicPr>
          <p:nvPr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카드등록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1723" y="1268760"/>
            <a:ext cx="3516221" cy="4523810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2.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가입 방법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350153" y="0"/>
            <a:ext cx="27938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Step-4</a:t>
            </a:r>
            <a:endParaRPr lang="en-US" altLang="ko-K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2" name="그림 11" descr="멤버십결제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268760"/>
            <a:ext cx="3528392" cy="4561905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3" name="오른쪽 화살표 12"/>
          <p:cNvSpPr/>
          <p:nvPr/>
        </p:nvSpPr>
        <p:spPr>
          <a:xfrm>
            <a:off x="4427984" y="3212976"/>
            <a:ext cx="288032" cy="14401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 w="18415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L 도형 13"/>
          <p:cNvSpPr/>
          <p:nvPr/>
        </p:nvSpPr>
        <p:spPr>
          <a:xfrm>
            <a:off x="8172400" y="1556792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L 도형 14"/>
          <p:cNvSpPr/>
          <p:nvPr/>
        </p:nvSpPr>
        <p:spPr>
          <a:xfrm>
            <a:off x="2195736" y="4941168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L 도형 15"/>
          <p:cNvSpPr/>
          <p:nvPr/>
        </p:nvSpPr>
        <p:spPr>
          <a:xfrm>
            <a:off x="6660232" y="5157192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812360" y="148478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①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835696" y="486916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②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300192" y="508518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③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3568" y="5877272"/>
            <a:ext cx="67687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카드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등록시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15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자리 카드 등록 불가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체크 카드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등록시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할부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선택란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비활성화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/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신용카드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등록시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할부선택란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활성화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멤버십 결제하기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클릭시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바로 결제되며 멤버십 서비스 이용가능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" name="그림 22" descr="주요기능안내.png"/>
          <p:cNvPicPr>
            <a:picLocks noChangeAspect="1"/>
          </p:cNvPicPr>
          <p:nvPr/>
        </p:nvPicPr>
        <p:blipFill>
          <a:blip r:embed="rId4" cstate="print">
            <a:lum contrast="12000"/>
          </a:blip>
          <a:stretch>
            <a:fillRect/>
          </a:stretch>
        </p:blipFill>
        <p:spPr>
          <a:xfrm>
            <a:off x="7524328" y="4719029"/>
            <a:ext cx="1512167" cy="1903905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7596336" y="4797152"/>
            <a:ext cx="136815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이실장 </a:t>
            </a:r>
            <a:endParaRPr lang="en-US" altLang="ko-KR" sz="1400" b="1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멤버십 가입</a:t>
            </a:r>
            <a:endParaRPr lang="ko-KR" altLang="en-US" sz="1400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5" name="그림 24" descr="로고.png"/>
          <p:cNvPicPr>
            <a:picLocks noChangeAspect="1"/>
          </p:cNvPicPr>
          <p:nvPr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24" name="모서리가 둥근 직사각형 23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모서리가 둥근 직사각형 19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6" name="내용 개체 틀 5" descr="이실장 메인페이지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1124744"/>
            <a:ext cx="6048672" cy="3744416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그림 6" descr="로고.pn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pic>
        <p:nvPicPr>
          <p:cNvPr id="15" name="그림 14" descr="12313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12776"/>
            <a:ext cx="2520280" cy="3312368"/>
          </a:xfrm>
          <a:prstGeom prst="ellipse">
            <a:avLst/>
          </a:prstGeom>
        </p:spPr>
      </p:pic>
      <p:sp>
        <p:nvSpPr>
          <p:cNvPr id="16" name="타원 15"/>
          <p:cNvSpPr/>
          <p:nvPr/>
        </p:nvSpPr>
        <p:spPr>
          <a:xfrm>
            <a:off x="3635896" y="1196752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4139952" y="1196752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5220072" y="1196752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9532" y="5085184"/>
            <a:ext cx="8424936" cy="105560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1.</a:t>
            </a:r>
            <a:r>
              <a:rPr lang="ko-KR" altLang="en-US" sz="1400" b="1" dirty="0" smtClean="0"/>
              <a:t>임장활동</a:t>
            </a:r>
            <a:r>
              <a:rPr lang="en-US" altLang="ko-KR" sz="1400" b="1" dirty="0" smtClean="0"/>
              <a:t>-</a:t>
            </a:r>
            <a:r>
              <a:rPr lang="ko-KR" altLang="en-US" sz="1400" b="1" dirty="0" smtClean="0"/>
              <a:t> 단지정보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선택한 단지의 호</a:t>
            </a:r>
            <a:r>
              <a:rPr lang="en-US" altLang="ko-KR" sz="1400" b="1" dirty="0" smtClean="0"/>
              <a:t>,</a:t>
            </a:r>
            <a:r>
              <a:rPr lang="ko-KR" altLang="en-US" sz="1400" b="1" dirty="0" err="1" smtClean="0"/>
              <a:t>실별</a:t>
            </a:r>
            <a:r>
              <a:rPr lang="ko-KR" altLang="en-US" sz="1400" b="1" dirty="0" smtClean="0"/>
              <a:t> 점유형태</a:t>
            </a:r>
            <a:r>
              <a:rPr lang="en-US" altLang="ko-KR" sz="1400" b="1" dirty="0" smtClean="0"/>
              <a:t>,</a:t>
            </a:r>
            <a:r>
              <a:rPr lang="ko-KR" altLang="en-US" sz="1400" b="1" dirty="0" smtClean="0"/>
              <a:t>등기정보 등이 한 눈에 확인 가능</a:t>
            </a:r>
            <a:r>
              <a:rPr lang="en-US" altLang="ko-KR" sz="1400" b="1" dirty="0" smtClean="0"/>
              <a:t>)</a:t>
            </a:r>
          </a:p>
          <a:p>
            <a:r>
              <a:rPr lang="en-US" altLang="ko-KR" sz="1400" b="1" dirty="0" smtClean="0"/>
              <a:t>2.</a:t>
            </a:r>
            <a:r>
              <a:rPr lang="ko-KR" altLang="en-US" sz="1400" b="1" dirty="0" smtClean="0"/>
              <a:t>매물관리</a:t>
            </a: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매물장</a:t>
            </a:r>
            <a:r>
              <a:rPr lang="en-US" altLang="ko-KR" sz="1400" b="1" dirty="0" smtClean="0"/>
              <a:t>/ </a:t>
            </a:r>
            <a:r>
              <a:rPr lang="ko-KR" altLang="en-US" sz="1400" b="1" dirty="0" smtClean="0"/>
              <a:t>매물광고</a:t>
            </a:r>
            <a:r>
              <a:rPr lang="en-US" altLang="ko-KR" sz="1400" b="1" dirty="0" smtClean="0"/>
              <a:t>/ </a:t>
            </a:r>
            <a:r>
              <a:rPr lang="ko-KR" altLang="en-US" sz="1400" b="1" dirty="0" err="1" smtClean="0"/>
              <a:t>네이버모니터링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광고매물 노출순위</a:t>
            </a:r>
            <a:r>
              <a:rPr lang="en-US" altLang="ko-KR" sz="1400" b="1" dirty="0" smtClean="0"/>
              <a:t>)</a:t>
            </a:r>
          </a:p>
          <a:p>
            <a:r>
              <a:rPr lang="en-US" altLang="ko-KR" sz="1400" b="1" dirty="0" smtClean="0"/>
              <a:t>3.</a:t>
            </a:r>
            <a:r>
              <a:rPr lang="ko-KR" altLang="en-US" sz="1400" b="1" dirty="0" smtClean="0"/>
              <a:t>매물접수</a:t>
            </a: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매물등록 방법과 각 매물 검증방식 비용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4.</a:t>
            </a:r>
            <a:r>
              <a:rPr lang="ko-KR" altLang="en-US" sz="1400" b="1" dirty="0" smtClean="0"/>
              <a:t>계정관리</a:t>
            </a:r>
            <a:r>
              <a:rPr lang="en-US" altLang="ko-KR" sz="1400" b="1" dirty="0" smtClean="0"/>
              <a:t>- </a:t>
            </a:r>
            <a:r>
              <a:rPr lang="ko-KR" altLang="en-US" sz="1400" b="1" dirty="0" err="1" smtClean="0"/>
              <a:t>충전금</a:t>
            </a:r>
            <a:r>
              <a:rPr lang="ko-KR" altLang="en-US" sz="1400" b="1" dirty="0" smtClean="0"/>
              <a:t> 결제</a:t>
            </a:r>
            <a:endParaRPr lang="ko-KR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모서리가 둥근 직사각형 27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pic>
        <p:nvPicPr>
          <p:cNvPr id="10" name="그림 9" descr="임장단지 세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3816424" cy="4392488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그림 10" descr="임장단지 세부.png"/>
          <p:cNvPicPr>
            <a:picLocks noChangeAspect="1"/>
          </p:cNvPicPr>
          <p:nvPr/>
        </p:nvPicPr>
        <p:blipFill>
          <a:blip r:embed="rId3" cstate="print">
            <a:lum bright="2000" contrast="4000"/>
          </a:blip>
          <a:stretch>
            <a:fillRect/>
          </a:stretch>
        </p:blipFill>
        <p:spPr>
          <a:xfrm>
            <a:off x="4427984" y="1124744"/>
            <a:ext cx="4464496" cy="4392488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그림 15" descr="로고.png"/>
          <p:cNvPicPr>
            <a:picLocks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5536" y="5661248"/>
            <a:ext cx="6768752" cy="71508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점유상태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호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실별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점유상태 확인 가능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내 관리호실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등록단지 내 광고중인 내 매물 확인 가능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3.</a:t>
            </a:r>
            <a:r>
              <a:rPr lang="ko-KR" altLang="en-US" sz="12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알림확인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날짜 설정하여 만기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거래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등기변동 알림 확인 가능</a:t>
            </a:r>
            <a:endParaRPr lang="ko-KR" altLang="en-US" sz="11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251520" y="2204864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611560" y="2204864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971600" y="2204864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L 도형 23"/>
          <p:cNvSpPr/>
          <p:nvPr/>
        </p:nvSpPr>
        <p:spPr>
          <a:xfrm>
            <a:off x="2843808" y="2996952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2699792" y="2708920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Click!</a:t>
            </a:r>
            <a:endParaRPr lang="ko-KR" altLang="en-US" sz="105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오른쪽 화살표 25"/>
          <p:cNvSpPr/>
          <p:nvPr/>
        </p:nvSpPr>
        <p:spPr>
          <a:xfrm>
            <a:off x="3491880" y="2996952"/>
            <a:ext cx="1512168" cy="144016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1.</a:t>
            </a:r>
            <a:r>
              <a:rPr lang="ko-KR" altLang="en-US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임장활동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29" name="그림 28" descr="걍그림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5589240"/>
            <a:ext cx="2736304" cy="994102"/>
          </a:xfrm>
          <a:prstGeom prst="round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504" y="707886"/>
            <a:ext cx="3672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임장활동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단지정보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점유상태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내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관리호실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알림확인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ko-KR" alt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매물관리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9" name="그림 8" descr="로고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pic>
        <p:nvPicPr>
          <p:cNvPr id="11" name="그림 10" descr="매물장.png"/>
          <p:cNvPicPr>
            <a:picLocks noChangeAspect="1"/>
          </p:cNvPicPr>
          <p:nvPr/>
        </p:nvPicPr>
        <p:blipFill>
          <a:blip r:embed="rId3" cstate="print">
            <a:lum bright="1000" contrast="3000"/>
          </a:blip>
          <a:stretch>
            <a:fillRect/>
          </a:stretch>
        </p:blipFill>
        <p:spPr>
          <a:xfrm>
            <a:off x="611560" y="1124745"/>
            <a:ext cx="5400600" cy="2592288"/>
          </a:xfrm>
          <a:prstGeom prst="round1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 descr="매물광고.png"/>
          <p:cNvPicPr>
            <a:picLocks noChangeAspect="1"/>
          </p:cNvPicPr>
          <p:nvPr/>
        </p:nvPicPr>
        <p:blipFill>
          <a:blip r:embed="rId4" cstate="print">
            <a:lum bright="3000"/>
          </a:blip>
          <a:stretch>
            <a:fillRect/>
          </a:stretch>
        </p:blipFill>
        <p:spPr>
          <a:xfrm>
            <a:off x="611560" y="3789040"/>
            <a:ext cx="5400600" cy="2664296"/>
          </a:xfrm>
          <a:prstGeom prst="round1Rect">
            <a:avLst/>
          </a:prstGeom>
          <a:ln>
            <a:solidFill>
              <a:schemeClr val="tx1"/>
            </a:solidFill>
          </a:ln>
        </p:spPr>
      </p:pic>
      <p:sp>
        <p:nvSpPr>
          <p:cNvPr id="15" name="타원 14"/>
          <p:cNvSpPr/>
          <p:nvPr/>
        </p:nvSpPr>
        <p:spPr>
          <a:xfrm>
            <a:off x="611560" y="1124744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11560" y="3789040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56176" y="1196752"/>
            <a:ext cx="2592288" cy="2400657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2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매물장</a:t>
            </a:r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매물정보 저장공간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매물광고</a:t>
            </a:r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네이버에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광고 중인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매물란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</a:p>
          <a:p>
            <a:pPr marL="342900" indent="-342900">
              <a:lnSpc>
                <a:spcPct val="150000"/>
              </a:lnSpc>
            </a:pP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하위 카테고리에 따라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광고중인 매물의 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현재 상태를 확인 가능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pic>
        <p:nvPicPr>
          <p:cNvPr id="19" name="그림 18" descr="네이버＃.png"/>
          <p:cNvPicPr>
            <a:picLocks noChangeAspect="1"/>
          </p:cNvPicPr>
          <p:nvPr/>
        </p:nvPicPr>
        <p:blipFill>
          <a:blip r:embed="rId5" cstate="print">
            <a:lum bright="3000"/>
          </a:blip>
          <a:stretch>
            <a:fillRect/>
          </a:stretch>
        </p:blipFill>
        <p:spPr>
          <a:xfrm>
            <a:off x="6300192" y="3861048"/>
            <a:ext cx="2520280" cy="2585588"/>
          </a:xfrm>
          <a:prstGeom prst="roundRect">
            <a:avLst/>
          </a:prstGeom>
        </p:spPr>
      </p:pic>
      <p:sp>
        <p:nvSpPr>
          <p:cNvPr id="20" name="L 도형 19"/>
          <p:cNvSpPr/>
          <p:nvPr/>
        </p:nvSpPr>
        <p:spPr>
          <a:xfrm>
            <a:off x="5364088" y="908720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220072" y="620688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Click!</a:t>
            </a:r>
            <a:endParaRPr lang="ko-KR" altLang="en-US" sz="105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504" y="707886"/>
            <a:ext cx="223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매물장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]/[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매물광고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ko-KR" alt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매물관리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7" name="그림 6" descr="네이버모니터링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268760"/>
            <a:ext cx="4176464" cy="3096344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그림 7" descr="네이버 내매물분석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340768"/>
            <a:ext cx="4176463" cy="3096344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타원 9"/>
          <p:cNvSpPr/>
          <p:nvPr/>
        </p:nvSpPr>
        <p:spPr>
          <a:xfrm>
            <a:off x="7164288" y="1916832"/>
            <a:ext cx="144016" cy="144016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95536" y="4581128"/>
            <a:ext cx="792088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네이버 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모니터링</a:t>
            </a:r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전체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매물현황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해당단지의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총매물건수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신규등록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삭제 매물건수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인근 중개업소 매물등록 노출순위도 확인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가능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내 매물 분석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–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내 매물 등록 네이버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노출순위를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확인 가능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로고.png"/>
          <p:cNvPicPr>
            <a:picLocks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13" name="타원 12"/>
          <p:cNvSpPr/>
          <p:nvPr/>
        </p:nvSpPr>
        <p:spPr>
          <a:xfrm>
            <a:off x="971600" y="1721461"/>
            <a:ext cx="144016" cy="144016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323528" y="1340768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395536" y="4962996"/>
            <a:ext cx="144016" cy="144016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395536" y="5210643"/>
            <a:ext cx="144016" cy="144016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4" y="707886"/>
            <a:ext cx="223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네이버모니터링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ko-KR" alt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매물접수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1" name="그림 10" descr="매물접수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268760"/>
            <a:ext cx="8314286" cy="2376264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12" name="L 도형 11"/>
          <p:cNvSpPr/>
          <p:nvPr/>
        </p:nvSpPr>
        <p:spPr>
          <a:xfrm>
            <a:off x="8100392" y="1196752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956376" y="980728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Click!</a:t>
            </a:r>
            <a:endParaRPr lang="ko-KR" altLang="en-US" sz="105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매물접수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861048"/>
            <a:ext cx="8352928" cy="2376264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3799731" y="4960114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Click!</a:t>
            </a:r>
            <a:endParaRPr lang="ko-KR" altLang="en-US" sz="105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88024" y="4941168"/>
            <a:ext cx="3528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주취급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물건에서 매물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등록시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클릭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최초 매물등록일 경우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다른 매물등록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클릭</a:t>
            </a:r>
            <a:endParaRPr lang="ko-KR" altLang="en-US" sz="11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아래쪽 화살표 19"/>
          <p:cNvSpPr/>
          <p:nvPr/>
        </p:nvSpPr>
        <p:spPr>
          <a:xfrm>
            <a:off x="4499992" y="3429000"/>
            <a:ext cx="216024" cy="648072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21" name="그림 20" descr="로고.png"/>
          <p:cNvPicPr>
            <a:picLocks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15" name="L 도형 14"/>
          <p:cNvSpPr/>
          <p:nvPr/>
        </p:nvSpPr>
        <p:spPr>
          <a:xfrm>
            <a:off x="3923928" y="5195084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07504" y="707886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매물광고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매물접수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ko-KR" alt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매물접수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7" name="그림 6" descr="매물접수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96752"/>
            <a:ext cx="4320479" cy="4968552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타원 8"/>
          <p:cNvSpPr/>
          <p:nvPr/>
        </p:nvSpPr>
        <p:spPr>
          <a:xfrm>
            <a:off x="755576" y="1700808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" name="그림 9" descr="매물접수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196752"/>
            <a:ext cx="4120685" cy="3168352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788024" y="4653136"/>
            <a:ext cx="4104456" cy="122586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 종류 선택 후 정보입력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란의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별표사항 정확히 기재 후 저장 후 광고하기 클릭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2.    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네이버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부동산 상 필수 기재정보 입력 후 임시저장 후 광고하기 클릭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4860032" y="1700808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오른쪽 화살표 12"/>
          <p:cNvSpPr/>
          <p:nvPr/>
        </p:nvSpPr>
        <p:spPr>
          <a:xfrm>
            <a:off x="3995936" y="3429000"/>
            <a:ext cx="1512168" cy="144016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755576" y="4149080"/>
            <a:ext cx="38164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*(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홍보확인서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현장확인 사용시 연락처 없음에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표시할것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11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6" name="그림 15" descr="로고.png"/>
          <p:cNvPicPr>
            <a:picLocks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7504" y="707886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매물광고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매물접수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검증방식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24744"/>
            <a:ext cx="8496944" cy="2952327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ko-KR" alt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매물접수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9" name="그림 8" descr="로고.pn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5536" y="4077072"/>
            <a:ext cx="8136904" cy="251983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</a:rPr>
              <a:t>*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 검증방식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상위일 수록 매물진정성에 가까워 노출순위 높음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과 비용</a:t>
            </a:r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000" dirty="0" smtClean="0"/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1.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현장확인 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매물 현장 방문 후 거래 가능여부 확인방식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현장확인 희망일과 </a:t>
            </a:r>
            <a:r>
              <a:rPr lang="ko-KR" altLang="en-US" sz="1000" dirty="0" err="1" smtClean="0">
                <a:latin typeface="HY헤드라인M" pitchFamily="18" charset="-127"/>
                <a:ea typeface="HY헤드라인M" pitchFamily="18" charset="-127"/>
              </a:rPr>
              <a:t>공실여부를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000" dirty="0" err="1" smtClean="0">
                <a:latin typeface="HY헤드라인M" pitchFamily="18" charset="-127"/>
                <a:ea typeface="HY헤드라인M" pitchFamily="18" charset="-127"/>
              </a:rPr>
              <a:t>기재해야한다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. -3500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~11000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endParaRPr lang="en-US" altLang="ko-KR" sz="10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1000" dirty="0" err="1" smtClean="0">
                <a:latin typeface="HY헤드라인M" pitchFamily="18" charset="-127"/>
                <a:ea typeface="HY헤드라인M" pitchFamily="18" charset="-127"/>
              </a:rPr>
              <a:t>모바일확인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v1 -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소유자 명의 휴대폰 정보와 </a:t>
            </a:r>
            <a:r>
              <a:rPr lang="ko-KR" altLang="en-US" sz="1000" dirty="0" err="1" smtClean="0">
                <a:latin typeface="HY헤드라인M" pitchFamily="18" charset="-127"/>
                <a:ea typeface="HY헤드라인M" pitchFamily="18" charset="-127"/>
              </a:rPr>
              <a:t>네이버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 계정이 필요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문자를 통해 거래가능 여부 확인한다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[</a:t>
            </a:r>
            <a:r>
              <a:rPr lang="ko-KR" altLang="en-US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집주인마크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 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-700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endParaRPr lang="en-US" altLang="ko-KR" sz="10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3.</a:t>
            </a:r>
            <a:r>
              <a:rPr lang="ko-KR" altLang="en-US" sz="1000" dirty="0" err="1" smtClean="0">
                <a:latin typeface="HY헤드라인M" pitchFamily="18" charset="-127"/>
                <a:ea typeface="HY헤드라인M" pitchFamily="18" charset="-127"/>
              </a:rPr>
              <a:t>모바일확인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v2(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직접등록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) -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소유자 명의 휴대폰 정보와 등기부등본 첨부 필요 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집주인마크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 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-700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endParaRPr lang="en-US" altLang="ko-KR" sz="10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4.</a:t>
            </a:r>
            <a:r>
              <a:rPr lang="ko-KR" altLang="en-US" sz="1000" dirty="0" err="1" smtClean="0">
                <a:latin typeface="HY헤드라인M" pitchFamily="18" charset="-127"/>
                <a:ea typeface="HY헤드라인M" pitchFamily="18" charset="-127"/>
              </a:rPr>
              <a:t>모바일확인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v2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로켓등록 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소유자 명의 휴대폰 정보만 있으면 가능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집주인마크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 -700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endParaRPr lang="en-US" altLang="ko-KR" sz="10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ko-KR" altLang="en-US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멤버십 </a:t>
            </a:r>
            <a:r>
              <a:rPr lang="en-US" altLang="ko-KR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Basic</a:t>
            </a:r>
            <a:r>
              <a:rPr lang="ko-KR" altLang="en-US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부터 로켓등록</a:t>
            </a:r>
            <a:r>
              <a:rPr lang="en-US" altLang="ko-KR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검증실패 사전점검</a:t>
            </a:r>
            <a:r>
              <a:rPr lang="en-US" altLang="ko-KR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+</a:t>
            </a:r>
            <a:r>
              <a:rPr lang="ko-KR" altLang="en-US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등기부등본 첨부 및 전송대행</a:t>
            </a:r>
            <a:r>
              <a:rPr lang="en-US" altLang="ko-KR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000" dirty="0" smtClean="0">
                <a:solidFill>
                  <a:schemeClr val="tx2"/>
                </a:solidFill>
                <a:latin typeface="HY헤드라인M" pitchFamily="18" charset="-127"/>
                <a:ea typeface="HY헤드라인M" pitchFamily="18" charset="-127"/>
              </a:rPr>
              <a:t>무제한 무료 서비스임</a:t>
            </a:r>
            <a:endParaRPr lang="en-US" altLang="ko-KR" sz="1000" dirty="0" smtClean="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5.(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신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홍보확인서 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소유자 </a:t>
            </a:r>
            <a:r>
              <a:rPr lang="ko-KR" altLang="en-US" sz="1000" dirty="0" err="1" smtClean="0">
                <a:latin typeface="HY헤드라인M" pitchFamily="18" charset="-127"/>
                <a:ea typeface="HY헤드라인M" pitchFamily="18" charset="-127"/>
              </a:rPr>
              <a:t>네이버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 계정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+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휴대폰정보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+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등기부등본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+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서류 첨부로 가능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[</a:t>
            </a:r>
            <a:r>
              <a:rPr lang="ko-KR" altLang="en-US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집주인마크</a:t>
            </a:r>
            <a:r>
              <a:rPr lang="en-US" altLang="ko-KR" sz="10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 -700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endParaRPr lang="en-US" altLang="ko-KR" sz="10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6.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전화확인 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매도 의뢰인과의 통화로 거래가능 여부 확인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 -1700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endParaRPr lang="en-US" altLang="ko-KR" sz="1000" dirty="0" smtClean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7.(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구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홍보확인서 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–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매도의뢰인의 홍보확인서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+ 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중개업소 소장의 대리 서명으로 가능</a:t>
            </a:r>
            <a:r>
              <a:rPr lang="en-US" altLang="ko-KR" sz="1000" dirty="0" smtClean="0">
                <a:latin typeface="HY헤드라인M" pitchFamily="18" charset="-127"/>
                <a:ea typeface="HY헤드라인M" pitchFamily="18" charset="-127"/>
              </a:rPr>
              <a:t> -1700</a:t>
            </a:r>
            <a:r>
              <a:rPr lang="ko-KR" altLang="en-US" sz="1000" dirty="0" smtClean="0">
                <a:latin typeface="HY헤드라인M" pitchFamily="18" charset="-127"/>
                <a:ea typeface="HY헤드라인M" pitchFamily="18" charset="-127"/>
              </a:rPr>
              <a:t>원</a:t>
            </a:r>
            <a:endParaRPr lang="ko-KR" altLang="en-US" sz="1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707886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매물광고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매물접수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10"/>
          <p:cNvSpPr/>
          <p:nvPr/>
        </p:nvSpPr>
        <p:spPr>
          <a:xfrm>
            <a:off x="215008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</a:t>
            </a:r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ko-KR" alt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매물접수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sp>
        <p:nvSpPr>
          <p:cNvPr id="8" name="L 도형 7"/>
          <p:cNvSpPr/>
          <p:nvPr/>
        </p:nvSpPr>
        <p:spPr>
          <a:xfrm>
            <a:off x="3491880" y="3717032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347864" y="3429000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Click!</a:t>
            </a:r>
            <a:endParaRPr lang="ko-KR" altLang="en-US" sz="105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4653136"/>
            <a:ext cx="8136904" cy="122586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결제 수단에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충전금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선택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– 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결제하기 클릭하면 </a:t>
            </a:r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검수센터에서 검수 후 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네이버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부동산에 매물이 노출된다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endParaRPr lang="en-US" altLang="ko-KR" sz="11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광고중인 매물은 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]-[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매물광고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]-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하단 매물리스트에서 확인 가능하다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  <a:p>
            <a:pPr>
              <a:buNone/>
            </a:pPr>
            <a:endParaRPr lang="en-US" altLang="ko-KR" sz="1100" dirty="0" smtClean="0">
              <a:latin typeface="HY헤드라인M" pitchFamily="18" charset="-127"/>
              <a:ea typeface="HY헤드라인M" pitchFamily="18" charset="-127"/>
              <a:hlinkClick r:id="rId2"/>
            </a:endParaRPr>
          </a:p>
          <a:p>
            <a:pPr>
              <a:buNone/>
            </a:pPr>
            <a:r>
              <a:rPr lang="ko-KR" altLang="en-US" sz="1100" dirty="0" smtClean="0">
                <a:latin typeface="HY헤드라인M" pitchFamily="18" charset="-127"/>
                <a:ea typeface="HY헤드라인M" pitchFamily="18" charset="-127"/>
                <a:hlinkClick r:id="rId2"/>
              </a:rPr>
              <a:t>매물등록 영상</a:t>
            </a:r>
            <a:r>
              <a:rPr lang="en-US" altLang="ko-KR" sz="1100" dirty="0" smtClean="0">
                <a:latin typeface="HY헤드라인M" pitchFamily="18" charset="-127"/>
                <a:ea typeface="HY헤드라인M" pitchFamily="18" charset="-127"/>
                <a:hlinkClick r:id="rId2"/>
              </a:rPr>
              <a:t> https://youtu.be/r3G-pPpv6ic</a:t>
            </a:r>
            <a:endParaRPr lang="en-US" altLang="ko-KR" sz="11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" name="그림 11" descr="로켓런처.png"/>
          <p:cNvPicPr>
            <a:picLocks noChangeAspect="1"/>
          </p:cNvPicPr>
          <p:nvPr/>
        </p:nvPicPr>
        <p:blipFill>
          <a:blip r:embed="rId3" cstate="print">
            <a:lum bright="2000"/>
          </a:blip>
          <a:stretch>
            <a:fillRect/>
          </a:stretch>
        </p:blipFill>
        <p:spPr>
          <a:xfrm>
            <a:off x="6084168" y="4509120"/>
            <a:ext cx="2626209" cy="2016224"/>
          </a:xfrm>
          <a:prstGeom prst="roundRect">
            <a:avLst/>
          </a:prstGeom>
        </p:spPr>
      </p:pic>
      <p:pic>
        <p:nvPicPr>
          <p:cNvPr id="4" name="그림 3" descr="매물등록 결제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124744"/>
            <a:ext cx="7992888" cy="3384376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그림 12" descr="로고.png"/>
          <p:cNvPicPr>
            <a:picLocks noChangeAspect="1"/>
          </p:cNvPicPr>
          <p:nvPr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0" y="0"/>
            <a:ext cx="1763688" cy="6476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7504" y="707886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매물광고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매물접수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07504" y="980728"/>
            <a:ext cx="8928992" cy="5616624"/>
          </a:xfrm>
          <a:prstGeom prst="roundRect">
            <a:avLst/>
          </a:prstGeom>
          <a:solidFill>
            <a:srgbClr val="F37E1D">
              <a:alpha val="0"/>
            </a:srgbClr>
          </a:solidFill>
          <a:ln w="15875">
            <a:solidFill>
              <a:schemeClr val="accent6"/>
            </a:solidFill>
          </a:ln>
          <a:effectLst>
            <a:outerShdw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marL="260764" indent="-260764" algn="ctr">
              <a:buAutoNum type="arabicPeriod"/>
            </a:pPr>
            <a:endParaRPr lang="ko-KR" altLang="en-US" sz="11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350153" y="0"/>
            <a:ext cx="27938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</a:t>
            </a:r>
            <a:r>
              <a:rPr lang="en-US" altLang="ko-KR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r>
              <a:rPr lang="ko-KR" altLang="en-US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충전결제</a:t>
            </a:r>
            <a:endParaRPr lang="en-US" altLang="ko-KR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3779912" y="533292"/>
            <a:ext cx="1512168" cy="338554"/>
          </a:xfrm>
          <a:prstGeom prst="rect">
            <a:avLst/>
          </a:prstGeom>
          <a:solidFill>
            <a:schemeClr val="bg1"/>
          </a:solidFill>
          <a:ln w="15875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3.</a:t>
            </a:r>
            <a:r>
              <a:rPr lang="ko-KR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</a:rPr>
              <a:t>사용 설명서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</a:endParaRPr>
          </a:p>
        </p:txBody>
      </p:sp>
      <p:pic>
        <p:nvPicPr>
          <p:cNvPr id="8" name="그림 7" descr="충전금 충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7992888" cy="2376264"/>
          </a:xfrm>
          <a:prstGeom prst="snip1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그림 8" descr="충전금 충전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12776"/>
            <a:ext cx="3960440" cy="489654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95536" y="4653136"/>
            <a:ext cx="4032448" cy="108966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1.[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계정관리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→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결제관리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→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[</a:t>
            </a:r>
            <a:r>
              <a:rPr lang="ko-KR" altLang="en-US" sz="12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충전금</a:t>
            </a:r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→충전하기 클릭</a:t>
            </a:r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r>
              <a:rPr lang="en-US" altLang="ko-KR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2.</a:t>
            </a:r>
            <a:r>
              <a:rPr lang="ko-KR" altLang="en-US" sz="12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충전금</a:t>
            </a:r>
            <a:r>
              <a:rPr lang="ko-KR" altLang="en-US" sz="12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입력 후 이전에 등록한 카드로 결제하기 클릭</a:t>
            </a:r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200" dirty="0" smtClean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1000" dirty="0" smtClean="0"/>
          </a:p>
        </p:txBody>
      </p:sp>
      <p:sp>
        <p:nvSpPr>
          <p:cNvPr id="11" name="L 도형 10"/>
          <p:cNvSpPr/>
          <p:nvPr/>
        </p:nvSpPr>
        <p:spPr>
          <a:xfrm>
            <a:off x="3851920" y="2780928"/>
            <a:ext cx="288032" cy="144016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  <a:alpha val="72000"/>
              </a:schemeClr>
            </a:solidFill>
          </a:ln>
          <a:scene3d>
            <a:camera prst="orthographicFront">
              <a:rot lat="0" lon="1800000" rev="30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707904" y="2492896"/>
            <a:ext cx="504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Click!</a:t>
            </a:r>
            <a:endParaRPr lang="ko-KR" altLang="en-US" sz="1050" b="1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467544" y="1268760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4572000" y="1484784"/>
            <a:ext cx="144016" cy="144016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5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707886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계정관리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결제관리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충전금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]-[</a:t>
            </a:r>
            <a:r>
              <a:rPr lang="ko-KR" altLang="en-US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충전하기</a:t>
            </a:r>
            <a:r>
              <a:rPr lang="en-US" altLang="ko-KR" sz="11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  <a:endParaRPr lang="ko-KR" altLang="en-US" sz="1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8" descr="땡큐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9" t="35301" r="21649" b="48958"/>
          <a:stretch>
            <a:fillRect/>
          </a:stretch>
        </p:blipFill>
        <p:spPr bwMode="auto">
          <a:xfrm>
            <a:off x="1907704" y="2875732"/>
            <a:ext cx="5184775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6" descr="1-라인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95"/>
          <a:stretch>
            <a:fillRect/>
          </a:stretch>
        </p:blipFill>
        <p:spPr bwMode="auto">
          <a:xfrm>
            <a:off x="0" y="80938"/>
            <a:ext cx="9144000" cy="558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5" descr="1-라인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96"/>
          <a:stretch>
            <a:fillRect/>
          </a:stretch>
        </p:blipFill>
        <p:spPr bwMode="auto">
          <a:xfrm>
            <a:off x="0" y="4868863"/>
            <a:ext cx="9144000" cy="198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3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373</TotalTime>
  <Words>1189</Words>
  <Application>Microsoft Office PowerPoint</Application>
  <PresentationFormat>화면 슬라이드 쇼(4:3)</PresentationFormat>
  <Paragraphs>211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3" baseType="lpstr">
      <vt:lpstr>HY헤드라인M</vt:lpstr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Doruco Tweak by FSMG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홍희8</dc:creator>
  <cp:lastModifiedBy>Windows 사용자</cp:lastModifiedBy>
  <cp:revision>49</cp:revision>
  <dcterms:created xsi:type="dcterms:W3CDTF">2022-10-27T13:38:19Z</dcterms:created>
  <dcterms:modified xsi:type="dcterms:W3CDTF">2022-10-30T15:06:38Z</dcterms:modified>
</cp:coreProperties>
</file>