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72" r:id="rId2"/>
    <p:sldId id="483" r:id="rId3"/>
    <p:sldId id="524" r:id="rId4"/>
    <p:sldId id="541" r:id="rId5"/>
    <p:sldId id="525" r:id="rId6"/>
    <p:sldId id="526" r:id="rId7"/>
    <p:sldId id="529" r:id="rId8"/>
    <p:sldId id="530" r:id="rId9"/>
    <p:sldId id="542" r:id="rId10"/>
    <p:sldId id="543" r:id="rId11"/>
    <p:sldId id="545" r:id="rId12"/>
  </p:sldIdLst>
  <p:sldSz cx="10693400" cy="7561263"/>
  <p:notesSz cx="6797675" cy="9926638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4F9EF3"/>
    <a:srgbClr val="FF5A00"/>
    <a:srgbClr val="E46C0A"/>
    <a:srgbClr val="B3DCE7"/>
    <a:srgbClr val="31859C"/>
    <a:srgbClr val="154D68"/>
    <a:srgbClr val="5E9D18"/>
    <a:srgbClr val="01A2BF"/>
    <a:srgbClr val="00A0B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293" autoAdjust="0"/>
    <p:restoredTop sz="98940" autoAdjust="0"/>
  </p:normalViewPr>
  <p:slideViewPr>
    <p:cSldViewPr showGuides="1">
      <p:cViewPr>
        <p:scale>
          <a:sx n="100" d="100"/>
          <a:sy n="100" d="100"/>
        </p:scale>
        <p:origin x="-1734" y="-180"/>
      </p:cViewPr>
      <p:guideLst>
        <p:guide orient="horz" pos="1837"/>
        <p:guide orient="horz" pos="158"/>
        <p:guide orient="horz" pos="4513"/>
        <p:guide orient="horz" pos="657"/>
        <p:guide orient="horz" pos="884"/>
        <p:guide orient="horz" pos="793"/>
        <p:guide orient="horz" pos="68"/>
        <p:guide orient="horz" pos="2381"/>
        <p:guide pos="3368"/>
        <p:guide pos="6543"/>
        <p:guide pos="193"/>
        <p:guide pos="2461"/>
        <p:guide pos="3187"/>
        <p:guide pos="57"/>
        <p:guide pos="6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8" d="100"/>
          <a:sy n="48" d="100"/>
        </p:scale>
        <p:origin x="-2256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36118F5E-13DC-464B-B063-F1CCA2911339}" type="datetimeFigureOut">
              <a:rPr lang="ko-KR" altLang="en-US" smtClean="0"/>
              <a:pPr/>
              <a:t>2020-09-28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FDD68ED7-7943-41E7-BDD9-A5FF91E5D23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78930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CD0718A3-3200-4B31-B607-5AC3F55B17E4}" type="datetimeFigureOut">
              <a:rPr lang="ko-KR" altLang="en-US" smtClean="0"/>
              <a:pPr/>
              <a:t>2020-09-28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6125"/>
            <a:ext cx="5264150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5" rIns="91433" bIns="4571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2" y="4714876"/>
            <a:ext cx="5438775" cy="4467225"/>
          </a:xfrm>
          <a:prstGeom prst="rect">
            <a:avLst/>
          </a:prstGeom>
        </p:spPr>
        <p:txBody>
          <a:bodyPr vert="horz" lIns="91433" tIns="45715" rIns="91433" bIns="457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8FE480FE-20C1-438E-A7E6-2C7E859120C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544577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9153C-E19B-4739-B29F-F7B0220A95DC}" type="datetimeFigureOut">
              <a:rPr lang="ko-KR" altLang="en-US" smtClean="0"/>
              <a:pPr/>
              <a:t>2020-09-28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03177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444" r="10676" b="1"/>
          <a:stretch/>
        </p:blipFill>
        <p:spPr>
          <a:xfrm>
            <a:off x="1" y="0"/>
            <a:ext cx="10693400" cy="54719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096"/>
          <a:stretch/>
        </p:blipFill>
        <p:spPr>
          <a:xfrm>
            <a:off x="0" y="1594991"/>
            <a:ext cx="10693401" cy="5966236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107950"/>
            <a:ext cx="10693400" cy="946753"/>
            <a:chOff x="166971" y="147636"/>
            <a:chExt cx="5472608" cy="752478"/>
          </a:xfrm>
        </p:grpSpPr>
        <p:sp>
          <p:nvSpPr>
            <p:cNvPr id="9" name="직사각형 8"/>
            <p:cNvSpPr/>
            <p:nvPr/>
          </p:nvSpPr>
          <p:spPr>
            <a:xfrm>
              <a:off x="166971" y="147636"/>
              <a:ext cx="5472608" cy="752478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66971" y="147636"/>
              <a:ext cx="5472608" cy="477387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6971" y="147636"/>
              <a:ext cx="5472608" cy="329325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직사각형 11"/>
          <p:cNvSpPr/>
          <p:nvPr userDrawn="1"/>
        </p:nvSpPr>
        <p:spPr>
          <a:xfrm>
            <a:off x="166785" y="196606"/>
            <a:ext cx="30556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kern="1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ix정고딕 B" pitchFamily="18" charset="-127"/>
                <a:ea typeface="Rix정고딕 B" pitchFamily="18" charset="-127"/>
                <a:cs typeface="+mn-cs"/>
              </a:rPr>
              <a:t>CONTENTS</a:t>
            </a:r>
            <a:endParaRPr lang="ko-KR" altLang="en-US" sz="4400" kern="1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ix정고딕 B" pitchFamily="18" charset="-127"/>
              <a:ea typeface="Rix정고딕 B" pitchFamily="18" charset="-127"/>
              <a:cs typeface="+mn-cs"/>
            </a:endParaRPr>
          </a:p>
        </p:txBody>
      </p:sp>
      <p:sp>
        <p:nvSpPr>
          <p:cNvPr id="13" name="직사각형 12"/>
          <p:cNvSpPr/>
          <p:nvPr userDrawn="1"/>
        </p:nvSpPr>
        <p:spPr>
          <a:xfrm>
            <a:off x="5202684" y="5868863"/>
            <a:ext cx="50405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7" name="TextBox 26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8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9" name="타원 28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 xmlns="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913789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4943"/>
          <a:stretch/>
        </p:blipFill>
        <p:spPr>
          <a:xfrm>
            <a:off x="37019" y="1584211"/>
            <a:ext cx="10656381" cy="5977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096"/>
          <a:stretch/>
        </p:blipFill>
        <p:spPr>
          <a:xfrm>
            <a:off x="0" y="1548383"/>
            <a:ext cx="10693401" cy="5966236"/>
          </a:xfrm>
          <a:prstGeom prst="rect">
            <a:avLst/>
          </a:prstGeom>
        </p:spPr>
      </p:pic>
      <p:grpSp>
        <p:nvGrpSpPr>
          <p:cNvPr id="9" name="그룹 8"/>
          <p:cNvGrpSpPr/>
          <p:nvPr userDrawn="1"/>
        </p:nvGrpSpPr>
        <p:grpSpPr>
          <a:xfrm>
            <a:off x="5706320" y="471351"/>
            <a:ext cx="3476985" cy="2911671"/>
            <a:chOff x="7578948" y="1173609"/>
            <a:chExt cx="2695771" cy="2257472"/>
          </a:xfrm>
        </p:grpSpPr>
        <p:sp>
          <p:nvSpPr>
            <p:cNvPr id="10" name="도넛 9"/>
            <p:cNvSpPr/>
            <p:nvPr/>
          </p:nvSpPr>
          <p:spPr>
            <a:xfrm>
              <a:off x="7578948" y="1256102"/>
              <a:ext cx="1008299" cy="1008299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도넛 10"/>
            <p:cNvSpPr/>
            <p:nvPr/>
          </p:nvSpPr>
          <p:spPr>
            <a:xfrm>
              <a:off x="8404377" y="1560739"/>
              <a:ext cx="1870342" cy="1870342"/>
            </a:xfrm>
            <a:prstGeom prst="donut">
              <a:avLst>
                <a:gd name="adj" fmla="val 16017"/>
              </a:avLst>
            </a:prstGeom>
            <a:solidFill>
              <a:schemeClr val="tx2">
                <a:lumMod val="20000"/>
                <a:lumOff val="80000"/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도넛 12"/>
            <p:cNvSpPr/>
            <p:nvPr/>
          </p:nvSpPr>
          <p:spPr>
            <a:xfrm>
              <a:off x="8525793" y="1173609"/>
              <a:ext cx="519035" cy="519035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124" y="1845678"/>
            <a:ext cx="7685394" cy="5489567"/>
          </a:xfrm>
          <a:prstGeom prst="rect">
            <a:avLst/>
          </a:prstGeom>
        </p:spPr>
      </p:pic>
      <p:grpSp>
        <p:nvGrpSpPr>
          <p:cNvPr id="19" name="그룹 18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7" name="타원 1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8" name="Picture 2"/>
              <p:cNvPicPr>
                <a:picLocks noChangeAspect="1" noChangeArrowheads="1"/>
              </p:cNvPicPr>
              <p:nvPr userDrawn="1"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 xmlns="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202037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0007.png"/>
          <p:cNvPicPr>
            <a:picLocks noChangeAspect="1"/>
          </p:cNvPicPr>
          <p:nvPr userDrawn="1"/>
        </p:nvPicPr>
        <p:blipFill>
          <a:blip r:embed="rId2" cstate="print"/>
          <a:srcRect t="63556" b="19470"/>
          <a:stretch>
            <a:fillRect/>
          </a:stretch>
        </p:blipFill>
        <p:spPr>
          <a:xfrm>
            <a:off x="0" y="5602156"/>
            <a:ext cx="10693400" cy="1681467"/>
          </a:xfrm>
          <a:prstGeom prst="rect">
            <a:avLst/>
          </a:prstGeom>
        </p:spPr>
      </p:pic>
      <p:grpSp>
        <p:nvGrpSpPr>
          <p:cNvPr id="18" name="그룹 17"/>
          <p:cNvGrpSpPr/>
          <p:nvPr userDrawn="1"/>
        </p:nvGrpSpPr>
        <p:grpSpPr>
          <a:xfrm>
            <a:off x="0" y="7106483"/>
            <a:ext cx="10693400" cy="454780"/>
            <a:chOff x="166971" y="523875"/>
            <a:chExt cx="5472608" cy="376239"/>
          </a:xfrm>
        </p:grpSpPr>
        <p:sp>
          <p:nvSpPr>
            <p:cNvPr id="19" name="직사각형 18"/>
            <p:cNvSpPr/>
            <p:nvPr/>
          </p:nvSpPr>
          <p:spPr>
            <a:xfrm>
              <a:off x="166971" y="523875"/>
              <a:ext cx="5472608" cy="376239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66971" y="523875"/>
              <a:ext cx="5472608" cy="101148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22" name="그림 2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grpSp>
        <p:nvGrpSpPr>
          <p:cNvPr id="13" name="그룹 12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5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6" name="타원 15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 xmlns="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4032133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-1" y="1"/>
            <a:ext cx="10693399" cy="7561262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 userDrawn="1"/>
        </p:nvSpPr>
        <p:spPr>
          <a:xfrm>
            <a:off x="98730" y="1200725"/>
            <a:ext cx="10495937" cy="5993823"/>
          </a:xfrm>
          <a:prstGeom prst="roundRect">
            <a:avLst>
              <a:gd name="adj" fmla="val 87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>
            <a:outerShdw blurRad="38100" algn="c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직선 연결선 23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5" name="TextBox 2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7" name="타원 2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8" name="Picture 2"/>
              <p:cNvPicPr>
                <a:picLocks noChangeAspect="1" noChangeArrowheads="1"/>
              </p:cNvPicPr>
              <p:nvPr userDrawn="1"/>
            </p:nvPicPr>
            <p:blipFill>
              <a:blip r:embed="rId2" cstate="print">
                <a:extLst>
                  <a:ext uri="{BEBA8EAE-BF5A-486C-A8C5-ECC9F3942E4B}">
                    <a14:imgProps xmlns:a14="http://schemas.microsoft.com/office/drawing/2010/main" xmlns="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190890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 userDrawn="1"/>
        </p:nvSpPr>
        <p:spPr>
          <a:xfrm>
            <a:off x="-1" y="1"/>
            <a:ext cx="10693399" cy="1836414"/>
          </a:xfrm>
          <a:prstGeom prst="rect">
            <a:avLst/>
          </a:prstGeom>
          <a:gradFill>
            <a:gsLst>
              <a:gs pos="43000">
                <a:srgbClr val="E6E6E6"/>
              </a:gs>
              <a:gs pos="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9" name="직선 연결선 28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 userDrawn="1"/>
        </p:nvSpPr>
        <p:spPr>
          <a:xfrm>
            <a:off x="10243244" y="7311680"/>
            <a:ext cx="450155" cy="165100"/>
          </a:xfrm>
          <a:prstGeom prst="rect">
            <a:avLst/>
          </a:prstGeom>
          <a:solidFill>
            <a:srgbClr val="55A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792" tIns="48396" rIns="96792" bIns="48396" rtlCol="0" anchor="ctr"/>
          <a:lstStyle/>
          <a:p>
            <a:pPr algn="ctr"/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/>
          <p:cNvGrpSpPr/>
          <p:nvPr userDrawn="1"/>
        </p:nvGrpSpPr>
        <p:grpSpPr>
          <a:xfrm>
            <a:off x="102912" y="7317705"/>
            <a:ext cx="1040883" cy="153050"/>
            <a:chOff x="-917996" y="2700511"/>
            <a:chExt cx="19588859" cy="2880319"/>
          </a:xfrm>
        </p:grpSpPr>
        <p:pic>
          <p:nvPicPr>
            <p:cNvPr id="26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27353"/>
            <a:stretch/>
          </p:blipFill>
          <p:spPr bwMode="auto">
            <a:xfrm>
              <a:off x="-917996" y="2700511"/>
              <a:ext cx="6438900" cy="2802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77484"/>
            <a:stretch/>
          </p:blipFill>
          <p:spPr bwMode="auto">
            <a:xfrm>
              <a:off x="6016757" y="3873865"/>
              <a:ext cx="12654106" cy="1706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pic>
        <p:nvPicPr>
          <p:cNvPr id="15" name="그림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2848" b="4565"/>
          <a:stretch>
            <a:fillRect/>
          </a:stretch>
        </p:blipFill>
        <p:spPr bwMode="auto">
          <a:xfrm>
            <a:off x="9632360" y="7239684"/>
            <a:ext cx="531263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그룹 29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31" name="TextBox 30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32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33" name="타원 32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4" name="Picture 2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317064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9153C-E19B-4739-B29F-F7B0220A95DC}" type="datetimeFigureOut">
              <a:rPr lang="ko-KR" altLang="en-US" smtClean="0"/>
              <a:pPr/>
              <a:t>2020-09-28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6165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3" r:id="rId3"/>
    <p:sldLayoutId id="2147483660" r:id="rId4"/>
    <p:sldLayoutId id="2147483658" r:id="rId5"/>
    <p:sldLayoutId id="2147483652" r:id="rId6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1545165"/>
            <a:ext cx="10693400" cy="898414"/>
          </a:xfrm>
          <a:prstGeom prst="rect">
            <a:avLst/>
          </a:prstGeom>
          <a:solidFill>
            <a:srgbClr val="17526D"/>
          </a:solidFill>
        </p:spPr>
        <p:txBody>
          <a:bodyPr wrap="square" rtlCol="0" anchor="ctr">
            <a:noAutofit/>
          </a:bodyPr>
          <a:lstStyle/>
          <a:p>
            <a:pPr indent="177800"/>
            <a:endParaRPr lang="ko-KR" altLang="en-US" sz="1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55762" y="2442195"/>
            <a:ext cx="216277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상품가입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86260" y="1592728"/>
            <a:ext cx="85189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420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I.  </a:t>
            </a: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애드베이스 광고 교육자료</a:t>
            </a: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565921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44977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그림 118" descr="네이버정책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122" y="1994681"/>
            <a:ext cx="6648966" cy="4639134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332358"/>
            <a:ext cx="3370264" cy="325438"/>
            <a:chOff x="255" y="3581"/>
            <a:chExt cx="2123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2012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애드베이스 광고 필요성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네이버정책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(1)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 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033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5" cstate="print"/>
          <a:srcRect l="6300" r="73750" b="52878"/>
          <a:stretch>
            <a:fillRect/>
          </a:stretch>
        </p:blipFill>
        <p:spPr bwMode="auto">
          <a:xfrm>
            <a:off x="9204352" y="5566581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5" name="그룹 144"/>
          <p:cNvGrpSpPr/>
          <p:nvPr/>
        </p:nvGrpSpPr>
        <p:grpSpPr>
          <a:xfrm>
            <a:off x="7362924" y="2785666"/>
            <a:ext cx="3055874" cy="2709477"/>
            <a:chOff x="7362924" y="2357039"/>
            <a:chExt cx="3055874" cy="2709477"/>
          </a:xfrm>
        </p:grpSpPr>
        <p:grpSp>
          <p:nvGrpSpPr>
            <p:cNvPr id="242" name="그룹 241"/>
            <p:cNvGrpSpPr/>
            <p:nvPr/>
          </p:nvGrpSpPr>
          <p:grpSpPr>
            <a:xfrm>
              <a:off x="7362925" y="2357039"/>
              <a:ext cx="3009107" cy="387350"/>
              <a:chOff x="1645816" y="3672682"/>
              <a:chExt cx="4689897" cy="387350"/>
            </a:xfrm>
          </p:grpSpPr>
          <p:grpSp>
            <p:nvGrpSpPr>
              <p:cNvPr id="243" name="Group 139"/>
              <p:cNvGrpSpPr>
                <a:grpSpLocks/>
              </p:cNvGrpSpPr>
              <p:nvPr/>
            </p:nvGrpSpPr>
            <p:grpSpPr bwMode="auto">
              <a:xfrm>
                <a:off x="1645816" y="3672682"/>
                <a:ext cx="4689897" cy="387350"/>
                <a:chOff x="254" y="2631"/>
                <a:chExt cx="2669" cy="315"/>
              </a:xfrm>
            </p:grpSpPr>
            <p:sp>
              <p:nvSpPr>
                <p:cNvPr id="248" name="AutoShape 14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2669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49" name="Line 141"/>
                <p:cNvSpPr>
                  <a:spLocks noChangeShapeType="1"/>
                </p:cNvSpPr>
                <p:nvPr/>
              </p:nvSpPr>
              <p:spPr bwMode="gray">
                <a:xfrm>
                  <a:off x="454" y="2631"/>
                  <a:ext cx="2255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50" name="AutoShape 142"/>
                <p:cNvSpPr>
                  <a:spLocks noChangeArrowheads="1"/>
                </p:cNvSpPr>
                <p:nvPr/>
              </p:nvSpPr>
              <p:spPr bwMode="gray">
                <a:xfrm>
                  <a:off x="259" y="2786"/>
                  <a:ext cx="2657" cy="151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244" name="Text Box 143"/>
              <p:cNvSpPr txBox="1">
                <a:spLocks noChangeArrowheads="1"/>
              </p:cNvSpPr>
              <p:nvPr/>
            </p:nvSpPr>
            <p:spPr bwMode="gray">
              <a:xfrm>
                <a:off x="1827191" y="3779045"/>
                <a:ext cx="4244762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검증방식에 따른 점수 부여로 랭킹순 노출  </a:t>
                </a:r>
                <a:endParaRPr kumimoji="0" lang="ko-KR" altLang="en-US" sz="1100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51" name="그룹 250"/>
            <p:cNvGrpSpPr/>
            <p:nvPr/>
          </p:nvGrpSpPr>
          <p:grpSpPr>
            <a:xfrm>
              <a:off x="7362925" y="3127514"/>
              <a:ext cx="3009108" cy="387350"/>
              <a:chOff x="1646237" y="4153695"/>
              <a:chExt cx="4689475" cy="387350"/>
            </a:xfrm>
          </p:grpSpPr>
          <p:grpSp>
            <p:nvGrpSpPr>
              <p:cNvPr id="252" name="Group 149"/>
              <p:cNvGrpSpPr>
                <a:grpSpLocks/>
              </p:cNvGrpSpPr>
              <p:nvPr/>
            </p:nvGrpSpPr>
            <p:grpSpPr bwMode="auto">
              <a:xfrm>
                <a:off x="1646237" y="4153695"/>
                <a:ext cx="4689475" cy="387350"/>
                <a:chOff x="254" y="2631"/>
                <a:chExt cx="1162" cy="315"/>
              </a:xfrm>
            </p:grpSpPr>
            <p:sp>
              <p:nvSpPr>
                <p:cNvPr id="257" name="AutoShape 15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1162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58" name="Line 151"/>
                <p:cNvSpPr>
                  <a:spLocks noChangeShapeType="1"/>
                </p:cNvSpPr>
                <p:nvPr/>
              </p:nvSpPr>
              <p:spPr bwMode="gray">
                <a:xfrm>
                  <a:off x="340" y="2631"/>
                  <a:ext cx="982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59" name="AutoShape 152"/>
                <p:cNvSpPr>
                  <a:spLocks noChangeArrowheads="1"/>
                </p:cNvSpPr>
                <p:nvPr/>
              </p:nvSpPr>
              <p:spPr bwMode="gray">
                <a:xfrm>
                  <a:off x="260" y="2786"/>
                  <a:ext cx="1150" cy="144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253" name="Text Box 153"/>
              <p:cNvSpPr txBox="1">
                <a:spLocks noChangeArrowheads="1"/>
              </p:cNvSpPr>
              <p:nvPr/>
            </p:nvSpPr>
            <p:spPr bwMode="gray">
              <a:xfrm>
                <a:off x="1867211" y="4260058"/>
                <a:ext cx="4284351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현장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모바일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모바일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V2&gt;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홍보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V2&gt;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전화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홍보</a:t>
                </a:r>
                <a:endParaRPr kumimoji="0" lang="ko-KR" altLang="en-US" sz="1100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60" name="그룹 259"/>
            <p:cNvGrpSpPr/>
            <p:nvPr/>
          </p:nvGrpSpPr>
          <p:grpSpPr>
            <a:xfrm>
              <a:off x="7362924" y="3888464"/>
              <a:ext cx="3009109" cy="387350"/>
              <a:chOff x="1645816" y="4645025"/>
              <a:chExt cx="4689731" cy="387350"/>
            </a:xfrm>
          </p:grpSpPr>
          <p:grpSp>
            <p:nvGrpSpPr>
              <p:cNvPr id="261" name="Group 159"/>
              <p:cNvGrpSpPr>
                <a:grpSpLocks/>
              </p:cNvGrpSpPr>
              <p:nvPr/>
            </p:nvGrpSpPr>
            <p:grpSpPr bwMode="auto">
              <a:xfrm>
                <a:off x="1645816" y="4645025"/>
                <a:ext cx="4689731" cy="387350"/>
                <a:chOff x="254" y="2631"/>
                <a:chExt cx="1167" cy="315"/>
              </a:xfrm>
            </p:grpSpPr>
            <p:sp>
              <p:nvSpPr>
                <p:cNvPr id="266" name="AutoShape 16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1167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67" name="Line 161"/>
                <p:cNvSpPr>
                  <a:spLocks noChangeShapeType="1"/>
                </p:cNvSpPr>
                <p:nvPr/>
              </p:nvSpPr>
              <p:spPr bwMode="gray">
                <a:xfrm>
                  <a:off x="341" y="2631"/>
                  <a:ext cx="985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68" name="AutoShape 162"/>
                <p:cNvSpPr>
                  <a:spLocks noChangeArrowheads="1"/>
                </p:cNvSpPr>
                <p:nvPr/>
              </p:nvSpPr>
              <p:spPr bwMode="gray">
                <a:xfrm>
                  <a:off x="260" y="2786"/>
                  <a:ext cx="1149" cy="157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262" name="Text Box 163"/>
              <p:cNvSpPr txBox="1">
                <a:spLocks noChangeArrowheads="1"/>
              </p:cNvSpPr>
              <p:nvPr/>
            </p:nvSpPr>
            <p:spPr bwMode="gray">
              <a:xfrm>
                <a:off x="1832633" y="4751388"/>
                <a:ext cx="4464461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현장 확인은 지역에 따라 등록가능 여부 틀림 </a:t>
                </a:r>
                <a:endParaRPr kumimoji="0" lang="ko-KR" altLang="en-US" sz="1100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69" name="그룹 268"/>
            <p:cNvGrpSpPr/>
            <p:nvPr/>
          </p:nvGrpSpPr>
          <p:grpSpPr>
            <a:xfrm>
              <a:off x="7381272" y="4679166"/>
              <a:ext cx="3037526" cy="387350"/>
              <a:chOff x="1645816" y="4645025"/>
              <a:chExt cx="4734016" cy="387350"/>
            </a:xfrm>
          </p:grpSpPr>
          <p:grpSp>
            <p:nvGrpSpPr>
              <p:cNvPr id="270" name="Group 159"/>
              <p:cNvGrpSpPr>
                <a:grpSpLocks/>
              </p:cNvGrpSpPr>
              <p:nvPr/>
            </p:nvGrpSpPr>
            <p:grpSpPr bwMode="auto">
              <a:xfrm>
                <a:off x="1645816" y="4645025"/>
                <a:ext cx="4689731" cy="387350"/>
                <a:chOff x="254" y="2631"/>
                <a:chExt cx="1167" cy="315"/>
              </a:xfrm>
            </p:grpSpPr>
            <p:sp>
              <p:nvSpPr>
                <p:cNvPr id="272" name="AutoShape 16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1167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73" name="Line 161"/>
                <p:cNvSpPr>
                  <a:spLocks noChangeShapeType="1"/>
                </p:cNvSpPr>
                <p:nvPr/>
              </p:nvSpPr>
              <p:spPr bwMode="gray">
                <a:xfrm>
                  <a:off x="341" y="2631"/>
                  <a:ext cx="985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74" name="AutoShape 162"/>
                <p:cNvSpPr>
                  <a:spLocks noChangeArrowheads="1"/>
                </p:cNvSpPr>
                <p:nvPr/>
              </p:nvSpPr>
              <p:spPr bwMode="gray">
                <a:xfrm>
                  <a:off x="260" y="2786"/>
                  <a:ext cx="1155" cy="157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271" name="Text Box 163"/>
              <p:cNvSpPr txBox="1">
                <a:spLocks noChangeArrowheads="1"/>
              </p:cNvSpPr>
              <p:nvPr/>
            </p:nvSpPr>
            <p:spPr bwMode="gray">
              <a:xfrm>
                <a:off x="1663047" y="4751388"/>
                <a:ext cx="4716785" cy="1846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ko-KR" altLang="en-US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분양권 매물은 모바일</a:t>
                </a:r>
                <a:r>
                  <a:rPr kumimoji="0" lang="en-US" altLang="ko-KR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,</a:t>
                </a:r>
                <a:r>
                  <a:rPr kumimoji="0" lang="ko-KR" altLang="en-US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전화</a:t>
                </a:r>
                <a:r>
                  <a:rPr kumimoji="0" lang="en-US" altLang="ko-KR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,</a:t>
                </a:r>
                <a:r>
                  <a:rPr kumimoji="0" lang="ko-KR" altLang="en-US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홍보확인만 가능</a:t>
                </a:r>
                <a:endParaRPr kumimoji="0" lang="ko-KR" altLang="en-US" sz="1200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75" name="Group 86"/>
            <p:cNvGrpSpPr>
              <a:grpSpLocks/>
            </p:cNvGrpSpPr>
            <p:nvPr/>
          </p:nvGrpSpPr>
          <p:grpSpPr bwMode="auto">
            <a:xfrm rot="10800000">
              <a:off x="8801688" y="2863720"/>
              <a:ext cx="168275" cy="182563"/>
              <a:chOff x="2114" y="4558"/>
              <a:chExt cx="106" cy="115"/>
            </a:xfrm>
          </p:grpSpPr>
          <p:grpSp>
            <p:nvGrpSpPr>
              <p:cNvPr id="276" name="Group 87"/>
              <p:cNvGrpSpPr>
                <a:grpSpLocks/>
              </p:cNvGrpSpPr>
              <p:nvPr/>
            </p:nvGrpSpPr>
            <p:grpSpPr bwMode="auto">
              <a:xfrm>
                <a:off x="2114" y="4558"/>
                <a:ext cx="106" cy="58"/>
                <a:chOff x="4356" y="3584"/>
                <a:chExt cx="258" cy="140"/>
              </a:xfrm>
            </p:grpSpPr>
            <p:sp>
              <p:nvSpPr>
                <p:cNvPr id="280" name="AutoShape 88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81" name="AutoShape 89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277" name="Group 90"/>
              <p:cNvGrpSpPr>
                <a:grpSpLocks/>
              </p:cNvGrpSpPr>
              <p:nvPr/>
            </p:nvGrpSpPr>
            <p:grpSpPr bwMode="auto">
              <a:xfrm>
                <a:off x="2114" y="4615"/>
                <a:ext cx="106" cy="58"/>
                <a:chOff x="4356" y="3584"/>
                <a:chExt cx="258" cy="140"/>
              </a:xfrm>
            </p:grpSpPr>
            <p:sp>
              <p:nvSpPr>
                <p:cNvPr id="278" name="AutoShape 91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79" name="AutoShape 92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grpSp>
          <p:nvGrpSpPr>
            <p:cNvPr id="282" name="Group 86"/>
            <p:cNvGrpSpPr>
              <a:grpSpLocks/>
            </p:cNvGrpSpPr>
            <p:nvPr/>
          </p:nvGrpSpPr>
          <p:grpSpPr bwMode="auto">
            <a:xfrm rot="10800000">
              <a:off x="8801688" y="3596095"/>
              <a:ext cx="168275" cy="182563"/>
              <a:chOff x="2114" y="4558"/>
              <a:chExt cx="106" cy="115"/>
            </a:xfrm>
          </p:grpSpPr>
          <p:grpSp>
            <p:nvGrpSpPr>
              <p:cNvPr id="283" name="Group 87"/>
              <p:cNvGrpSpPr>
                <a:grpSpLocks/>
              </p:cNvGrpSpPr>
              <p:nvPr/>
            </p:nvGrpSpPr>
            <p:grpSpPr bwMode="auto">
              <a:xfrm>
                <a:off x="2114" y="4558"/>
                <a:ext cx="106" cy="58"/>
                <a:chOff x="4356" y="3584"/>
                <a:chExt cx="258" cy="140"/>
              </a:xfrm>
            </p:grpSpPr>
            <p:sp>
              <p:nvSpPr>
                <p:cNvPr id="287" name="AutoShape 88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88" name="AutoShape 89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284" name="Group 90"/>
              <p:cNvGrpSpPr>
                <a:grpSpLocks/>
              </p:cNvGrpSpPr>
              <p:nvPr/>
            </p:nvGrpSpPr>
            <p:grpSpPr bwMode="auto">
              <a:xfrm>
                <a:off x="2114" y="4615"/>
                <a:ext cx="106" cy="58"/>
                <a:chOff x="4356" y="3584"/>
                <a:chExt cx="258" cy="140"/>
              </a:xfrm>
            </p:grpSpPr>
            <p:sp>
              <p:nvSpPr>
                <p:cNvPr id="285" name="AutoShape 91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86" name="AutoShape 92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grpSp>
          <p:nvGrpSpPr>
            <p:cNvPr id="289" name="Group 86"/>
            <p:cNvGrpSpPr>
              <a:grpSpLocks/>
            </p:cNvGrpSpPr>
            <p:nvPr/>
          </p:nvGrpSpPr>
          <p:grpSpPr bwMode="auto">
            <a:xfrm rot="10800000">
              <a:off x="8801688" y="4396321"/>
              <a:ext cx="168275" cy="182563"/>
              <a:chOff x="2114" y="4558"/>
              <a:chExt cx="106" cy="115"/>
            </a:xfrm>
          </p:grpSpPr>
          <p:grpSp>
            <p:nvGrpSpPr>
              <p:cNvPr id="290" name="Group 87"/>
              <p:cNvGrpSpPr>
                <a:grpSpLocks/>
              </p:cNvGrpSpPr>
              <p:nvPr/>
            </p:nvGrpSpPr>
            <p:grpSpPr bwMode="auto">
              <a:xfrm>
                <a:off x="2114" y="4558"/>
                <a:ext cx="106" cy="58"/>
                <a:chOff x="4356" y="3584"/>
                <a:chExt cx="258" cy="140"/>
              </a:xfrm>
            </p:grpSpPr>
            <p:sp>
              <p:nvSpPr>
                <p:cNvPr id="294" name="AutoShape 88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95" name="AutoShape 89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291" name="Group 90"/>
              <p:cNvGrpSpPr>
                <a:grpSpLocks/>
              </p:cNvGrpSpPr>
              <p:nvPr/>
            </p:nvGrpSpPr>
            <p:grpSpPr bwMode="auto">
              <a:xfrm>
                <a:off x="2114" y="4615"/>
                <a:ext cx="106" cy="58"/>
                <a:chOff x="4356" y="3584"/>
                <a:chExt cx="258" cy="140"/>
              </a:xfrm>
            </p:grpSpPr>
            <p:sp>
              <p:nvSpPr>
                <p:cNvPr id="292" name="AutoShape 91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93" name="AutoShape 92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</p:grpSp>
      <p:grpSp>
        <p:nvGrpSpPr>
          <p:cNvPr id="296" name="Group 123"/>
          <p:cNvGrpSpPr>
            <a:grpSpLocks/>
          </p:cNvGrpSpPr>
          <p:nvPr/>
        </p:nvGrpSpPr>
        <p:grpSpPr bwMode="auto">
          <a:xfrm>
            <a:off x="7775592" y="2137557"/>
            <a:ext cx="2106149" cy="300038"/>
            <a:chOff x="1587" y="4034"/>
            <a:chExt cx="1149" cy="189"/>
          </a:xfrm>
        </p:grpSpPr>
        <p:sp>
          <p:nvSpPr>
            <p:cNvPr id="297" name="Text Box 148"/>
            <p:cNvSpPr txBox="1">
              <a:spLocks noChangeArrowheads="1"/>
            </p:cNvSpPr>
            <p:nvPr/>
          </p:nvSpPr>
          <p:spPr bwMode="gray">
            <a:xfrm>
              <a:off x="1754" y="4034"/>
              <a:ext cx="973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079" tIns="42040" rIns="84079" bIns="42040">
              <a:spAutoFit/>
            </a:bodyPr>
            <a:lstStyle>
              <a:lvl1pPr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84137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400" dirty="0" smtClean="0">
                  <a:solidFill>
                    <a:srgbClr val="FF0000"/>
                  </a:solidFill>
                  <a:latin typeface="굴림" pitchFamily="50" charset="-127"/>
                  <a:ea typeface="굴림" pitchFamily="50" charset="-127"/>
                </a:rPr>
                <a:t>네이버 노출 정책</a:t>
              </a:r>
              <a:endParaRPr lang="ko-KR" altLang="en-US" sz="14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298" name="Group 117"/>
            <p:cNvGrpSpPr>
              <a:grpSpLocks/>
            </p:cNvGrpSpPr>
            <p:nvPr/>
          </p:nvGrpSpPr>
          <p:grpSpPr bwMode="auto">
            <a:xfrm>
              <a:off x="2636" y="4102"/>
              <a:ext cx="100" cy="58"/>
              <a:chOff x="3076" y="2654"/>
              <a:chExt cx="147" cy="86"/>
            </a:xfrm>
          </p:grpSpPr>
          <p:sp>
            <p:nvSpPr>
              <p:cNvPr id="302" name="Oval 155"/>
              <p:cNvSpPr>
                <a:spLocks noChangeArrowheads="1"/>
              </p:cNvSpPr>
              <p:nvPr/>
            </p:nvSpPr>
            <p:spPr bwMode="gray">
              <a:xfrm flipH="1">
                <a:off x="3076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03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99" name="Group 120"/>
            <p:cNvGrpSpPr>
              <a:grpSpLocks/>
            </p:cNvGrpSpPr>
            <p:nvPr/>
          </p:nvGrpSpPr>
          <p:grpSpPr bwMode="auto">
            <a:xfrm>
              <a:off x="1587" y="4102"/>
              <a:ext cx="99" cy="58"/>
              <a:chOff x="3077" y="2654"/>
              <a:chExt cx="146" cy="86"/>
            </a:xfrm>
          </p:grpSpPr>
          <p:sp>
            <p:nvSpPr>
              <p:cNvPr id="300" name="Oval 155"/>
              <p:cNvSpPr>
                <a:spLocks noChangeArrowheads="1"/>
              </p:cNvSpPr>
              <p:nvPr/>
            </p:nvSpPr>
            <p:spPr bwMode="gray">
              <a:xfrm flipH="1">
                <a:off x="3077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01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sp>
        <p:nvSpPr>
          <p:cNvPr id="118" name="사각형 설명선 117"/>
          <p:cNvSpPr/>
          <p:nvPr/>
        </p:nvSpPr>
        <p:spPr>
          <a:xfrm>
            <a:off x="3060684" y="2709061"/>
            <a:ext cx="3071834" cy="3214710"/>
          </a:xfrm>
          <a:prstGeom prst="wedgeRectCallout">
            <a:avLst>
              <a:gd name="adj1" fmla="val -62208"/>
              <a:gd name="adj2" fmla="val 735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현장 확인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네이버와 제휴된 업체에서 직접 방문하여 매물의 사진 및 동영상을 촬영하여 등록 되는 매물검증 방식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 확인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소유자가 본인 네이버계정으로 매물 검증하는 방식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 확인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V2 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등기부상 소유주 휴대폰 정보와 등기부 첨부로 소유주 검증 없이 집주인 마크 표시 가능한 매물검증방법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 확인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V2 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매물검증방식을 홍보확인서를 하면서 소유주의 휴대폰번호 기입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네이버에 등록된 번호일때 인정되는 매물검증방식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전화 확인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의뢰인과 통화하여 매물정보의 진정성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존부 및 홍보확인 여부를 확인하는 매물검증방법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 확인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중개업소가 등록한 홍보확인서를 통해  매물정보의 진정성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거래가능 여부 등을 확인하는 매물검증방법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/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1" name="직사각형 120"/>
          <p:cNvSpPr/>
          <p:nvPr/>
        </p:nvSpPr>
        <p:spPr>
          <a:xfrm>
            <a:off x="622267" y="4023519"/>
            <a:ext cx="1909776" cy="757243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직사각형 6"/>
          <p:cNvSpPr>
            <a:spLocks noChangeArrowheads="1"/>
          </p:cNvSpPr>
          <p:nvPr/>
        </p:nvSpPr>
        <p:spPr bwMode="auto">
          <a:xfrm>
            <a:off x="581026" y="1340297"/>
            <a:ext cx="3122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1200" dirty="0" smtClean="0">
                <a:solidFill>
                  <a:srgbClr val="000000"/>
                </a:solidFill>
              </a:rPr>
              <a:t>애드베이스 광고 필요성 </a:t>
            </a:r>
            <a:r>
              <a:rPr lang="en-US" altLang="ko-KR" sz="1200" dirty="0" smtClean="0">
                <a:solidFill>
                  <a:srgbClr val="000000"/>
                </a:solidFill>
              </a:rPr>
              <a:t>– </a:t>
            </a:r>
            <a:r>
              <a:rPr lang="ko-KR" altLang="en-US" sz="1200" dirty="0" smtClean="0">
                <a:solidFill>
                  <a:srgbClr val="000000"/>
                </a:solidFill>
              </a:rPr>
              <a:t>네이버정책 </a:t>
            </a:r>
            <a:r>
              <a:rPr lang="en-US" altLang="ko-KR" sz="1200" dirty="0" smtClean="0">
                <a:solidFill>
                  <a:srgbClr val="000000"/>
                </a:solidFill>
              </a:rPr>
              <a:t>(2)</a:t>
            </a:r>
            <a:endParaRPr lang="ko-KR" altLang="en-US" sz="1200" dirty="0">
              <a:solidFill>
                <a:srgbClr val="000000"/>
              </a:solidFill>
            </a:endParaRPr>
          </a:p>
        </p:txBody>
      </p:sp>
      <p:sp>
        <p:nvSpPr>
          <p:cNvPr id="50" name="Line 277"/>
          <p:cNvSpPr>
            <a:spLocks noChangeShapeType="1"/>
          </p:cNvSpPr>
          <p:nvPr/>
        </p:nvSpPr>
        <p:spPr bwMode="gray">
          <a:xfrm>
            <a:off x="404812" y="1611758"/>
            <a:ext cx="3227376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2" name="Picture 278" descr="클라우드"/>
          <p:cNvPicPr>
            <a:picLocks noChangeAspect="1" noChangeArrowheads="1"/>
          </p:cNvPicPr>
          <p:nvPr/>
        </p:nvPicPr>
        <p:blipFill>
          <a:blip r:embed="rId2" cstate="print">
            <a:lum bright="18000" contrast="-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163" y="1332359"/>
            <a:ext cx="295275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3" name="표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1297272"/>
              </p:ext>
            </p:extLst>
          </p:nvPr>
        </p:nvGraphicFramePr>
        <p:xfrm>
          <a:off x="501020" y="2447123"/>
          <a:ext cx="9830790" cy="317565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059466"/>
                <a:gridCol w="3500462"/>
                <a:gridCol w="928694"/>
                <a:gridCol w="3429024"/>
                <a:gridCol w="913144"/>
              </a:tblGrid>
              <a:tr h="8675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검증방식</a:t>
                      </a:r>
                      <a:endParaRPr lang="ko-KR" altLang="en-US" sz="13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등록 절차</a:t>
                      </a:r>
                      <a:endParaRPr lang="ko-KR" altLang="en-US" sz="13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별도표시</a:t>
                      </a:r>
                      <a:endParaRPr lang="ko-KR" altLang="en-US" sz="12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주의 사항</a:t>
                      </a:r>
                      <a:endParaRPr lang="ko-KR" altLang="en-US" sz="13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랭킹순위</a:t>
                      </a:r>
                      <a:endParaRPr lang="ko-KR" altLang="en-US" sz="13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</a:tr>
              <a:tr h="6745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모바일</a:t>
                      </a:r>
                      <a:endParaRPr lang="ko-KR" altLang="en-US" sz="13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소유자가 문자를 통해 거래 가능 여부 확인</a:t>
                      </a:r>
                      <a:r>
                        <a:rPr lang="ko-KR" altLang="en-US" sz="700" dirty="0" smtClean="0"/>
                        <a:t/>
                      </a:r>
                      <a:br>
                        <a:rPr lang="ko-KR" altLang="en-US" sz="700" dirty="0" smtClean="0"/>
                      </a:b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문자 발신번호 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1588-0332</a:t>
                      </a:r>
                      <a:endParaRPr lang="ko-KR" altLang="en-US" sz="7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집주인</a:t>
                      </a:r>
                      <a:endParaRPr lang="ko-KR" altLang="en-US" sz="1200" b="1" dirty="0">
                        <a:solidFill>
                          <a:srgbClr val="FF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검증 실패 시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재검증 기회 없음</a:t>
                      </a:r>
                      <a:r>
                        <a:rPr lang="ko-KR" altLang="en-US" sz="700" dirty="0" smtClean="0"/>
                        <a:t/>
                      </a:r>
                      <a:br>
                        <a:rPr lang="ko-KR" altLang="en-US" sz="700" dirty="0" smtClean="0"/>
                      </a:b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분양권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법인명의 매물의 경우 개별 증빙서류 필수 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(E-mail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발송 권장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400" b="0" dirty="0">
                        <a:solidFill>
                          <a:srgbClr val="FF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</a:tr>
              <a:tr h="6379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전화</a:t>
                      </a:r>
                      <a:endParaRPr lang="ko-KR" altLang="en-US" sz="13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매도 의뢰인과의 통화로 거래 가능 여부 확인</a:t>
                      </a:r>
                      <a:r>
                        <a:rPr lang="ko-KR" altLang="en-US" sz="700" dirty="0" smtClean="0"/>
                        <a:t/>
                      </a:r>
                      <a:br>
                        <a:rPr lang="ko-KR" altLang="en-US" sz="700" dirty="0" smtClean="0"/>
                      </a:b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전화확인 발신번호 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02-6933-8006</a:t>
                      </a:r>
                      <a:endParaRPr lang="ko-KR" altLang="en-US" sz="7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없음</a:t>
                      </a:r>
                      <a:endParaRPr lang="ko-KR" altLang="en-US" sz="12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동일번호 등록제한 </a:t>
                      </a:r>
                      <a:endParaRPr lang="en-US" altLang="ko-KR" sz="11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동일번호로 주소지 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개까지만 등록가능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700" dirty="0" smtClean="0"/>
                        <a:t/>
                      </a:r>
                      <a:br>
                        <a:rPr lang="ko-KR" altLang="en-US" sz="700" dirty="0" smtClean="0"/>
                      </a:b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통화 시 확인사항 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매물정보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소유자명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소유자와의 관계 등</a:t>
                      </a:r>
                      <a:endParaRPr lang="ko-KR" altLang="en-US" sz="7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</a:tr>
              <a:tr h="8622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홍보확인서</a:t>
                      </a:r>
                      <a:endParaRPr lang="ko-KR" altLang="en-US" sz="13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매도 의뢰인의 홍보확인서로 거래 가능 여부 확인</a:t>
                      </a:r>
                      <a:r>
                        <a:rPr lang="ko-KR" altLang="en-US" sz="700" dirty="0" smtClean="0"/>
                        <a:t/>
                      </a:r>
                      <a:br>
                        <a:rPr lang="ko-KR" altLang="en-US" sz="700" dirty="0" smtClean="0"/>
                      </a:b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소유자 휴대폰 번호 입력 시 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'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집주인확인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'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방식 적용</a:t>
                      </a:r>
                      <a:endParaRPr lang="ko-KR" altLang="en-US" sz="7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effectLst/>
                          <a:latin typeface="굴림" pitchFamily="50" charset="-127"/>
                          <a:ea typeface="굴림" pitchFamily="50" charset="-127"/>
                        </a:rPr>
                        <a:t>없음</a:t>
                      </a:r>
                      <a:endParaRPr lang="ko-KR" altLang="en-US" sz="1200" b="1" dirty="0"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전자홍보확인서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직접첨부</a:t>
                      </a:r>
                      <a:r>
                        <a:rPr lang="en-US" altLang="ko-K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,FAX (1833-7146) </a:t>
                      </a:r>
                      <a:r>
                        <a:rPr lang="ko-KR" altLang="en-US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선택 후 발송 필수</a:t>
                      </a:r>
                      <a:endParaRPr lang="ko-KR" altLang="en-US" sz="700" b="1" dirty="0">
                        <a:solidFill>
                          <a:srgbClr val="FF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06934" marR="106934" marT="50408" marB="50408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4" name="직사각형 53"/>
          <p:cNvSpPr/>
          <p:nvPr/>
        </p:nvSpPr>
        <p:spPr>
          <a:xfrm>
            <a:off x="417478" y="1875619"/>
            <a:ext cx="6516336" cy="393819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● 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분양권 매물 등록 시 검증방법</a:t>
            </a:r>
            <a:endParaRPr lang="ko-KR" altLang="en-US" sz="14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2203428" y="5923771"/>
            <a:ext cx="7000924" cy="92869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 검증 확인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시 필수서류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분양권 매물 모바일검증 신청서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분양계약서 또는 공급계약서 첨부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★ 분양권 매물은 모바일 검증 시 필수첨부서류가 있으므로 등록이 어려워 중개업소에서 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   매물 등록 시 전화 및 홍보 확인서 방식을 주로 사용한다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" name="그림 9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28805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직사각형 6"/>
          <p:cNvSpPr>
            <a:spLocks noChangeArrowheads="1"/>
          </p:cNvSpPr>
          <p:nvPr/>
        </p:nvSpPr>
        <p:spPr bwMode="auto">
          <a:xfrm>
            <a:off x="581026" y="1340298"/>
            <a:ext cx="15509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1200" dirty="0" smtClean="0">
                <a:solidFill>
                  <a:srgbClr val="000000"/>
                </a:solidFill>
              </a:rPr>
              <a:t>애드베이스 </a:t>
            </a:r>
            <a:r>
              <a:rPr lang="ko-KR" altLang="en-US" sz="1200" dirty="0" smtClean="0">
                <a:solidFill>
                  <a:srgbClr val="000000"/>
                </a:solidFill>
              </a:rPr>
              <a:t>정의</a:t>
            </a:r>
            <a:endParaRPr lang="ko-KR" altLang="en-US" sz="1200" dirty="0">
              <a:solidFill>
                <a:srgbClr val="000000"/>
              </a:solidFill>
            </a:endParaRPr>
          </a:p>
        </p:txBody>
      </p:sp>
      <p:sp>
        <p:nvSpPr>
          <p:cNvPr id="50" name="Line 277"/>
          <p:cNvSpPr>
            <a:spLocks noChangeShapeType="1"/>
          </p:cNvSpPr>
          <p:nvPr/>
        </p:nvSpPr>
        <p:spPr bwMode="gray">
          <a:xfrm>
            <a:off x="404812" y="1611758"/>
            <a:ext cx="1727178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2" name="Picture 278" descr="클라우드"/>
          <p:cNvPicPr>
            <a:picLocks noChangeAspect="1" noChangeArrowheads="1"/>
          </p:cNvPicPr>
          <p:nvPr/>
        </p:nvPicPr>
        <p:blipFill>
          <a:blip r:embed="rId2" cstate="print">
            <a:lum bright="18000" contrast="-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163" y="1332359"/>
            <a:ext cx="295275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직사각형 53"/>
          <p:cNvSpPr/>
          <p:nvPr/>
        </p:nvSpPr>
        <p:spPr>
          <a:xfrm>
            <a:off x="417478" y="1875619"/>
            <a:ext cx="6516336" cy="393819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● 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분양권 매물 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검증에 따른 틈새 전략 광고</a:t>
            </a:r>
            <a:endParaRPr lang="ko-KR" altLang="en-US" sz="14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1560486" y="2566185"/>
            <a:ext cx="7000924" cy="414340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네이버에서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2019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년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11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월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28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일 부로  신버전 지도 표시로 변경됨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기존 리스트  노출에서 지도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좌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측 매물 노출로 바뀌므로 광고 노출에 대한 민감도 높아짐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화면상에서 매물이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2~3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개만 노출되는 부분으로 상단노출에 대한 경쟁 과열됨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랭킹순에 따른 노출로 매물 소유자 검증방식에 따라 광고 편차가 심해짐 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분양권 매물은 지역에 상관없이 다수의 중개업소가 광고하므로 경쟁이 치열함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분양권 매물 모바일 검증은 어렵기 때문에 전화확인과 홍보확인서 방식이 주를 이룸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 방식보다 전화확인방식이 상위노출됨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동일번호로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60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일 이내 매물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 이상 광고를 등록 못하는 네이버 정책으로 전화번호 품귀현상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애드베이스 광고는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070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번호 회선을 확보하여 광고주가 전화확인 방식을 사용할 수 있게 구성됨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★ 애드베이스 광고로 광고주가 직접 착신을 받아 전화확인 방식을 다수 등록하여 다른 중개업소보다 분양권 광고에서 상위를 점유할 수 있음 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" name="그림 9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28805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332361"/>
            <a:ext cx="1995488" cy="469901"/>
            <a:chOff x="255" y="3581"/>
            <a:chExt cx="1257" cy="29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상품 구성</a:t>
              </a:r>
              <a:endParaRPr lang="ko-KR" altLang="en-US" sz="1200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1798616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2" name="그림 31" descr="[2020.06]다회선상품안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858" y="1851805"/>
            <a:ext cx="8643998" cy="4824426"/>
          </a:xfrm>
          <a:prstGeom prst="rect">
            <a:avLst/>
          </a:prstGeom>
        </p:spPr>
      </p:pic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28805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신청서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544" y="1851805"/>
            <a:ext cx="5072098" cy="5143536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332359"/>
            <a:ext cx="1995488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상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품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 가입 절차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품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9" name="Group 13"/>
          <p:cNvGrpSpPr>
            <a:grpSpLocks/>
          </p:cNvGrpSpPr>
          <p:nvPr/>
        </p:nvGrpSpPr>
        <p:grpSpPr bwMode="auto">
          <a:xfrm>
            <a:off x="6642845" y="3306167"/>
            <a:ext cx="3600399" cy="2269786"/>
            <a:chOff x="341" y="2030"/>
            <a:chExt cx="3651" cy="222"/>
          </a:xfrm>
        </p:grpSpPr>
        <p:sp>
          <p:nvSpPr>
            <p:cNvPr id="20" name="AutoShape 435"/>
            <p:cNvSpPr>
              <a:spLocks noChangeArrowheads="1"/>
            </p:cNvSpPr>
            <p:nvPr/>
          </p:nvSpPr>
          <p:spPr bwMode="gray">
            <a:xfrm>
              <a:off x="341" y="2030"/>
              <a:ext cx="3651" cy="22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25400" algn="ctr">
              <a:solidFill>
                <a:srgbClr val="498DCB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latinLnBrk="1" hangingPunct="1"/>
              <a:endParaRPr lang="ko-KR" altLang="en-US" sz="1800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1" name="Rectangle 448"/>
            <p:cNvSpPr>
              <a:spLocks noChangeArrowheads="1"/>
            </p:cNvSpPr>
            <p:nvPr/>
          </p:nvSpPr>
          <p:spPr bwMode="gray">
            <a:xfrm>
              <a:off x="532" y="2048"/>
              <a:ext cx="3291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95250" indent="-952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상품신청일과 결제일자는 다를 수 있다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.</a:t>
              </a:r>
            </a:p>
            <a:p>
              <a:pPr marL="0" indent="0" eaLnBrk="1" fontAlgn="ctr" hangingPunct="1">
                <a:spcBef>
                  <a:spcPct val="20000"/>
                </a:spcBef>
                <a:buClr>
                  <a:srgbClr val="4D4D4D"/>
                </a:buClr>
              </a:pPr>
              <a:endParaRPr lang="en-US" altLang="ko-KR" sz="11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가입정보는 광고주의 사업자 내용을 정확히 기재하고 착신번호는 필수 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입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력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사항이다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.</a:t>
              </a: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첫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발행일을 따로 정하지 않을 시 매월 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첫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영업일 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광고주의 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E-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메일로 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10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회선이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발행된다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.</a:t>
              </a: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endParaRPr lang="en-US" altLang="ko-KR" sz="11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신용카드 결제는 페이엣으로 진행한다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. 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 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페이엣계정 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: abch  /  1111 )</a:t>
              </a:r>
              <a:endParaRPr lang="ko-KR" altLang="en-US" sz="11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2" name="Group 86"/>
          <p:cNvGrpSpPr>
            <a:grpSpLocks/>
          </p:cNvGrpSpPr>
          <p:nvPr/>
        </p:nvGrpSpPr>
        <p:grpSpPr bwMode="auto">
          <a:xfrm rot="5400000">
            <a:off x="6242851" y="4248154"/>
            <a:ext cx="168275" cy="182563"/>
            <a:chOff x="2114" y="4558"/>
            <a:chExt cx="106" cy="115"/>
          </a:xfrm>
        </p:grpSpPr>
        <p:grpSp>
          <p:nvGrpSpPr>
            <p:cNvPr id="24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30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1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7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28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pic>
        <p:nvPicPr>
          <p:cNvPr id="32" name="그림 31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28805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 descr="신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61080" y="1923243"/>
            <a:ext cx="3786214" cy="4929222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332359"/>
            <a:ext cx="1995488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상품 가입 절차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(2/2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품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0" name="사각형 설명선 69"/>
          <p:cNvSpPr/>
          <p:nvPr/>
        </p:nvSpPr>
        <p:spPr>
          <a:xfrm>
            <a:off x="5851529" y="2670960"/>
            <a:ext cx="3424650" cy="1357322"/>
          </a:xfrm>
          <a:prstGeom prst="wedgeRectCallout">
            <a:avLst>
              <a:gd name="adj1" fmla="val -65669"/>
              <a:gd name="adj2" fmla="val 3848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애드베이스 톡방에 신청서 첨부한다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신용카드 결제 시 페이엣 영수증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을 첨부한다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계좌이체 시 사업자 등록증을 첨부한다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세금계산서 발행 관련 필수 사항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회선 발행 여부를 전달한다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첫 발행일 및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비스 회선 수신 여부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1" name="그림 20" descr="톡방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7610" y="1923243"/>
            <a:ext cx="3620005" cy="4934639"/>
          </a:xfrm>
          <a:prstGeom prst="rect">
            <a:avLst/>
          </a:prstGeom>
          <a:ln>
            <a:solidFill>
              <a:srgbClr val="002060"/>
            </a:solidFill>
          </a:ln>
        </p:spPr>
      </p:pic>
      <p:grpSp>
        <p:nvGrpSpPr>
          <p:cNvPr id="22" name="Group 86"/>
          <p:cNvGrpSpPr>
            <a:grpSpLocks/>
          </p:cNvGrpSpPr>
          <p:nvPr/>
        </p:nvGrpSpPr>
        <p:grpSpPr bwMode="auto">
          <a:xfrm rot="5400000">
            <a:off x="5463382" y="4914906"/>
            <a:ext cx="168275" cy="182563"/>
            <a:chOff x="2114" y="4558"/>
            <a:chExt cx="106" cy="115"/>
          </a:xfrm>
        </p:grpSpPr>
        <p:grpSp>
          <p:nvGrpSpPr>
            <p:cNvPr id="23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27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4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25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6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pic>
        <p:nvPicPr>
          <p:cNvPr id="31" name="그림 30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04976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332359"/>
            <a:ext cx="1995488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광고 사용 방법 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" name="그림 19" descr="회선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420" y="1923243"/>
            <a:ext cx="5348288" cy="464347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21" name="사각형 설명선 20"/>
          <p:cNvSpPr/>
          <p:nvPr/>
        </p:nvSpPr>
        <p:spPr>
          <a:xfrm>
            <a:off x="6989774" y="3494879"/>
            <a:ext cx="2928958" cy="1357322"/>
          </a:xfrm>
          <a:prstGeom prst="wedgeRectCallout">
            <a:avLst>
              <a:gd name="adj1" fmla="val -65391"/>
              <a:gd name="adj2" fmla="val -2257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E-mail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 받은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회선 리스트 출력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광고주 번호로 착신 여부 확인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 등록 시 전화확인 방식 선택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순서대로 회선 번호 사용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개통일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만기일 확인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누락 방지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비고내용 입력으로 중복 등록 방지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2" name="그림 21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04976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검증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29" y="1780367"/>
            <a:ext cx="5358457" cy="513920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32359"/>
            <a:ext cx="1995488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광고 사용 방법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61080" y="6566713"/>
            <a:ext cx="1000595" cy="28469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125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(</a:t>
            </a:r>
            <a:r>
              <a:rPr lang="ko-KR" altLang="en-US" sz="125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매경 발췌</a:t>
            </a:r>
            <a:r>
              <a:rPr lang="en-US" altLang="ko-KR" sz="125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)</a:t>
            </a:r>
            <a:endParaRPr lang="ko-KR" altLang="en-US" sz="1250" b="1" dirty="0" smtClean="0">
              <a:solidFill>
                <a:srgbClr val="FF0000"/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31364" y="5813153"/>
            <a:ext cx="5386840" cy="467808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12715" y="565706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1846238" y="2637623"/>
            <a:ext cx="8496359" cy="1590686"/>
            <a:chOff x="1565249" y="3209127"/>
            <a:chExt cx="8924987" cy="1590686"/>
          </a:xfrm>
        </p:grpSpPr>
        <p:pic>
          <p:nvPicPr>
            <p:cNvPr id="13" name="그림 12" descr="전화1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92625" y="3370863"/>
              <a:ext cx="8788087" cy="1428950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</p:pic>
        <p:sp>
          <p:nvSpPr>
            <p:cNvPr id="16" name="직사각형 15"/>
            <p:cNvSpPr/>
            <p:nvPr/>
          </p:nvSpPr>
          <p:spPr>
            <a:xfrm>
              <a:off x="1683897" y="3365211"/>
              <a:ext cx="8806339" cy="1425077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" name="타원 16"/>
            <p:cNvSpPr/>
            <p:nvPr/>
          </p:nvSpPr>
          <p:spPr>
            <a:xfrm>
              <a:off x="1565249" y="3209127"/>
              <a:ext cx="252000" cy="252000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rgbClr val="FFC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2</a:t>
              </a:r>
              <a:endPara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6489708" y="4852201"/>
            <a:ext cx="3807453" cy="86177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Ⅰ. 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전화확인 방식을 선택한다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.</a:t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Ⅱ . 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의뢰인 연락처에 회선 번호를 기입한다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.</a:t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Ⅲ . 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네이버에서 착신된 광고주 번호로 전화가 오면</a:t>
            </a: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직접 검증 확인한다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.</a:t>
            </a:r>
            <a:endParaRPr lang="ko-KR" altLang="en-US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pic>
        <p:nvPicPr>
          <p:cNvPr id="25" name="그림 24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04976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32359"/>
            <a:ext cx="2155806" cy="284163"/>
            <a:chOff x="255" y="3581"/>
            <a:chExt cx="1358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247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애드베이스 판매 정책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항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89048" y="2352433"/>
            <a:ext cx="8215370" cy="3970318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기본 </a:t>
            </a:r>
            <a:r>
              <a:rPr lang="en-US" altLang="ko-KR" sz="1200" dirty="0" smtClean="0"/>
              <a:t>6</a:t>
            </a:r>
            <a:r>
              <a:rPr lang="ko-KR" altLang="en-US" sz="1200" dirty="0" smtClean="0"/>
              <a:t>개월 계약으로 진행함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매월 첫 영업일 오후</a:t>
            </a:r>
            <a:r>
              <a:rPr lang="en-US" altLang="ko-KR" sz="1200" dirty="0" smtClean="0"/>
              <a:t>1</a:t>
            </a:r>
            <a:r>
              <a:rPr lang="ko-KR" altLang="en-US" sz="1200" dirty="0" smtClean="0"/>
              <a:t>시 </a:t>
            </a:r>
            <a:r>
              <a:rPr lang="ko-KR" altLang="en-US" sz="1200" dirty="0" smtClean="0"/>
              <a:t>회차별 </a:t>
            </a:r>
            <a:r>
              <a:rPr lang="ko-KR" altLang="en-US" sz="1200" dirty="0" smtClean="0"/>
              <a:t>회선지급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중개업소에 이메일로 발송</a:t>
            </a:r>
            <a:r>
              <a:rPr lang="en-US" altLang="ko-KR" sz="1200" dirty="0" smtClean="0"/>
              <a:t>)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3. </a:t>
            </a:r>
            <a:r>
              <a:rPr lang="ko-KR" altLang="en-US" sz="1200" dirty="0" smtClean="0"/>
              <a:t>지급받은 회선의 사용기한은 지급받은 해당월의 말일</a:t>
            </a:r>
            <a:r>
              <a:rPr lang="en-US" altLang="ko-KR" sz="1200" dirty="0" smtClean="0"/>
              <a:t>.(</a:t>
            </a:r>
            <a:r>
              <a:rPr lang="ko-KR" altLang="en-US" sz="1200" dirty="0" smtClean="0"/>
              <a:t>익월에는 착신이 해제되므로 절대 사용불가</a:t>
            </a:r>
            <a:r>
              <a:rPr lang="en-US" altLang="ko-KR" sz="1200" dirty="0" smtClean="0"/>
              <a:t>)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4. </a:t>
            </a:r>
            <a:r>
              <a:rPr lang="ko-KR" altLang="en-US" sz="1200" dirty="0" smtClean="0"/>
              <a:t>광고주 </a:t>
            </a:r>
            <a:r>
              <a:rPr lang="ko-KR" altLang="en-US" sz="1200" dirty="0" smtClean="0"/>
              <a:t>요청 시 </a:t>
            </a:r>
            <a:r>
              <a:rPr lang="ko-KR" altLang="en-US" sz="1200" dirty="0" smtClean="0"/>
              <a:t>잔여회선을 </a:t>
            </a:r>
            <a:r>
              <a:rPr lang="ko-KR" altLang="en-US" sz="1200" dirty="0" smtClean="0"/>
              <a:t>선지급 받을 </a:t>
            </a:r>
            <a:r>
              <a:rPr lang="ko-KR" altLang="en-US" sz="1200" dirty="0" smtClean="0"/>
              <a:t>수 있음</a:t>
            </a:r>
            <a:r>
              <a:rPr lang="en-US" altLang="ko-KR" sz="1200" dirty="0" smtClean="0"/>
              <a:t>.(5</a:t>
            </a:r>
            <a:r>
              <a:rPr lang="ko-KR" altLang="en-US" sz="1200" dirty="0" smtClean="0"/>
              <a:t>개 단위 </a:t>
            </a:r>
            <a:r>
              <a:rPr lang="en-US" altLang="ko-KR" sz="1200" dirty="0" smtClean="0"/>
              <a:t>/ 5,10,15...)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 - </a:t>
            </a:r>
            <a:r>
              <a:rPr lang="ko-KR" altLang="en-US" sz="1200" dirty="0" smtClean="0"/>
              <a:t>선지급 </a:t>
            </a:r>
            <a:r>
              <a:rPr lang="en-US" altLang="ko-KR" sz="1200" dirty="0" smtClean="0"/>
              <a:t>10</a:t>
            </a:r>
            <a:r>
              <a:rPr lang="ko-KR" altLang="en-US" sz="1200" dirty="0" smtClean="0"/>
              <a:t>회선당 계약기간 </a:t>
            </a:r>
            <a:r>
              <a:rPr lang="en-US" altLang="ko-KR" sz="1200" dirty="0" smtClean="0"/>
              <a:t>1</a:t>
            </a:r>
            <a:r>
              <a:rPr lang="ko-KR" altLang="en-US" sz="1200" dirty="0" smtClean="0"/>
              <a:t>개월씩 단축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5. </a:t>
            </a:r>
            <a:r>
              <a:rPr lang="ko-KR" altLang="en-US" sz="1200" dirty="0" smtClean="0"/>
              <a:t>회선환불 시 </a:t>
            </a:r>
            <a:r>
              <a:rPr lang="ko-KR" altLang="en-US" sz="1200" dirty="0" smtClean="0"/>
              <a:t>환불정책에 의거 위약금 적용 및 잔여회선에 따라 정산함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6. </a:t>
            </a:r>
            <a:r>
              <a:rPr lang="ko-KR" altLang="en-US" sz="1200" dirty="0" smtClean="0"/>
              <a:t>기본 월</a:t>
            </a:r>
            <a:r>
              <a:rPr lang="en-US" altLang="ko-KR" sz="1200" dirty="0" smtClean="0"/>
              <a:t>10</a:t>
            </a:r>
            <a:r>
              <a:rPr lang="ko-KR" altLang="en-US" sz="1200" dirty="0" smtClean="0"/>
              <a:t>회선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총</a:t>
            </a:r>
            <a:r>
              <a:rPr lang="en-US" altLang="ko-KR" sz="1200" dirty="0" smtClean="0"/>
              <a:t>60</a:t>
            </a:r>
            <a:r>
              <a:rPr lang="ko-KR" altLang="en-US" sz="1200" dirty="0" smtClean="0"/>
              <a:t>회선</a:t>
            </a:r>
            <a:r>
              <a:rPr lang="en-US" altLang="ko-KR" sz="1200" dirty="0" smtClean="0"/>
              <a:t>) </a:t>
            </a:r>
            <a:r>
              <a:rPr lang="ko-KR" altLang="en-US" sz="1200" dirty="0" smtClean="0"/>
              <a:t>상품 </a:t>
            </a:r>
            <a:r>
              <a:rPr lang="en-US" altLang="ko-KR" sz="1200" dirty="0" smtClean="0"/>
              <a:t>= </a:t>
            </a:r>
            <a:r>
              <a:rPr lang="ko-KR" altLang="en-US" sz="1200" dirty="0" smtClean="0"/>
              <a:t>정가 </a:t>
            </a:r>
            <a:r>
              <a:rPr lang="en-US" altLang="ko-KR" sz="1200" dirty="0" smtClean="0"/>
              <a:t>44</a:t>
            </a:r>
            <a:r>
              <a:rPr lang="ko-KR" altLang="en-US" sz="1200" dirty="0" smtClean="0"/>
              <a:t>만원﻿</a:t>
            </a:r>
          </a:p>
          <a:p>
            <a:endParaRPr lang="ko-KR" altLang="en-US" sz="1200" dirty="0" smtClean="0"/>
          </a:p>
          <a:p>
            <a:r>
              <a:rPr lang="ko-KR" altLang="en-US" sz="1200" dirty="0" smtClean="0"/>
              <a:t>   기본 월</a:t>
            </a:r>
            <a:r>
              <a:rPr lang="en-US" altLang="ko-KR" sz="1200" dirty="0" smtClean="0"/>
              <a:t>5</a:t>
            </a:r>
            <a:r>
              <a:rPr lang="ko-KR" altLang="en-US" sz="1200" dirty="0" smtClean="0"/>
              <a:t>회선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총</a:t>
            </a:r>
            <a:r>
              <a:rPr lang="en-US" altLang="ko-KR" sz="1200" dirty="0" smtClean="0"/>
              <a:t>30</a:t>
            </a:r>
            <a:r>
              <a:rPr lang="ko-KR" altLang="en-US" sz="1200" dirty="0" smtClean="0"/>
              <a:t>회선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상품 </a:t>
            </a:r>
            <a:r>
              <a:rPr lang="en-US" altLang="ko-KR" sz="1200" dirty="0" smtClean="0"/>
              <a:t>= </a:t>
            </a:r>
            <a:r>
              <a:rPr lang="ko-KR" altLang="en-US" sz="1200" dirty="0" smtClean="0"/>
              <a:t>정가 </a:t>
            </a:r>
            <a:r>
              <a:rPr lang="en-US" altLang="ko-KR" sz="1200" dirty="0" smtClean="0"/>
              <a:t>22</a:t>
            </a:r>
            <a:r>
              <a:rPr lang="ko-KR" altLang="en-US" sz="1200" dirty="0" smtClean="0"/>
              <a:t>만원</a:t>
            </a:r>
          </a:p>
          <a:p>
            <a:r>
              <a:rPr lang="en-US" altLang="ko-KR" sz="1200" dirty="0" smtClean="0"/>
              <a:t>7. </a:t>
            </a:r>
            <a:r>
              <a:rPr lang="ko-KR" altLang="en-US" sz="1200" dirty="0" smtClean="0"/>
              <a:t>다회선 구매 </a:t>
            </a:r>
            <a:r>
              <a:rPr lang="ko-KR" altLang="en-US" sz="1200" dirty="0" smtClean="0"/>
              <a:t>프로모션 </a:t>
            </a:r>
            <a:r>
              <a:rPr lang="ko-KR" altLang="en-US" sz="1200" dirty="0" smtClean="0"/>
              <a:t>미적용 시 여러 구좌 </a:t>
            </a:r>
            <a:r>
              <a:rPr lang="ko-KR" altLang="en-US" sz="1200" dirty="0" smtClean="0"/>
              <a:t>계약가능</a:t>
            </a:r>
          </a:p>
          <a:p>
            <a:endParaRPr lang="ko-KR" altLang="en-US" sz="1200" dirty="0" smtClean="0"/>
          </a:p>
          <a:p>
            <a:r>
              <a:rPr lang="ko-KR" altLang="en-US" sz="1200" dirty="0" smtClean="0"/>
              <a:t> </a:t>
            </a:r>
            <a:r>
              <a:rPr lang="en-US" altLang="ko-KR" sz="1200" dirty="0" smtClean="0"/>
              <a:t>- 1</a:t>
            </a:r>
            <a:r>
              <a:rPr lang="ko-KR" altLang="en-US" sz="1200" dirty="0" smtClean="0"/>
              <a:t>구좌</a:t>
            </a:r>
            <a:r>
              <a:rPr lang="en-US" altLang="ko-KR" sz="1200" dirty="0" smtClean="0"/>
              <a:t>(44</a:t>
            </a:r>
            <a:r>
              <a:rPr lang="ko-KR" altLang="en-US" sz="1200" dirty="0" smtClean="0"/>
              <a:t>만원</a:t>
            </a:r>
            <a:r>
              <a:rPr lang="en-US" altLang="ko-KR" sz="1200" dirty="0" smtClean="0"/>
              <a:t>/60</a:t>
            </a:r>
            <a:r>
              <a:rPr lang="ko-KR" altLang="en-US" sz="1200" dirty="0" smtClean="0"/>
              <a:t>회선</a:t>
            </a:r>
            <a:r>
              <a:rPr lang="en-US" altLang="ko-KR" sz="1200" dirty="0" smtClean="0"/>
              <a:t>) = </a:t>
            </a:r>
            <a:r>
              <a:rPr lang="ko-KR" altLang="en-US" sz="1200" dirty="0" smtClean="0"/>
              <a:t>월</a:t>
            </a:r>
            <a:r>
              <a:rPr lang="en-US" altLang="ko-KR" sz="1200" dirty="0" smtClean="0"/>
              <a:t>10</a:t>
            </a:r>
            <a:r>
              <a:rPr lang="ko-KR" altLang="en-US" sz="1200" dirty="0" smtClean="0"/>
              <a:t>회선 지급</a:t>
            </a:r>
          </a:p>
          <a:p>
            <a:r>
              <a:rPr lang="ko-KR" altLang="en-US" sz="1200" dirty="0" smtClean="0"/>
              <a:t> </a:t>
            </a:r>
            <a:r>
              <a:rPr lang="en-US" altLang="ko-KR" sz="1200" dirty="0" smtClean="0"/>
              <a:t>- 2</a:t>
            </a:r>
            <a:r>
              <a:rPr lang="ko-KR" altLang="en-US" sz="1200" dirty="0" smtClean="0"/>
              <a:t>구좌</a:t>
            </a:r>
            <a:r>
              <a:rPr lang="en-US" altLang="ko-KR" sz="1200" dirty="0" smtClean="0"/>
              <a:t>(88</a:t>
            </a:r>
            <a:r>
              <a:rPr lang="ko-KR" altLang="en-US" sz="1200" dirty="0" smtClean="0"/>
              <a:t>만원</a:t>
            </a:r>
            <a:r>
              <a:rPr lang="en-US" altLang="ko-KR" sz="1200" dirty="0" smtClean="0"/>
              <a:t>/120</a:t>
            </a:r>
            <a:r>
              <a:rPr lang="ko-KR" altLang="en-US" sz="1200" dirty="0" smtClean="0"/>
              <a:t>회선</a:t>
            </a:r>
            <a:r>
              <a:rPr lang="en-US" altLang="ko-KR" sz="1200" dirty="0" smtClean="0"/>
              <a:t>) = </a:t>
            </a:r>
            <a:r>
              <a:rPr lang="ko-KR" altLang="en-US" sz="1200" dirty="0" smtClean="0"/>
              <a:t>월</a:t>
            </a:r>
            <a:r>
              <a:rPr lang="en-US" altLang="ko-KR" sz="1200" dirty="0" smtClean="0"/>
              <a:t>20</a:t>
            </a:r>
            <a:r>
              <a:rPr lang="ko-KR" altLang="en-US" sz="1200" dirty="0" smtClean="0"/>
              <a:t>회선 지급</a:t>
            </a:r>
          </a:p>
          <a:p>
            <a:endParaRPr lang="ko-KR" altLang="en-US" sz="1200" dirty="0" smtClean="0"/>
          </a:p>
          <a:p>
            <a:r>
              <a:rPr lang="en-US" altLang="ko-KR" sz="1200" dirty="0" smtClean="0"/>
              <a:t>8. </a:t>
            </a:r>
            <a:r>
              <a:rPr lang="ko-KR" altLang="en-US" sz="1200" dirty="0" smtClean="0"/>
              <a:t>계약서류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회선신청서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사업자등록증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는 라인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카톡방에 </a:t>
            </a:r>
            <a:r>
              <a:rPr lang="ko-KR" altLang="en-US" sz="1200" dirty="0" smtClean="0"/>
              <a:t>공유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30</a:t>
            </a:r>
            <a:r>
              <a:rPr lang="ko-KR" altLang="en-US" sz="1200" dirty="0" smtClean="0"/>
              <a:t>분 이내에 </a:t>
            </a:r>
            <a:r>
              <a:rPr lang="ko-KR" altLang="en-US" sz="1200" dirty="0" smtClean="0"/>
              <a:t>회선지급이 </a:t>
            </a:r>
            <a:r>
              <a:rPr lang="ko-KR" altLang="en-US" sz="1200" dirty="0" smtClean="0"/>
              <a:t>진행</a:t>
            </a:r>
            <a:r>
              <a:rPr lang="en-US" altLang="ko-KR" sz="1200" dirty="0" smtClean="0"/>
              <a:t>.</a:t>
            </a:r>
            <a:endParaRPr lang="ko-KR" altLang="en-US" sz="1200" dirty="0"/>
          </a:p>
        </p:txBody>
      </p:sp>
      <p:sp>
        <p:nvSpPr>
          <p:cNvPr id="13" name="Line 277"/>
          <p:cNvSpPr>
            <a:spLocks noChangeShapeType="1"/>
          </p:cNvSpPr>
          <p:nvPr/>
        </p:nvSpPr>
        <p:spPr bwMode="gray">
          <a:xfrm flipV="1">
            <a:off x="404812" y="1566039"/>
            <a:ext cx="2012930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4" name="그림 13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04976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32359"/>
            <a:ext cx="1995488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주의 사항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" name="그림 19" descr="회선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106" y="1923243"/>
            <a:ext cx="5348288" cy="464347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21" name="사각형 설명선 20"/>
          <p:cNvSpPr/>
          <p:nvPr/>
        </p:nvSpPr>
        <p:spPr>
          <a:xfrm>
            <a:off x="6704022" y="1923243"/>
            <a:ext cx="3071834" cy="1643074"/>
          </a:xfrm>
          <a:prstGeom prst="wedgeRectCallout">
            <a:avLst>
              <a:gd name="adj1" fmla="val -64151"/>
              <a:gd name="adj2" fmla="val -228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회선당 매물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 등록 가능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동일매물 매매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전세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월세 동시 등록 시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회선 사용으로 인정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 후 등록은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회선 인정 안됨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제공받은 회선은 이월 되지 않음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추가 발급 회선도 매월 말일까지 사용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분양권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미등기매물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은 소유주 이름 통일해서 사용하는것이 답변이 용이함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착신 오류나는 경우 본사로 바로 회신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6675523" y="4368365"/>
            <a:ext cx="3600399" cy="2055472"/>
            <a:chOff x="341" y="2030"/>
            <a:chExt cx="3651" cy="222"/>
          </a:xfrm>
        </p:grpSpPr>
        <p:sp>
          <p:nvSpPr>
            <p:cNvPr id="12" name="AutoShape 435"/>
            <p:cNvSpPr>
              <a:spLocks noChangeArrowheads="1"/>
            </p:cNvSpPr>
            <p:nvPr/>
          </p:nvSpPr>
          <p:spPr bwMode="gray">
            <a:xfrm>
              <a:off x="341" y="2030"/>
              <a:ext cx="3651" cy="22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25400" algn="ctr">
              <a:solidFill>
                <a:srgbClr val="498DCB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latinLnBrk="1" hangingPunct="1"/>
              <a:endParaRPr lang="ko-KR" altLang="en-US" sz="1800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" name="Rectangle 448"/>
            <p:cNvSpPr>
              <a:spLocks noChangeArrowheads="1"/>
            </p:cNvSpPr>
            <p:nvPr/>
          </p:nvSpPr>
          <p:spPr bwMode="gray">
            <a:xfrm>
              <a:off x="542" y="2059"/>
              <a:ext cx="3291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95250" indent="-952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네이버 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전화확인 오는 번호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02-2015-3299</a:t>
              </a:r>
              <a:b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02-6933-8006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marL="0" indent="0" eaLnBrk="1" fontAlgn="ctr" hangingPunct="1">
                <a:spcBef>
                  <a:spcPct val="20000"/>
                </a:spcBef>
                <a:buClr>
                  <a:srgbClr val="4D4D4D"/>
                </a:buClr>
              </a:pPr>
              <a:endParaRPr lang="en-US" altLang="ko-KR" sz="11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광고주 휴대폰에 위 두 번호 저장 안내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endParaRPr lang="en-US" altLang="ko-KR" sz="11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본사 고객센터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대표번호 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1588-4911</a:t>
              </a:r>
              <a:r>
                <a:rPr lang="en-US" altLang="ko-KR" sz="1100" dirty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100" dirty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업무시간 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AM 09:00~PM 06:00)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4" name="아래쪽 화살표 23"/>
          <p:cNvSpPr/>
          <p:nvPr/>
        </p:nvSpPr>
        <p:spPr>
          <a:xfrm>
            <a:off x="8061344" y="3709193"/>
            <a:ext cx="484632" cy="500066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5" name="그림 24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04976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</a:spPr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 anchor="ctr">
        <a:spAutoFit/>
      </a:bodyPr>
      <a:lstStyle>
        <a:defPPr algn="ctr">
          <a:defRPr sz="1250" dirty="0" smtClean="0">
            <a:solidFill>
              <a:schemeClr val="tx1">
                <a:lumMod val="75000"/>
                <a:lumOff val="25000"/>
              </a:schemeClr>
            </a:solidFill>
            <a:latin typeface="Rix정고딕 B" pitchFamily="18" charset="-127"/>
            <a:ea typeface="Rix정고딕 B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14547</TotalTime>
  <Words>669</Words>
  <Application>Microsoft Office PowerPoint</Application>
  <PresentationFormat>사용자 지정</PresentationFormat>
  <Paragraphs>139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kimsh</dc:creator>
  <cp:lastModifiedBy>USER</cp:lastModifiedBy>
  <cp:revision>1109</cp:revision>
  <cp:lastPrinted>2014-12-26T10:59:37Z</cp:lastPrinted>
  <dcterms:created xsi:type="dcterms:W3CDTF">2011-11-10T01:07:43Z</dcterms:created>
  <dcterms:modified xsi:type="dcterms:W3CDTF">2020-09-28T12:09:22Z</dcterms:modified>
</cp:coreProperties>
</file>