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472" r:id="rId2"/>
    <p:sldId id="572" r:id="rId3"/>
    <p:sldId id="600" r:id="rId4"/>
    <p:sldId id="601" r:id="rId5"/>
    <p:sldId id="605" r:id="rId6"/>
    <p:sldId id="603" r:id="rId7"/>
  </p:sldIdLst>
  <p:sldSz cx="10693400" cy="7561263"/>
  <p:notesSz cx="6797675" cy="9926638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B3DCE7"/>
    <a:srgbClr val="FF0000"/>
    <a:srgbClr val="4F9EF3"/>
    <a:srgbClr val="FF5A00"/>
    <a:srgbClr val="E46C0A"/>
    <a:srgbClr val="31859C"/>
    <a:srgbClr val="154D68"/>
    <a:srgbClr val="5E9D18"/>
    <a:srgbClr val="01A2BF"/>
    <a:srgbClr val="00A0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93" autoAdjust="0"/>
    <p:restoredTop sz="98940" autoAdjust="0"/>
  </p:normalViewPr>
  <p:slideViewPr>
    <p:cSldViewPr showGuides="1">
      <p:cViewPr>
        <p:scale>
          <a:sx n="110" d="100"/>
          <a:sy n="110" d="100"/>
        </p:scale>
        <p:origin x="-1380" y="66"/>
      </p:cViewPr>
      <p:guideLst>
        <p:guide orient="horz" pos="1837"/>
        <p:guide orient="horz" pos="158"/>
        <p:guide orient="horz" pos="4513"/>
        <p:guide orient="horz" pos="657"/>
        <p:guide orient="horz" pos="884"/>
        <p:guide orient="horz" pos="793"/>
        <p:guide orient="horz" pos="68"/>
        <p:guide orient="horz" pos="2381"/>
        <p:guide pos="3368"/>
        <p:guide pos="6543"/>
        <p:guide pos="193"/>
        <p:guide pos="2461"/>
        <p:guide pos="3187"/>
        <p:guide pos="57"/>
        <p:guide pos="6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8" d="100"/>
          <a:sy n="48" d="100"/>
        </p:scale>
        <p:origin x="-2256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36118F5E-13DC-464B-B063-F1CCA2911339}" type="datetimeFigureOut">
              <a:rPr lang="ko-KR" altLang="en-US" smtClean="0"/>
              <a:pPr/>
              <a:t>2021-03-07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FDD68ED7-7943-41E7-BDD9-A5FF91E5D23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378930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CD0718A3-3200-4B31-B607-5AC3F55B17E4}" type="datetimeFigureOut">
              <a:rPr lang="ko-KR" altLang="en-US" smtClean="0"/>
              <a:pPr/>
              <a:t>2021-03-07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6125"/>
            <a:ext cx="5264150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5" rIns="91433" bIns="4571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2" y="4714876"/>
            <a:ext cx="5438775" cy="4467225"/>
          </a:xfrm>
          <a:prstGeom prst="rect">
            <a:avLst/>
          </a:prstGeom>
        </p:spPr>
        <p:txBody>
          <a:bodyPr vert="horz" lIns="91433" tIns="45715" rIns="91433" bIns="457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8FE480FE-20C1-438E-A7E6-2C7E859120C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44577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9153C-E19B-4739-B29F-F7B0220A95DC}" type="datetimeFigureOut">
              <a:rPr lang="ko-KR" altLang="en-US" smtClean="0"/>
              <a:pPr/>
              <a:t>2021-03-07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003177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1" y="0"/>
            <a:ext cx="10693400" cy="54719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94991"/>
            <a:ext cx="10693401" cy="5966236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107950"/>
            <a:ext cx="10693400" cy="946753"/>
            <a:chOff x="166971" y="147636"/>
            <a:chExt cx="5472608" cy="752478"/>
          </a:xfrm>
        </p:grpSpPr>
        <p:sp>
          <p:nvSpPr>
            <p:cNvPr id="9" name="직사각형 8"/>
            <p:cNvSpPr/>
            <p:nvPr/>
          </p:nvSpPr>
          <p:spPr>
            <a:xfrm>
              <a:off x="166971" y="147636"/>
              <a:ext cx="5472608" cy="752478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66971" y="147636"/>
              <a:ext cx="5472608" cy="477387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6971" y="147636"/>
              <a:ext cx="5472608" cy="329325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직사각형 11"/>
          <p:cNvSpPr/>
          <p:nvPr userDrawn="1"/>
        </p:nvSpPr>
        <p:spPr>
          <a:xfrm>
            <a:off x="166785" y="196606"/>
            <a:ext cx="30556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kern="1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ix정고딕 B" pitchFamily="18" charset="-127"/>
                <a:ea typeface="Rix정고딕 B" pitchFamily="18" charset="-127"/>
                <a:cs typeface="+mn-cs"/>
              </a:rPr>
              <a:t>CONTENTS</a:t>
            </a:r>
            <a:endParaRPr lang="ko-KR" altLang="en-US" sz="4400" kern="1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ix정고딕 B" pitchFamily="18" charset="-127"/>
              <a:ea typeface="Rix정고딕 B" pitchFamily="18" charset="-127"/>
              <a:cs typeface="+mn-cs"/>
            </a:endParaRPr>
          </a:p>
        </p:txBody>
      </p:sp>
      <p:sp>
        <p:nvSpPr>
          <p:cNvPr id="13" name="직사각형 12"/>
          <p:cNvSpPr/>
          <p:nvPr userDrawn="1"/>
        </p:nvSpPr>
        <p:spPr>
          <a:xfrm>
            <a:off x="5202684" y="5868863"/>
            <a:ext cx="50405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7" name="TextBox 26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8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9" name="타원 28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913789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4943"/>
          <a:stretch/>
        </p:blipFill>
        <p:spPr>
          <a:xfrm>
            <a:off x="37019" y="1584211"/>
            <a:ext cx="10656381" cy="5977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48383"/>
            <a:ext cx="10693401" cy="5966236"/>
          </a:xfrm>
          <a:prstGeom prst="rect">
            <a:avLst/>
          </a:prstGeom>
        </p:spPr>
      </p:pic>
      <p:grpSp>
        <p:nvGrpSpPr>
          <p:cNvPr id="9" name="그룹 8"/>
          <p:cNvGrpSpPr/>
          <p:nvPr userDrawn="1"/>
        </p:nvGrpSpPr>
        <p:grpSpPr>
          <a:xfrm>
            <a:off x="5706320" y="471351"/>
            <a:ext cx="3476985" cy="2911671"/>
            <a:chOff x="7578948" y="1173609"/>
            <a:chExt cx="2695771" cy="2257472"/>
          </a:xfrm>
        </p:grpSpPr>
        <p:sp>
          <p:nvSpPr>
            <p:cNvPr id="10" name="도넛 9"/>
            <p:cNvSpPr/>
            <p:nvPr/>
          </p:nvSpPr>
          <p:spPr>
            <a:xfrm>
              <a:off x="7578948" y="1256102"/>
              <a:ext cx="1008299" cy="1008299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도넛 10"/>
            <p:cNvSpPr/>
            <p:nvPr/>
          </p:nvSpPr>
          <p:spPr>
            <a:xfrm>
              <a:off x="8404377" y="1560739"/>
              <a:ext cx="1870342" cy="1870342"/>
            </a:xfrm>
            <a:prstGeom prst="donut">
              <a:avLst>
                <a:gd name="adj" fmla="val 16017"/>
              </a:avLst>
            </a:prstGeom>
            <a:solidFill>
              <a:schemeClr val="tx2">
                <a:lumMod val="20000"/>
                <a:lumOff val="80000"/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도넛 12"/>
            <p:cNvSpPr/>
            <p:nvPr/>
          </p:nvSpPr>
          <p:spPr>
            <a:xfrm>
              <a:off x="8525793" y="1173609"/>
              <a:ext cx="519035" cy="519035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4" y="1845678"/>
            <a:ext cx="7685394" cy="5489567"/>
          </a:xfrm>
          <a:prstGeom prst="rect">
            <a:avLst/>
          </a:prstGeom>
        </p:spPr>
      </p:pic>
      <p:grpSp>
        <p:nvGrpSpPr>
          <p:cNvPr id="19" name="그룹 18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7" name="타원 1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8" name="Picture 2"/>
              <p:cNvPicPr>
                <a:picLocks noChangeAspect="1" noChangeArrowheads="1"/>
              </p:cNvPicPr>
              <p:nvPr userDrawn="1"/>
            </p:nvPicPr>
            <p:blipFill>
              <a:blip r:embed="rId6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202037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0007.png"/>
          <p:cNvPicPr>
            <a:picLocks noChangeAspect="1"/>
          </p:cNvPicPr>
          <p:nvPr userDrawn="1"/>
        </p:nvPicPr>
        <p:blipFill>
          <a:blip r:embed="rId2" cstate="print"/>
          <a:srcRect t="63556" b="19470"/>
          <a:stretch>
            <a:fillRect/>
          </a:stretch>
        </p:blipFill>
        <p:spPr>
          <a:xfrm>
            <a:off x="0" y="5602156"/>
            <a:ext cx="10693400" cy="1681467"/>
          </a:xfrm>
          <a:prstGeom prst="rect">
            <a:avLst/>
          </a:prstGeom>
        </p:spPr>
      </p:pic>
      <p:grpSp>
        <p:nvGrpSpPr>
          <p:cNvPr id="18" name="그룹 17"/>
          <p:cNvGrpSpPr/>
          <p:nvPr userDrawn="1"/>
        </p:nvGrpSpPr>
        <p:grpSpPr>
          <a:xfrm>
            <a:off x="0" y="7106483"/>
            <a:ext cx="10693400" cy="454780"/>
            <a:chOff x="166971" y="523875"/>
            <a:chExt cx="5472608" cy="376239"/>
          </a:xfrm>
        </p:grpSpPr>
        <p:sp>
          <p:nvSpPr>
            <p:cNvPr id="19" name="직사각형 18"/>
            <p:cNvSpPr/>
            <p:nvPr/>
          </p:nvSpPr>
          <p:spPr>
            <a:xfrm>
              <a:off x="166971" y="523875"/>
              <a:ext cx="5472608" cy="376239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66971" y="523875"/>
              <a:ext cx="5472608" cy="101148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22" name="그림 2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grpSp>
        <p:nvGrpSpPr>
          <p:cNvPr id="13" name="그룹 12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5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6" name="타원 15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4032133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-1" y="1"/>
            <a:ext cx="10693399" cy="7561262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 userDrawn="1"/>
        </p:nvSpPr>
        <p:spPr>
          <a:xfrm>
            <a:off x="98730" y="1200725"/>
            <a:ext cx="10495937" cy="5993823"/>
          </a:xfrm>
          <a:prstGeom prst="roundRect">
            <a:avLst>
              <a:gd name="adj" fmla="val 87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>
            <a:outerShdw blurRad="38100" algn="c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직선 연결선 23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5" name="TextBox 2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7" name="타원 2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8" name="Picture 2"/>
              <p:cNvPicPr>
                <a:picLocks noChangeAspect="1" noChangeArrowheads="1"/>
              </p:cNvPicPr>
              <p:nvPr userDrawn="1"/>
            </p:nvPicPr>
            <p:blipFill>
              <a:blip r:embed="rId2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190890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 userDrawn="1"/>
        </p:nvSpPr>
        <p:spPr>
          <a:xfrm>
            <a:off x="-1" y="1"/>
            <a:ext cx="10693399" cy="1836414"/>
          </a:xfrm>
          <a:prstGeom prst="rect">
            <a:avLst/>
          </a:prstGeom>
          <a:gradFill>
            <a:gsLst>
              <a:gs pos="43000">
                <a:srgbClr val="E6E6E6"/>
              </a:gs>
              <a:gs pos="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9" name="직선 연결선 28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 userDrawn="1"/>
        </p:nvSpPr>
        <p:spPr>
          <a:xfrm>
            <a:off x="10243244" y="7311680"/>
            <a:ext cx="450155" cy="165100"/>
          </a:xfrm>
          <a:prstGeom prst="rect">
            <a:avLst/>
          </a:prstGeom>
          <a:solidFill>
            <a:srgbClr val="55A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792" tIns="48396" rIns="96792" bIns="48396" rtlCol="0" anchor="ctr"/>
          <a:lstStyle/>
          <a:p>
            <a:pPr algn="ctr"/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/>
          <p:cNvGrpSpPr/>
          <p:nvPr userDrawn="1"/>
        </p:nvGrpSpPr>
        <p:grpSpPr>
          <a:xfrm>
            <a:off x="102912" y="7317705"/>
            <a:ext cx="1040883" cy="153050"/>
            <a:chOff x="-917996" y="2700511"/>
            <a:chExt cx="19588859" cy="2880319"/>
          </a:xfrm>
        </p:grpSpPr>
        <p:pic>
          <p:nvPicPr>
            <p:cNvPr id="26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27353"/>
            <a:stretch/>
          </p:blipFill>
          <p:spPr bwMode="auto">
            <a:xfrm>
              <a:off x="-917996" y="2700511"/>
              <a:ext cx="6438900" cy="280244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77484"/>
            <a:stretch/>
          </p:blipFill>
          <p:spPr bwMode="auto">
            <a:xfrm>
              <a:off x="6016757" y="3873865"/>
              <a:ext cx="12654106" cy="170696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pic>
        <p:nvPicPr>
          <p:cNvPr id="15" name="그림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2848" b="4565"/>
          <a:stretch>
            <a:fillRect/>
          </a:stretch>
        </p:blipFill>
        <p:spPr bwMode="auto">
          <a:xfrm>
            <a:off x="9632360" y="7239684"/>
            <a:ext cx="531263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그룹 29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31" name="TextBox 30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32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33" name="타원 32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4" name="Picture 2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317064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9153C-E19B-4739-B29F-F7B0220A95DC}" type="datetimeFigureOut">
              <a:rPr lang="ko-KR" altLang="en-US" smtClean="0"/>
              <a:pPr/>
              <a:t>2021-03-07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16165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3" r:id="rId3"/>
    <p:sldLayoutId id="2147483660" r:id="rId4"/>
    <p:sldLayoutId id="2147483658" r:id="rId5"/>
    <p:sldLayoutId id="2147483652" r:id="rId6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1188343"/>
            <a:ext cx="10693400" cy="1371370"/>
          </a:xfrm>
          <a:prstGeom prst="rect">
            <a:avLst/>
          </a:prstGeom>
          <a:solidFill>
            <a:srgbClr val="17526D"/>
          </a:solidFill>
        </p:spPr>
        <p:txBody>
          <a:bodyPr wrap="square" rtlCol="0" anchor="ctr">
            <a:noAutofit/>
          </a:bodyPr>
          <a:lstStyle/>
          <a:p>
            <a:pPr indent="177800"/>
            <a:endParaRPr lang="ko-KR" altLang="en-US" sz="1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61080" y="2566185"/>
            <a:ext cx="216277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상품가입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394372" y="1188343"/>
            <a:ext cx="61926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광고대행 교육자료</a:t>
            </a:r>
            <a:endParaRPr lang="en-US" altLang="ko-KR" sz="420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>
              <a:defRPr/>
            </a:pPr>
            <a:r>
              <a:rPr lang="en-US" altLang="ko-KR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                   </a:t>
            </a: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작성자 이희갑 부장</a:t>
            </a:r>
            <a:endParaRPr lang="en-US" altLang="ko-KR" sz="16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565921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4497780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상품소개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grpSp>
        <p:nvGrpSpPr>
          <p:cNvPr id="23" name="그룹 22"/>
          <p:cNvGrpSpPr/>
          <p:nvPr/>
        </p:nvGrpSpPr>
        <p:grpSpPr>
          <a:xfrm>
            <a:off x="378148" y="2196456"/>
            <a:ext cx="4752528" cy="4608513"/>
            <a:chOff x="810196" y="2596890"/>
            <a:chExt cx="4831737" cy="3596887"/>
          </a:xfrm>
        </p:grpSpPr>
        <p:sp>
          <p:nvSpPr>
            <p:cNvPr id="24" name="AutoShape 11"/>
            <p:cNvSpPr>
              <a:spLocks noChangeArrowheads="1"/>
            </p:cNvSpPr>
            <p:nvPr/>
          </p:nvSpPr>
          <p:spPr bwMode="auto">
            <a:xfrm>
              <a:off x="810196" y="2596890"/>
              <a:ext cx="4831737" cy="3596887"/>
            </a:xfrm>
            <a:prstGeom prst="roundRect">
              <a:avLst>
                <a:gd name="adj" fmla="val 840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endParaRPr lang="ko-KR" altLang="ko-KR" dirty="0">
                <a:solidFill>
                  <a:schemeClr val="tx1"/>
                </a:solidFill>
              </a:endParaRPr>
            </a:p>
          </p:txBody>
        </p:sp>
        <p:sp>
          <p:nvSpPr>
            <p:cNvPr id="25" name="Text Box 44"/>
            <p:cNvSpPr txBox="1">
              <a:spLocks noChangeArrowheads="1"/>
            </p:cNvSpPr>
            <p:nvPr/>
          </p:nvSpPr>
          <p:spPr bwMode="auto">
            <a:xfrm>
              <a:off x="1103029" y="2821695"/>
              <a:ext cx="4344143" cy="28465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 smtClean="0"/>
                <a:t>1.</a:t>
              </a:r>
              <a:r>
                <a:rPr lang="ko-KR" altLang="en-US" sz="1400" dirty="0" smtClean="0"/>
                <a:t>중개업소 </a:t>
              </a:r>
              <a:r>
                <a:rPr lang="ko-KR" altLang="en-US" sz="1400" dirty="0" smtClean="0"/>
                <a:t>대표님이 물건 등록에 많은 시간을 보내지 않고 중개에 전념할 수 있도록 가입하여 사용하고 있는 광고를 홍희 마케팅이 대신 매물 등록해주는 </a:t>
              </a:r>
              <a:r>
                <a:rPr lang="ko-KR" altLang="en-US" sz="1400" dirty="0" smtClean="0"/>
                <a:t>상품</a:t>
              </a:r>
              <a:endParaRPr lang="en-US" altLang="ko-KR" sz="1400" dirty="0" smtClean="0"/>
            </a:p>
            <a:p>
              <a:pPr>
                <a:lnSpc>
                  <a:spcPct val="150000"/>
                </a:lnSpc>
              </a:pPr>
              <a:endParaRPr lang="en-US" altLang="ko-KR" sz="140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/>
                <a:t>2.</a:t>
              </a:r>
              <a:r>
                <a:rPr lang="ko-KR" altLang="en-US" sz="1400" dirty="0" err="1" smtClean="0"/>
                <a:t>월단위</a:t>
              </a:r>
              <a:r>
                <a:rPr lang="ko-KR" altLang="en-US" sz="1400" dirty="0" smtClean="0"/>
                <a:t> 계약 상품</a:t>
              </a:r>
              <a:endParaRPr lang="en-US" altLang="ko-KR" sz="1400" dirty="0" smtClean="0"/>
            </a:p>
            <a:p>
              <a:pPr>
                <a:lnSpc>
                  <a:spcPct val="150000"/>
                </a:lnSpc>
              </a:pPr>
              <a:endParaRPr lang="en-US" altLang="ko-KR" sz="140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/>
                <a:t>3.</a:t>
              </a:r>
              <a:r>
                <a:rPr lang="ko-KR" altLang="en-US" sz="1400" dirty="0" smtClean="0"/>
                <a:t>등록 내용</a:t>
              </a:r>
              <a:endParaRPr lang="en-US" altLang="ko-KR" sz="1400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/>
                <a:t> </a:t>
              </a:r>
              <a:r>
                <a:rPr lang="en-US" altLang="ko-KR" sz="1400" dirty="0" smtClean="0"/>
                <a:t>-</a:t>
              </a:r>
              <a:r>
                <a:rPr lang="ko-KR" altLang="en-US" sz="1400" dirty="0" err="1" smtClean="0"/>
                <a:t>네이버</a:t>
              </a:r>
              <a:r>
                <a:rPr lang="ko-KR" altLang="en-US" sz="1400" dirty="0" smtClean="0"/>
                <a:t> 매물등록 월 </a:t>
              </a:r>
              <a:r>
                <a:rPr lang="ko-KR" altLang="en-US" sz="1400" dirty="0" smtClean="0"/>
                <a:t>최대</a:t>
              </a:r>
              <a:r>
                <a:rPr lang="en-US" altLang="ko-KR" sz="1400" dirty="0" smtClean="0"/>
                <a:t>60</a:t>
              </a:r>
              <a:r>
                <a:rPr lang="ko-KR" altLang="en-US" sz="1400" dirty="0" smtClean="0"/>
                <a:t>건 가능</a:t>
              </a:r>
              <a:endParaRPr lang="en-US" altLang="ko-KR" sz="1400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400" dirty="0" smtClean="0"/>
                <a:t> </a:t>
              </a:r>
              <a:r>
                <a:rPr lang="en-US" altLang="ko-KR" sz="1400" dirty="0" smtClean="0"/>
                <a:t>-</a:t>
              </a:r>
              <a:r>
                <a:rPr lang="ko-KR" altLang="en-US" sz="1400" dirty="0" err="1" smtClean="0"/>
                <a:t>바이럴</a:t>
              </a:r>
              <a:r>
                <a:rPr lang="ko-KR" altLang="en-US" sz="1400" dirty="0" smtClean="0"/>
                <a:t> 마케팅 등록대행</a:t>
              </a:r>
              <a:endParaRPr lang="en-US" altLang="ko-KR" sz="1400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400" dirty="0" smtClean="0"/>
                <a:t> </a:t>
              </a:r>
              <a:r>
                <a:rPr lang="en-US" altLang="ko-KR" sz="1400" dirty="0" smtClean="0"/>
                <a:t>-</a:t>
              </a:r>
              <a:r>
                <a:rPr lang="ko-KR" altLang="en-US" sz="1400" dirty="0" err="1" smtClean="0"/>
                <a:t>블로그</a:t>
              </a:r>
              <a:r>
                <a:rPr lang="ko-KR" altLang="en-US" sz="1400" dirty="0" smtClean="0"/>
                <a:t> </a:t>
              </a:r>
              <a:r>
                <a:rPr lang="en-US" altLang="ko-KR" sz="1400" dirty="0" smtClean="0"/>
                <a:t>2</a:t>
              </a:r>
              <a:r>
                <a:rPr lang="ko-KR" altLang="en-US" sz="1400" dirty="0" smtClean="0"/>
                <a:t>건</a:t>
              </a:r>
              <a:r>
                <a:rPr lang="en-US" altLang="ko-KR" sz="1400" dirty="0" smtClean="0"/>
                <a:t>, </a:t>
              </a:r>
              <a:r>
                <a:rPr lang="ko-KR" altLang="en-US" sz="1400" dirty="0" err="1" smtClean="0"/>
                <a:t>유투브</a:t>
              </a:r>
              <a:r>
                <a:rPr lang="ko-KR" altLang="en-US" sz="1400" dirty="0" smtClean="0"/>
                <a:t> </a:t>
              </a:r>
              <a:r>
                <a:rPr lang="en-US" altLang="ko-KR" sz="1400" dirty="0" smtClean="0"/>
                <a:t>2</a:t>
              </a:r>
              <a:r>
                <a:rPr lang="ko-KR" altLang="en-US" sz="1400" dirty="0" smtClean="0"/>
                <a:t>건 대행등록</a:t>
              </a:r>
              <a:endParaRPr lang="ko-KR" altLang="en-US" sz="1400" dirty="0" smtClean="0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5418708" y="2124447"/>
            <a:ext cx="5040560" cy="5073376"/>
            <a:chOff x="990709" y="2484487"/>
            <a:chExt cx="4211975" cy="3513026"/>
          </a:xfrm>
        </p:grpSpPr>
        <p:sp>
          <p:nvSpPr>
            <p:cNvPr id="28" name="AutoShape 11"/>
            <p:cNvSpPr>
              <a:spLocks noChangeArrowheads="1"/>
            </p:cNvSpPr>
            <p:nvPr/>
          </p:nvSpPr>
          <p:spPr bwMode="auto">
            <a:xfrm>
              <a:off x="990709" y="2484487"/>
              <a:ext cx="4211975" cy="3290857"/>
            </a:xfrm>
            <a:prstGeom prst="roundRect">
              <a:avLst>
                <a:gd name="adj" fmla="val 840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endParaRPr lang="ko-KR" altLang="ko-KR" dirty="0">
                <a:solidFill>
                  <a:schemeClr val="tx1"/>
                </a:solidFill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auto">
            <a:xfrm>
              <a:off x="1171222" y="2534348"/>
              <a:ext cx="3636000" cy="3463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228600" indent="-228600">
                <a:lnSpc>
                  <a:spcPct val="150000"/>
                </a:lnSpc>
              </a:pPr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1.</a:t>
              </a:r>
              <a:r>
                <a:rPr lang="ko-KR" altLang="en-US" sz="1400" dirty="0" smtClean="0"/>
                <a:t>컴퓨터와 친하지 않아 </a:t>
              </a:r>
              <a:r>
                <a:rPr lang="en-US" altLang="ko-KR" sz="1400" dirty="0" smtClean="0"/>
                <a:t>PC</a:t>
              </a:r>
              <a:r>
                <a:rPr lang="ko-KR" altLang="en-US" sz="1400" dirty="0" smtClean="0"/>
                <a:t>를 활용한 매물등록이 어</a:t>
              </a:r>
              <a:endParaRPr lang="en-US" altLang="ko-KR" sz="1400" dirty="0" smtClean="0"/>
            </a:p>
            <a:p>
              <a:pPr marL="228600" indent="-228600">
                <a:lnSpc>
                  <a:spcPct val="150000"/>
                </a:lnSpc>
              </a:pPr>
              <a:r>
                <a:rPr lang="ko-KR" altLang="en-US" sz="1400" dirty="0" err="1" smtClean="0"/>
                <a:t>려우신</a:t>
              </a:r>
              <a:r>
                <a:rPr lang="ko-KR" altLang="en-US" sz="1400" dirty="0" smtClean="0"/>
                <a:t> 소장님</a:t>
              </a:r>
              <a:endParaRPr lang="en-US" altLang="ko-KR" sz="1400" dirty="0" smtClean="0"/>
            </a:p>
            <a:p>
              <a:pPr marL="228600" indent="-228600">
                <a:lnSpc>
                  <a:spcPct val="150000"/>
                </a:lnSpc>
              </a:pPr>
              <a:r>
                <a:rPr lang="en-US" altLang="ko-KR" sz="1400" dirty="0" smtClean="0">
                  <a:latin typeface="맑은 고딕" pitchFamily="50" charset="-127"/>
                  <a:ea typeface="맑은 고딕" pitchFamily="50" charset="-127"/>
                </a:rPr>
                <a:t>2.</a:t>
              </a: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중개업 활동으로 인해 너무 바빠서 매물 등록 등의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 광고를 못하시는 소장님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en-US" altLang="ko-KR" sz="1400" dirty="0" smtClean="0">
                  <a:latin typeface="맑은 고딕" pitchFamily="50" charset="-127"/>
                  <a:ea typeface="맑은 고딕" pitchFamily="50" charset="-127"/>
                </a:rPr>
                <a:t>3.</a:t>
              </a: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추가로 광고할 실장을 두기에는 지출 비용이 크다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 생각하시는 소장님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en-US" altLang="ko-KR" sz="1400" dirty="0" smtClean="0">
                  <a:latin typeface="맑은 고딕" pitchFamily="50" charset="-127"/>
                  <a:ea typeface="맑은 고딕" pitchFamily="50" charset="-127"/>
                </a:rPr>
                <a:t>4.</a:t>
              </a: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겸업으로 인해 중개업을 하고는 있지만 다른 업에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 치중하시고 중개업에 소홀하게 되는 소장님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en-US" altLang="ko-KR" sz="1400" dirty="0" smtClean="0">
                  <a:latin typeface="맑은 고딕" pitchFamily="50" charset="-127"/>
                  <a:ea typeface="맑은 고딕" pitchFamily="50" charset="-127"/>
                </a:rPr>
                <a:t>5.</a:t>
              </a: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중요매물을 빠르게 거래하고자 하는 일시적인 광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en-US" altLang="ko-KR" sz="140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고가 필요하신 소장님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en-US" altLang="ko-KR" sz="1400" dirty="0" smtClean="0">
                  <a:latin typeface="맑은 고딕" pitchFamily="50" charset="-127"/>
                  <a:ea typeface="맑은 고딕" pitchFamily="50" charset="-127"/>
                </a:rPr>
                <a:t>6.</a:t>
              </a: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공격적인 광고 성향이 맞으시고 많은 광고를 하고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자 하시는 소장님</a:t>
              </a:r>
              <a:r>
                <a:rPr lang="en-US" altLang="ko-KR" sz="1400" dirty="0" smtClean="0">
                  <a:latin typeface="맑은 고딕" pitchFamily="50" charset="-127"/>
                  <a:ea typeface="맑은 고딕" pitchFamily="50" charset="-127"/>
                </a:rPr>
                <a:t>.</a:t>
              </a:r>
            </a:p>
            <a:p>
              <a:pPr marL="228600" indent="-228600">
                <a:lnSpc>
                  <a:spcPct val="150000"/>
                </a:lnSpc>
              </a:pPr>
              <a:r>
                <a:rPr lang="en-US" altLang="ko-KR" sz="1400" dirty="0" smtClean="0">
                  <a:latin typeface="맑은 고딕" pitchFamily="50" charset="-127"/>
                  <a:ea typeface="맑은 고딕" pitchFamily="50" charset="-127"/>
                </a:rPr>
                <a:t>7.</a:t>
              </a: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중개업 시작한지 얼마 안되 광고를 어려워하시는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ko-KR" altLang="en-US" sz="1400" dirty="0" smtClean="0">
                  <a:latin typeface="맑은 고딕" pitchFamily="50" charset="-127"/>
                  <a:ea typeface="맑은 고딕" pitchFamily="50" charset="-127"/>
                </a:rPr>
                <a:t> 소장님</a:t>
              </a:r>
              <a:endParaRPr lang="en-US" altLang="ko-KR" sz="14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28600" indent="-228600">
                <a:lnSpc>
                  <a:spcPct val="150000"/>
                </a:lnSpc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</a:p>
            <a:p>
              <a:endParaRPr lang="ko-KR" altLang="en-US" sz="1000" dirty="0" smtClean="0"/>
            </a:p>
          </p:txBody>
        </p:sp>
      </p:grpSp>
      <p:sp>
        <p:nvSpPr>
          <p:cNvPr id="30" name="Rectangle 70" descr="큰 다이아몬드"/>
          <p:cNvSpPr>
            <a:spLocks noChangeArrowheads="1"/>
          </p:cNvSpPr>
          <p:nvPr/>
        </p:nvSpPr>
        <p:spPr bwMode="auto">
          <a:xfrm>
            <a:off x="6127675" y="1379469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1" name="Group 282"/>
          <p:cNvGrpSpPr>
            <a:grpSpLocks/>
          </p:cNvGrpSpPr>
          <p:nvPr/>
        </p:nvGrpSpPr>
        <p:grpSpPr bwMode="auto">
          <a:xfrm>
            <a:off x="6426820" y="1404367"/>
            <a:ext cx="2703231" cy="504695"/>
            <a:chOff x="255" y="3567"/>
            <a:chExt cx="2551" cy="221"/>
          </a:xfrm>
        </p:grpSpPr>
        <p:sp>
          <p:nvSpPr>
            <p:cNvPr id="3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필요성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3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계약서 작성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306140" y="1908423"/>
            <a:ext cx="2808312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b="1" dirty="0" smtClean="0"/>
              <a:t>예시와 같이 계약서를 작성한다</a:t>
            </a:r>
            <a:endParaRPr lang="en-US" altLang="ko-KR" sz="1100" b="1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endParaRPr lang="en-US" altLang="ko-KR" sz="1100" b="1" dirty="0" smtClean="0"/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1)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광고주 정보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해당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란에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맞게 작성한다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2)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광고선택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광고주가 원하는 상품에 체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크한다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광고등록대행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계약기간은 월 단위 계약 상품이며 광고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주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요청시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년단위라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계약가능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3)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결재정보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금액과 일자 작성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결재방법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체크 후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결재진행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광고주의 귀책 또는 변심으로 인한 중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도 해지시 환불금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은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원으로 한다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가입시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필히 내용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전달할것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 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계약서 수정 예정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5)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요청내용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이외의 추가요청사항이 있다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면 작성하여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확인한다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서명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7)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업소용과 회사용을 모두 작성한 후 절취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후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한부씩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보관한다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58468" y="1764407"/>
            <a:ext cx="7179345" cy="5063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3258468" y="2268463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258468" y="2916535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258468" y="3852639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30476" y="5364807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258468" y="4788743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258468" y="3348583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994772" y="3132559"/>
            <a:ext cx="720080" cy="2160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78148" y="5148783"/>
            <a:ext cx="1296144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 구성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1845544" cy="504695"/>
            <a:chOff x="255" y="3567"/>
            <a:chExt cx="242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1433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   구성 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graphicFrame>
        <p:nvGraphicFramePr>
          <p:cNvPr id="11" name="내용 개체 틀 3"/>
          <p:cNvGraphicFramePr>
            <a:graphicFrameLocks/>
          </p:cNvGraphicFramePr>
          <p:nvPr/>
        </p:nvGraphicFramePr>
        <p:xfrm>
          <a:off x="666180" y="2052439"/>
          <a:ext cx="4547305" cy="47730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9438"/>
                <a:gridCol w="3597867"/>
              </a:tblGrid>
              <a:tr h="4925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latin typeface="+mj-lt"/>
                        </a:rPr>
                        <a:t>구분</a:t>
                      </a:r>
                      <a:endParaRPr lang="ko-KR" altLang="en-US" sz="1200" b="0" dirty="0">
                        <a:latin typeface="+mj-lt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latin typeface="+mj-lt"/>
                        </a:rPr>
                        <a:t>내용 </a:t>
                      </a:r>
                      <a:endParaRPr lang="ko-KR" altLang="en-US" sz="1200" b="0" dirty="0">
                        <a:latin typeface="+mj-lt"/>
                        <a:ea typeface="굴림" pitchFamily="50" charset="-127"/>
                      </a:endParaRPr>
                    </a:p>
                  </a:txBody>
                  <a:tcPr marL="106934" marR="106934" marT="50408" marB="50408" anchor="ctr"/>
                </a:tc>
              </a:tr>
              <a:tr h="4435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latin typeface="+mj-lt"/>
                        </a:rPr>
                        <a:t>상 품</a:t>
                      </a:r>
                      <a:endParaRPr lang="ko-KR" altLang="en-US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0" dirty="0">
                          <a:latin typeface="+mj-lt"/>
                        </a:rPr>
                        <a:t>광고등록대행</a:t>
                      </a:r>
                      <a:endParaRPr lang="ko-KR" altLang="en-US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latin typeface="+mj-lt"/>
                        </a:rPr>
                        <a:t>비 용</a:t>
                      </a:r>
                      <a:endParaRPr lang="ko-KR" altLang="en-US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latin typeface="+mj-lt"/>
                        </a:rPr>
                        <a:t>300,000</a:t>
                      </a:r>
                      <a:r>
                        <a:rPr lang="ko-KR" altLang="en-US" sz="1200" b="0" dirty="0">
                          <a:latin typeface="+mj-lt"/>
                        </a:rPr>
                        <a:t>원</a:t>
                      </a:r>
                      <a:r>
                        <a:rPr lang="en-US" altLang="ko-KR" sz="1200" b="0" dirty="0">
                          <a:latin typeface="+mj-lt"/>
                        </a:rPr>
                        <a:t>(</a:t>
                      </a:r>
                      <a:r>
                        <a:rPr lang="ko-KR" altLang="en-US" sz="1200" b="0" dirty="0">
                          <a:latin typeface="+mj-lt"/>
                        </a:rPr>
                        <a:t>부가세별도</a:t>
                      </a:r>
                      <a:r>
                        <a:rPr lang="en-US" altLang="ko-KR" sz="1200" b="0" dirty="0">
                          <a:latin typeface="+mj-lt"/>
                        </a:rPr>
                        <a:t>)</a:t>
                      </a:r>
                      <a:endParaRPr lang="ko-KR" altLang="en-US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latin typeface="+mj-lt"/>
                        </a:rPr>
                        <a:t>기 간</a:t>
                      </a:r>
                      <a:endParaRPr lang="ko-KR" altLang="en-US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latin typeface="+mj-lt"/>
                        </a:rPr>
                        <a:t>1</a:t>
                      </a:r>
                      <a:r>
                        <a:rPr lang="ko-KR" altLang="en-US" sz="1200" b="0" dirty="0">
                          <a:latin typeface="+mj-lt"/>
                        </a:rPr>
                        <a:t>개월</a:t>
                      </a:r>
                      <a:endParaRPr lang="ko-KR" altLang="en-US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</a:tr>
              <a:tr h="12961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latin typeface="+mj-lt"/>
                        </a:rPr>
                        <a:t>혜택</a:t>
                      </a:r>
                      <a:endParaRPr lang="ko-KR" altLang="en-US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+mj-lt"/>
                        </a:rPr>
                        <a:t>*</a:t>
                      </a:r>
                      <a:r>
                        <a:rPr lang="ko-KR" altLang="en-US" sz="1200" b="0" dirty="0" smtClean="0">
                          <a:latin typeface="+mj-lt"/>
                        </a:rPr>
                        <a:t>가입된 </a:t>
                      </a:r>
                      <a:r>
                        <a:rPr lang="ko-KR" altLang="en-US" sz="1200" b="0" dirty="0" err="1" smtClean="0">
                          <a:latin typeface="+mj-lt"/>
                        </a:rPr>
                        <a:t>네이버</a:t>
                      </a:r>
                      <a:r>
                        <a:rPr lang="ko-KR" altLang="en-US" sz="1200" b="0" dirty="0" smtClean="0">
                          <a:latin typeface="+mj-lt"/>
                        </a:rPr>
                        <a:t> 광고 상품 매물등록대행</a:t>
                      </a:r>
                      <a:endParaRPr lang="en-US" altLang="ko-KR" sz="1200" b="0" dirty="0">
                        <a:latin typeface="+mj-lt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+mj-lt"/>
                        </a:rPr>
                        <a:t>*</a:t>
                      </a:r>
                      <a:r>
                        <a:rPr lang="ko-KR" altLang="en-US" sz="1200" b="0" dirty="0" err="1" smtClean="0">
                          <a:latin typeface="+mj-lt"/>
                        </a:rPr>
                        <a:t>바이럴마케팅</a:t>
                      </a:r>
                      <a:r>
                        <a:rPr lang="ko-KR" altLang="en-US" sz="1200" b="0" dirty="0" smtClean="0">
                          <a:latin typeface="+mj-lt"/>
                        </a:rPr>
                        <a:t> </a:t>
                      </a:r>
                      <a:r>
                        <a:rPr lang="ko-KR" altLang="en-US" sz="1200" b="0" dirty="0">
                          <a:latin typeface="+mj-lt"/>
                        </a:rPr>
                        <a:t>대행</a:t>
                      </a:r>
                      <a:endParaRPr lang="en-US" altLang="ko-KR" sz="1200" b="0" dirty="0">
                        <a:latin typeface="+mj-lt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+mj-lt"/>
                        </a:rPr>
                        <a:t>*</a:t>
                      </a:r>
                      <a:r>
                        <a:rPr lang="ko-KR" altLang="en-US" sz="1200" b="0" dirty="0" smtClean="0">
                          <a:latin typeface="+mj-lt"/>
                        </a:rPr>
                        <a:t>기타 </a:t>
                      </a:r>
                      <a:r>
                        <a:rPr lang="ko-KR" altLang="en-US" sz="1200" b="0" dirty="0" err="1" smtClean="0">
                          <a:latin typeface="+mj-lt"/>
                        </a:rPr>
                        <a:t>공동중개망이나</a:t>
                      </a:r>
                      <a:r>
                        <a:rPr lang="ko-KR" altLang="en-US" sz="1200" b="0" dirty="0" smtClean="0">
                          <a:latin typeface="+mj-lt"/>
                        </a:rPr>
                        <a:t> </a:t>
                      </a:r>
                      <a:r>
                        <a:rPr lang="ko-KR" altLang="en-US" sz="1200" b="0" dirty="0" err="1" smtClean="0">
                          <a:latin typeface="+mj-lt"/>
                        </a:rPr>
                        <a:t>협회네이버</a:t>
                      </a:r>
                      <a:r>
                        <a:rPr lang="ko-KR" altLang="en-US" sz="1200" b="0" dirty="0" smtClean="0">
                          <a:latin typeface="+mj-lt"/>
                        </a:rPr>
                        <a:t> 등록 대행</a:t>
                      </a:r>
                      <a:endParaRPr lang="en-US" altLang="ko-KR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</a:tr>
              <a:tr h="16767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latin typeface="+mj-lt"/>
                        </a:rPr>
                        <a:t>중요</a:t>
                      </a:r>
                      <a:endParaRPr lang="ko-KR" altLang="en-US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+mj-lt"/>
                        </a:rPr>
                        <a:t>*</a:t>
                      </a:r>
                      <a:r>
                        <a:rPr lang="ko-KR" altLang="en-US" sz="1200" b="0" dirty="0" smtClean="0">
                          <a:latin typeface="+mj-lt"/>
                        </a:rPr>
                        <a:t>중개에 </a:t>
                      </a:r>
                      <a:r>
                        <a:rPr lang="ko-KR" altLang="en-US" sz="1200" b="0" dirty="0">
                          <a:latin typeface="+mj-lt"/>
                        </a:rPr>
                        <a:t>전념할 수 </a:t>
                      </a:r>
                      <a:r>
                        <a:rPr lang="ko-KR" altLang="en-US" sz="1200" b="0" dirty="0" smtClean="0">
                          <a:latin typeface="+mj-lt"/>
                        </a:rPr>
                        <a:t>있도록 </a:t>
                      </a:r>
                      <a:r>
                        <a:rPr lang="ko-KR" altLang="en-US" sz="1200" b="0" dirty="0">
                          <a:latin typeface="+mj-lt"/>
                        </a:rPr>
                        <a:t>전문광고</a:t>
                      </a:r>
                      <a:r>
                        <a:rPr lang="ko-KR" altLang="en-US" sz="1200" b="0" baseline="0" dirty="0">
                          <a:latin typeface="+mj-lt"/>
                        </a:rPr>
                        <a:t> 마케터가 매물등록해주는 </a:t>
                      </a:r>
                      <a:r>
                        <a:rPr lang="ko-KR" altLang="en-US" sz="1200" b="0" baseline="0" dirty="0" smtClean="0">
                          <a:latin typeface="+mj-lt"/>
                        </a:rPr>
                        <a:t>상품</a:t>
                      </a:r>
                      <a:endParaRPr lang="en-US" altLang="ko-KR" sz="1200" b="0" baseline="0" dirty="0" smtClean="0">
                        <a:latin typeface="+mj-lt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latin typeface="+mj-lt"/>
                          <a:ea typeface="굴림체" pitchFamily="49" charset="-127"/>
                        </a:rPr>
                        <a:t>*</a:t>
                      </a:r>
                      <a:r>
                        <a:rPr lang="ko-KR" altLang="en-US" sz="1200" b="0" baseline="0" dirty="0" smtClean="0">
                          <a:latin typeface="+mj-lt"/>
                          <a:ea typeface="굴림체" pitchFamily="49" charset="-127"/>
                        </a:rPr>
                        <a:t>업무시간을 단축시키고 효과적인 광고 가능</a:t>
                      </a:r>
                      <a:endParaRPr lang="en-US" altLang="ko-KR" sz="1200" b="0" baseline="0" dirty="0" smtClean="0">
                        <a:latin typeface="+mj-lt"/>
                        <a:ea typeface="굴림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latin typeface="+mj-lt"/>
                          <a:ea typeface="굴림체" pitchFamily="49" charset="-127"/>
                        </a:rPr>
                        <a:t>*</a:t>
                      </a:r>
                      <a:r>
                        <a:rPr lang="ko-KR" altLang="en-US" sz="1200" b="0" baseline="0" dirty="0" smtClean="0">
                          <a:latin typeface="+mj-lt"/>
                          <a:ea typeface="굴림체" pitchFamily="49" charset="-127"/>
                        </a:rPr>
                        <a:t>인력이 부족하거나 컴퓨터 활용이 어려운 소장님께 적극 추천하는 상품</a:t>
                      </a:r>
                      <a:endParaRPr lang="ko-KR" altLang="en-US" sz="1200" b="0" dirty="0">
                        <a:latin typeface="+mj-lt"/>
                        <a:ea typeface="굴림체" pitchFamily="49" charset="-127"/>
                      </a:endParaRPr>
                    </a:p>
                  </a:txBody>
                  <a:tcPr marL="106934" marR="106934" marT="50408" marB="50408" anchor="ctr"/>
                </a:tc>
              </a:tr>
            </a:tbl>
          </a:graphicData>
        </a:graphic>
      </p:graphicFrame>
      <p:grpSp>
        <p:nvGrpSpPr>
          <p:cNvPr id="12" name="그룹 35"/>
          <p:cNvGrpSpPr/>
          <p:nvPr/>
        </p:nvGrpSpPr>
        <p:grpSpPr>
          <a:xfrm>
            <a:off x="5130675" y="1404367"/>
            <a:ext cx="5418708" cy="6577127"/>
            <a:chOff x="590856" y="2104987"/>
            <a:chExt cx="5150192" cy="7953862"/>
          </a:xfrm>
        </p:grpSpPr>
        <p:grpSp>
          <p:nvGrpSpPr>
            <p:cNvPr id="13" name="그룹 34"/>
            <p:cNvGrpSpPr/>
            <p:nvPr/>
          </p:nvGrpSpPr>
          <p:grpSpPr>
            <a:xfrm>
              <a:off x="590856" y="2104987"/>
              <a:ext cx="5150192" cy="7953862"/>
              <a:chOff x="590856" y="2104987"/>
              <a:chExt cx="5150192" cy="7953862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1466855" y="2104987"/>
                <a:ext cx="3840995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700" b="1" dirty="0" smtClean="0">
                    <a:solidFill>
                      <a:schemeClr val="accent1"/>
                    </a:solidFill>
                  </a:rPr>
                  <a:t>상품의 특징</a:t>
                </a:r>
                <a:endParaRPr lang="ko-KR" altLang="en-US" sz="17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90856" y="2540391"/>
                <a:ext cx="5150192" cy="75184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defRPr/>
                </a:pPr>
                <a:r>
                  <a:rPr lang="en-US" altLang="ko-KR" sz="1200" dirty="0" smtClean="0">
                    <a:latin typeface="+mj-lt"/>
                  </a:rPr>
                  <a:t>1.</a:t>
                </a:r>
                <a:r>
                  <a:rPr lang="ko-KR" altLang="en-US" sz="1200" dirty="0" err="1" smtClean="0">
                    <a:latin typeface="+mj-lt"/>
                  </a:rPr>
                  <a:t>네이버</a:t>
                </a:r>
                <a:r>
                  <a:rPr lang="ko-KR" altLang="en-US" sz="1200" dirty="0" smtClean="0">
                    <a:latin typeface="+mj-lt"/>
                  </a:rPr>
                  <a:t> 부동산 매물광고 등록 대행</a:t>
                </a: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ko-KR" altLang="en-US" sz="1200" dirty="0" err="1" smtClean="0">
                    <a:latin typeface="+mj-lt"/>
                  </a:rPr>
                  <a:t>네이버</a:t>
                </a:r>
                <a:r>
                  <a:rPr lang="ko-KR" altLang="en-US" sz="1200" dirty="0" smtClean="0">
                    <a:latin typeface="+mj-lt"/>
                  </a:rPr>
                  <a:t> 광고 기준 월 최대 </a:t>
                </a:r>
                <a:r>
                  <a:rPr lang="en-US" altLang="ko-KR" sz="1200" dirty="0" smtClean="0">
                    <a:latin typeface="+mj-lt"/>
                  </a:rPr>
                  <a:t>60</a:t>
                </a:r>
                <a:r>
                  <a:rPr lang="ko-KR" altLang="en-US" sz="1200" dirty="0" smtClean="0">
                    <a:latin typeface="+mj-lt"/>
                  </a:rPr>
                  <a:t>건의 매물등록 대행</a:t>
                </a:r>
                <a:r>
                  <a:rPr lang="en-US" altLang="ko-KR" sz="1200" dirty="0" smtClean="0">
                    <a:latin typeface="+mj-lt"/>
                  </a:rPr>
                  <a:t>(</a:t>
                </a:r>
                <a:r>
                  <a:rPr lang="ko-KR" altLang="en-US" sz="1200" dirty="0" smtClean="0">
                    <a:latin typeface="+mj-lt"/>
                  </a:rPr>
                  <a:t>물건기준</a:t>
                </a:r>
                <a:r>
                  <a:rPr lang="en-US" altLang="ko-KR" sz="1200" dirty="0" smtClean="0">
                    <a:latin typeface="+mj-lt"/>
                  </a:rPr>
                  <a:t>)</a:t>
                </a: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ko-KR" altLang="en-US" sz="1200" dirty="0" smtClean="0">
                    <a:latin typeface="+mj-lt"/>
                  </a:rPr>
                  <a:t>다매체 가입되어 있다면 중복 등록 가능</a:t>
                </a:r>
                <a:r>
                  <a:rPr lang="en-US" altLang="ko-KR" sz="1200" dirty="0" smtClean="0">
                    <a:latin typeface="+mj-lt"/>
                  </a:rPr>
                  <a:t>.</a:t>
                </a: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ko-KR" altLang="en-US" sz="1200" dirty="0" smtClean="0">
                    <a:latin typeface="+mj-lt"/>
                  </a:rPr>
                  <a:t>원하는 날에 원하는 매물건수만큼 등록해드림</a:t>
                </a:r>
                <a:r>
                  <a:rPr lang="en-US" altLang="ko-KR" sz="1200" dirty="0" smtClean="0">
                    <a:latin typeface="+mj-lt"/>
                  </a:rPr>
                  <a:t>.</a:t>
                </a: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ko-KR" altLang="en-US" sz="1200" dirty="0" smtClean="0">
                    <a:latin typeface="+mj-lt"/>
                  </a:rPr>
                  <a:t>최소의 필수 정보만 전달해주면 등록가능</a:t>
                </a:r>
                <a:r>
                  <a:rPr lang="en-US" altLang="ko-KR" sz="1200" dirty="0" smtClean="0">
                    <a:latin typeface="+mj-lt"/>
                  </a:rPr>
                  <a:t>.</a:t>
                </a:r>
                <a:endParaRPr lang="en-US" altLang="ko-KR" sz="1200" b="1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ko-KR" altLang="en-US" sz="1200" dirty="0" smtClean="0">
                    <a:latin typeface="+mj-lt"/>
                  </a:rPr>
                  <a:t>공동 </a:t>
                </a:r>
                <a:r>
                  <a:rPr lang="ko-KR" altLang="en-US" sz="1200" dirty="0" err="1" smtClean="0">
                    <a:latin typeface="+mj-lt"/>
                  </a:rPr>
                  <a:t>중개망이나</a:t>
                </a:r>
                <a:r>
                  <a:rPr lang="ko-KR" altLang="en-US" sz="1200" dirty="0" smtClean="0">
                    <a:latin typeface="+mj-lt"/>
                  </a:rPr>
                  <a:t> </a:t>
                </a:r>
                <a:r>
                  <a:rPr lang="ko-KR" altLang="en-US" sz="1200" dirty="0" smtClean="0">
                    <a:latin typeface="+mj-lt"/>
                  </a:rPr>
                  <a:t>협회 </a:t>
                </a:r>
                <a:r>
                  <a:rPr lang="ko-KR" altLang="en-US" sz="1200" dirty="0" err="1" smtClean="0">
                    <a:latin typeface="+mj-lt"/>
                  </a:rPr>
                  <a:t>네이버에도</a:t>
                </a:r>
                <a:r>
                  <a:rPr lang="ko-KR" altLang="en-US" sz="1200" dirty="0" smtClean="0">
                    <a:latin typeface="+mj-lt"/>
                  </a:rPr>
                  <a:t> 등록가능</a:t>
                </a:r>
                <a:r>
                  <a:rPr lang="en-US" altLang="ko-KR" sz="1200" dirty="0" smtClean="0">
                    <a:latin typeface="+mj-lt"/>
                  </a:rPr>
                  <a:t>.</a:t>
                </a: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defRPr/>
                </a:pPr>
                <a:r>
                  <a:rPr lang="en-US" altLang="ko-KR" sz="1200" dirty="0" smtClean="0">
                    <a:latin typeface="+mj-lt"/>
                  </a:rPr>
                  <a:t>2.</a:t>
                </a:r>
                <a:r>
                  <a:rPr lang="ko-KR" altLang="en-US" sz="1200" dirty="0" err="1" smtClean="0">
                    <a:latin typeface="+mj-lt"/>
                  </a:rPr>
                  <a:t>바이럴마케팅</a:t>
                </a: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en-US" altLang="ko-KR" sz="1200" dirty="0" smtClean="0">
                    <a:latin typeface="+mj-lt"/>
                  </a:rPr>
                  <a:t> </a:t>
                </a:r>
                <a:r>
                  <a:rPr lang="ko-KR" altLang="en-US" sz="1200" dirty="0" smtClean="0">
                    <a:latin typeface="+mj-lt"/>
                  </a:rPr>
                  <a:t>요청하시는 매물에 대한 </a:t>
                </a:r>
                <a:r>
                  <a:rPr lang="ko-KR" altLang="en-US" sz="1200" dirty="0" err="1" smtClean="0">
                    <a:latin typeface="+mj-lt"/>
                  </a:rPr>
                  <a:t>블로그와</a:t>
                </a:r>
                <a:r>
                  <a:rPr lang="ko-KR" altLang="en-US" sz="1200" dirty="0" smtClean="0">
                    <a:latin typeface="+mj-lt"/>
                  </a:rPr>
                  <a:t> </a:t>
                </a:r>
                <a:r>
                  <a:rPr lang="ko-KR" altLang="en-US" sz="1200" dirty="0" err="1" smtClean="0">
                    <a:latin typeface="+mj-lt"/>
                  </a:rPr>
                  <a:t>유투브</a:t>
                </a:r>
                <a:r>
                  <a:rPr lang="ko-KR" altLang="en-US" sz="1200" dirty="0" smtClean="0">
                    <a:latin typeface="+mj-lt"/>
                  </a:rPr>
                  <a:t> 광고 대행</a:t>
                </a:r>
                <a:r>
                  <a:rPr lang="en-US" altLang="ko-KR" sz="1200" dirty="0" smtClean="0">
                    <a:latin typeface="+mj-lt"/>
                  </a:rPr>
                  <a:t>.</a:t>
                </a: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en-US" altLang="ko-KR" sz="1200" dirty="0" smtClean="0">
                    <a:latin typeface="+mj-lt"/>
                  </a:rPr>
                  <a:t> </a:t>
                </a:r>
                <a:r>
                  <a:rPr lang="ko-KR" altLang="en-US" sz="1200" dirty="0" err="1" smtClean="0">
                    <a:latin typeface="+mj-lt"/>
                  </a:rPr>
                  <a:t>홍희마케팅</a:t>
                </a:r>
                <a:r>
                  <a:rPr lang="ko-KR" altLang="en-US" sz="1200" dirty="0" smtClean="0">
                    <a:latin typeface="+mj-lt"/>
                  </a:rPr>
                  <a:t> </a:t>
                </a:r>
                <a:r>
                  <a:rPr lang="ko-KR" altLang="en-US" sz="1200" dirty="0" err="1" smtClean="0">
                    <a:latin typeface="+mj-lt"/>
                  </a:rPr>
                  <a:t>블로그와</a:t>
                </a:r>
                <a:r>
                  <a:rPr lang="ko-KR" altLang="en-US" sz="1200" dirty="0" smtClean="0">
                    <a:latin typeface="+mj-lt"/>
                  </a:rPr>
                  <a:t> </a:t>
                </a:r>
                <a:r>
                  <a:rPr lang="ko-KR" altLang="en-US" sz="1200" dirty="0" err="1" smtClean="0">
                    <a:latin typeface="+mj-lt"/>
                  </a:rPr>
                  <a:t>유투브에</a:t>
                </a:r>
                <a:r>
                  <a:rPr lang="ko-KR" altLang="en-US" sz="1200" dirty="0" smtClean="0">
                    <a:latin typeface="+mj-lt"/>
                  </a:rPr>
                  <a:t> 매물광고 등록 </a:t>
                </a: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en-US" altLang="ko-KR" sz="1200" dirty="0" smtClean="0">
                    <a:latin typeface="+mj-lt"/>
                  </a:rPr>
                  <a:t> </a:t>
                </a:r>
                <a:r>
                  <a:rPr lang="ko-KR" altLang="en-US" sz="1200" dirty="0" smtClean="0">
                    <a:latin typeface="+mj-lt"/>
                  </a:rPr>
                  <a:t>요청하시는 매물에 대해 월 각 </a:t>
                </a:r>
                <a:r>
                  <a:rPr lang="en-US" altLang="ko-KR" sz="1200" dirty="0" smtClean="0">
                    <a:latin typeface="+mj-lt"/>
                  </a:rPr>
                  <a:t>2</a:t>
                </a:r>
                <a:r>
                  <a:rPr lang="ko-KR" altLang="en-US" sz="1200" dirty="0" smtClean="0">
                    <a:latin typeface="+mj-lt"/>
                  </a:rPr>
                  <a:t>회의 광고 대행</a:t>
                </a: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en-US" altLang="ko-KR" sz="1200" dirty="0" smtClean="0">
                    <a:latin typeface="+mj-lt"/>
                  </a:rPr>
                  <a:t> </a:t>
                </a:r>
                <a:r>
                  <a:rPr lang="ko-KR" altLang="en-US" sz="1200" dirty="0" err="1" smtClean="0">
                    <a:latin typeface="+mj-lt"/>
                  </a:rPr>
                  <a:t>블로그만</a:t>
                </a:r>
                <a:r>
                  <a:rPr lang="ko-KR" altLang="en-US" sz="1200" dirty="0" smtClean="0">
                    <a:latin typeface="+mj-lt"/>
                  </a:rPr>
                  <a:t> </a:t>
                </a:r>
                <a:r>
                  <a:rPr lang="ko-KR" altLang="en-US" sz="1200" dirty="0" smtClean="0">
                    <a:latin typeface="+mj-lt"/>
                  </a:rPr>
                  <a:t>원하실 </a:t>
                </a:r>
                <a:r>
                  <a:rPr lang="ko-KR" altLang="en-US" sz="1200" dirty="0" err="1" smtClean="0">
                    <a:latin typeface="+mj-lt"/>
                  </a:rPr>
                  <a:t>블로그</a:t>
                </a:r>
                <a:r>
                  <a:rPr lang="ko-KR" altLang="en-US" sz="1200" dirty="0" smtClean="0">
                    <a:latin typeface="+mj-lt"/>
                  </a:rPr>
                  <a:t> </a:t>
                </a:r>
                <a:r>
                  <a:rPr lang="en-US" altLang="ko-KR" sz="1200" dirty="0" smtClean="0">
                    <a:latin typeface="+mj-lt"/>
                  </a:rPr>
                  <a:t>4</a:t>
                </a:r>
                <a:r>
                  <a:rPr lang="ko-KR" altLang="en-US" sz="1200" dirty="0" smtClean="0">
                    <a:latin typeface="+mj-lt"/>
                  </a:rPr>
                  <a:t>회까지 </a:t>
                </a:r>
                <a:r>
                  <a:rPr lang="ko-KR" altLang="en-US" sz="1200" dirty="0" smtClean="0">
                    <a:latin typeface="+mj-lt"/>
                  </a:rPr>
                  <a:t>가능</a:t>
                </a: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r>
                  <a:rPr lang="en-US" altLang="ko-KR" sz="1200" dirty="0" smtClean="0">
                    <a:latin typeface="+mj-lt"/>
                  </a:rPr>
                  <a:t> </a:t>
                </a:r>
                <a:r>
                  <a:rPr lang="ko-KR" altLang="en-US" sz="1200" dirty="0" smtClean="0">
                    <a:latin typeface="+mj-lt"/>
                  </a:rPr>
                  <a:t>자료는 </a:t>
                </a:r>
                <a:r>
                  <a:rPr lang="ko-KR" altLang="en-US" sz="1200" dirty="0" smtClean="0">
                    <a:latin typeface="+mj-lt"/>
                  </a:rPr>
                  <a:t>광고주가 </a:t>
                </a:r>
                <a:r>
                  <a:rPr lang="ko-KR" altLang="en-US" sz="1200" dirty="0" smtClean="0">
                    <a:latin typeface="+mj-lt"/>
                  </a:rPr>
                  <a:t>전달 </a:t>
                </a:r>
                <a:r>
                  <a:rPr lang="ko-KR" altLang="en-US" sz="1200" dirty="0" err="1" smtClean="0">
                    <a:latin typeface="+mj-lt"/>
                  </a:rPr>
                  <a:t>해줘야함</a:t>
                </a: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defRPr/>
                </a:pPr>
                <a:r>
                  <a:rPr lang="en-US" altLang="ko-KR" sz="1200" dirty="0" smtClean="0">
                    <a:latin typeface="+mj-lt"/>
                  </a:rPr>
                  <a:t>   - </a:t>
                </a:r>
                <a:r>
                  <a:rPr lang="ko-KR" altLang="en-US" sz="1200" dirty="0" err="1" smtClean="0">
                    <a:latin typeface="+mj-lt"/>
                  </a:rPr>
                  <a:t>블로그</a:t>
                </a:r>
                <a:r>
                  <a:rPr lang="en-US" altLang="ko-KR" sz="1200" dirty="0" smtClean="0">
                    <a:latin typeface="+mj-lt"/>
                  </a:rPr>
                  <a:t>(</a:t>
                </a:r>
                <a:r>
                  <a:rPr lang="ko-KR" altLang="en-US" sz="1200" dirty="0" smtClean="0">
                    <a:latin typeface="+mj-lt"/>
                  </a:rPr>
                  <a:t>매물광고 사진</a:t>
                </a:r>
                <a:r>
                  <a:rPr lang="en-US" altLang="ko-KR" sz="1200" dirty="0" smtClean="0">
                    <a:latin typeface="+mj-lt"/>
                  </a:rPr>
                  <a:t>-10</a:t>
                </a:r>
                <a:r>
                  <a:rPr lang="ko-KR" altLang="en-US" sz="1200" dirty="0" smtClean="0">
                    <a:latin typeface="+mj-lt"/>
                  </a:rPr>
                  <a:t>장 전후</a:t>
                </a:r>
                <a:r>
                  <a:rPr lang="en-US" altLang="ko-KR" sz="1200" dirty="0" smtClean="0">
                    <a:latin typeface="+mj-lt"/>
                  </a:rPr>
                  <a:t>)</a:t>
                </a: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defRPr/>
                </a:pPr>
                <a:r>
                  <a:rPr lang="en-US" altLang="ko-KR" sz="1200" dirty="0" smtClean="0">
                    <a:latin typeface="+mj-lt"/>
                  </a:rPr>
                  <a:t>   - </a:t>
                </a:r>
                <a:r>
                  <a:rPr lang="ko-KR" altLang="en-US" sz="1200" dirty="0" err="1" smtClean="0">
                    <a:latin typeface="+mj-lt"/>
                  </a:rPr>
                  <a:t>유투브</a:t>
                </a:r>
                <a:r>
                  <a:rPr lang="en-US" altLang="ko-KR" sz="1200" dirty="0" smtClean="0">
                    <a:latin typeface="+mj-lt"/>
                  </a:rPr>
                  <a:t>(</a:t>
                </a:r>
                <a:r>
                  <a:rPr lang="ko-KR" altLang="en-US" sz="1200" dirty="0" smtClean="0">
                    <a:latin typeface="+mj-lt"/>
                  </a:rPr>
                  <a:t>동영상</a:t>
                </a:r>
                <a:r>
                  <a:rPr lang="en-US" altLang="ko-KR" sz="1200" dirty="0" smtClean="0">
                    <a:latin typeface="+mj-lt"/>
                  </a:rPr>
                  <a:t>-</a:t>
                </a:r>
                <a:r>
                  <a:rPr lang="ko-KR" altLang="en-US" sz="1200" dirty="0" smtClean="0">
                    <a:latin typeface="+mj-lt"/>
                  </a:rPr>
                  <a:t>약</a:t>
                </a:r>
                <a:r>
                  <a:rPr lang="en-US" altLang="ko-KR" sz="1200" dirty="0" smtClean="0">
                    <a:latin typeface="+mj-lt"/>
                  </a:rPr>
                  <a:t> 1</a:t>
                </a:r>
                <a:r>
                  <a:rPr lang="ko-KR" altLang="en-US" sz="1200" dirty="0" smtClean="0">
                    <a:latin typeface="+mj-lt"/>
                  </a:rPr>
                  <a:t>분</a:t>
                </a:r>
                <a:r>
                  <a:rPr lang="en-US" altLang="ko-KR" sz="1200" dirty="0" smtClean="0">
                    <a:latin typeface="+mj-lt"/>
                  </a:rPr>
                  <a:t>30</a:t>
                </a:r>
                <a:r>
                  <a:rPr lang="ko-KR" altLang="en-US" sz="1200" dirty="0" err="1" smtClean="0">
                    <a:latin typeface="+mj-lt"/>
                  </a:rPr>
                  <a:t>초분량</a:t>
                </a:r>
                <a:r>
                  <a:rPr lang="en-US" altLang="ko-KR" sz="1200" dirty="0" smtClean="0">
                    <a:latin typeface="+mj-lt"/>
                  </a:rPr>
                  <a:t>)</a:t>
                </a: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defRPr/>
                </a:pP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defRPr/>
                </a:pPr>
                <a:r>
                  <a:rPr lang="en-US" altLang="ko-KR" sz="1200" dirty="0" smtClean="0">
                    <a:latin typeface="+mj-lt"/>
                  </a:rPr>
                  <a:t>3.</a:t>
                </a:r>
                <a:r>
                  <a:rPr lang="ko-KR" altLang="en-US" sz="1200" dirty="0" smtClean="0">
                    <a:latin typeface="+mj-lt"/>
                  </a:rPr>
                  <a:t>본 상품은 월 단위 재계약 상품이며 </a:t>
                </a:r>
                <a:r>
                  <a:rPr lang="en-US" altLang="ko-KR" sz="1200" dirty="0" smtClean="0">
                    <a:latin typeface="+mj-lt"/>
                  </a:rPr>
                  <a:t>1</a:t>
                </a:r>
                <a:r>
                  <a:rPr lang="ko-KR" altLang="en-US" sz="1200" dirty="0" smtClean="0">
                    <a:latin typeface="+mj-lt"/>
                  </a:rPr>
                  <a:t>년 </a:t>
                </a:r>
                <a:r>
                  <a:rPr lang="ko-KR" altLang="en-US" sz="1200" dirty="0" err="1" smtClean="0">
                    <a:latin typeface="+mj-lt"/>
                  </a:rPr>
                  <a:t>가입시</a:t>
                </a:r>
                <a:r>
                  <a:rPr lang="ko-KR" altLang="en-US" sz="1200" dirty="0" smtClean="0">
                    <a:latin typeface="+mj-lt"/>
                  </a:rPr>
                  <a:t> </a:t>
                </a:r>
                <a:r>
                  <a:rPr lang="en-US" altLang="ko-KR" sz="1200" dirty="0" smtClean="0">
                    <a:latin typeface="+mj-lt"/>
                  </a:rPr>
                  <a:t>K-AD </a:t>
                </a:r>
                <a:r>
                  <a:rPr lang="ko-KR" altLang="en-US" sz="1200" dirty="0" err="1" smtClean="0">
                    <a:latin typeface="+mj-lt"/>
                  </a:rPr>
                  <a:t>블로그에</a:t>
                </a:r>
                <a:r>
                  <a:rPr lang="ko-KR" altLang="en-US" sz="1200" dirty="0" smtClean="0">
                    <a:latin typeface="+mj-lt"/>
                  </a:rPr>
                  <a:t> </a:t>
                </a:r>
                <a:r>
                  <a:rPr lang="ko-KR" altLang="en-US" sz="1200" dirty="0" err="1" smtClean="0">
                    <a:latin typeface="+mj-lt"/>
                  </a:rPr>
                  <a:t>가입시</a:t>
                </a: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defRPr/>
                </a:pPr>
                <a:r>
                  <a:rPr lang="en-US" altLang="ko-KR" sz="1200" dirty="0" smtClean="0">
                    <a:latin typeface="+mj-lt"/>
                  </a:rPr>
                  <a:t> </a:t>
                </a:r>
                <a:r>
                  <a:rPr lang="en-US" altLang="ko-KR" sz="1200" dirty="0" smtClean="0">
                    <a:latin typeface="+mj-lt"/>
                  </a:rPr>
                  <a:t> </a:t>
                </a:r>
                <a:r>
                  <a:rPr lang="ko-KR" altLang="en-US" sz="1200" dirty="0" smtClean="0">
                    <a:latin typeface="+mj-lt"/>
                  </a:rPr>
                  <a:t>켜</a:t>
                </a:r>
                <a:r>
                  <a:rPr lang="en-US" altLang="ko-KR" sz="1200" dirty="0" smtClean="0">
                    <a:latin typeface="+mj-lt"/>
                  </a:rPr>
                  <a:t> </a:t>
                </a:r>
                <a:r>
                  <a:rPr lang="en-US" altLang="ko-KR" sz="1200" dirty="0" smtClean="0">
                    <a:latin typeface="+mj-lt"/>
                  </a:rPr>
                  <a:t> </a:t>
                </a:r>
                <a:r>
                  <a:rPr lang="ko-KR" altLang="en-US" sz="1200" dirty="0" smtClean="0">
                    <a:latin typeface="+mj-lt"/>
                  </a:rPr>
                  <a:t>주어 개인 </a:t>
                </a:r>
                <a:r>
                  <a:rPr lang="ko-KR" altLang="en-US" sz="1200" dirty="0" err="1" smtClean="0">
                    <a:latin typeface="+mj-lt"/>
                  </a:rPr>
                  <a:t>블로그를</a:t>
                </a:r>
                <a:r>
                  <a:rPr lang="ko-KR" altLang="en-US" sz="1200" dirty="0" smtClean="0">
                    <a:latin typeface="+mj-lt"/>
                  </a:rPr>
                  <a:t> 만들어 </a:t>
                </a:r>
                <a:r>
                  <a:rPr lang="en-US" altLang="ko-KR" sz="1200" dirty="0" smtClean="0">
                    <a:latin typeface="+mj-lt"/>
                  </a:rPr>
                  <a:t>1</a:t>
                </a:r>
                <a:r>
                  <a:rPr lang="ko-KR" altLang="en-US" sz="1200" dirty="0" err="1" smtClean="0">
                    <a:latin typeface="+mj-lt"/>
                  </a:rPr>
                  <a:t>년동안</a:t>
                </a:r>
                <a:r>
                  <a:rPr lang="ko-KR" altLang="en-US" sz="1200" dirty="0" smtClean="0">
                    <a:latin typeface="+mj-lt"/>
                  </a:rPr>
                  <a:t> </a:t>
                </a:r>
                <a:r>
                  <a:rPr lang="ko-KR" altLang="en-US" sz="1200" dirty="0" err="1" smtClean="0">
                    <a:latin typeface="+mj-lt"/>
                  </a:rPr>
                  <a:t>포스팅</a:t>
                </a:r>
                <a:r>
                  <a:rPr lang="ko-KR" altLang="en-US" sz="1200" dirty="0" smtClean="0">
                    <a:latin typeface="+mj-lt"/>
                  </a:rPr>
                  <a:t> 대행까지 지원한다</a:t>
                </a:r>
                <a:endParaRPr lang="en-US" altLang="ko-KR" sz="1200" dirty="0" smtClean="0">
                  <a:latin typeface="+mj-lt"/>
                </a:endParaRPr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defRPr/>
                </a:pPr>
                <a:endParaRPr lang="en-US" altLang="ko-KR" sz="1200" dirty="0" smtClean="0"/>
              </a:p>
              <a:p>
                <a:pPr marL="537826" lvl="1" indent="-231790">
                  <a:lnSpc>
                    <a:spcPct val="150000"/>
                  </a:lnSpc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endParaRPr lang="en-US" altLang="ko-KR" sz="1200" dirty="0" smtClean="0"/>
              </a:p>
              <a:p>
                <a:pPr marL="537826" lvl="1" indent="-231790">
                  <a:buClr>
                    <a:schemeClr val="bg1">
                      <a:lumMod val="65000"/>
                    </a:schemeClr>
                  </a:buClr>
                  <a:buFont typeface="Wingdings" pitchFamily="2" charset="2"/>
                  <a:buChar char="§"/>
                  <a:defRPr/>
                </a:pPr>
                <a:endParaRPr lang="ko-KR" altLang="en-US" sz="1400" dirty="0" smtClean="0"/>
              </a:p>
              <a:p>
                <a:pPr>
                  <a:lnSpc>
                    <a:spcPct val="150000"/>
                  </a:lnSpc>
                </a:pPr>
                <a:endParaRPr lang="en-US" altLang="ko-KR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14" name="그룹 29"/>
            <p:cNvGrpSpPr>
              <a:grpSpLocks noChangeAspect="1"/>
            </p:cNvGrpSpPr>
            <p:nvPr/>
          </p:nvGrpSpPr>
          <p:grpSpPr>
            <a:xfrm>
              <a:off x="1123524" y="2114752"/>
              <a:ext cx="306747" cy="352800"/>
              <a:chOff x="3546482" y="2409815"/>
              <a:chExt cx="3552829" cy="4086218"/>
            </a:xfrm>
          </p:grpSpPr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3600464" y="2463788"/>
                <a:ext cx="3444881" cy="1990725"/>
              </a:xfrm>
              <a:custGeom>
                <a:avLst/>
                <a:gdLst>
                  <a:gd name="T0" fmla="*/ 2170 w 2170"/>
                  <a:gd name="T1" fmla="*/ 626 h 1254"/>
                  <a:gd name="T2" fmla="*/ 2170 w 2170"/>
                  <a:gd name="T3" fmla="*/ 626 h 1254"/>
                  <a:gd name="T4" fmla="*/ 1084 w 2170"/>
                  <a:gd name="T5" fmla="*/ 0 h 1254"/>
                  <a:gd name="T6" fmla="*/ 0 w 2170"/>
                  <a:gd name="T7" fmla="*/ 626 h 1254"/>
                  <a:gd name="T8" fmla="*/ 0 w 2170"/>
                  <a:gd name="T9" fmla="*/ 626 h 1254"/>
                  <a:gd name="T10" fmla="*/ 1084 w 2170"/>
                  <a:gd name="T11" fmla="*/ 1254 h 1254"/>
                  <a:gd name="T12" fmla="*/ 1084 w 2170"/>
                  <a:gd name="T13" fmla="*/ 1254 h 1254"/>
                  <a:gd name="T14" fmla="*/ 2170 w 2170"/>
                  <a:gd name="T15" fmla="*/ 626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70" h="1254">
                    <a:moveTo>
                      <a:pt x="2170" y="626"/>
                    </a:moveTo>
                    <a:lnTo>
                      <a:pt x="2170" y="626"/>
                    </a:lnTo>
                    <a:lnTo>
                      <a:pt x="1084" y="0"/>
                    </a:lnTo>
                    <a:lnTo>
                      <a:pt x="0" y="626"/>
                    </a:lnTo>
                    <a:lnTo>
                      <a:pt x="0" y="626"/>
                    </a:lnTo>
                    <a:lnTo>
                      <a:pt x="1084" y="1254"/>
                    </a:lnTo>
                    <a:lnTo>
                      <a:pt x="1084" y="1254"/>
                    </a:lnTo>
                    <a:lnTo>
                      <a:pt x="2170" y="62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dirty="0"/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3600450" y="3457575"/>
                <a:ext cx="1720850" cy="2984500"/>
              </a:xfrm>
              <a:custGeom>
                <a:avLst/>
                <a:gdLst>
                  <a:gd name="T0" fmla="*/ 1084 w 1084"/>
                  <a:gd name="T1" fmla="*/ 628 h 1880"/>
                  <a:gd name="T2" fmla="*/ 0 w 1084"/>
                  <a:gd name="T3" fmla="*/ 0 h 1880"/>
                  <a:gd name="T4" fmla="*/ 0 w 1084"/>
                  <a:gd name="T5" fmla="*/ 1254 h 1880"/>
                  <a:gd name="T6" fmla="*/ 1084 w 1084"/>
                  <a:gd name="T7" fmla="*/ 1880 h 1880"/>
                  <a:gd name="T8" fmla="*/ 1084 w 1084"/>
                  <a:gd name="T9" fmla="*/ 1880 h 1880"/>
                  <a:gd name="T10" fmla="*/ 1084 w 1084"/>
                  <a:gd name="T11" fmla="*/ 628 h 1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84" h="1880">
                    <a:moveTo>
                      <a:pt x="1084" y="628"/>
                    </a:moveTo>
                    <a:lnTo>
                      <a:pt x="0" y="0"/>
                    </a:lnTo>
                    <a:lnTo>
                      <a:pt x="0" y="1254"/>
                    </a:lnTo>
                    <a:lnTo>
                      <a:pt x="1084" y="1880"/>
                    </a:lnTo>
                    <a:lnTo>
                      <a:pt x="1084" y="1880"/>
                    </a:lnTo>
                    <a:lnTo>
                      <a:pt x="1084" y="6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dirty="0"/>
              </a:p>
            </p:txBody>
          </p:sp>
          <p:sp>
            <p:nvSpPr>
              <p:cNvPr id="17" name="Freeform 16"/>
              <p:cNvSpPr>
                <a:spLocks/>
              </p:cNvSpPr>
              <p:nvPr/>
            </p:nvSpPr>
            <p:spPr bwMode="auto">
              <a:xfrm>
                <a:off x="5321316" y="3457561"/>
                <a:ext cx="1724028" cy="2984499"/>
              </a:xfrm>
              <a:custGeom>
                <a:avLst/>
                <a:gdLst>
                  <a:gd name="T0" fmla="*/ 1086 w 1086"/>
                  <a:gd name="T1" fmla="*/ 0 h 1880"/>
                  <a:gd name="T2" fmla="*/ 0 w 1086"/>
                  <a:gd name="T3" fmla="*/ 628 h 1880"/>
                  <a:gd name="T4" fmla="*/ 0 w 1086"/>
                  <a:gd name="T5" fmla="*/ 1880 h 1880"/>
                  <a:gd name="T6" fmla="*/ 1086 w 1086"/>
                  <a:gd name="T7" fmla="*/ 1254 h 1880"/>
                  <a:gd name="T8" fmla="*/ 1086 w 1086"/>
                  <a:gd name="T9" fmla="*/ 0 h 1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6" h="1880">
                    <a:moveTo>
                      <a:pt x="1086" y="0"/>
                    </a:moveTo>
                    <a:lnTo>
                      <a:pt x="0" y="628"/>
                    </a:lnTo>
                    <a:lnTo>
                      <a:pt x="0" y="1880"/>
                    </a:lnTo>
                    <a:lnTo>
                      <a:pt x="1086" y="1254"/>
                    </a:lnTo>
                    <a:lnTo>
                      <a:pt x="108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dirty="0"/>
              </a:p>
            </p:txBody>
          </p:sp>
          <p:sp>
            <p:nvSpPr>
              <p:cNvPr id="18" name="Freeform 17"/>
              <p:cNvSpPr>
                <a:spLocks noEditPoints="1"/>
              </p:cNvSpPr>
              <p:nvPr/>
            </p:nvSpPr>
            <p:spPr bwMode="auto">
              <a:xfrm>
                <a:off x="3546482" y="2409815"/>
                <a:ext cx="3552829" cy="4086218"/>
              </a:xfrm>
              <a:custGeom>
                <a:avLst/>
                <a:gdLst>
                  <a:gd name="T0" fmla="*/ 2220 w 2238"/>
                  <a:gd name="T1" fmla="*/ 632 h 2574"/>
                  <a:gd name="T2" fmla="*/ 1136 w 2238"/>
                  <a:gd name="T3" fmla="*/ 4 h 2574"/>
                  <a:gd name="T4" fmla="*/ 1136 w 2238"/>
                  <a:gd name="T5" fmla="*/ 4 h 2574"/>
                  <a:gd name="T6" fmla="*/ 1126 w 2238"/>
                  <a:gd name="T7" fmla="*/ 2 h 2574"/>
                  <a:gd name="T8" fmla="*/ 1118 w 2238"/>
                  <a:gd name="T9" fmla="*/ 0 h 2574"/>
                  <a:gd name="T10" fmla="*/ 1110 w 2238"/>
                  <a:gd name="T11" fmla="*/ 2 h 2574"/>
                  <a:gd name="T12" fmla="*/ 1102 w 2238"/>
                  <a:gd name="T13" fmla="*/ 4 h 2574"/>
                  <a:gd name="T14" fmla="*/ 16 w 2238"/>
                  <a:gd name="T15" fmla="*/ 632 h 2574"/>
                  <a:gd name="T16" fmla="*/ 16 w 2238"/>
                  <a:gd name="T17" fmla="*/ 632 h 2574"/>
                  <a:gd name="T18" fmla="*/ 8 w 2238"/>
                  <a:gd name="T19" fmla="*/ 636 h 2574"/>
                  <a:gd name="T20" fmla="*/ 4 w 2238"/>
                  <a:gd name="T21" fmla="*/ 644 h 2574"/>
                  <a:gd name="T22" fmla="*/ 0 w 2238"/>
                  <a:gd name="T23" fmla="*/ 652 h 2574"/>
                  <a:gd name="T24" fmla="*/ 0 w 2238"/>
                  <a:gd name="T25" fmla="*/ 660 h 2574"/>
                  <a:gd name="T26" fmla="*/ 0 w 2238"/>
                  <a:gd name="T27" fmla="*/ 1914 h 2574"/>
                  <a:gd name="T28" fmla="*/ 0 w 2238"/>
                  <a:gd name="T29" fmla="*/ 1914 h 2574"/>
                  <a:gd name="T30" fmla="*/ 0 w 2238"/>
                  <a:gd name="T31" fmla="*/ 1922 h 2574"/>
                  <a:gd name="T32" fmla="*/ 4 w 2238"/>
                  <a:gd name="T33" fmla="*/ 1930 h 2574"/>
                  <a:gd name="T34" fmla="*/ 8 w 2238"/>
                  <a:gd name="T35" fmla="*/ 1938 h 2574"/>
                  <a:gd name="T36" fmla="*/ 16 w 2238"/>
                  <a:gd name="T37" fmla="*/ 1944 h 2574"/>
                  <a:gd name="T38" fmla="*/ 1102 w 2238"/>
                  <a:gd name="T39" fmla="*/ 2570 h 2574"/>
                  <a:gd name="T40" fmla="*/ 1102 w 2238"/>
                  <a:gd name="T41" fmla="*/ 2570 h 2574"/>
                  <a:gd name="T42" fmla="*/ 1110 w 2238"/>
                  <a:gd name="T43" fmla="*/ 2572 h 2574"/>
                  <a:gd name="T44" fmla="*/ 1118 w 2238"/>
                  <a:gd name="T45" fmla="*/ 2574 h 2574"/>
                  <a:gd name="T46" fmla="*/ 1118 w 2238"/>
                  <a:gd name="T47" fmla="*/ 2574 h 2574"/>
                  <a:gd name="T48" fmla="*/ 1118 w 2238"/>
                  <a:gd name="T49" fmla="*/ 2574 h 2574"/>
                  <a:gd name="T50" fmla="*/ 1118 w 2238"/>
                  <a:gd name="T51" fmla="*/ 2574 h 2574"/>
                  <a:gd name="T52" fmla="*/ 1118 w 2238"/>
                  <a:gd name="T53" fmla="*/ 2574 h 2574"/>
                  <a:gd name="T54" fmla="*/ 1118 w 2238"/>
                  <a:gd name="T55" fmla="*/ 2574 h 2574"/>
                  <a:gd name="T56" fmla="*/ 1126 w 2238"/>
                  <a:gd name="T57" fmla="*/ 2572 h 2574"/>
                  <a:gd name="T58" fmla="*/ 1136 w 2238"/>
                  <a:gd name="T59" fmla="*/ 2570 h 2574"/>
                  <a:gd name="T60" fmla="*/ 2220 w 2238"/>
                  <a:gd name="T61" fmla="*/ 1944 h 2574"/>
                  <a:gd name="T62" fmla="*/ 2220 w 2238"/>
                  <a:gd name="T63" fmla="*/ 1944 h 2574"/>
                  <a:gd name="T64" fmla="*/ 2228 w 2238"/>
                  <a:gd name="T65" fmla="*/ 1938 h 2574"/>
                  <a:gd name="T66" fmla="*/ 2232 w 2238"/>
                  <a:gd name="T67" fmla="*/ 1930 h 2574"/>
                  <a:gd name="T68" fmla="*/ 2236 w 2238"/>
                  <a:gd name="T69" fmla="*/ 1922 h 2574"/>
                  <a:gd name="T70" fmla="*/ 2238 w 2238"/>
                  <a:gd name="T71" fmla="*/ 1914 h 2574"/>
                  <a:gd name="T72" fmla="*/ 2238 w 2238"/>
                  <a:gd name="T73" fmla="*/ 660 h 2574"/>
                  <a:gd name="T74" fmla="*/ 2238 w 2238"/>
                  <a:gd name="T75" fmla="*/ 660 h 2574"/>
                  <a:gd name="T76" fmla="*/ 2236 w 2238"/>
                  <a:gd name="T77" fmla="*/ 652 h 2574"/>
                  <a:gd name="T78" fmla="*/ 2232 w 2238"/>
                  <a:gd name="T79" fmla="*/ 644 h 2574"/>
                  <a:gd name="T80" fmla="*/ 2228 w 2238"/>
                  <a:gd name="T81" fmla="*/ 636 h 2574"/>
                  <a:gd name="T82" fmla="*/ 2220 w 2238"/>
                  <a:gd name="T83" fmla="*/ 632 h 2574"/>
                  <a:gd name="T84" fmla="*/ 2220 w 2238"/>
                  <a:gd name="T85" fmla="*/ 632 h 2574"/>
                  <a:gd name="T86" fmla="*/ 1118 w 2238"/>
                  <a:gd name="T87" fmla="*/ 74 h 2574"/>
                  <a:gd name="T88" fmla="*/ 2134 w 2238"/>
                  <a:gd name="T89" fmla="*/ 660 h 2574"/>
                  <a:gd name="T90" fmla="*/ 1118 w 2238"/>
                  <a:gd name="T91" fmla="*/ 1248 h 2574"/>
                  <a:gd name="T92" fmla="*/ 102 w 2238"/>
                  <a:gd name="T93" fmla="*/ 660 h 2574"/>
                  <a:gd name="T94" fmla="*/ 1118 w 2238"/>
                  <a:gd name="T95" fmla="*/ 74 h 2574"/>
                  <a:gd name="T96" fmla="*/ 1084 w 2238"/>
                  <a:gd name="T97" fmla="*/ 2480 h 2574"/>
                  <a:gd name="T98" fmla="*/ 68 w 2238"/>
                  <a:gd name="T99" fmla="*/ 1894 h 2574"/>
                  <a:gd name="T100" fmla="*/ 68 w 2238"/>
                  <a:gd name="T101" fmla="*/ 720 h 2574"/>
                  <a:gd name="T102" fmla="*/ 1084 w 2238"/>
                  <a:gd name="T103" fmla="*/ 1306 h 2574"/>
                  <a:gd name="T104" fmla="*/ 1084 w 2238"/>
                  <a:gd name="T105" fmla="*/ 2480 h 2574"/>
                  <a:gd name="T106" fmla="*/ 2168 w 2238"/>
                  <a:gd name="T107" fmla="*/ 1894 h 2574"/>
                  <a:gd name="T108" fmla="*/ 1152 w 2238"/>
                  <a:gd name="T109" fmla="*/ 2480 h 2574"/>
                  <a:gd name="T110" fmla="*/ 1152 w 2238"/>
                  <a:gd name="T111" fmla="*/ 1306 h 2574"/>
                  <a:gd name="T112" fmla="*/ 1784 w 2238"/>
                  <a:gd name="T113" fmla="*/ 942 h 2574"/>
                  <a:gd name="T114" fmla="*/ 2168 w 2238"/>
                  <a:gd name="T115" fmla="*/ 720 h 2574"/>
                  <a:gd name="T116" fmla="*/ 2168 w 2238"/>
                  <a:gd name="T117" fmla="*/ 1894 h 2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38" h="2574">
                    <a:moveTo>
                      <a:pt x="2220" y="632"/>
                    </a:moveTo>
                    <a:lnTo>
                      <a:pt x="1136" y="4"/>
                    </a:lnTo>
                    <a:lnTo>
                      <a:pt x="1136" y="4"/>
                    </a:lnTo>
                    <a:lnTo>
                      <a:pt x="1126" y="2"/>
                    </a:lnTo>
                    <a:lnTo>
                      <a:pt x="1118" y="0"/>
                    </a:lnTo>
                    <a:lnTo>
                      <a:pt x="1110" y="2"/>
                    </a:lnTo>
                    <a:lnTo>
                      <a:pt x="1102" y="4"/>
                    </a:lnTo>
                    <a:lnTo>
                      <a:pt x="16" y="632"/>
                    </a:lnTo>
                    <a:lnTo>
                      <a:pt x="16" y="632"/>
                    </a:lnTo>
                    <a:lnTo>
                      <a:pt x="8" y="636"/>
                    </a:lnTo>
                    <a:lnTo>
                      <a:pt x="4" y="644"/>
                    </a:lnTo>
                    <a:lnTo>
                      <a:pt x="0" y="652"/>
                    </a:lnTo>
                    <a:lnTo>
                      <a:pt x="0" y="660"/>
                    </a:lnTo>
                    <a:lnTo>
                      <a:pt x="0" y="1914"/>
                    </a:lnTo>
                    <a:lnTo>
                      <a:pt x="0" y="1914"/>
                    </a:lnTo>
                    <a:lnTo>
                      <a:pt x="0" y="1922"/>
                    </a:lnTo>
                    <a:lnTo>
                      <a:pt x="4" y="1930"/>
                    </a:lnTo>
                    <a:lnTo>
                      <a:pt x="8" y="1938"/>
                    </a:lnTo>
                    <a:lnTo>
                      <a:pt x="16" y="1944"/>
                    </a:lnTo>
                    <a:lnTo>
                      <a:pt x="1102" y="2570"/>
                    </a:lnTo>
                    <a:lnTo>
                      <a:pt x="1102" y="2570"/>
                    </a:lnTo>
                    <a:lnTo>
                      <a:pt x="1110" y="2572"/>
                    </a:lnTo>
                    <a:lnTo>
                      <a:pt x="1118" y="2574"/>
                    </a:lnTo>
                    <a:lnTo>
                      <a:pt x="1118" y="2574"/>
                    </a:lnTo>
                    <a:lnTo>
                      <a:pt x="1118" y="2574"/>
                    </a:lnTo>
                    <a:lnTo>
                      <a:pt x="1118" y="2574"/>
                    </a:lnTo>
                    <a:lnTo>
                      <a:pt x="1118" y="2574"/>
                    </a:lnTo>
                    <a:lnTo>
                      <a:pt x="1118" y="2574"/>
                    </a:lnTo>
                    <a:lnTo>
                      <a:pt x="1126" y="2572"/>
                    </a:lnTo>
                    <a:lnTo>
                      <a:pt x="1136" y="2570"/>
                    </a:lnTo>
                    <a:lnTo>
                      <a:pt x="2220" y="1944"/>
                    </a:lnTo>
                    <a:lnTo>
                      <a:pt x="2220" y="1944"/>
                    </a:lnTo>
                    <a:lnTo>
                      <a:pt x="2228" y="1938"/>
                    </a:lnTo>
                    <a:lnTo>
                      <a:pt x="2232" y="1930"/>
                    </a:lnTo>
                    <a:lnTo>
                      <a:pt x="2236" y="1922"/>
                    </a:lnTo>
                    <a:lnTo>
                      <a:pt x="2238" y="1914"/>
                    </a:lnTo>
                    <a:lnTo>
                      <a:pt x="2238" y="660"/>
                    </a:lnTo>
                    <a:lnTo>
                      <a:pt x="2238" y="660"/>
                    </a:lnTo>
                    <a:lnTo>
                      <a:pt x="2236" y="652"/>
                    </a:lnTo>
                    <a:lnTo>
                      <a:pt x="2232" y="644"/>
                    </a:lnTo>
                    <a:lnTo>
                      <a:pt x="2228" y="636"/>
                    </a:lnTo>
                    <a:lnTo>
                      <a:pt x="2220" y="632"/>
                    </a:lnTo>
                    <a:lnTo>
                      <a:pt x="2220" y="632"/>
                    </a:lnTo>
                    <a:close/>
                    <a:moveTo>
                      <a:pt x="1118" y="74"/>
                    </a:moveTo>
                    <a:lnTo>
                      <a:pt x="2134" y="660"/>
                    </a:lnTo>
                    <a:lnTo>
                      <a:pt x="1118" y="1248"/>
                    </a:lnTo>
                    <a:lnTo>
                      <a:pt x="102" y="660"/>
                    </a:lnTo>
                    <a:lnTo>
                      <a:pt x="1118" y="74"/>
                    </a:lnTo>
                    <a:close/>
                    <a:moveTo>
                      <a:pt x="1084" y="2480"/>
                    </a:moveTo>
                    <a:lnTo>
                      <a:pt x="68" y="1894"/>
                    </a:lnTo>
                    <a:lnTo>
                      <a:pt x="68" y="720"/>
                    </a:lnTo>
                    <a:lnTo>
                      <a:pt x="1084" y="1306"/>
                    </a:lnTo>
                    <a:lnTo>
                      <a:pt x="1084" y="2480"/>
                    </a:lnTo>
                    <a:close/>
                    <a:moveTo>
                      <a:pt x="2168" y="1894"/>
                    </a:moveTo>
                    <a:lnTo>
                      <a:pt x="1152" y="2480"/>
                    </a:lnTo>
                    <a:lnTo>
                      <a:pt x="1152" y="1306"/>
                    </a:lnTo>
                    <a:lnTo>
                      <a:pt x="1784" y="942"/>
                    </a:lnTo>
                    <a:lnTo>
                      <a:pt x="2168" y="720"/>
                    </a:lnTo>
                    <a:lnTo>
                      <a:pt x="2168" y="1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dirty="0"/>
              </a:p>
            </p:txBody>
          </p:sp>
        </p:grpSp>
      </p:grp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 방법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grpSp>
        <p:nvGrpSpPr>
          <p:cNvPr id="11" name="그룹 10"/>
          <p:cNvGrpSpPr/>
          <p:nvPr/>
        </p:nvGrpSpPr>
        <p:grpSpPr>
          <a:xfrm>
            <a:off x="882204" y="2268463"/>
            <a:ext cx="9001000" cy="3816424"/>
            <a:chOff x="990709" y="2484487"/>
            <a:chExt cx="4211975" cy="3290857"/>
          </a:xfrm>
        </p:grpSpPr>
        <p:sp>
          <p:nvSpPr>
            <p:cNvPr id="12" name="AutoShape 11"/>
            <p:cNvSpPr>
              <a:spLocks noChangeArrowheads="1"/>
            </p:cNvSpPr>
            <p:nvPr/>
          </p:nvSpPr>
          <p:spPr bwMode="auto">
            <a:xfrm>
              <a:off x="990709" y="2484487"/>
              <a:ext cx="4211975" cy="3290857"/>
            </a:xfrm>
            <a:prstGeom prst="roundRect">
              <a:avLst>
                <a:gd name="adj" fmla="val 840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endParaRPr lang="ko-KR" altLang="ko-KR" dirty="0">
                <a:solidFill>
                  <a:schemeClr val="tx1"/>
                </a:solidFill>
              </a:endParaRPr>
            </a:p>
          </p:txBody>
        </p:sp>
        <p:sp>
          <p:nvSpPr>
            <p:cNvPr id="13" name="Text Box 44"/>
            <p:cNvSpPr txBox="1">
              <a:spLocks noChangeArrowheads="1"/>
            </p:cNvSpPr>
            <p:nvPr/>
          </p:nvSpPr>
          <p:spPr bwMode="auto">
            <a:xfrm>
              <a:off x="1171222" y="2534348"/>
              <a:ext cx="3636000" cy="3303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228600" indent="-228600">
                <a:lnSpc>
                  <a:spcPct val="150000"/>
                </a:lnSpc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</a:p>
            <a:p>
              <a:endParaRPr lang="ko-KR" altLang="en-US" sz="1000" dirty="0" smtClean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1170236" y="2412479"/>
            <a:ext cx="8568952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ct val="200000"/>
              </a:lnSpc>
              <a:buAutoNum type="arabicPeriod"/>
            </a:pPr>
            <a:r>
              <a:rPr lang="ko-KR" altLang="en-US" sz="1200" dirty="0" smtClean="0"/>
              <a:t>등록된 해당업소는 가입된 광고 상품의 정보와 계정을 </a:t>
            </a:r>
            <a:r>
              <a:rPr lang="ko-KR" altLang="en-US" sz="1200" dirty="0" smtClean="0"/>
              <a:t>홍희 마케팅</a:t>
            </a:r>
            <a:r>
              <a:rPr lang="ko-KR" altLang="en-US" sz="1200" dirty="0" smtClean="0"/>
              <a:t> 등록대행 </a:t>
            </a:r>
            <a:r>
              <a:rPr lang="ko-KR" altLang="en-US" sz="1200" dirty="0" smtClean="0"/>
              <a:t>담당자에게 </a:t>
            </a:r>
            <a:r>
              <a:rPr lang="ko-KR" altLang="en-US" sz="1200" dirty="0" smtClean="0"/>
              <a:t>전달한다</a:t>
            </a:r>
            <a:r>
              <a:rPr lang="en-US" altLang="ko-KR" sz="1200" dirty="0" smtClean="0"/>
              <a:t>.</a:t>
            </a:r>
            <a:endParaRPr lang="en-US" altLang="ko-KR" sz="1200" dirty="0" smtClean="0"/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/>
              <a:t>2. </a:t>
            </a:r>
            <a:r>
              <a:rPr lang="ko-KR" altLang="en-US" sz="1200" dirty="0" smtClean="0"/>
              <a:t>광고 시 </a:t>
            </a:r>
            <a:r>
              <a:rPr lang="ko-KR" altLang="en-US" sz="1200" dirty="0" smtClean="0"/>
              <a:t>최소의 필수 항목을 담당자에게 전달하여 광고를 대행하여 등록할 수 있도록 한다</a:t>
            </a:r>
            <a:r>
              <a:rPr lang="en-US" altLang="ko-KR" sz="1200" dirty="0" smtClean="0"/>
              <a:t>.</a:t>
            </a: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/>
              <a:t>  1)</a:t>
            </a:r>
            <a:r>
              <a:rPr lang="ko-KR" altLang="en-US" sz="1200" dirty="0" err="1" smtClean="0"/>
              <a:t>네이버</a:t>
            </a:r>
            <a:r>
              <a:rPr lang="ko-KR" altLang="en-US" sz="1200" dirty="0" smtClean="0"/>
              <a:t> 매물 등록 </a:t>
            </a:r>
            <a:r>
              <a:rPr lang="en-US" altLang="ko-KR" sz="1200" dirty="0" smtClean="0"/>
              <a:t>– </a:t>
            </a:r>
            <a:r>
              <a:rPr lang="ko-KR" altLang="en-US" sz="1200" dirty="0" smtClean="0"/>
              <a:t>필수 매물정보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소유자 정보 </a:t>
            </a:r>
            <a:r>
              <a:rPr lang="ko-KR" altLang="en-US" sz="1200" dirty="0" smtClean="0"/>
              <a:t>전달</a:t>
            </a:r>
            <a:endParaRPr lang="en-US" altLang="ko-KR" sz="1200" dirty="0" smtClean="0"/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/>
              <a:t> </a:t>
            </a:r>
            <a:r>
              <a:rPr lang="en-US" altLang="ko-KR" sz="1200" dirty="0" smtClean="0"/>
              <a:t>   - </a:t>
            </a:r>
            <a:r>
              <a:rPr lang="ko-KR" altLang="en-US" sz="1200" dirty="0" smtClean="0"/>
              <a:t>월 최대 </a:t>
            </a:r>
            <a:r>
              <a:rPr lang="en-US" altLang="ko-KR" sz="1200" dirty="0" smtClean="0"/>
              <a:t>60</a:t>
            </a:r>
            <a:r>
              <a:rPr lang="ko-KR" altLang="en-US" sz="1200" dirty="0" smtClean="0"/>
              <a:t>건 등록이 가능하며 추가 등록요청 시 별도 협의 해야 함</a:t>
            </a:r>
            <a:endParaRPr lang="en-US" altLang="ko-KR" sz="1200" dirty="0" smtClean="0"/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/>
              <a:t> </a:t>
            </a:r>
            <a:r>
              <a:rPr lang="en-US" altLang="ko-KR" sz="1200" dirty="0" smtClean="0"/>
              <a:t>   - </a:t>
            </a:r>
            <a:r>
              <a:rPr lang="ko-KR" altLang="en-US" sz="1200" dirty="0" smtClean="0"/>
              <a:t>일 </a:t>
            </a:r>
            <a:r>
              <a:rPr lang="en-US" altLang="ko-KR" sz="1200" dirty="0" smtClean="0"/>
              <a:t>3</a:t>
            </a:r>
            <a:r>
              <a:rPr lang="ko-KR" altLang="en-US" sz="1200" dirty="0" smtClean="0"/>
              <a:t>건 기준이지만 요청시 특정날짜에 다수의 건수도 등록 가능함</a:t>
            </a:r>
            <a:endParaRPr lang="en-US" altLang="ko-KR" sz="1200" dirty="0" smtClean="0"/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/>
              <a:t>  2</a:t>
            </a:r>
            <a:r>
              <a:rPr lang="en-US" altLang="ko-KR" sz="1200" dirty="0" smtClean="0"/>
              <a:t>) </a:t>
            </a:r>
            <a:r>
              <a:rPr lang="ko-KR" altLang="en-US" sz="1200" dirty="0" err="1" smtClean="0"/>
              <a:t>블로그와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유투브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– </a:t>
            </a:r>
            <a:r>
              <a:rPr lang="ko-KR" altLang="en-US" sz="1200" dirty="0" smtClean="0"/>
              <a:t>매물사진이나 영상 및 관련 내용 </a:t>
            </a:r>
            <a:r>
              <a:rPr lang="ko-KR" altLang="en-US" sz="1200" dirty="0" smtClean="0"/>
              <a:t>전달</a:t>
            </a:r>
            <a:endParaRPr lang="en-US" altLang="ko-KR" sz="1200" dirty="0" smtClean="0"/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/>
              <a:t> </a:t>
            </a:r>
            <a:r>
              <a:rPr lang="en-US" altLang="ko-KR" sz="1200" dirty="0" smtClean="0"/>
              <a:t>   - </a:t>
            </a:r>
            <a:r>
              <a:rPr lang="ko-KR" altLang="en-US" sz="1200" dirty="0" smtClean="0"/>
              <a:t>각 </a:t>
            </a:r>
            <a:r>
              <a:rPr lang="en-US" altLang="ko-KR" sz="1200" dirty="0" smtClean="0"/>
              <a:t>2</a:t>
            </a:r>
            <a:r>
              <a:rPr lang="ko-KR" altLang="en-US" sz="1200" dirty="0" smtClean="0"/>
              <a:t>건 등록을 해주지만 요청시 </a:t>
            </a:r>
            <a:r>
              <a:rPr lang="ko-KR" altLang="en-US" sz="1200" dirty="0" err="1" smtClean="0"/>
              <a:t>블로그만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4</a:t>
            </a:r>
            <a:r>
              <a:rPr lang="ko-KR" altLang="en-US" sz="1200" dirty="0" smtClean="0"/>
              <a:t>건 등록도 가능함</a:t>
            </a:r>
            <a:endParaRPr lang="en-US" altLang="ko-KR" sz="1200" dirty="0" smtClean="0"/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/>
              <a:t>  3)</a:t>
            </a:r>
            <a:r>
              <a:rPr lang="ko-KR" altLang="en-US" sz="1200" dirty="0" smtClean="0"/>
              <a:t>등록 </a:t>
            </a:r>
            <a:r>
              <a:rPr lang="ko-KR" altLang="en-US" sz="1200" dirty="0" smtClean="0"/>
              <a:t>방법에 따라 </a:t>
            </a:r>
            <a:r>
              <a:rPr lang="ko-KR" altLang="en-US" sz="1200" dirty="0" smtClean="0"/>
              <a:t>필요 시 </a:t>
            </a:r>
            <a:r>
              <a:rPr lang="ko-KR" altLang="en-US" sz="1200" dirty="0" smtClean="0"/>
              <a:t>구체적인 매물내용이나 소유자의 연락처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 </a:t>
            </a:r>
            <a:r>
              <a:rPr lang="ko-KR" altLang="en-US" sz="1200" dirty="0" smtClean="0"/>
              <a:t>통신사 등의 </a:t>
            </a:r>
            <a:r>
              <a:rPr lang="ko-KR" altLang="en-US" sz="1200" dirty="0" smtClean="0"/>
              <a:t>등의 추가 정보 필요</a:t>
            </a:r>
            <a:endParaRPr lang="en-US" altLang="ko-KR" sz="1200" dirty="0" smtClean="0"/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/>
              <a:t>3.</a:t>
            </a:r>
            <a:r>
              <a:rPr lang="ko-KR" altLang="en-US" sz="1200" dirty="0" smtClean="0"/>
              <a:t>가능하다면 상세한 정보와 자료를 </a:t>
            </a:r>
            <a:r>
              <a:rPr lang="ko-KR" altLang="en-US" sz="1200" dirty="0" smtClean="0"/>
              <a:t>전달 시 </a:t>
            </a:r>
            <a:r>
              <a:rPr lang="ko-KR" altLang="en-US" sz="1200" dirty="0" smtClean="0"/>
              <a:t>광고의 효과는 </a:t>
            </a:r>
            <a:r>
              <a:rPr lang="ko-KR" altLang="en-US" sz="1200" dirty="0" smtClean="0"/>
              <a:t>높아질 수 있음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</a:pPr>
            <a:endParaRPr lang="ko-KR" alt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주의 사항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8588" y="1908423"/>
            <a:ext cx="6074931" cy="4909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그룹 11"/>
          <p:cNvGrpSpPr/>
          <p:nvPr/>
        </p:nvGrpSpPr>
        <p:grpSpPr>
          <a:xfrm>
            <a:off x="306140" y="1908423"/>
            <a:ext cx="3816424" cy="4344110"/>
            <a:chOff x="1189309" y="2821695"/>
            <a:chExt cx="4831737" cy="4150470"/>
          </a:xfrm>
        </p:grpSpPr>
        <p:sp>
          <p:nvSpPr>
            <p:cNvPr id="13" name="AutoShape 11"/>
            <p:cNvSpPr>
              <a:spLocks noChangeArrowheads="1"/>
            </p:cNvSpPr>
            <p:nvPr/>
          </p:nvSpPr>
          <p:spPr bwMode="auto">
            <a:xfrm>
              <a:off x="1189309" y="2821695"/>
              <a:ext cx="4831737" cy="3990297"/>
            </a:xfrm>
            <a:prstGeom prst="roundRect">
              <a:avLst>
                <a:gd name="adj" fmla="val 840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endParaRPr lang="ko-KR" altLang="ko-KR" dirty="0">
                <a:solidFill>
                  <a:schemeClr val="tx1"/>
                </a:solidFill>
              </a:endParaRPr>
            </a:p>
          </p:txBody>
        </p:sp>
        <p:sp>
          <p:nvSpPr>
            <p:cNvPr id="14" name="Text Box 44"/>
            <p:cNvSpPr txBox="1">
              <a:spLocks noChangeArrowheads="1"/>
            </p:cNvSpPr>
            <p:nvPr/>
          </p:nvSpPr>
          <p:spPr bwMode="auto">
            <a:xfrm>
              <a:off x="1361870" y="3046500"/>
              <a:ext cx="4385682" cy="3925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</a:rPr>
                <a:t> 1. </a:t>
              </a:r>
              <a:r>
                <a:rPr lang="ko-KR" altLang="en-US" sz="1200" dirty="0" err="1" smtClean="0">
                  <a:latin typeface="+mj-lt"/>
                </a:rPr>
                <a:t>내부지원팀에서는</a:t>
              </a:r>
              <a:r>
                <a:rPr lang="ko-KR" altLang="en-US" sz="1200" dirty="0" smtClean="0">
                  <a:latin typeface="+mj-lt"/>
                </a:rPr>
                <a:t> </a:t>
              </a:r>
              <a:r>
                <a:rPr lang="ko-KR" altLang="en-US" sz="1200" dirty="0" smtClean="0">
                  <a:latin typeface="+mj-lt"/>
                </a:rPr>
                <a:t>그림과 같이 </a:t>
              </a:r>
              <a:r>
                <a:rPr lang="ko-KR" altLang="en-US" sz="1200" dirty="0" smtClean="0">
                  <a:latin typeface="+mj-lt"/>
                </a:rPr>
                <a:t>가입된 해</a:t>
              </a:r>
              <a:endParaRPr lang="en-US" altLang="ko-KR" sz="1200" dirty="0" smtClean="0">
                <a:latin typeface="+mj-lt"/>
              </a:endParaRP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</a:rPr>
                <a:t> </a:t>
              </a:r>
              <a:r>
                <a:rPr lang="en-US" altLang="ko-KR" sz="1200" dirty="0" smtClean="0">
                  <a:latin typeface="+mj-lt"/>
                </a:rPr>
                <a:t>   </a:t>
              </a:r>
              <a:r>
                <a:rPr lang="ko-KR" altLang="en-US" sz="1200" dirty="0" smtClean="0">
                  <a:latin typeface="+mj-lt"/>
                </a:rPr>
                <a:t>당 업소의 </a:t>
              </a:r>
              <a:r>
                <a:rPr lang="ko-KR" altLang="en-US" sz="1200" dirty="0" smtClean="0">
                  <a:latin typeface="+mj-lt"/>
                </a:rPr>
                <a:t>광고 대행 작업 </a:t>
              </a:r>
              <a:r>
                <a:rPr lang="ko-KR" altLang="en-US" sz="1200" dirty="0" smtClean="0">
                  <a:latin typeface="+mj-lt"/>
                </a:rPr>
                <a:t>현황을 체크하여</a:t>
              </a:r>
              <a:endParaRPr lang="en-US" altLang="ko-KR" sz="1200" dirty="0" smtClean="0">
                <a:latin typeface="+mj-lt"/>
              </a:endParaRP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</a:rPr>
                <a:t> </a:t>
              </a:r>
              <a:r>
                <a:rPr lang="en-US" altLang="ko-KR" sz="1200" dirty="0" smtClean="0">
                  <a:latin typeface="+mj-lt"/>
                </a:rPr>
                <a:t>  </a:t>
              </a:r>
              <a:r>
                <a:rPr lang="ko-KR" altLang="en-US" sz="1200" dirty="0" smtClean="0">
                  <a:latin typeface="+mj-lt"/>
                </a:rPr>
                <a:t> </a:t>
              </a:r>
              <a:r>
                <a:rPr lang="ko-KR" altLang="en-US" sz="1200" dirty="0" smtClean="0">
                  <a:latin typeface="+mj-lt"/>
                </a:rPr>
                <a:t>관리한다</a:t>
              </a: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.</a:t>
              </a: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 2</a:t>
              </a: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.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매월 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작업한 등록 보고서를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업체에  전달</a:t>
              </a:r>
              <a:endParaRPr lang="en-US" altLang="ko-KR" sz="1200" dirty="0" smtClean="0">
                <a:latin typeface="+mj-lt"/>
                <a:ea typeface="맑은 고딕" pitchFamily="50" charset="-127"/>
              </a:endParaRP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  <a:ea typeface="맑은 고딕" pitchFamily="50" charset="-127"/>
                </a:rPr>
                <a:t> </a:t>
              </a:r>
              <a:r>
                <a:rPr lang="en-US" altLang="ko-KR" sz="1200" dirty="0" smtClean="0">
                  <a:latin typeface="+mj-lt"/>
                  <a:ea typeface="맑은 고딕" pitchFamily="50" charset="-127"/>
                </a:rPr>
                <a:t>  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하여 업무 내용을 공유한다</a:t>
              </a: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.</a:t>
              </a: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   -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업무 보고서 공유로 고객의 만족과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재계</a:t>
              </a:r>
              <a:endParaRPr lang="en-US" altLang="ko-KR" sz="1200" dirty="0" smtClean="0">
                <a:latin typeface="+mj-lt"/>
                <a:ea typeface="맑은 고딕" pitchFamily="50" charset="-127"/>
              </a:endParaRP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  <a:ea typeface="맑은 고딕" pitchFamily="50" charset="-127"/>
                </a:rPr>
                <a:t> </a:t>
              </a:r>
              <a:r>
                <a:rPr lang="en-US" altLang="ko-KR" sz="1200" dirty="0" smtClean="0">
                  <a:latin typeface="+mj-lt"/>
                  <a:ea typeface="맑은 고딕" pitchFamily="50" charset="-127"/>
                </a:rPr>
                <a:t>   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약을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이끌어낸다</a:t>
              </a: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.</a:t>
              </a: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 3.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추가 </a:t>
              </a:r>
              <a:r>
                <a:rPr lang="ko-KR" altLang="en-US" sz="1200" dirty="0" err="1" smtClean="0">
                  <a:latin typeface="+mj-lt"/>
                  <a:ea typeface="맑은 고딕" pitchFamily="50" charset="-127"/>
                </a:rPr>
                <a:t>네이버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상품 가입도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권유하여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신규</a:t>
              </a:r>
              <a:endParaRPr lang="en-US" altLang="ko-KR" sz="1200" dirty="0" smtClean="0">
                <a:latin typeface="+mj-lt"/>
                <a:ea typeface="맑은 고딕" pitchFamily="50" charset="-127"/>
              </a:endParaRP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  <a:ea typeface="맑은 고딕" pitchFamily="50" charset="-127"/>
                </a:rPr>
                <a:t> </a:t>
              </a:r>
              <a:r>
                <a:rPr lang="en-US" altLang="ko-KR" sz="1200" dirty="0" smtClean="0">
                  <a:latin typeface="+mj-lt"/>
                  <a:ea typeface="맑은 고딕" pitchFamily="50" charset="-127"/>
                </a:rPr>
                <a:t>  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계약을 이끌어낸다</a:t>
              </a: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.</a:t>
              </a: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 4</a:t>
              </a: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.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가입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이후 환불은 안되므로 필히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공지한</a:t>
              </a:r>
              <a:endParaRPr lang="en-US" altLang="ko-KR" sz="1200" dirty="0" smtClean="0">
                <a:latin typeface="+mj-lt"/>
                <a:ea typeface="맑은 고딕" pitchFamily="50" charset="-127"/>
              </a:endParaRP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  <a:ea typeface="맑은 고딕" pitchFamily="50" charset="-127"/>
                </a:rPr>
                <a:t> </a:t>
              </a:r>
              <a:r>
                <a:rPr lang="en-US" altLang="ko-KR" sz="1200" dirty="0" smtClean="0">
                  <a:latin typeface="+mj-lt"/>
                  <a:ea typeface="맑은 고딕" pitchFamily="50" charset="-127"/>
                </a:rPr>
                <a:t>   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다</a:t>
              </a: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.</a:t>
              </a:r>
            </a:p>
            <a:p>
              <a:pPr marL="342900" indent="-342900">
                <a:lnSpc>
                  <a:spcPct val="150000"/>
                </a:lnSpc>
              </a:pP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 5.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계약기간 내에만 </a:t>
              </a:r>
              <a:r>
                <a:rPr lang="ko-KR" altLang="en-US" sz="1200" dirty="0" smtClean="0">
                  <a:latin typeface="+mj-lt"/>
                  <a:ea typeface="맑은 고딕" pitchFamily="50" charset="-127"/>
                </a:rPr>
                <a:t>등록대행업무가 지원됨</a:t>
              </a:r>
              <a:r>
                <a:rPr lang="en-US" altLang="ko-KR" sz="1200" dirty="0" smtClean="0">
                  <a:latin typeface="+mj-lt"/>
                  <a:ea typeface="Cambria Math" pitchFamily="18" charset="0"/>
                </a:rPr>
                <a:t>.</a:t>
              </a:r>
            </a:p>
            <a:p>
              <a:pPr>
                <a:lnSpc>
                  <a:spcPct val="150000"/>
                </a:lnSpc>
              </a:pPr>
              <a:endParaRPr lang="en-US" altLang="ko-KR" sz="1400" dirty="0" smtClean="0"/>
            </a:p>
            <a:p>
              <a:pPr>
                <a:lnSpc>
                  <a:spcPct val="150000"/>
                </a:lnSpc>
              </a:pPr>
              <a:endParaRPr lang="en-US" altLang="ko-KR" sz="1600" dirty="0" smtClean="0"/>
            </a:p>
          </p:txBody>
        </p:sp>
      </p:grp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</a:spPr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 anchor="ctr">
        <a:spAutoFit/>
      </a:bodyPr>
      <a:lstStyle>
        <a:defPPr algn="ctr">
          <a:defRPr sz="1250" dirty="0" smtClean="0">
            <a:solidFill>
              <a:schemeClr val="tx1">
                <a:lumMod val="75000"/>
                <a:lumOff val="25000"/>
              </a:schemeClr>
            </a:solidFill>
            <a:latin typeface="Rix정고딕 B" pitchFamily="18" charset="-127"/>
            <a:ea typeface="Rix정고딕 B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16582</TotalTime>
  <Words>692</Words>
  <Application>Microsoft Office PowerPoint</Application>
  <PresentationFormat>사용자 지정</PresentationFormat>
  <Paragraphs>125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슬라이드 0</vt:lpstr>
      <vt:lpstr>슬라이드 1</vt:lpstr>
      <vt:lpstr>슬라이드 2</vt:lpstr>
      <vt:lpstr>슬라이드 3</vt:lpstr>
      <vt:lpstr>슬라이드 4</vt:lpstr>
      <vt:lpstr>슬라이드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kimsh</dc:creator>
  <cp:lastModifiedBy>ME</cp:lastModifiedBy>
  <cp:revision>1303</cp:revision>
  <cp:lastPrinted>2014-12-26T10:59:37Z</cp:lastPrinted>
  <dcterms:created xsi:type="dcterms:W3CDTF">2011-11-10T01:07:43Z</dcterms:created>
  <dcterms:modified xsi:type="dcterms:W3CDTF">2021-03-07T13:18:35Z</dcterms:modified>
</cp:coreProperties>
</file>