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sldIdLst>
    <p:sldId id="256" r:id="rId2"/>
    <p:sldId id="257" r:id="rId3"/>
    <p:sldId id="258" r:id="rId4"/>
    <p:sldId id="282" r:id="rId5"/>
    <p:sldId id="281" r:id="rId6"/>
    <p:sldId id="279" r:id="rId7"/>
    <p:sldId id="280" r:id="rId8"/>
    <p:sldId id="283" r:id="rId9"/>
    <p:sldId id="295" r:id="rId10"/>
    <p:sldId id="266" r:id="rId11"/>
    <p:sldId id="294" r:id="rId12"/>
    <p:sldId id="300" r:id="rId13"/>
    <p:sldId id="267" r:id="rId14"/>
    <p:sldId id="301" r:id="rId15"/>
    <p:sldId id="302" r:id="rId16"/>
    <p:sldId id="314" r:id="rId17"/>
    <p:sldId id="315" r:id="rId18"/>
    <p:sldId id="307" r:id="rId19"/>
    <p:sldId id="304" r:id="rId20"/>
    <p:sldId id="305" r:id="rId21"/>
    <p:sldId id="309" r:id="rId22"/>
    <p:sldId id="310" r:id="rId23"/>
    <p:sldId id="311" r:id="rId24"/>
    <p:sldId id="289" r:id="rId25"/>
    <p:sldId id="269" r:id="rId26"/>
    <p:sldId id="270" r:id="rId27"/>
    <p:sldId id="285" r:id="rId28"/>
    <p:sldId id="271" r:id="rId29"/>
    <p:sldId id="272" r:id="rId30"/>
    <p:sldId id="273" r:id="rId31"/>
    <p:sldId id="286" r:id="rId32"/>
    <p:sldId id="287" r:id="rId33"/>
    <p:sldId id="312" r:id="rId34"/>
    <p:sldId id="313" r:id="rId35"/>
    <p:sldId id="316" r:id="rId36"/>
    <p:sldId id="274" r:id="rId37"/>
    <p:sldId id="277" r:id="rId38"/>
    <p:sldId id="278" r:id="rId39"/>
    <p:sldId id="265" r:id="rId40"/>
  </p:sldIdLst>
  <p:sldSz cx="9144000" cy="6858000" type="screen4x3"/>
  <p:notesSz cx="6858000" cy="9144000"/>
  <p:defaultTextStyle>
    <a:defPPr>
      <a:defRPr lang="ko-KR"/>
    </a:defPPr>
    <a:lvl1pPr marL="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latinLnBrk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>
      <p:cViewPr varScale="1">
        <p:scale>
          <a:sx n="105" d="100"/>
          <a:sy n="105" d="100"/>
        </p:scale>
        <p:origin x="-2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35746-AAAE-4DE9-BDCE-CF405B730FA7}" type="datetimeFigureOut">
              <a:rPr lang="ko-KR" altLang="en-US" smtClean="0"/>
              <a:pPr/>
              <a:t>2023-10-04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07DF9-7868-4C66-BFF8-C493150B92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7DF9-7868-4C66-BFF8-C493150B92A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1_shape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layout1_shape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/>
              <a:pPr/>
              <a:t>‹#›</a:t>
            </a:fld>
            <a:endParaRPr/>
          </a:p>
        </p:txBody>
      </p:sp>
      <p:sp>
        <p:nvSpPr>
          <p:cNvPr id="5" name="layout1_shape3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layout1_shape4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layout1_shape5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layout1_shape6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2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2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3_shape1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>
            <a:solidFill>
              <a:schemeClr val="accent6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4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4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layout4_shape3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layout4_shape4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layout4_shape5"/>
          <p:cNvSpPr>
            <a:spLocks noGrp="1"/>
          </p:cNvSpPr>
          <p:nvPr>
            <p:ph type="title"/>
          </p:nvPr>
        </p:nvSpPr>
        <p:spPr>
          <a:xfrm>
            <a:off x="683568" y="709712"/>
            <a:ext cx="7776864" cy="2431256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endParaRPr/>
          </a:p>
        </p:txBody>
      </p:sp>
      <p:sp>
        <p:nvSpPr>
          <p:cNvPr id="8" name="layout4_shape6"/>
          <p:cNvSpPr>
            <a:spLocks noGrp="1"/>
          </p:cNvSpPr>
          <p:nvPr>
            <p:ph type="body" idx="1"/>
          </p:nvPr>
        </p:nvSpPr>
        <p:spPr>
          <a:xfrm>
            <a:off x="683568" y="3441502"/>
            <a:ext cx="7776864" cy="6397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부제목</a:t>
            </a:r>
          </a:p>
        </p:txBody>
      </p:sp>
      <p:sp>
        <p:nvSpPr>
          <p:cNvPr id="9" name="layout4_shape7"/>
          <p:cNvSpPr>
            <a:spLocks noGrp="1"/>
          </p:cNvSpPr>
          <p:nvPr>
            <p:ph type="body" sz="quarter" idx="3"/>
          </p:nvPr>
        </p:nvSpPr>
        <p:spPr>
          <a:xfrm>
            <a:off x="683568" y="4437113"/>
            <a:ext cx="7776863" cy="36004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000" b="1">
                <a:solidFill>
                  <a:schemeClr val="bg1"/>
                </a:solidFill>
                <a:latin typeface="나눔고딕"/>
                <a:ea typeface="나눔고딕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텍스트를</a:t>
            </a:r>
            <a:r>
              <a:rPr lang="en-US" altLang="en-US"/>
              <a:t> </a:t>
            </a:r>
            <a:r>
              <a:rPr lang="ko-KR" altLang="en-US"/>
              <a:t>입력합니다</a:t>
            </a:r>
            <a:r>
              <a:rPr lang="en-US" altLang="ko-KR"/>
              <a:t>.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5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layout5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layout5_shape3"/>
          <p:cNvSpPr>
            <a:spLocks noGrp="1"/>
          </p:cNvSpPr>
          <p:nvPr>
            <p:ph type="title"/>
          </p:nvPr>
        </p:nvSpPr>
        <p:spPr>
          <a:xfrm>
            <a:off x="683568" y="709712"/>
            <a:ext cx="7632848" cy="2359248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6_shape1"/>
          <p:cNvSpPr>
            <a:spLocks noGrp="1"/>
          </p:cNvSpPr>
          <p:nvPr>
            <p:ph type="title"/>
          </p:nvPr>
        </p:nvSpPr>
        <p:spPr>
          <a:xfrm>
            <a:off x="457200" y="463972"/>
            <a:ext cx="8229600" cy="1152128"/>
          </a:xfrm>
          <a:prstGeom prst="rect">
            <a:avLst/>
          </a:prstGeom>
        </p:spPr>
        <p:txBody>
          <a:bodyPr anchor="t"/>
          <a:lstStyle>
            <a:lvl1pPr algn="l">
              <a:defRPr sz="3000" b="1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</a:defRPr>
            </a:lvl1pPr>
          </a:lstStyle>
          <a:p>
            <a:r>
              <a:rPr lang="ko-KR" altLang="en-US"/>
              <a:t>제목을</a:t>
            </a:r>
            <a:r>
              <a:rPr lang="en-US" altLang="en-US"/>
              <a:t> </a:t>
            </a:r>
            <a:r>
              <a:rPr lang="ko-KR" altLang="en-US"/>
              <a:t>입력하십시오</a:t>
            </a:r>
            <a:r>
              <a:rPr lang="en-US" altLang="en-US"/>
              <a:t> </a:t>
            </a:r>
            <a:endParaRPr/>
          </a:p>
        </p:txBody>
      </p:sp>
      <p:sp>
        <p:nvSpPr>
          <p:cNvPr id="4" name="layout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>
            <a:solidFill>
              <a:schemeClr val="accent6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yout8_shape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lIns="91440" tIns="45720" rIns="91440" bIns="45720" anchor="ctr"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r>
              <a:rPr lang="ko-KR" altLang="en-US">
                <a:latin typeface="나눔고딕"/>
                <a:ea typeface="나눔고딕"/>
              </a:rPr>
              <a:t>마스터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제목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스타일</a:t>
            </a:r>
            <a:r>
              <a:rPr lang="en-US" altLang="en-US">
                <a:latin typeface="나눔고딕"/>
                <a:ea typeface="나눔고딕"/>
              </a:rPr>
              <a:t> </a:t>
            </a:r>
            <a:r>
              <a:rPr lang="ko-KR" altLang="en-US">
                <a:latin typeface="나눔고딕"/>
                <a:ea typeface="나눔고딕"/>
              </a:rPr>
              <a:t>편집</a:t>
            </a:r>
            <a:endParaRPr>
              <a:latin typeface="나눔고딕"/>
              <a:ea typeface="나눔고딕"/>
            </a:endParaRPr>
          </a:p>
        </p:txBody>
      </p:sp>
      <p:sp>
        <p:nvSpPr>
          <p:cNvPr id="4" name="layout8_shape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>
              <a:buNone/>
            </a:pP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마스터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부제목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스타일</a:t>
            </a:r>
            <a:r>
              <a:rPr lang="en-US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rPr>
              <a:t>편집</a:t>
            </a:r>
            <a:endParaRPr>
              <a:solidFill>
                <a:schemeClr val="tx1">
                  <a:tint val="75000"/>
                </a:schemeClr>
              </a:solidFill>
              <a:latin typeface="나눔고딕"/>
              <a:ea typeface="나눔고딕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ster1_shape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r>
              <a:rPr lang="ko-KR" altLang="en-US"/>
              <a:t>마스터</a:t>
            </a:r>
            <a:r>
              <a:rPr lang="en-US" altLang="en-US"/>
              <a:t> </a:t>
            </a:r>
            <a:r>
              <a:rPr lang="ko-KR" altLang="en-US"/>
              <a:t>제목</a:t>
            </a:r>
            <a:r>
              <a:rPr lang="en-US" altLang="en-US"/>
              <a:t> </a:t>
            </a:r>
            <a:r>
              <a:rPr lang="ko-KR" altLang="en-US"/>
              <a:t>스타일</a:t>
            </a:r>
            <a:r>
              <a:rPr lang="en-US" altLang="en-US"/>
              <a:t> </a:t>
            </a:r>
            <a:r>
              <a:rPr lang="ko-KR" altLang="en-US"/>
              <a:t>편집</a:t>
            </a:r>
            <a:endParaRPr/>
          </a:p>
        </p:txBody>
      </p:sp>
      <p:sp>
        <p:nvSpPr>
          <p:cNvPr id="4" name="master1_shape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ko-KR" altLang="en-US"/>
              <a:t>마스터</a:t>
            </a:r>
            <a:r>
              <a:rPr lang="en-US" altLang="en-US"/>
              <a:t> </a:t>
            </a:r>
            <a:r>
              <a:rPr lang="ko-KR" altLang="en-US"/>
              <a:t>텍스트</a:t>
            </a:r>
            <a:r>
              <a:rPr lang="en-US" altLang="en-US"/>
              <a:t> </a:t>
            </a:r>
            <a:r>
              <a:rPr lang="ko-KR" altLang="en-US"/>
              <a:t>스타일을</a:t>
            </a:r>
            <a:r>
              <a:rPr lang="en-US" altLang="en-US"/>
              <a:t> </a:t>
            </a:r>
            <a:r>
              <a:rPr lang="ko-KR" altLang="en-US"/>
              <a:t>편집합니다</a:t>
            </a:r>
          </a:p>
          <a:p>
            <a:pPr lvl="1"/>
            <a:r>
              <a:rPr lang="ko-KR" altLang="en-US"/>
              <a:t>둘째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2"/>
            <a:r>
              <a:rPr lang="ko-KR" altLang="en-US"/>
              <a:t>셋째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3"/>
            <a:r>
              <a:rPr lang="ko-KR" altLang="en-US"/>
              <a:t>넷째</a:t>
            </a:r>
            <a:r>
              <a:rPr lang="en-US" altLang="en-US"/>
              <a:t> </a:t>
            </a:r>
            <a:r>
              <a:rPr lang="ko-KR" altLang="en-US"/>
              <a:t>수준</a:t>
            </a:r>
          </a:p>
          <a:p>
            <a:pPr lvl="4"/>
            <a:r>
              <a:rPr lang="ko-KR" altLang="en-US"/>
              <a:t>다섯째</a:t>
            </a:r>
            <a:r>
              <a:rPr lang="en-US" altLang="en-US"/>
              <a:t> </a:t>
            </a:r>
            <a:r>
              <a:rPr lang="ko-KR" altLang="en-US"/>
              <a:t>수준</a:t>
            </a:r>
            <a:endParaRPr/>
          </a:p>
        </p:txBody>
      </p:sp>
      <p:sp>
        <p:nvSpPr>
          <p:cNvPr id="5" name="master1_shape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4BEDD84E-25D4-4983-8AA1-2863C96F08D9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algn="r"/>
              <a:t>‹#›</a:t>
            </a:fld>
            <a:endParaRPr sz="120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914400" latinLnBrk="1"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나눔고딕"/>
          <a:ea typeface="나눔고딕"/>
          <a:cs typeface="+mj-cs"/>
        </a:defRPr>
      </a:lvl1pPr>
    </p:titleStyle>
    <p:bodyStyle>
      <a:lvl1pPr marL="342900" indent="-342900" algn="l" defTabSz="914400" latinLnBrk="1">
        <a:spcBef>
          <a:spcPct val="20000"/>
        </a:spcBef>
        <a:buNone/>
        <a:defRPr sz="32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latinLnBrk="1">
        <a:spcBef>
          <a:spcPct val="20000"/>
        </a:spcBef>
        <a:buNone/>
        <a:defRPr sz="28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latinLnBrk="1">
        <a:spcBef>
          <a:spcPct val="20000"/>
        </a:spcBef>
        <a:buNone/>
        <a:defRPr sz="24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latinLnBrk="1">
        <a:spcBef>
          <a:spcPct val="20000"/>
        </a:spcBef>
        <a:buNone/>
        <a:defRPr sz="20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latinLnBrk="1">
        <a:spcBef>
          <a:spcPct val="20000"/>
        </a:spcBef>
        <a:buNone/>
        <a:defRPr sz="2000" b="1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latinLnBrk="1">
        <a:spcBef>
          <a:spcPct val="20000"/>
        </a:spcBef>
        <a:buFont typeface="Arial" pitchFamily="2" charset="2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latinLnBrk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1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1_shape3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128792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lnSpc>
                <a:spcPts val="5600"/>
              </a:lnSpc>
              <a:spcBef>
                <a:spcPct val="0"/>
              </a:spcBef>
              <a:buNone/>
            </a:pPr>
            <a:r>
              <a:rPr lang="en-US" altLang="ko-KR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Inside support</a:t>
            </a:r>
            <a:r>
              <a:rPr lang="ko-KR" altLang="en-US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 </a:t>
            </a:r>
            <a:r>
              <a:rPr lang="en-US" altLang="ko-KR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manual</a:t>
            </a:r>
            <a:r>
              <a:rPr lang="ko-KR" altLang="en-US" sz="4800" spc="-15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 </a:t>
            </a:r>
            <a:r>
              <a:rPr lang="en-US" altLang="ko-KR" sz="4800" b="1" kern="1200" spc="-15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4800" b="1" kern="1200" spc="-15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</a:br>
            <a:endParaRPr sz="48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1_shape4"/>
          <p:cNvSpPr>
            <a:spLocks noGrp="1"/>
          </p:cNvSpPr>
          <p:nvPr>
            <p:ph type="subTitle" idx="1"/>
          </p:nvPr>
        </p:nvSpPr>
        <p:spPr>
          <a:xfrm>
            <a:off x="755576" y="4437112"/>
            <a:ext cx="2192288" cy="7920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buNone/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작성자 </a:t>
            </a:r>
            <a:r>
              <a:rPr lang="en-US" altLang="ko-KR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: </a:t>
            </a: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홍희마케팅 대표 박준홍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1_shape6"/>
          <p:cNvSpPr/>
          <p:nvPr/>
        </p:nvSpPr>
        <p:spPr>
          <a:xfrm>
            <a:off x="539552" y="3284984"/>
            <a:ext cx="8064896" cy="1008112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lide1_shape7"/>
          <p:cNvSpPr/>
          <p:nvPr/>
        </p:nvSpPr>
        <p:spPr>
          <a:xfrm>
            <a:off x="539552" y="4293096"/>
            <a:ext cx="8064896" cy="651806"/>
          </a:xfrm>
          <a:prstGeom prst="rect">
            <a:avLst/>
          </a:prstGeom>
          <a:noFill/>
          <a:ln w="1270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lide1_shape9"/>
          <p:cNvSpPr/>
          <p:nvPr/>
        </p:nvSpPr>
        <p:spPr>
          <a:xfrm>
            <a:off x="7596336" y="4437112"/>
            <a:ext cx="2192288" cy="79208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lvl="0" indent="0" algn="l" defTabSz="914400" latinLnBrk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2023.05.17</a:t>
            </a:r>
            <a:endParaRPr sz="10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slide1_shape10"/>
          <p:cNvSpPr/>
          <p:nvPr/>
        </p:nvSpPr>
        <p:spPr>
          <a:xfrm>
            <a:off x="755576" y="3355936"/>
            <a:ext cx="2448272" cy="79314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lvl="0">
              <a:lnSpc>
                <a:spcPts val="5600"/>
              </a:lnSpc>
              <a:spcBef>
                <a:spcPct val="0"/>
              </a:spcBef>
            </a:pPr>
            <a:r>
              <a:rPr lang="en-US" altLang="ko-KR" b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Business manual</a:t>
            </a:r>
            <a:endParaRPr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HY강B" pitchFamily="18" charset="-127"/>
              <a:ea typeface="HY강B" pitchFamily="18" charset="-127"/>
              <a:cs typeface="+mj-cs"/>
            </a:endParaRPr>
          </a:p>
        </p:txBody>
      </p:sp>
      <p:pic>
        <p:nvPicPr>
          <p:cNvPr id="15" name="그림 14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4" name="직사각형 13"/>
          <p:cNvSpPr/>
          <p:nvPr/>
        </p:nvSpPr>
        <p:spPr>
          <a:xfrm>
            <a:off x="3419872" y="2564904"/>
            <a:ext cx="2448272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대외비</a:t>
            </a:r>
            <a:endParaRPr lang="ko-KR" altLang="en-US" sz="280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2_shape1"/>
          <p:cNvSpPr/>
          <p:nvPr/>
        </p:nvSpPr>
        <p:spPr>
          <a:xfrm>
            <a:off x="-1588" y="5405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2_shape2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2880320" cy="576064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2400" b="1" kern="1200">
                <a:solidFill>
                  <a:schemeClr val="bg1"/>
                </a:solidFill>
                <a:latin typeface="나눔고딕"/>
                <a:ea typeface="나눔고딕"/>
                <a:cs typeface="+mj-cs"/>
              </a:rPr>
              <a:t>목차</a:t>
            </a:r>
            <a:endParaRPr sz="2400" b="1" kern="1200">
              <a:solidFill>
                <a:schemeClr val="bg1"/>
              </a:solidFill>
              <a:latin typeface="나눔고딕"/>
              <a:ea typeface="나눔고딕"/>
              <a:cs typeface="+mj-cs"/>
            </a:endParaRPr>
          </a:p>
        </p:txBody>
      </p:sp>
      <p:sp>
        <p:nvSpPr>
          <p:cNvPr id="6" name="slide2_shape4"/>
          <p:cNvSpPr/>
          <p:nvPr/>
        </p:nvSpPr>
        <p:spPr>
          <a:xfrm>
            <a:off x="5796136" y="2489500"/>
            <a:ext cx="2808312" cy="9268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</a:rPr>
              <a:t>3-1</a:t>
            </a:r>
            <a:r>
              <a:rPr lang="ko-KR" altLang="en-US" sz="1100" spc="-20" smtClean="0">
                <a:solidFill>
                  <a:schemeClr val="bg1"/>
                </a:solidFill>
              </a:rPr>
              <a:t> 네이버 단체계정 검색 및 생성 </a:t>
            </a:r>
            <a:endParaRPr lang="en-US" altLang="ko-KR" sz="1100" spc="-20" smtClean="0">
              <a:solidFill>
                <a:schemeClr val="bg1"/>
              </a:solidFill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3-2 </a:t>
            </a:r>
            <a:r>
              <a:rPr lang="ko-KR" alt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계약서 작성</a:t>
            </a:r>
            <a:endParaRPr lang="en-US" altLang="ko-KR" sz="1100" spc="-20" dirty="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3-3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환불정책</a:t>
            </a:r>
            <a:endParaRPr sz="1100" kern="1200" spc="-20" dirty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2_shape8"/>
          <p:cNvSpPr/>
          <p:nvPr/>
        </p:nvSpPr>
        <p:spPr>
          <a:xfrm>
            <a:off x="5796136" y="3416300"/>
            <a:ext cx="2880320" cy="50939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4</a:t>
            </a:r>
            <a:r>
              <a:rPr lang="en-US" altLang="ko-KR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-1 </a:t>
            </a:r>
            <a:r>
              <a:rPr lang="ko-KR" alt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지원인력</a:t>
            </a:r>
            <a:endParaRPr lang="en-US" altLang="ko-KR" sz="1100" kern="1200" spc="-20" dirty="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4-2 </a:t>
            </a:r>
            <a:r>
              <a:rPr lang="ko-KR" alt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지원업무 범위</a:t>
            </a:r>
            <a:endParaRPr sz="1100" kern="1200" spc="-20" dirty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slide2_shape12"/>
          <p:cNvSpPr/>
          <p:nvPr/>
        </p:nvSpPr>
        <p:spPr>
          <a:xfrm>
            <a:off x="5796136" y="1564939"/>
            <a:ext cx="2808312" cy="39131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2</a:t>
            </a:r>
            <a:r>
              <a:rPr lang="en-US" altLang="ko-KR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-1 </a:t>
            </a:r>
            <a:r>
              <a:rPr lang="ko-KR" alt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상품설명</a:t>
            </a:r>
            <a:endParaRPr lang="en-US" altLang="ko-KR" sz="1100" kern="1200" spc="-20" dirty="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2-2 </a:t>
            </a:r>
            <a:r>
              <a:rPr lang="ko-KR" alt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상품가격</a:t>
            </a:r>
            <a:endParaRPr lang="en-US" altLang="ko-KR" sz="1100" spc="-20" dirty="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2-3 </a:t>
            </a:r>
            <a:r>
              <a:rPr lang="ko-KR" alt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경쟁사 분석</a:t>
            </a:r>
            <a:endParaRPr sz="1100" kern="1200" spc="-20" dirty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2_shape16"/>
          <p:cNvSpPr/>
          <p:nvPr/>
        </p:nvSpPr>
        <p:spPr>
          <a:xfrm>
            <a:off x="5787327" y="4127394"/>
            <a:ext cx="2736304" cy="51838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5-1</a:t>
            </a:r>
            <a:r>
              <a:rPr lang="ko-KR" alt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 영업 시 고지 사항</a:t>
            </a:r>
            <a:endParaRPr lang="en-US" altLang="ko-KR" sz="1100" spc="-20" dirty="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dirty="0" smtClean="0">
                <a:solidFill>
                  <a:schemeClr val="bg1"/>
                </a:solidFill>
                <a:latin typeface="나눔고딕"/>
                <a:ea typeface="나눔고딕"/>
              </a:rPr>
              <a:t>5</a:t>
            </a:r>
            <a:r>
              <a:rPr 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-2 </a:t>
            </a:r>
            <a:r>
              <a:rPr lang="ko-KR" altLang="en-US" sz="1100" kern="1200" spc="-20" dirty="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계약 시 고지 사항</a:t>
            </a:r>
            <a:endParaRPr sz="1100" kern="1200" spc="-20" dirty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pic>
        <p:nvPicPr>
          <p:cNvPr id="23" name="그림 22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36" name="slide2_shape16"/>
          <p:cNvSpPr/>
          <p:nvPr/>
        </p:nvSpPr>
        <p:spPr>
          <a:xfrm>
            <a:off x="5799866" y="4842129"/>
            <a:ext cx="2916832" cy="37437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6-1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계약서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6-2 AI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블로그 계정 수락서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6-3 AI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블로그 환불금 요청서</a:t>
            </a:r>
            <a:endParaRPr lang="en-US" altLang="ko-KR" sz="1100" spc="-20" dirty="0" smtClean="0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sp>
        <p:nvSpPr>
          <p:cNvPr id="25" name="slide2_shape11"/>
          <p:cNvSpPr/>
          <p:nvPr/>
        </p:nvSpPr>
        <p:spPr>
          <a:xfrm>
            <a:off x="2699792" y="666226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0" lvl="0" indent="0" algn="l" defTabSz="914400" latinLnBrk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  <a:tabLst/>
            </a:pPr>
            <a:r>
              <a:rPr lang="en-US" altLang="ko-KR" sz="1400" b="1" i="0" strike="noStrike" kern="1200" cap="none" spc="-2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"/>
                <a:ea typeface="나눔고딕"/>
                <a:cs typeface="+mn-cs"/>
              </a:rPr>
              <a:t>0</a:t>
            </a:r>
            <a:r>
              <a:rPr lang="en-US" altLang="ko-KR" sz="1400" b="1" spc="-20" smtClean="0">
                <a:solidFill>
                  <a:schemeClr val="bg1"/>
                </a:solidFill>
                <a:latin typeface="나눔고딕"/>
                <a:ea typeface="나눔고딕"/>
              </a:rPr>
              <a:t>1 </a:t>
            </a:r>
            <a:r>
              <a:rPr lang="ko-KR" altLang="en-US" sz="1400" b="1" spc="-20" smtClean="0">
                <a:solidFill>
                  <a:schemeClr val="bg1"/>
                </a:solidFill>
                <a:latin typeface="나눔고딕"/>
                <a:ea typeface="나눔고딕"/>
              </a:rPr>
              <a:t>영업정책</a:t>
            </a:r>
            <a:endParaRPr sz="1400" b="1" i="0" strike="noStrike" kern="1200" cap="none" spc="-20" baseline="0">
              <a:ln>
                <a:noFill/>
              </a:ln>
              <a:solidFill>
                <a:schemeClr val="bg1"/>
              </a:solidFill>
              <a:effectLst/>
              <a:latin typeface="나눔고딕"/>
              <a:ea typeface="나눔고딕"/>
              <a:cs typeface="+mn-cs"/>
            </a:endParaRPr>
          </a:p>
        </p:txBody>
      </p:sp>
      <p:sp>
        <p:nvSpPr>
          <p:cNvPr id="26" name="slide2_shape12"/>
          <p:cNvSpPr/>
          <p:nvPr/>
        </p:nvSpPr>
        <p:spPr>
          <a:xfrm>
            <a:off x="5796136" y="620688"/>
            <a:ext cx="2808312" cy="86409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1-1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영업권 정의</a:t>
            </a:r>
            <a:endParaRPr lang="en-US" altLang="ko-KR" sz="1100" kern="1200" spc="-20" smtClean="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1-2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영업공통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 marL="0" algn="l" defTabSz="914400" latinLnBrk="1">
              <a:lnSpc>
                <a:spcPct val="150000"/>
              </a:lnSpc>
            </a:pPr>
            <a:r>
              <a:rPr 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1-3 </a:t>
            </a:r>
            <a:r>
              <a:rPr lang="ko-KR" altLang="en-US" sz="1100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영업 수수료 정책</a:t>
            </a:r>
            <a:endParaRPr sz="1100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0" name="slide2_shape16"/>
          <p:cNvSpPr/>
          <p:nvPr/>
        </p:nvSpPr>
        <p:spPr>
          <a:xfrm>
            <a:off x="5796136" y="5762486"/>
            <a:ext cx="2304256" cy="67815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0" algn="l" defTabSz="914400" latinLnBrk="1"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7-1 </a:t>
            </a:r>
            <a:r>
              <a:rPr lang="ko-KR" altLang="en-US" sz="1100" spc="-20" smtClean="0">
                <a:solidFill>
                  <a:schemeClr val="bg1"/>
                </a:solidFill>
                <a:latin typeface="나눔고딕"/>
                <a:ea typeface="나눔고딕"/>
              </a:rPr>
              <a:t>블로그 정의</a:t>
            </a:r>
            <a:endParaRPr lang="en-US" altLang="ko-KR" sz="1100" spc="-20" smtClean="0">
              <a:solidFill>
                <a:schemeClr val="bg1"/>
              </a:solidFill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</a:pPr>
            <a:r>
              <a:rPr lang="en-US" altLang="ko-KR" sz="1100" spc="-20" smtClean="0">
                <a:solidFill>
                  <a:schemeClr val="bg1"/>
                </a:solidFill>
              </a:rPr>
              <a:t>7-1  </a:t>
            </a:r>
            <a:r>
              <a:rPr lang="ko-KR" altLang="en-US" sz="1100" spc="-20" smtClean="0">
                <a:solidFill>
                  <a:schemeClr val="bg1"/>
                </a:solidFill>
              </a:rPr>
              <a:t>블로그 </a:t>
            </a:r>
            <a:r>
              <a:rPr lang="en-US" altLang="ko-KR" sz="1100" smtClean="0">
                <a:solidFill>
                  <a:schemeClr val="bg1"/>
                </a:solidFill>
                <a:ea typeface="나눔고딕 ExtraBold"/>
              </a:rPr>
              <a:t>scrip</a:t>
            </a:r>
            <a:endParaRPr lang="en-US" altLang="ko-KR" sz="1100" spc="-20" smtClean="0">
              <a:solidFill>
                <a:schemeClr val="bg1"/>
              </a:solidFill>
            </a:endParaRPr>
          </a:p>
          <a:p>
            <a:pPr marL="0" algn="l" defTabSz="914400" latinLnBrk="1">
              <a:lnSpc>
                <a:spcPct val="150000"/>
              </a:lnSpc>
            </a:pPr>
            <a:endParaRPr lang="en-US" altLang="ko-KR" sz="1100" spc="-20" dirty="0" smtClean="0">
              <a:solidFill>
                <a:schemeClr val="bg1"/>
              </a:solidFill>
              <a:latin typeface="나눔고딕"/>
              <a:ea typeface="나눔고딕"/>
            </a:endParaRPr>
          </a:p>
        </p:txBody>
      </p:sp>
      <p:cxnSp>
        <p:nvCxnSpPr>
          <p:cNvPr id="34" name="slide2_shape13"/>
          <p:cNvCxnSpPr/>
          <p:nvPr/>
        </p:nvCxnSpPr>
        <p:spPr>
          <a:xfrm>
            <a:off x="2771800" y="1512216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lide2_shape14"/>
          <p:cNvCxnSpPr/>
          <p:nvPr/>
        </p:nvCxnSpPr>
        <p:spPr>
          <a:xfrm>
            <a:off x="5868144" y="1512216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lide2_shape13"/>
          <p:cNvCxnSpPr/>
          <p:nvPr/>
        </p:nvCxnSpPr>
        <p:spPr>
          <a:xfrm>
            <a:off x="2771800" y="2480196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lide2_shape14"/>
          <p:cNvCxnSpPr/>
          <p:nvPr/>
        </p:nvCxnSpPr>
        <p:spPr>
          <a:xfrm>
            <a:off x="5868144" y="2480196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lide2_shape13"/>
          <p:cNvCxnSpPr/>
          <p:nvPr/>
        </p:nvCxnSpPr>
        <p:spPr>
          <a:xfrm>
            <a:off x="2771800" y="3421640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lide2_shape14"/>
          <p:cNvCxnSpPr/>
          <p:nvPr/>
        </p:nvCxnSpPr>
        <p:spPr>
          <a:xfrm>
            <a:off x="5868144" y="3421640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lide2_shape13"/>
          <p:cNvCxnSpPr/>
          <p:nvPr/>
        </p:nvCxnSpPr>
        <p:spPr>
          <a:xfrm>
            <a:off x="2771800" y="4069712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lide2_shape14"/>
          <p:cNvCxnSpPr/>
          <p:nvPr/>
        </p:nvCxnSpPr>
        <p:spPr>
          <a:xfrm>
            <a:off x="5868144" y="4069712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lide2_shape13"/>
          <p:cNvCxnSpPr/>
          <p:nvPr/>
        </p:nvCxnSpPr>
        <p:spPr>
          <a:xfrm>
            <a:off x="2771800" y="4797152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lide2_shape14"/>
          <p:cNvCxnSpPr/>
          <p:nvPr/>
        </p:nvCxnSpPr>
        <p:spPr>
          <a:xfrm>
            <a:off x="5868144" y="4797152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lide2_shape13"/>
          <p:cNvCxnSpPr/>
          <p:nvPr/>
        </p:nvCxnSpPr>
        <p:spPr>
          <a:xfrm>
            <a:off x="2771800" y="5711972"/>
            <a:ext cx="2952328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lide2_shape14"/>
          <p:cNvCxnSpPr/>
          <p:nvPr/>
        </p:nvCxnSpPr>
        <p:spPr>
          <a:xfrm>
            <a:off x="5868144" y="5711972"/>
            <a:ext cx="2780279" cy="0"/>
          </a:xfrm>
          <a:prstGeom prst="line">
            <a:avLst/>
          </a:prstGeom>
          <a:ln w="76200" cap="flat">
            <a:solidFill>
              <a:schemeClr val="bg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lide2_shape11"/>
          <p:cNvSpPr/>
          <p:nvPr/>
        </p:nvSpPr>
        <p:spPr>
          <a:xfrm>
            <a:off x="2699792" y="2606106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03  </a:t>
            </a:r>
            <a:r>
              <a:rPr lang="ko-KR" altLang="en-US" sz="1400" b="1" spc="-20" smtClean="0">
                <a:solidFill>
                  <a:schemeClr val="bg1"/>
                </a:solidFill>
              </a:rPr>
              <a:t>가입방법</a:t>
            </a:r>
            <a:endParaRPr lang="ko-KR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54" name="slide2_shape11"/>
          <p:cNvSpPr/>
          <p:nvPr/>
        </p:nvSpPr>
        <p:spPr>
          <a:xfrm>
            <a:off x="2699792" y="1616100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02</a:t>
            </a:r>
            <a:r>
              <a:rPr lang="ko-KR" altLang="en-US" sz="1400" b="1" spc="-20" smtClean="0">
                <a:solidFill>
                  <a:schemeClr val="bg1"/>
                </a:solidFill>
              </a:rPr>
              <a:t> 상품구성</a:t>
            </a:r>
            <a:endParaRPr lang="ko-KR" altLang="en-US" sz="1400" b="1" spc="-20">
              <a:solidFill>
                <a:schemeClr val="bg1"/>
              </a:solidFill>
            </a:endParaRPr>
          </a:p>
        </p:txBody>
      </p:sp>
      <p:sp>
        <p:nvSpPr>
          <p:cNvPr id="55" name="slide2_shape11"/>
          <p:cNvSpPr/>
          <p:nvPr/>
        </p:nvSpPr>
        <p:spPr>
          <a:xfrm>
            <a:off x="2699792" y="3565656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04  </a:t>
            </a:r>
            <a:r>
              <a:rPr lang="ko-KR" altLang="en-US" sz="1400" b="1" spc="-20" smtClean="0">
                <a:solidFill>
                  <a:schemeClr val="bg1"/>
                </a:solidFill>
              </a:rPr>
              <a:t>영업지원</a:t>
            </a:r>
            <a:endParaRPr lang="ko-KR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58" name="slide2_shape11"/>
          <p:cNvSpPr/>
          <p:nvPr/>
        </p:nvSpPr>
        <p:spPr>
          <a:xfrm>
            <a:off x="2699792" y="4213728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05  </a:t>
            </a:r>
            <a:r>
              <a:rPr lang="ko-KR" altLang="en-US" sz="1400" b="1" spc="-20" smtClean="0">
                <a:solidFill>
                  <a:schemeClr val="bg1"/>
                </a:solidFill>
              </a:rPr>
              <a:t>고지사항</a:t>
            </a:r>
            <a:endParaRPr lang="ko-KR" altLang="en-US" sz="1400" b="1" spc="-20">
              <a:solidFill>
                <a:schemeClr val="bg1"/>
              </a:solidFill>
            </a:endParaRPr>
          </a:p>
        </p:txBody>
      </p:sp>
      <p:sp>
        <p:nvSpPr>
          <p:cNvPr id="59" name="slide2_shape11"/>
          <p:cNvSpPr/>
          <p:nvPr/>
        </p:nvSpPr>
        <p:spPr>
          <a:xfrm>
            <a:off x="2699792" y="4902114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06  </a:t>
            </a:r>
            <a:r>
              <a:rPr lang="ko-KR" altLang="en-US" sz="1400" b="1" smtClean="0">
                <a:solidFill>
                  <a:schemeClr val="bg1"/>
                </a:solidFill>
              </a:rPr>
              <a:t>문서 회신</a:t>
            </a:r>
            <a:endParaRPr lang="en-US" altLang="ko-KR" sz="1400" dirty="0" smtClean="0">
              <a:solidFill>
                <a:schemeClr val="bg1"/>
              </a:solidFill>
              <a:latin typeface="나눔고딕 ExtraBold"/>
              <a:ea typeface="나눔고딕 ExtraBold"/>
            </a:endParaRPr>
          </a:p>
        </p:txBody>
      </p:sp>
      <p:sp>
        <p:nvSpPr>
          <p:cNvPr id="60" name="slide2_shape11"/>
          <p:cNvSpPr/>
          <p:nvPr/>
        </p:nvSpPr>
        <p:spPr>
          <a:xfrm>
            <a:off x="2699792" y="5837882"/>
            <a:ext cx="1440160" cy="319908"/>
          </a:xfrm>
          <a:prstGeom prst="rect">
            <a:avLst/>
          </a:prstGeom>
        </p:spPr>
        <p:txBody>
          <a:bodyPr lIns="91440" tIns="45720" rIns="91440" bIns="45720"/>
          <a:lstStyle/>
          <a:p>
            <a:pPr>
              <a:spcBef>
                <a:spcPct val="20000"/>
              </a:spcBef>
            </a:pPr>
            <a:r>
              <a:rPr lang="en-US" altLang="ko-KR" sz="1400" b="1" spc="-20" smtClean="0">
                <a:solidFill>
                  <a:schemeClr val="bg1"/>
                </a:solidFill>
              </a:rPr>
              <a:t>07  </a:t>
            </a:r>
            <a:r>
              <a:rPr lang="en-US" altLang="ko-KR" sz="1400" b="1" smtClean="0">
                <a:solidFill>
                  <a:schemeClr val="bg1"/>
                </a:solidFill>
              </a:rPr>
              <a:t>TM </a:t>
            </a:r>
            <a:r>
              <a:rPr lang="en-US" altLang="ko-KR" sz="1400" b="1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scrip</a:t>
            </a:r>
            <a:r>
              <a:rPr lang="en-US" altLang="ko-KR" sz="1400" b="1" smtClean="0">
                <a:solidFill>
                  <a:schemeClr val="bg1"/>
                </a:solidFill>
              </a:rPr>
              <a:t> </a:t>
            </a:r>
            <a:endParaRPr lang="en-US" altLang="ko-KR" sz="1400" dirty="0" smtClean="0">
              <a:solidFill>
                <a:schemeClr val="bg1"/>
              </a:solidFill>
              <a:latin typeface="나눔고딕 ExtraBold"/>
              <a:ea typeface="나눔고딕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영업정책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01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영업정책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636912"/>
            <a:ext cx="7128792" cy="352839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영업권 정의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1-1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0" name="slide4_shape3"/>
          <p:cNvSpPr/>
          <p:nvPr/>
        </p:nvSpPr>
        <p:spPr>
          <a:xfrm>
            <a:off x="467544" y="2492896"/>
            <a:ext cx="7704856" cy="144016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전국 판매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상품으로 지사 계약을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했더라도 판매 권역은 전국으로 정한다</a:t>
            </a:r>
            <a:r>
              <a:rPr lang="en-US" altLang="ko-KR" sz="1200" kern="1200" spc="-20" dirty="0" smtClean="0">
                <a:latin typeface="나눔고딕"/>
                <a:ea typeface="나눔고딕"/>
              </a:rPr>
              <a:t>.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sz="1200" kern="1200" spc="-20" dirty="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본사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kern="1200" spc="-20" dirty="0" err="1" smtClean="0">
                <a:latin typeface="나눔고딕"/>
                <a:ea typeface="나눔고딕"/>
                <a:cs typeface="+mn-cs"/>
              </a:rPr>
              <a:t>홍희마케팅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]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에서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TM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팀을 통해 전국으로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AI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블로그를 홍보하여 계약을 원할 시 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smtClean="0">
                <a:latin typeface="나눔고딕"/>
                <a:ea typeface="나눔고딕"/>
              </a:rPr>
              <a:t>  해당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지역 </a:t>
            </a:r>
            <a:r>
              <a:rPr lang="ko-KR" altLang="en-US" sz="1200" spc="-20" err="1" smtClean="0">
                <a:latin typeface="나눔고딕"/>
                <a:ea typeface="나눔고딕"/>
              </a:rPr>
              <a:t>영업팀에게</a:t>
            </a:r>
            <a:r>
              <a:rPr lang="ko-KR" altLang="en-US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전달한다</a:t>
            </a:r>
            <a:r>
              <a:rPr lang="en-US" altLang="ko-KR" sz="1200" kern="1200" spc="-20" dirty="0" smtClean="0">
                <a:latin typeface="나눔고딕"/>
                <a:ea typeface="나눔고딕"/>
              </a:rPr>
              <a:t>. 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 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단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, TM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직원이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계약이 가능한 경우 직접 계약을 할 수 있다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영업권이 전국임을 감안하여 </a:t>
            </a:r>
            <a:r>
              <a:rPr lang="ko-KR" altLang="en-US" sz="1200" spc="-20" smtClean="0">
                <a:latin typeface="나눔고딕"/>
                <a:ea typeface="나눔고딕"/>
              </a:rPr>
              <a:t>영업권역 충돌 시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무조건 결제한 계약자를 우선으로 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  <a:endParaRPr sz="1200" kern="1200" spc="-20" dirty="0"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 dirty="0">
                <a:latin typeface="나눔고딕"/>
                <a:ea typeface="나눔고딕"/>
                <a:cs typeface="+mn-cs"/>
              </a:rPr>
              <a:t>     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23528" y="414908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2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spc="-20" dirty="0" err="1" smtClean="0">
                <a:latin typeface="나눔고딕"/>
                <a:ea typeface="나눔고딕"/>
              </a:rPr>
              <a:t>영업공통</a:t>
            </a:r>
            <a:r>
              <a:rPr lang="en-US" altLang="ko-KR" sz="1300" b="1" spc="-20" dirty="0" smtClean="0">
                <a:latin typeface="나눔고딕"/>
                <a:ea typeface="나눔고딕"/>
              </a:rPr>
              <a:t>[</a:t>
            </a:r>
            <a:r>
              <a:rPr lang="ko-KR" altLang="en-US" sz="1300" b="1" spc="-20" dirty="0" smtClean="0">
                <a:latin typeface="나눔고딕"/>
                <a:ea typeface="나눔고딕"/>
              </a:rPr>
              <a:t>필수</a:t>
            </a:r>
            <a:r>
              <a:rPr lang="en-US" altLang="ko-KR" sz="1300" b="1" spc="-20" dirty="0" smtClean="0">
                <a:latin typeface="나눔고딕"/>
                <a:ea typeface="나눔고딕"/>
              </a:rPr>
              <a:t>]</a:t>
            </a:r>
            <a:endParaRPr sz="1300" b="1" kern="1200" spc="-20" dirty="0">
              <a:latin typeface="나눔고딕"/>
              <a:ea typeface="나눔고딕"/>
            </a:endParaRPr>
          </a:p>
        </p:txBody>
      </p:sp>
      <p:sp>
        <p:nvSpPr>
          <p:cNvPr id="14" name="slide4_shape3"/>
          <p:cNvSpPr/>
          <p:nvPr/>
        </p:nvSpPr>
        <p:spPr>
          <a:xfrm>
            <a:off x="467544" y="4581128"/>
            <a:ext cx="7128792" cy="158417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본사에 정한 금액으로 판매한다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단</a:t>
            </a:r>
            <a:r>
              <a:rPr lang="en-US" altLang="ko-KR" sz="1200" spc="-20" dirty="0" smtClean="0">
                <a:latin typeface="나눔고딕"/>
                <a:ea typeface="나눔고딕"/>
              </a:rPr>
              <a:t>,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예외적인 일이 발행하면  본사 확인 후 판매할 수 있다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sz="1200" kern="1200" spc="-20" dirty="0" smtClean="0">
                <a:latin typeface="+mj-lt"/>
                <a:ea typeface="나눔고딕"/>
                <a:cs typeface="+mn-cs"/>
              </a:rPr>
              <a:t>-</a:t>
            </a:r>
            <a:r>
              <a:rPr lang="en-US" altLang="ko-KR" sz="1200" kern="1200" spc="-20" smtClean="0">
                <a:latin typeface="+mj-lt"/>
                <a:ea typeface="나눔고딕"/>
                <a:cs typeface="+mn-cs"/>
              </a:rPr>
              <a:t>back margin </a:t>
            </a:r>
            <a:r>
              <a:rPr lang="ko-KR" altLang="en-US" sz="1200" kern="1200" spc="-20" smtClean="0">
                <a:latin typeface="+mj-lt"/>
                <a:ea typeface="나눔고딕"/>
                <a:cs typeface="+mn-cs"/>
              </a:rPr>
              <a:t>영업을 </a:t>
            </a:r>
            <a:r>
              <a:rPr lang="ko-KR" altLang="en-US" sz="1200" kern="1200" spc="-20" dirty="0" smtClean="0">
                <a:latin typeface="+mj-lt"/>
                <a:ea typeface="나눔고딕"/>
                <a:cs typeface="+mn-cs"/>
              </a:rPr>
              <a:t>절대 금지한다</a:t>
            </a:r>
            <a:r>
              <a:rPr lang="en-US" altLang="ko-KR" sz="1200" spc="-20" dirty="0" smtClean="0">
                <a:latin typeface="+mj-lt"/>
              </a:rPr>
              <a:t>. </a:t>
            </a:r>
            <a:r>
              <a:rPr lang="en-US" altLang="ko-KR" sz="1200" spc="-20" dirty="0" smtClean="0"/>
              <a:t> back </a:t>
            </a:r>
            <a:r>
              <a:rPr lang="en-US" altLang="ko-KR" sz="1200" spc="-20" smtClean="0"/>
              <a:t>margin </a:t>
            </a:r>
            <a:r>
              <a:rPr lang="ko-KR" altLang="en-US" sz="1200" kern="1200" spc="-20" smtClean="0">
                <a:latin typeface="+mj-lt"/>
                <a:ea typeface="나눔고딕"/>
                <a:cs typeface="+mn-cs"/>
              </a:rPr>
              <a:t>영업 시 </a:t>
            </a:r>
            <a:r>
              <a:rPr lang="ko-KR" altLang="en-US" sz="1200" kern="1200" spc="-20" dirty="0" smtClean="0">
                <a:latin typeface="+mj-lt"/>
                <a:ea typeface="나눔고딕"/>
                <a:cs typeface="+mn-cs"/>
              </a:rPr>
              <a:t>계약을 즉시 해지한다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경쟁 업체에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AI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기술 및 정보를 알리지 않는다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본사가 정한 결제 수단 외  </a:t>
            </a:r>
            <a:r>
              <a:rPr lang="ko-KR" altLang="en-US" sz="1200" spc="-20" smtClean="0">
                <a:latin typeface="나눔고딕"/>
                <a:ea typeface="나눔고딕"/>
              </a:rPr>
              <a:t>다른 </a:t>
            </a:r>
            <a:r>
              <a:rPr lang="ko-KR" altLang="en-US" sz="1200" spc="-20" smtClean="0"/>
              <a:t>결제방식으로 진행하지 않는다</a:t>
            </a:r>
            <a:r>
              <a:rPr lang="en-US" altLang="ko-KR" sz="1200" spc="-20" smtClean="0"/>
              <a:t>.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-</a:t>
            </a:r>
            <a:r>
              <a:rPr lang="ko-KR" altLang="en-US" sz="1200" spc="-20" smtClean="0">
                <a:latin typeface="나눔고딕"/>
                <a:ea typeface="나눔고딕"/>
              </a:rPr>
              <a:t>매달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말 일 계약한 계약서는 본사로 우편 발송한다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sz="1200" kern="1200" spc="-20" dirty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 dirty="0">
                <a:latin typeface="나눔고딕"/>
                <a:ea typeface="나눔고딕"/>
                <a:cs typeface="+mn-cs"/>
              </a:rPr>
              <a:t>     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영업정책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636912"/>
            <a:ext cx="7128792" cy="352839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3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영업 수수료 정책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1-2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0" name="slide4_shape3"/>
          <p:cNvSpPr/>
          <p:nvPr/>
        </p:nvSpPr>
        <p:spPr>
          <a:xfrm>
            <a:off x="467544" y="2492896"/>
            <a:ext cx="7128792" cy="36004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dirty="0" smtClean="0">
                <a:ea typeface="나눔고딕"/>
                <a:cs typeface="+mn-cs"/>
              </a:rPr>
              <a:t>1)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영업자가 직접  신규 계약 한 건</a:t>
            </a:r>
            <a:endParaRPr lang="en-US" altLang="ko-KR" sz="1200" kern="1200" spc="-20" dirty="0" smtClean="0"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spc="-20" dirty="0" smtClean="0">
                <a:ea typeface="나눔고딕"/>
              </a:rPr>
              <a:t>-</a:t>
            </a:r>
            <a:r>
              <a:rPr lang="ko-KR" altLang="en-US" sz="1200" spc="-20" dirty="0" err="1" smtClean="0">
                <a:ea typeface="나눔고딕"/>
              </a:rPr>
              <a:t>블로그</a:t>
            </a:r>
            <a:r>
              <a:rPr lang="ko-KR" altLang="en-US" sz="1200" spc="-20" dirty="0" smtClean="0">
                <a:ea typeface="나눔고딕"/>
              </a:rPr>
              <a:t> 판매금액의 </a:t>
            </a:r>
            <a:r>
              <a:rPr lang="ko-KR" altLang="en-US" sz="1200" spc="-20" dirty="0" err="1" smtClean="0">
                <a:ea typeface="나눔고딕"/>
              </a:rPr>
              <a:t>공제비</a:t>
            </a:r>
            <a:r>
              <a:rPr lang="en-US" altLang="ko-KR" sz="1200" spc="-20" dirty="0" smtClean="0">
                <a:ea typeface="나눔고딕"/>
              </a:rPr>
              <a:t>[</a:t>
            </a:r>
            <a:r>
              <a:rPr lang="ko-KR" altLang="en-US" sz="1200" spc="-20" dirty="0" smtClean="0">
                <a:ea typeface="나눔고딕"/>
              </a:rPr>
              <a:t>부가세</a:t>
            </a:r>
            <a:r>
              <a:rPr lang="en-US" altLang="ko-KR" sz="1200" spc="-20" dirty="0" smtClean="0">
                <a:ea typeface="나눔고딕"/>
              </a:rPr>
              <a:t>+</a:t>
            </a:r>
            <a:r>
              <a:rPr lang="ko-KR" altLang="en-US" sz="1200" spc="-20" dirty="0" smtClean="0">
                <a:ea typeface="나눔고딕"/>
              </a:rPr>
              <a:t>카드수수료</a:t>
            </a:r>
            <a:r>
              <a:rPr lang="en-US" altLang="ko-KR" sz="1200" spc="-20" dirty="0" smtClean="0">
                <a:ea typeface="나눔고딕"/>
              </a:rPr>
              <a:t>+</a:t>
            </a:r>
            <a:r>
              <a:rPr lang="ko-KR" altLang="en-US" sz="1200" spc="-20" err="1" smtClean="0">
                <a:ea typeface="나눔고딕"/>
              </a:rPr>
              <a:t>개발기획비</a:t>
            </a:r>
            <a:r>
              <a:rPr lang="en-US" altLang="ko-KR" sz="1200" spc="-20" smtClean="0">
                <a:ea typeface="나눔고딕"/>
              </a:rPr>
              <a:t>11%]</a:t>
            </a:r>
            <a:r>
              <a:rPr lang="ko-KR" altLang="en-US" sz="1200" spc="-20" dirty="0" smtClean="0">
                <a:ea typeface="나눔고딕"/>
              </a:rPr>
              <a:t>를 제외한 금액의 </a:t>
            </a:r>
            <a:r>
              <a:rPr lang="en-US" altLang="ko-KR" sz="1200" spc="-20" dirty="0" smtClean="0">
                <a:ea typeface="나눔고딕"/>
              </a:rPr>
              <a:t>50%</a:t>
            </a:r>
            <a:r>
              <a:rPr lang="ko-KR" altLang="en-US" sz="1200" spc="-20" dirty="0" smtClean="0">
                <a:ea typeface="나눔고딕"/>
              </a:rPr>
              <a:t>를 지급한다</a:t>
            </a:r>
            <a:r>
              <a:rPr lang="en-US" altLang="ko-KR" sz="1200" spc="-20" dirty="0" smtClean="0">
                <a:ea typeface="나눔고딕"/>
              </a:rPr>
              <a:t>.</a:t>
            </a:r>
            <a:endParaRPr lang="en-US" altLang="en-US" sz="1200" spc="-20" dirty="0" smtClean="0"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kern="1200" spc="-20" dirty="0" smtClean="0">
                <a:ea typeface="나눔고딕"/>
                <a:cs typeface="+mn-cs"/>
              </a:rPr>
              <a:t>Ex.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공동주택 </a:t>
            </a:r>
            <a:r>
              <a:rPr lang="ko-KR" altLang="en-US" sz="1200" kern="1200" spc="-20" dirty="0" err="1" smtClean="0">
                <a:ea typeface="나눔고딕"/>
                <a:cs typeface="+mn-cs"/>
              </a:rPr>
              <a:t>블로그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 </a:t>
            </a:r>
            <a:r>
              <a:rPr lang="ko-KR" altLang="en-US" sz="1200" kern="1200" spc="-20" dirty="0" err="1" smtClean="0">
                <a:ea typeface="나눔고딕"/>
                <a:cs typeface="+mn-cs"/>
              </a:rPr>
              <a:t>판매시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 </a:t>
            </a:r>
            <a:r>
              <a:rPr lang="en-US" altLang="ko-KR" sz="1200" kern="1200" spc="-20" dirty="0" smtClean="0">
                <a:ea typeface="나눔고딕"/>
                <a:cs typeface="+mn-cs"/>
              </a:rPr>
              <a:t>55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만원 인 경우 </a:t>
            </a:r>
            <a:r>
              <a:rPr lang="en-US" altLang="ko-KR" sz="1200" kern="1200" spc="-20" dirty="0" smtClean="0">
                <a:ea typeface="나눔고딕"/>
                <a:cs typeface="+mn-cs"/>
              </a:rPr>
              <a:t>[</a:t>
            </a:r>
            <a:r>
              <a:rPr lang="ko-KR" altLang="en-US" sz="1200" kern="1200" spc="-20" dirty="0" err="1" smtClean="0">
                <a:ea typeface="나눔고딕"/>
                <a:cs typeface="+mn-cs"/>
              </a:rPr>
              <a:t>공제비</a:t>
            </a:r>
            <a:r>
              <a:rPr lang="en-US" altLang="ko-KR" sz="1200" kern="1200" spc="-20" dirty="0" smtClean="0">
                <a:ea typeface="나눔고딕"/>
                <a:cs typeface="+mn-cs"/>
              </a:rPr>
              <a:t>-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부가세</a:t>
            </a:r>
            <a:r>
              <a:rPr lang="en-US" altLang="ko-KR" sz="1200" kern="1200" spc="-20" dirty="0" smtClean="0">
                <a:ea typeface="나눔고딕"/>
                <a:cs typeface="+mn-cs"/>
              </a:rPr>
              <a:t>5</a:t>
            </a:r>
            <a:r>
              <a:rPr lang="ko-KR" altLang="en-US" sz="1200" kern="1200" spc="-20" dirty="0" smtClean="0">
                <a:ea typeface="나눔고딕"/>
                <a:cs typeface="+mn-cs"/>
              </a:rPr>
              <a:t>만원</a:t>
            </a:r>
            <a:r>
              <a:rPr lang="en-US" altLang="ko-KR" sz="1200" kern="1200" spc="-20" smtClean="0">
                <a:ea typeface="나눔고딕"/>
                <a:cs typeface="+mn-cs"/>
              </a:rPr>
              <a:t>, </a:t>
            </a:r>
            <a:r>
              <a:rPr lang="ko-KR" altLang="en-US" sz="1200" kern="1200" spc="-20" smtClean="0">
                <a:ea typeface="나눔고딕"/>
                <a:cs typeface="+mn-cs"/>
              </a:rPr>
              <a:t>카드수수료</a:t>
            </a:r>
            <a:r>
              <a:rPr lang="en-US" altLang="ko-KR" sz="1200" spc="-20" smtClean="0">
                <a:ea typeface="나눔고딕"/>
              </a:rPr>
              <a:t>2</a:t>
            </a:r>
            <a:r>
              <a:rPr lang="ko-KR" altLang="en-US" sz="1200" kern="1200" spc="-20" smtClean="0">
                <a:ea typeface="나눔고딕"/>
                <a:cs typeface="+mn-cs"/>
              </a:rPr>
              <a:t>만원</a:t>
            </a:r>
            <a:r>
              <a:rPr lang="en-US" altLang="ko-KR" sz="1200" kern="1200" spc="-20" smtClean="0">
                <a:ea typeface="나눔고딕"/>
                <a:cs typeface="+mn-cs"/>
              </a:rPr>
              <a:t>(</a:t>
            </a:r>
            <a:r>
              <a:rPr lang="ko-KR" altLang="en-US" sz="1200" kern="1200" spc="-20" smtClean="0">
                <a:ea typeface="나눔고딕"/>
                <a:cs typeface="+mn-cs"/>
              </a:rPr>
              <a:t>예상</a:t>
            </a:r>
            <a:r>
              <a:rPr lang="en-US" altLang="ko-KR" sz="1200" kern="1200" spc="-20" smtClean="0">
                <a:ea typeface="나눔고딕"/>
                <a:cs typeface="+mn-cs"/>
              </a:rPr>
              <a:t>),</a:t>
            </a:r>
            <a:r>
              <a:rPr lang="ko-KR" altLang="en-US" sz="1200" kern="1200" spc="-20" smtClean="0">
                <a:ea typeface="나눔고딕"/>
                <a:cs typeface="+mn-cs"/>
              </a:rPr>
              <a:t>개발기획비</a:t>
            </a:r>
            <a:r>
              <a:rPr lang="en-US" altLang="ko-KR" sz="1200" spc="-20" smtClean="0">
                <a:ea typeface="나눔고딕"/>
              </a:rPr>
              <a:t>5.5</a:t>
            </a:r>
            <a:r>
              <a:rPr lang="ko-KR" altLang="en-US" sz="1200" kern="1200" spc="-20" smtClean="0">
                <a:ea typeface="나눔고딕"/>
                <a:cs typeface="+mn-cs"/>
              </a:rPr>
              <a:t>만원</a:t>
            </a:r>
            <a:r>
              <a:rPr lang="en-US" altLang="ko-KR" sz="1200" kern="1200" spc="-20" dirty="0" smtClean="0">
                <a:ea typeface="나눔고딕"/>
                <a:cs typeface="+mn-cs"/>
              </a:rPr>
              <a:t>]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spc="-20" dirty="0" smtClean="0">
                <a:ea typeface="나눔고딕"/>
              </a:rPr>
              <a:t>      55</a:t>
            </a:r>
            <a:r>
              <a:rPr lang="ko-KR" altLang="en-US" sz="1200" spc="-20" dirty="0" smtClean="0">
                <a:ea typeface="나눔고딕"/>
              </a:rPr>
              <a:t>만원</a:t>
            </a:r>
            <a:r>
              <a:rPr lang="en-US" altLang="en-US" sz="1200" spc="-20" smtClean="0">
                <a:ea typeface="나눔고딕"/>
              </a:rPr>
              <a:t>-12.5</a:t>
            </a:r>
            <a:r>
              <a:rPr lang="ko-KR" altLang="en-US" sz="1200" spc="-20" smtClean="0">
                <a:ea typeface="나눔고딕"/>
              </a:rPr>
              <a:t>만원</a:t>
            </a:r>
            <a:r>
              <a:rPr lang="en-US" altLang="en-US" sz="1200" spc="-20" smtClean="0">
                <a:ea typeface="나눔고딕"/>
              </a:rPr>
              <a:t>=42.5</a:t>
            </a:r>
            <a:r>
              <a:rPr lang="ko-KR" altLang="en-US" sz="1200" spc="-20" smtClean="0">
                <a:ea typeface="나눔고딕"/>
              </a:rPr>
              <a:t>만원</a:t>
            </a:r>
            <a:r>
              <a:rPr lang="en-US" altLang="ko-KR" sz="1200" spc="-20" smtClean="0">
                <a:ea typeface="나눔고딕"/>
              </a:rPr>
              <a:t>,  42.5</a:t>
            </a:r>
            <a:r>
              <a:rPr lang="ko-KR" altLang="en-US" sz="1200" spc="-20" smtClean="0">
                <a:ea typeface="나눔고딕"/>
              </a:rPr>
              <a:t>만원의 </a:t>
            </a:r>
            <a:r>
              <a:rPr lang="en-US" altLang="ko-KR" sz="1200" spc="-20" dirty="0" smtClean="0">
                <a:ea typeface="나눔고딕"/>
              </a:rPr>
              <a:t>50%</a:t>
            </a:r>
            <a:r>
              <a:rPr lang="ko-KR" altLang="en-US" sz="1200" spc="-20" smtClean="0">
                <a:ea typeface="나눔고딕"/>
              </a:rPr>
              <a:t>인 </a:t>
            </a:r>
            <a:r>
              <a:rPr lang="en-US" altLang="ko-KR" sz="1200" spc="-20" smtClean="0">
                <a:ea typeface="나눔고딕"/>
              </a:rPr>
              <a:t>=21.3</a:t>
            </a:r>
            <a:r>
              <a:rPr lang="ko-KR" altLang="en-US" sz="1200" spc="-20" smtClean="0">
                <a:ea typeface="나눔고딕"/>
              </a:rPr>
              <a:t>만원 수수료 지급</a:t>
            </a:r>
            <a:r>
              <a:rPr lang="en-US" altLang="ko-KR" sz="1200" spc="-20" smtClean="0">
                <a:ea typeface="나눔고딕"/>
              </a:rPr>
              <a:t>[</a:t>
            </a:r>
            <a:r>
              <a:rPr lang="ko-KR" altLang="en-US" sz="1200" spc="-20" smtClean="0">
                <a:ea typeface="나눔고딕"/>
              </a:rPr>
              <a:t>오차있음</a:t>
            </a:r>
            <a:r>
              <a:rPr lang="en-US" altLang="ko-KR" sz="1200" spc="-20" smtClean="0">
                <a:ea typeface="나눔고딕"/>
              </a:rPr>
              <a:t>]</a:t>
            </a:r>
            <a:endParaRPr lang="en-US" altLang="en-US" sz="1200" kern="1200" spc="-20" dirty="0" smtClean="0"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spc="-20" dirty="0" smtClean="0">
                <a:ea typeface="나눔고딕"/>
              </a:rPr>
              <a:t>2)TM</a:t>
            </a:r>
            <a:r>
              <a:rPr lang="ko-KR" altLang="en-US" sz="1200" spc="-20" dirty="0" smtClean="0">
                <a:ea typeface="나눔고딕"/>
              </a:rPr>
              <a:t>을 통해  전달받아 신규 계약 건</a:t>
            </a:r>
            <a:r>
              <a:rPr lang="en-US" altLang="en-US" sz="1200" kern="1200" dirty="0" smtClean="0">
                <a:ea typeface="나눔고딕"/>
                <a:cs typeface="+mn-cs"/>
              </a:rPr>
              <a:t>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en-US" sz="1200" spc="-20" dirty="0" smtClean="0"/>
              <a:t>-</a:t>
            </a:r>
            <a:r>
              <a:rPr lang="ko-KR" altLang="en-US" sz="1200" spc="-20" dirty="0" err="1" smtClean="0"/>
              <a:t>블로그</a:t>
            </a:r>
            <a:r>
              <a:rPr lang="ko-KR" altLang="en-US" sz="1200" spc="-20" dirty="0" smtClean="0"/>
              <a:t> 판매금액의 </a:t>
            </a:r>
            <a:r>
              <a:rPr lang="ko-KR" altLang="en-US" sz="1200" spc="-20" dirty="0" err="1" smtClean="0"/>
              <a:t>공제비</a:t>
            </a:r>
            <a:r>
              <a:rPr lang="en-US" altLang="ko-KR" sz="1200" spc="-20" dirty="0" smtClean="0"/>
              <a:t>[</a:t>
            </a:r>
            <a:r>
              <a:rPr lang="ko-KR" altLang="en-US" sz="1200" spc="-20" dirty="0" smtClean="0"/>
              <a:t>부가세</a:t>
            </a:r>
            <a:r>
              <a:rPr lang="en-US" altLang="ko-KR" sz="1200" spc="-20" dirty="0" smtClean="0"/>
              <a:t>+</a:t>
            </a:r>
            <a:r>
              <a:rPr lang="ko-KR" altLang="en-US" sz="1200" spc="-20" dirty="0" smtClean="0"/>
              <a:t>카드수수료</a:t>
            </a:r>
            <a:r>
              <a:rPr lang="en-US" altLang="ko-KR" sz="1200" spc="-20" dirty="0" smtClean="0"/>
              <a:t>+</a:t>
            </a:r>
            <a:r>
              <a:rPr lang="ko-KR" altLang="en-US" sz="1200" spc="-20" dirty="0" err="1" smtClean="0"/>
              <a:t>개발기획비</a:t>
            </a:r>
            <a:r>
              <a:rPr lang="en-US" altLang="ko-KR" sz="1200" spc="-20" dirty="0" smtClean="0"/>
              <a:t>10%]</a:t>
            </a:r>
            <a:r>
              <a:rPr lang="ko-KR" altLang="en-US" sz="1200" spc="-20" dirty="0" smtClean="0"/>
              <a:t>를 제외한 금액의 </a:t>
            </a:r>
            <a:r>
              <a:rPr lang="en-US" altLang="ko-KR" sz="1200" spc="-20" dirty="0" smtClean="0"/>
              <a:t>40%</a:t>
            </a:r>
            <a:r>
              <a:rPr lang="ko-KR" altLang="en-US" sz="1200" spc="-20" dirty="0" smtClean="0"/>
              <a:t>를 지급한다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en-US" sz="1200" spc="-20" dirty="0" smtClean="0"/>
              <a:t>3)1,2</a:t>
            </a:r>
            <a:r>
              <a:rPr lang="ko-KR" altLang="en-US" sz="1200" spc="-20" dirty="0" smtClean="0"/>
              <a:t>번 수수료 공통사항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en-US" sz="1200" spc="-20" dirty="0" smtClean="0"/>
              <a:t>-</a:t>
            </a:r>
            <a:r>
              <a:rPr lang="ko-KR" altLang="en-US" sz="1200" spc="-20" dirty="0" smtClean="0"/>
              <a:t>지급일은 전월 </a:t>
            </a:r>
            <a:r>
              <a:rPr lang="en-US" altLang="ko-KR" sz="1200" spc="-20" dirty="0" smtClean="0"/>
              <a:t>1</a:t>
            </a:r>
            <a:r>
              <a:rPr lang="ko-KR" altLang="en-US" sz="1200" spc="-20" smtClean="0"/>
              <a:t>일부터 말일까지  영업이익을 </a:t>
            </a:r>
            <a:r>
              <a:rPr lang="en-US" altLang="ko-KR" sz="1200" spc="-20" smtClean="0"/>
              <a:t>1),2)</a:t>
            </a:r>
            <a:r>
              <a:rPr lang="ko-KR" altLang="en-US" sz="1200" spc="-20" smtClean="0"/>
              <a:t>번에서 책정된 금액으로 지급한다</a:t>
            </a:r>
            <a:r>
              <a:rPr lang="en-US" altLang="ko-KR" sz="1200" spc="-20" dirty="0" smtClean="0"/>
              <a:t>.</a:t>
            </a:r>
            <a:r>
              <a:rPr lang="ko-KR" altLang="en-US" sz="1200" spc="-20" dirty="0" smtClean="0"/>
              <a:t>  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en-US" sz="1200" spc="-20" dirty="0" smtClean="0"/>
              <a:t>-</a:t>
            </a:r>
            <a:r>
              <a:rPr lang="ko-KR" altLang="en-US" sz="1200" spc="-20" dirty="0" smtClean="0"/>
              <a:t>사업자인 경우 계산서 발행으로</a:t>
            </a:r>
            <a:r>
              <a:rPr lang="en-US" altLang="ko-KR" sz="1200" spc="-20" dirty="0" smtClean="0"/>
              <a:t>, </a:t>
            </a:r>
            <a:r>
              <a:rPr lang="ko-KR" altLang="en-US" sz="1200" spc="-20" dirty="0" smtClean="0"/>
              <a:t>개인인 경우 </a:t>
            </a:r>
            <a:r>
              <a:rPr lang="en-US" altLang="ko-KR" sz="1200" spc="-20" dirty="0" smtClean="0"/>
              <a:t>3.3% </a:t>
            </a:r>
            <a:r>
              <a:rPr lang="ko-KR" altLang="en-US" sz="1200" spc="-20" dirty="0" smtClean="0"/>
              <a:t>소득세 공제 후 지급한다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en-US" sz="1200" spc="-20" dirty="0" smtClean="0"/>
              <a:t>-</a:t>
            </a:r>
            <a:r>
              <a:rPr lang="ko-KR" altLang="en-US" sz="1200" spc="-20" dirty="0" smtClean="0"/>
              <a:t>환불  시  지급받은 </a:t>
            </a:r>
            <a:r>
              <a:rPr lang="ko-KR" altLang="en-US" sz="1200" spc="-20" smtClean="0"/>
              <a:t>수수료는 환불 정책에 </a:t>
            </a:r>
            <a:r>
              <a:rPr lang="ko-KR" altLang="en-US" sz="1200" spc="-20" dirty="0" smtClean="0"/>
              <a:t>따라 반환하여야 한다</a:t>
            </a:r>
            <a:r>
              <a:rPr lang="en-US" altLang="ko-KR" sz="1200" spc="-20" dirty="0" smtClean="0"/>
              <a:t>. </a:t>
            </a:r>
            <a:r>
              <a:rPr lang="ko-KR" altLang="en-US" sz="1200" spc="-20" dirty="0" smtClean="0"/>
              <a:t>퇴사나 업무 종료 시에도 반환의 의무가 있다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-</a:t>
            </a:r>
            <a:r>
              <a:rPr lang="ko-KR" altLang="en-US" sz="1200" spc="-20" dirty="0" smtClean="0"/>
              <a:t>재계약은 제</a:t>
            </a:r>
            <a:r>
              <a:rPr lang="en-US" altLang="ko-KR" sz="1200" spc="-20" dirty="0" smtClean="0"/>
              <a:t>1</a:t>
            </a:r>
            <a:r>
              <a:rPr lang="ko-KR" altLang="en-US" sz="1200" spc="-20" dirty="0" smtClean="0"/>
              <a:t>항</a:t>
            </a:r>
            <a:r>
              <a:rPr lang="en-US" altLang="ko-KR" sz="1200" spc="-20" dirty="0" smtClean="0"/>
              <a:t>2</a:t>
            </a:r>
            <a:r>
              <a:rPr lang="ko-KR" altLang="en-US" sz="1200" spc="-20" dirty="0" smtClean="0"/>
              <a:t>항 동일하게  </a:t>
            </a:r>
            <a:r>
              <a:rPr lang="ko-KR" altLang="en-US" sz="1200" spc="-20" dirty="0" err="1" smtClean="0"/>
              <a:t>공제비를</a:t>
            </a:r>
            <a:r>
              <a:rPr lang="ko-KR" altLang="en-US" sz="1200" spc="-20" dirty="0" smtClean="0"/>
              <a:t> 제외한 </a:t>
            </a:r>
            <a:r>
              <a:rPr lang="en-US" altLang="ko-KR" sz="1200" spc="-20" dirty="0" smtClean="0"/>
              <a:t>40%</a:t>
            </a:r>
            <a:r>
              <a:rPr lang="ko-KR" altLang="en-US" sz="1200" spc="-20" dirty="0" smtClean="0"/>
              <a:t>를  수수료로 지급한다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4)</a:t>
            </a:r>
            <a:r>
              <a:rPr lang="ko-KR" altLang="en-US" sz="1200" spc="-20" dirty="0" smtClean="0"/>
              <a:t>대문디자인은 신규 업소만  판매 가능하며 판매 금액에 </a:t>
            </a:r>
            <a:r>
              <a:rPr lang="en-US" altLang="ko-KR" sz="1200" spc="-20" dirty="0" smtClean="0"/>
              <a:t>40%</a:t>
            </a:r>
            <a:r>
              <a:rPr lang="ko-KR" altLang="en-US" sz="1200" spc="-20" dirty="0" smtClean="0"/>
              <a:t>를 수수료로 지급한다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Ex.</a:t>
            </a:r>
            <a:r>
              <a:rPr lang="ko-KR" altLang="en-US" sz="1200" spc="-20" smtClean="0"/>
              <a:t>디자인 공제비</a:t>
            </a:r>
            <a:r>
              <a:rPr lang="en-US" altLang="ko-KR" sz="1200" spc="-20" smtClean="0"/>
              <a:t>[</a:t>
            </a:r>
            <a:r>
              <a:rPr lang="ko-KR" altLang="en-US" sz="1200" spc="-20" smtClean="0"/>
              <a:t>부가세</a:t>
            </a:r>
            <a:r>
              <a:rPr lang="en-US" altLang="ko-KR" sz="1200" spc="-20" smtClean="0"/>
              <a:t>+</a:t>
            </a:r>
            <a:r>
              <a:rPr lang="ko-KR" altLang="en-US" sz="1200" spc="-20" smtClean="0"/>
              <a:t>카드수수료</a:t>
            </a:r>
            <a:r>
              <a:rPr lang="en-US" altLang="ko-KR" sz="1200" spc="-20" smtClean="0"/>
              <a:t>+</a:t>
            </a:r>
            <a:r>
              <a:rPr lang="ko-KR" altLang="en-US" sz="1200" spc="-20" smtClean="0"/>
              <a:t>개발기획비</a:t>
            </a:r>
            <a:r>
              <a:rPr lang="en-US" altLang="ko-KR" sz="1200" spc="-20" smtClean="0"/>
              <a:t>10%+</a:t>
            </a:r>
            <a:r>
              <a:rPr lang="ko-KR" altLang="en-US" sz="1200" spc="-20" smtClean="0"/>
              <a:t>디자인비</a:t>
            </a:r>
            <a:r>
              <a:rPr lang="en-US" altLang="ko-KR" sz="1200" spc="-20" smtClean="0"/>
              <a:t>3</a:t>
            </a:r>
            <a:r>
              <a:rPr lang="ko-KR" altLang="en-US" sz="1200" spc="-20" smtClean="0"/>
              <a:t>만원</a:t>
            </a:r>
            <a:r>
              <a:rPr lang="en-US" altLang="ko-KR" sz="1200" spc="-20" smtClean="0"/>
              <a:t>}</a:t>
            </a:r>
            <a:r>
              <a:rPr lang="ko-KR" altLang="en-US" sz="1200" spc="-20" smtClean="0"/>
              <a:t>를  </a:t>
            </a:r>
            <a:r>
              <a:rPr lang="ko-KR" altLang="en-US" sz="1200" spc="-20" dirty="0" smtClean="0"/>
              <a:t>제외한 금액의 </a:t>
            </a:r>
            <a:r>
              <a:rPr lang="en-US" altLang="ko-KR" sz="1200" spc="-20" dirty="0" smtClean="0"/>
              <a:t>40%</a:t>
            </a:r>
            <a:r>
              <a:rPr lang="ko-KR" altLang="en-US" sz="1200" spc="-20" dirty="0" smtClean="0"/>
              <a:t>를 지급한다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en-US" sz="1200" spc="-20" dirty="0" smtClean="0"/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kern="1200" dirty="0" smtClean="0">
                <a:latin typeface="나눔고딕"/>
                <a:ea typeface="나눔고딕"/>
                <a:cs typeface="+mn-cs"/>
              </a:rPr>
              <a:t>    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smtClean="0">
                <a:solidFill>
                  <a:schemeClr val="bg1"/>
                </a:solidFill>
                <a:latin typeface="나눔고딕 ExtraBold"/>
                <a:ea typeface="나눔고딕 ExtraBold"/>
              </a:rPr>
              <a:t>상품구성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02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상품구성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상품설명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2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slide4_shape3"/>
          <p:cNvSpPr/>
          <p:nvPr/>
        </p:nvSpPr>
        <p:spPr>
          <a:xfrm>
            <a:off x="467544" y="2492896"/>
            <a:ext cx="8208912" cy="72008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-AI</a:t>
            </a:r>
            <a:r>
              <a:rPr lang="ko-KR" altLang="en-US" sz="1200" kern="1200" spc="-20" dirty="0" err="1" smtClean="0">
                <a:latin typeface="나눔고딕"/>
                <a:ea typeface="나눔고딕"/>
                <a:cs typeface="+mn-cs"/>
              </a:rPr>
              <a:t>블로그는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 하단에 나와있는 내용으로 만들어진 상품으로써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,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 중개업소에서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손쉽게 블로그라는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상품을 활용하여</a:t>
            </a:r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smtClean="0">
                <a:latin typeface="나눔고딕"/>
                <a:ea typeface="나눔고딕"/>
              </a:rPr>
              <a:t> 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매출을 증대할 수 </a:t>
            </a:r>
            <a:r>
              <a:rPr lang="ko-KR" altLang="en-US" sz="1200" spc="-20" smtClean="0">
                <a:latin typeface="나눔고딕"/>
                <a:ea typeface="나눔고딕"/>
              </a:rPr>
              <a:t>있는 광고 상품이다</a:t>
            </a:r>
            <a:r>
              <a:rPr lang="en-US" altLang="ko-KR" sz="1200" spc="-20" smtClean="0">
                <a:latin typeface="나눔고딕"/>
                <a:ea typeface="나눔고딕"/>
              </a:rPr>
              <a:t>.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영업 시 하단 내용을 </a:t>
            </a:r>
            <a:r>
              <a:rPr lang="ko-KR" altLang="en-US" sz="1200" spc="-20" smtClean="0">
                <a:latin typeface="나눔고딕"/>
                <a:ea typeface="나눔고딕"/>
              </a:rPr>
              <a:t>인지하고 </a:t>
            </a:r>
            <a:r>
              <a:rPr lang="en-US" altLang="ko-KR" sz="1200" spc="-20" smtClean="0">
                <a:latin typeface="나눔고딕"/>
                <a:ea typeface="나눔고딕"/>
              </a:rPr>
              <a:t>ment</a:t>
            </a:r>
            <a:r>
              <a:rPr lang="ko-KR" altLang="en-US" sz="1200" spc="-20" smtClean="0">
                <a:latin typeface="나눔고딕"/>
                <a:ea typeface="나눔고딕"/>
              </a:rPr>
              <a:t>로</a:t>
            </a:r>
            <a:r>
              <a:rPr lang="en-US" altLang="ko-KR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spc="-20" smtClean="0">
                <a:latin typeface="나눔고딕"/>
                <a:ea typeface="나눔고딕"/>
              </a:rPr>
              <a:t>활용하면 효율적이라 생각된다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endParaRPr lang="en-US" altLang="en-US" sz="1200" spc="-20" dirty="0" smtClean="0"/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kern="1200" dirty="0" smtClean="0">
                <a:latin typeface="나눔고딕"/>
                <a:ea typeface="나눔고딕"/>
                <a:cs typeface="+mn-cs"/>
              </a:rPr>
              <a:t>    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14" name="slide4_shape3"/>
          <p:cNvSpPr/>
          <p:nvPr/>
        </p:nvSpPr>
        <p:spPr>
          <a:xfrm>
            <a:off x="467544" y="3140968"/>
            <a:ext cx="8208912" cy="295232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kern="1200" spc="-2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endParaRPr lang="en-US" altLang="ko-KR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en-US" sz="1200" spc="-2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kern="120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   </a:t>
            </a: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11560" y="3356992"/>
            <a:ext cx="7992318" cy="25934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상품구성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2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상품가격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2</a:t>
            </a:r>
            <a:r>
              <a:rPr lang="en-US" altLang="ko-KR" sz="1600" b="1" i="0" strike="noStrike" kern="1200" cap="none" spc="-15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0" name="직사각형 9"/>
          <p:cNvSpPr/>
          <p:nvPr/>
        </p:nvSpPr>
        <p:spPr>
          <a:xfrm>
            <a:off x="323528" y="2924944"/>
            <a:ext cx="6408712" cy="324036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slide4_shape3"/>
          <p:cNvSpPr/>
          <p:nvPr/>
        </p:nvSpPr>
        <p:spPr>
          <a:xfrm>
            <a:off x="467544" y="2276872"/>
            <a:ext cx="8208912" cy="64807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-</a:t>
            </a:r>
            <a:r>
              <a:rPr lang="en-US" altLang="ko-KR" sz="1200" spc="-20" smtClean="0">
                <a:latin typeface="나눔고딕"/>
                <a:ea typeface="나눔고딕"/>
              </a:rPr>
              <a:t>AI</a:t>
            </a:r>
            <a:r>
              <a:rPr lang="ko-KR" altLang="en-US" sz="1200" spc="-20" smtClean="0">
                <a:latin typeface="나눔고딕"/>
                <a:ea typeface="나눔고딕"/>
              </a:rPr>
              <a:t>블로그는  하단 </a:t>
            </a:r>
            <a:r>
              <a:rPr lang="en-US" altLang="ko-KR" sz="1200" spc="-20" smtClean="0">
                <a:latin typeface="나눔고딕"/>
                <a:ea typeface="나눔고딕"/>
              </a:rPr>
              <a:t>3</a:t>
            </a:r>
            <a:r>
              <a:rPr lang="ko-KR" altLang="en-US" sz="1200" spc="-20" smtClean="0">
                <a:latin typeface="나눔고딕"/>
                <a:ea typeface="나눔고딕"/>
              </a:rPr>
              <a:t>가상품과  선택 상품인 대문 디자인으로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구성되어 </a:t>
            </a:r>
            <a:r>
              <a:rPr lang="ko-KR" altLang="en-US" sz="1200" spc="-20" smtClean="0">
                <a:latin typeface="나눔고딕"/>
                <a:ea typeface="나눔고딕"/>
              </a:rPr>
              <a:t>있다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대문디자인은 영업자의 재량에 따라 </a:t>
            </a:r>
            <a:r>
              <a:rPr lang="ko-KR" altLang="en-US" sz="1200" spc="-20" smtClean="0">
                <a:latin typeface="나눔고딕"/>
                <a:ea typeface="나눔고딕"/>
              </a:rPr>
              <a:t>어드민에는 </a:t>
            </a:r>
            <a:r>
              <a:rPr lang="en-US" altLang="ko-KR" sz="1200" spc="-20" smtClean="0">
                <a:latin typeface="나눔고딕"/>
                <a:ea typeface="나눔고딕"/>
              </a:rPr>
              <a:t>11</a:t>
            </a:r>
            <a:r>
              <a:rPr lang="ko-KR" altLang="en-US" sz="1200" spc="-20" smtClean="0">
                <a:latin typeface="나눔고딕"/>
                <a:ea typeface="나눔고딕"/>
              </a:rPr>
              <a:t>만원</a:t>
            </a:r>
            <a:r>
              <a:rPr lang="en-US" altLang="ko-KR" sz="1200" spc="-20" smtClean="0">
                <a:latin typeface="나눔고딕"/>
                <a:ea typeface="나눔고딕"/>
              </a:rPr>
              <a:t>[</a:t>
            </a:r>
            <a:r>
              <a:rPr lang="ko-KR" altLang="en-US" sz="1200" spc="-20" smtClean="0">
                <a:latin typeface="나눔고딕"/>
                <a:ea typeface="나눔고딕"/>
              </a:rPr>
              <a:t>시안에서 수정불가</a:t>
            </a:r>
            <a:r>
              <a:rPr lang="en-US" altLang="ko-KR" sz="1200" spc="-20" smtClean="0">
                <a:latin typeface="나눔고딕"/>
                <a:ea typeface="나눔고딕"/>
              </a:rPr>
              <a:t>]</a:t>
            </a:r>
            <a:r>
              <a:rPr lang="ko-KR" altLang="en-US" sz="1200" spc="-20" smtClean="0">
                <a:latin typeface="나눔고딕"/>
                <a:ea typeface="나눔고딕"/>
              </a:rPr>
              <a:t> 또는 </a:t>
            </a:r>
            <a:r>
              <a:rPr lang="en-US" altLang="ko-KR" sz="1200" spc="-20" smtClean="0">
                <a:latin typeface="나눔고딕"/>
                <a:ea typeface="나눔고딕"/>
              </a:rPr>
              <a:t>22</a:t>
            </a:r>
            <a:r>
              <a:rPr lang="ko-KR" altLang="en-US" sz="1200" spc="-20" smtClean="0">
                <a:latin typeface="나눔고딕"/>
                <a:ea typeface="나눔고딕"/>
              </a:rPr>
              <a:t>만원</a:t>
            </a:r>
            <a:r>
              <a:rPr lang="en-US" altLang="ko-KR" sz="1200" spc="-20" smtClean="0">
                <a:latin typeface="나눔고딕"/>
                <a:ea typeface="나눔고딕"/>
              </a:rPr>
              <a:t>[</a:t>
            </a:r>
            <a:r>
              <a:rPr lang="ko-KR" altLang="en-US" sz="1200" spc="-20" smtClean="0">
                <a:latin typeface="나눔고딕"/>
                <a:ea typeface="나눔고딕"/>
              </a:rPr>
              <a:t>수정가능</a:t>
            </a:r>
            <a:r>
              <a:rPr lang="en-US" altLang="ko-KR" sz="1200" spc="-20" smtClean="0">
                <a:latin typeface="나눔고딕"/>
                <a:ea typeface="나눔고딕"/>
              </a:rPr>
              <a:t>]</a:t>
            </a:r>
            <a:r>
              <a:rPr lang="ko-KR" altLang="en-US" sz="1200" spc="-20" smtClean="0">
                <a:latin typeface="나눔고딕"/>
                <a:ea typeface="나눔고딕"/>
              </a:rPr>
              <a:t> 체크할 수 있도록 되어있음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  <a:endParaRPr lang="en-US" altLang="en-US" sz="1200" spc="-20" dirty="0" smtClean="0"/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en-US" sz="1200" kern="1200" dirty="0" smtClean="0">
                <a:latin typeface="나눔고딕"/>
                <a:ea typeface="나눔고딕"/>
                <a:cs typeface="+mn-cs"/>
              </a:rPr>
              <a:t>    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pic>
        <p:nvPicPr>
          <p:cNvPr id="1026" name="Picture 2" descr="C:\Users\Owner\OneDrive\Desktop\화면 캡처 2023-05-02 0855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2996952"/>
            <a:ext cx="2160240" cy="3024336"/>
          </a:xfrm>
          <a:prstGeom prst="rect">
            <a:avLst/>
          </a:prstGeom>
          <a:noFill/>
          <a:ln w="2857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14" name="모서리가 둥근 직사각형 13"/>
          <p:cNvSpPr/>
          <p:nvPr/>
        </p:nvSpPr>
        <p:spPr>
          <a:xfrm>
            <a:off x="6804248" y="3068960"/>
            <a:ext cx="1800200" cy="21602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 smtClean="0"/>
              <a:t>선택</a:t>
            </a:r>
            <a:r>
              <a:rPr lang="en-US" altLang="ko-KR" sz="1300" b="1" smtClean="0"/>
              <a:t>_</a:t>
            </a:r>
            <a:r>
              <a:rPr lang="ko-KR" altLang="en-US" sz="1300" b="1" smtClean="0"/>
              <a:t>대문디자인</a:t>
            </a:r>
            <a:endParaRPr lang="ko-KR" altLang="en-US" sz="13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상품구성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dirty="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2-3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7" name="그림 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3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경쟁사 분석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9" name="slide4_shape3"/>
          <p:cNvSpPr/>
          <p:nvPr/>
        </p:nvSpPr>
        <p:spPr>
          <a:xfrm>
            <a:off x="467544" y="2492896"/>
            <a:ext cx="8208912" cy="43204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부동산 블로그 타사 판매 유형과 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AI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블로그 판매 유형 비교</a:t>
            </a: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pic>
        <p:nvPicPr>
          <p:cNvPr id="1026" name="Picture 2" descr="C:\Users\Owner\OneDrive\Desktop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8424936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015521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가입방법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03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289710" y="2143116"/>
            <a:ext cx="4786346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1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네이버 단체계정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검색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(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단체계정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있는 경우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)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pic>
        <p:nvPicPr>
          <p:cNvPr id="16" name="그림 15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2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4" name="slide4_shape4"/>
          <p:cNvSpPr/>
          <p:nvPr/>
        </p:nvSpPr>
        <p:spPr>
          <a:xfrm>
            <a:off x="467544" y="2636912"/>
            <a:ext cx="2991846" cy="3672408"/>
          </a:xfrm>
          <a:prstGeom prst="rect">
            <a:avLst/>
          </a:prstGeom>
        </p:spPr>
        <p:txBody>
          <a:bodyPr lIns="91440" tIns="45720" rIns="91440" bIns="45720"/>
          <a:lstStyle/>
          <a:p>
            <a:r>
              <a:rPr lang="ko-KR" altLang="en-US" sz="1200" smtClean="0"/>
              <a:t>●단체계정 찾는 순서</a:t>
            </a:r>
            <a:endParaRPr lang="en-US" altLang="ko-KR" sz="1200" smtClean="0"/>
          </a:p>
          <a:p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1.</a:t>
            </a:r>
            <a:r>
              <a:rPr lang="ko-KR" altLang="en-US" sz="1200" smtClean="0"/>
              <a:t>네이버 홈 화면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2.</a:t>
            </a:r>
            <a:r>
              <a:rPr lang="ko-KR" altLang="en-US" sz="1200" smtClean="0"/>
              <a:t>부동산 카테고리 클릭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상단 중간</a:t>
            </a:r>
            <a:r>
              <a:rPr lang="en-US" altLang="ko-KR" sz="1200" smtClean="0"/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200" smtClean="0"/>
              <a:t>3.</a:t>
            </a:r>
            <a:r>
              <a:rPr lang="ko-KR" altLang="en-US" sz="1200" smtClean="0"/>
              <a:t>물건 유형과 지역명 클릭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4.</a:t>
            </a:r>
            <a:r>
              <a:rPr lang="ko-KR" altLang="en-US" sz="1200" smtClean="0"/>
              <a:t>지도가 오픈 됨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5.</a:t>
            </a:r>
            <a:r>
              <a:rPr lang="ko-KR" altLang="en-US" sz="1200" smtClean="0"/>
              <a:t>공동주택일 경우는 단지명 클릭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   </a:t>
            </a:r>
            <a:r>
              <a:rPr lang="ko-KR" altLang="en-US" sz="1200" smtClean="0"/>
              <a:t>비공동주택일 경우 동 클릭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6.</a:t>
            </a:r>
            <a:r>
              <a:rPr lang="ko-KR" altLang="en-US" sz="1200" smtClean="0"/>
              <a:t>해당 업소 매물 찾기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좌측</a:t>
            </a:r>
            <a:r>
              <a:rPr lang="en-US" altLang="ko-KR" sz="1200" smtClean="0"/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200" smtClean="0"/>
              <a:t>7.</a:t>
            </a:r>
            <a:r>
              <a:rPr lang="ko-KR" altLang="en-US" sz="1200" smtClean="0"/>
              <a:t>옆 이미지에 업소명 </a:t>
            </a:r>
            <a:r>
              <a:rPr lang="en-US" altLang="ko-KR" sz="1200" smtClean="0"/>
              <a:t>1</a:t>
            </a:r>
            <a:r>
              <a:rPr lang="ko-KR" altLang="en-US" sz="1200" smtClean="0"/>
              <a:t>번 클릭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r>
              <a:rPr lang="en-US" altLang="ko-KR" sz="1200" smtClean="0"/>
              <a:t>8.</a:t>
            </a:r>
            <a:r>
              <a:rPr lang="ko-KR" altLang="en-US" sz="1200" smtClean="0"/>
              <a:t>옆 이미지에 </a:t>
            </a:r>
            <a:r>
              <a:rPr lang="en-US" altLang="ko-KR" sz="1200" smtClean="0"/>
              <a:t>2</a:t>
            </a:r>
            <a:r>
              <a:rPr lang="ko-KR" altLang="en-US" sz="1200" smtClean="0"/>
              <a:t>번이 단체계정임</a:t>
            </a:r>
            <a:endParaRPr lang="en-US" altLang="ko-KR" sz="1200" smtClean="0"/>
          </a:p>
          <a:p>
            <a:pPr>
              <a:lnSpc>
                <a:spcPct val="150000"/>
              </a:lnSpc>
            </a:pPr>
            <a:endParaRPr lang="en-US" altLang="ko-KR" sz="500" smtClean="0"/>
          </a:p>
          <a:p>
            <a:pPr>
              <a:lnSpc>
                <a:spcPct val="150000"/>
              </a:lnSpc>
            </a:pPr>
            <a:r>
              <a:rPr lang="en-US" altLang="ko-KR" sz="1200" b="1" smtClean="0"/>
              <a:t>-</a:t>
            </a:r>
            <a:r>
              <a:rPr lang="ko-KR" altLang="en-US" sz="1200" b="1" smtClean="0"/>
              <a:t>회원이 단체계정 가입 유무를 모를 경우</a:t>
            </a:r>
            <a:endParaRPr lang="en-US" altLang="ko-KR" sz="1200" b="1" smtClean="0"/>
          </a:p>
          <a:p>
            <a:pPr>
              <a:lnSpc>
                <a:spcPct val="150000"/>
              </a:lnSpc>
            </a:pPr>
            <a:r>
              <a:rPr lang="ko-KR" altLang="en-US" sz="1200" b="1" smtClean="0"/>
              <a:t> 상기 순서로 찾아보면 됨</a:t>
            </a:r>
            <a:endParaRPr lang="en-US" altLang="ko-KR" sz="1200" b="1" smtClean="0"/>
          </a:p>
        </p:txBody>
      </p:sp>
      <p:pic>
        <p:nvPicPr>
          <p:cNvPr id="2050" name="Picture 2" descr="C:\Users\Owner\OneDrive\Desktop\1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132856"/>
            <a:ext cx="4608512" cy="3958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289710" y="2143116"/>
            <a:ext cx="4786346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1-1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네이버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단체계정 </a:t>
            </a:r>
            <a:r>
              <a:rPr lang="ko-KR" altLang="en-US" sz="1300" b="1" spc="-20" smtClean="0">
                <a:latin typeface="나눔고딕"/>
                <a:ea typeface="나눔고딕"/>
              </a:rPr>
              <a:t>생성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(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단체계정 없는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경우</a:t>
            </a: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)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pic>
        <p:nvPicPr>
          <p:cNvPr id="16" name="그림 15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2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4" name="slide4_shape4"/>
          <p:cNvSpPr/>
          <p:nvPr/>
        </p:nvSpPr>
        <p:spPr>
          <a:xfrm>
            <a:off x="467544" y="2636912"/>
            <a:ext cx="2991846" cy="3600400"/>
          </a:xfrm>
          <a:prstGeom prst="rect">
            <a:avLst/>
          </a:prstGeom>
        </p:spPr>
        <p:txBody>
          <a:bodyPr lIns="91440" tIns="45720" rIns="91440" bIns="45720"/>
          <a:lstStyle/>
          <a:p>
            <a:r>
              <a:rPr lang="ko-KR" altLang="en-US" sz="1200" smtClean="0"/>
              <a:t>●단체계정 생성 순서</a:t>
            </a:r>
            <a:endParaRPr lang="en-US" altLang="ko-KR" sz="1200" smtClean="0"/>
          </a:p>
          <a:p>
            <a:endParaRPr lang="en-US" altLang="ko-KR" sz="1200" smtClean="0"/>
          </a:p>
          <a:p>
            <a:r>
              <a:rPr lang="en-US" altLang="ko-KR" sz="1200" smtClean="0"/>
              <a:t>1.</a:t>
            </a:r>
            <a:r>
              <a:rPr lang="ko-KR" altLang="en-US" sz="1200" smtClean="0"/>
              <a:t>네이버 홈 화면</a:t>
            </a:r>
            <a:endParaRPr lang="en-US" altLang="ko-KR" sz="1200" smtClean="0"/>
          </a:p>
          <a:p>
            <a:r>
              <a:rPr lang="en-US" altLang="ko-KR" sz="1200" smtClean="0"/>
              <a:t>2.</a:t>
            </a:r>
            <a:r>
              <a:rPr lang="ko-KR" altLang="en-US" sz="1200" smtClean="0"/>
              <a:t>회원가입 클릭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우측 상단</a:t>
            </a:r>
            <a:r>
              <a:rPr lang="en-US" altLang="ko-KR" sz="1200" smtClean="0"/>
              <a:t>]</a:t>
            </a:r>
          </a:p>
          <a:p>
            <a:r>
              <a:rPr lang="en-US" altLang="ko-KR" sz="1200" smtClean="0"/>
              <a:t>3.</a:t>
            </a:r>
            <a:r>
              <a:rPr lang="ko-KR" altLang="en-US" sz="1200" smtClean="0"/>
              <a:t>단체회원가입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하단 중앙</a:t>
            </a:r>
            <a:r>
              <a:rPr lang="en-US" altLang="ko-KR" sz="1200" smtClean="0"/>
              <a:t>]</a:t>
            </a:r>
          </a:p>
          <a:p>
            <a:r>
              <a:rPr lang="en-US" altLang="ko-KR" sz="1200" smtClean="0"/>
              <a:t>  -</a:t>
            </a:r>
            <a:r>
              <a:rPr lang="ko-KR" altLang="en-US" sz="1200" smtClean="0"/>
              <a:t>꼭 확인 밑에 </a:t>
            </a:r>
            <a:r>
              <a:rPr lang="en-US" altLang="ko-KR" sz="1200" smtClean="0"/>
              <a:t>[</a:t>
            </a:r>
            <a:r>
              <a:rPr lang="ko-KR" altLang="en-US" sz="1200" smtClean="0"/>
              <a:t>단체 회원 가입</a:t>
            </a:r>
            <a:r>
              <a:rPr lang="en-US" altLang="ko-KR" sz="1200" smtClean="0"/>
              <a:t>]</a:t>
            </a:r>
            <a:r>
              <a:rPr lang="ko-KR" altLang="en-US" sz="1200" smtClean="0"/>
              <a:t> 클릭</a:t>
            </a:r>
            <a:endParaRPr lang="en-US" altLang="ko-KR" sz="1200" smtClean="0"/>
          </a:p>
          <a:p>
            <a:r>
              <a:rPr lang="en-US" altLang="ko-KR" sz="1200" smtClean="0"/>
              <a:t>4.</a:t>
            </a:r>
            <a:r>
              <a:rPr lang="ko-KR" altLang="en-US" sz="1200" smtClean="0"/>
              <a:t>옆 </a:t>
            </a:r>
            <a:r>
              <a:rPr lang="en-US" altLang="ko-KR" sz="1200" smtClean="0"/>
              <a:t>1</a:t>
            </a:r>
            <a:r>
              <a:rPr lang="ko-KR" altLang="en-US" sz="1200" smtClean="0"/>
              <a:t>번 이미지 확인 후 단체 회원 가입</a:t>
            </a:r>
            <a:endParaRPr lang="en-US" altLang="ko-KR" sz="1200" smtClean="0"/>
          </a:p>
          <a:p>
            <a:r>
              <a:rPr lang="en-US" altLang="ko-KR" sz="1200" smtClean="0"/>
              <a:t>5.</a:t>
            </a:r>
            <a:r>
              <a:rPr lang="ko-KR" altLang="en-US" sz="1200" smtClean="0"/>
              <a:t>가입 후 다시 네이버 홈 화면</a:t>
            </a:r>
            <a:endParaRPr lang="en-US" altLang="ko-KR" sz="1200" smtClean="0"/>
          </a:p>
          <a:p>
            <a:r>
              <a:rPr lang="en-US" altLang="ko-KR" sz="1200" smtClean="0"/>
              <a:t>6.</a:t>
            </a:r>
            <a:r>
              <a:rPr lang="ko-KR" altLang="en-US" sz="1200" smtClean="0"/>
              <a:t>부동산 카테고리 클릭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상단 중앙</a:t>
            </a:r>
            <a:r>
              <a:rPr lang="en-US" altLang="ko-KR" sz="1200" smtClean="0"/>
              <a:t>]</a:t>
            </a:r>
          </a:p>
          <a:p>
            <a:r>
              <a:rPr lang="en-US" altLang="ko-KR" sz="1200" smtClean="0"/>
              <a:t>7.</a:t>
            </a:r>
            <a:r>
              <a:rPr lang="ko-KR" altLang="en-US" sz="1200" smtClean="0"/>
              <a:t>부동산관리센터 클릭</a:t>
            </a:r>
            <a:r>
              <a:rPr lang="en-US" altLang="ko-KR" sz="1200" smtClean="0"/>
              <a:t>[</a:t>
            </a:r>
            <a:r>
              <a:rPr lang="ko-KR" altLang="en-US" sz="1200" smtClean="0"/>
              <a:t>위치</a:t>
            </a:r>
            <a:r>
              <a:rPr lang="en-US" altLang="ko-KR" sz="1200" smtClean="0"/>
              <a:t>_</a:t>
            </a:r>
            <a:r>
              <a:rPr lang="ko-KR" altLang="en-US" sz="1200" smtClean="0"/>
              <a:t>우측 상단</a:t>
            </a:r>
            <a:r>
              <a:rPr lang="en-US" altLang="ko-KR" sz="1200" smtClean="0"/>
              <a:t>]</a:t>
            </a:r>
          </a:p>
          <a:p>
            <a:r>
              <a:rPr lang="en-US" altLang="ko-KR" sz="1200" smtClean="0"/>
              <a:t>8.</a:t>
            </a:r>
            <a:r>
              <a:rPr lang="ko-KR" altLang="en-US" sz="1200" smtClean="0"/>
              <a:t>단체회원 계정 로그인</a:t>
            </a:r>
            <a:endParaRPr lang="en-US" altLang="ko-KR" sz="1200" smtClean="0"/>
          </a:p>
          <a:p>
            <a:r>
              <a:rPr lang="en-US" altLang="ko-KR" sz="1200" smtClean="0"/>
              <a:t>9.</a:t>
            </a:r>
            <a:r>
              <a:rPr lang="ko-KR" altLang="en-US" sz="1200" smtClean="0"/>
              <a:t>중개업소 회원가입 클릭 후 </a:t>
            </a:r>
            <a:r>
              <a:rPr lang="en-US" altLang="ko-KR" sz="1200" smtClean="0"/>
              <a:t>2</a:t>
            </a:r>
            <a:r>
              <a:rPr lang="ko-KR" altLang="en-US" sz="1200" smtClean="0"/>
              <a:t>번 이미지 </a:t>
            </a:r>
            <a:endParaRPr lang="en-US" altLang="ko-KR" sz="1200" smtClean="0"/>
          </a:p>
          <a:p>
            <a:r>
              <a:rPr lang="en-US" altLang="ko-KR" sz="1200" smtClean="0"/>
              <a:t>  </a:t>
            </a:r>
            <a:r>
              <a:rPr lang="ko-KR" altLang="en-US" sz="1200" smtClean="0"/>
              <a:t>기재하면 </a:t>
            </a:r>
            <a:r>
              <a:rPr lang="en-US" altLang="ko-KR" sz="1200" smtClean="0"/>
              <a:t> </a:t>
            </a:r>
            <a:r>
              <a:rPr lang="ko-KR" altLang="en-US" sz="1200" smtClean="0"/>
              <a:t>네이버 단체회원계정  생성됨</a:t>
            </a:r>
            <a:endParaRPr lang="en-US" altLang="ko-KR" sz="1200" smtClean="0"/>
          </a:p>
          <a:p>
            <a:endParaRPr lang="en-US" altLang="ko-KR" sz="500" smtClean="0"/>
          </a:p>
          <a:p>
            <a:r>
              <a:rPr lang="en-US" altLang="ko-KR" sz="1100" b="1" smtClean="0"/>
              <a:t>- </a:t>
            </a:r>
            <a:r>
              <a:rPr lang="ko-KR" altLang="en-US" sz="1100" b="1" smtClean="0"/>
              <a:t>구비서류</a:t>
            </a:r>
            <a:r>
              <a:rPr lang="en-US" altLang="ko-KR" sz="1100" b="1" smtClean="0"/>
              <a:t>-</a:t>
            </a:r>
            <a:r>
              <a:rPr lang="ko-KR" altLang="en-US" sz="1100" b="1" smtClean="0"/>
              <a:t>사업자등록증</a:t>
            </a:r>
            <a:r>
              <a:rPr lang="en-US" altLang="ko-KR" sz="1100" b="1" smtClean="0"/>
              <a:t>,</a:t>
            </a:r>
            <a:r>
              <a:rPr lang="ko-KR" altLang="en-US" sz="1100" b="1" smtClean="0"/>
              <a:t>개설등록증</a:t>
            </a:r>
            <a:endParaRPr lang="en-US" altLang="ko-KR" sz="1100" b="1" smtClean="0"/>
          </a:p>
          <a:p>
            <a:r>
              <a:rPr lang="en-US" altLang="ko-KR" sz="1100" b="1" smtClean="0"/>
              <a:t>- ID,PW</a:t>
            </a:r>
            <a:r>
              <a:rPr lang="ko-KR" altLang="en-US" sz="1100" b="1" smtClean="0"/>
              <a:t>는 소장이 원하는 대로 생성</a:t>
            </a:r>
            <a:endParaRPr lang="en-US" altLang="ko-KR" sz="1100" b="1" smtClean="0"/>
          </a:p>
          <a:p>
            <a:r>
              <a:rPr lang="en-US" altLang="ko-KR" sz="1100" b="1" smtClean="0"/>
              <a:t>- </a:t>
            </a:r>
            <a:r>
              <a:rPr lang="ko-KR" altLang="en-US" sz="1100" b="1" smtClean="0"/>
              <a:t>단체계정은 네이버에서 확인 후 승인이라서         </a:t>
            </a:r>
            <a:endParaRPr lang="en-US" altLang="ko-KR" sz="1100" b="1" smtClean="0"/>
          </a:p>
          <a:p>
            <a:r>
              <a:rPr lang="en-US" altLang="ko-KR" sz="1100" b="1" smtClean="0"/>
              <a:t> </a:t>
            </a:r>
            <a:r>
              <a:rPr lang="ko-KR" altLang="en-US" sz="1100" b="1" smtClean="0"/>
              <a:t>영업일 기준 </a:t>
            </a:r>
            <a:r>
              <a:rPr lang="en-US" altLang="ko-KR" sz="1100" b="1" smtClean="0"/>
              <a:t>5</a:t>
            </a:r>
            <a:r>
              <a:rPr lang="ko-KR" altLang="en-US" sz="1100" b="1" smtClean="0"/>
              <a:t>일소요 됨</a:t>
            </a:r>
            <a:endParaRPr lang="en-US" altLang="ko-KR" sz="1100" b="1" smtClean="0"/>
          </a:p>
          <a:p>
            <a:r>
              <a:rPr lang="en-US" altLang="ko-KR" sz="1100" b="1" smtClean="0">
                <a:solidFill>
                  <a:srgbClr val="FF0000"/>
                </a:solidFill>
              </a:rPr>
              <a:t>-</a:t>
            </a:r>
            <a:r>
              <a:rPr lang="ko-KR" altLang="en-US" sz="1100" b="1" smtClean="0">
                <a:solidFill>
                  <a:srgbClr val="FF0000"/>
                </a:solidFill>
              </a:rPr>
              <a:t>계정 생성 시 중개업소 정보 잘못 기재할 </a:t>
            </a:r>
            <a:endParaRPr lang="en-US" altLang="ko-KR" sz="1100" b="1" smtClean="0">
              <a:solidFill>
                <a:srgbClr val="FF0000"/>
              </a:solidFill>
            </a:endParaRPr>
          </a:p>
          <a:p>
            <a:r>
              <a:rPr lang="en-US" altLang="ko-KR" sz="1100" b="1" smtClean="0">
                <a:solidFill>
                  <a:srgbClr val="FF0000"/>
                </a:solidFill>
              </a:rPr>
              <a:t> </a:t>
            </a:r>
            <a:r>
              <a:rPr lang="ko-KR" altLang="en-US" sz="1100" b="1" smtClean="0">
                <a:solidFill>
                  <a:srgbClr val="FF0000"/>
                </a:solidFill>
              </a:rPr>
              <a:t>경우</a:t>
            </a:r>
            <a:r>
              <a:rPr lang="en-US" altLang="ko-KR" sz="1100" b="1" smtClean="0">
                <a:solidFill>
                  <a:srgbClr val="FF0000"/>
                </a:solidFill>
              </a:rPr>
              <a:t> </a:t>
            </a:r>
            <a:r>
              <a:rPr lang="ko-KR" altLang="en-US" sz="1100" b="1" smtClean="0">
                <a:solidFill>
                  <a:srgbClr val="FF0000"/>
                </a:solidFill>
              </a:rPr>
              <a:t>일주일씩 추가되므로 기재 잘해야 함</a:t>
            </a:r>
            <a:endParaRPr lang="en-US" altLang="ko-KR" sz="1100" b="1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Owner\OneDrive\Desktop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4906" y="1988840"/>
            <a:ext cx="2336440" cy="4104455"/>
          </a:xfrm>
          <a:prstGeom prst="rect">
            <a:avLst/>
          </a:prstGeom>
          <a:noFill/>
        </p:spPr>
      </p:pic>
      <p:sp>
        <p:nvSpPr>
          <p:cNvPr id="10" name="포인트가 8개인 별 9"/>
          <p:cNvSpPr/>
          <p:nvPr/>
        </p:nvSpPr>
        <p:spPr>
          <a:xfrm>
            <a:off x="4427984" y="3645024"/>
            <a:ext cx="508958" cy="431320"/>
          </a:xfrm>
          <a:prstGeom prst="star8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7" name="Picture 3" descr="C:\Users\Owner\OneDrive\Desktop\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060849"/>
            <a:ext cx="2880320" cy="4032448"/>
          </a:xfrm>
          <a:prstGeom prst="rect">
            <a:avLst/>
          </a:prstGeom>
          <a:noFill/>
        </p:spPr>
      </p:pic>
      <p:sp>
        <p:nvSpPr>
          <p:cNvPr id="13" name="포인트가 8개인 별 12"/>
          <p:cNvSpPr/>
          <p:nvPr/>
        </p:nvSpPr>
        <p:spPr>
          <a:xfrm>
            <a:off x="7479752" y="3700616"/>
            <a:ext cx="508958" cy="431320"/>
          </a:xfrm>
          <a:prstGeom prst="star8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708920"/>
            <a:ext cx="6984776" cy="302433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1</a:t>
            </a:r>
            <a:r>
              <a:rPr lang="en-US" altLang="ko-KR" sz="1200" smtClean="0"/>
              <a:t>)</a:t>
            </a:r>
            <a:r>
              <a:rPr lang="ko-KR" altLang="en-US" sz="1200" smtClean="0"/>
              <a:t>어드민 주소</a:t>
            </a:r>
            <a:r>
              <a:rPr lang="en-US" altLang="ko-KR" sz="1200" dirty="0" smtClean="0"/>
              <a:t>-www.</a:t>
            </a:r>
            <a:r>
              <a:rPr lang="ko-KR" altLang="en-US" sz="1200" dirty="0" err="1" smtClean="0"/>
              <a:t>홍희마케팅</a:t>
            </a:r>
            <a:r>
              <a:rPr lang="en-US" altLang="ko-KR" sz="1200" dirty="0" smtClean="0"/>
              <a:t>.com</a:t>
            </a:r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2</a:t>
            </a:r>
            <a:r>
              <a:rPr lang="en-US" altLang="ko-KR" sz="1200" smtClean="0"/>
              <a:t>)</a:t>
            </a:r>
            <a:r>
              <a:rPr lang="ko-KR" altLang="en-US" sz="1200" smtClean="0"/>
              <a:t>어드민  멤버 관리 </a:t>
            </a:r>
            <a:r>
              <a:rPr lang="ko-KR" altLang="en-US" sz="1200" dirty="0" smtClean="0"/>
              <a:t>구분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 -</a:t>
            </a:r>
            <a:r>
              <a:rPr lang="ko-KR" altLang="en-US" sz="1200" smtClean="0"/>
              <a:t>슈퍼관리자</a:t>
            </a:r>
            <a:r>
              <a:rPr lang="en-US" altLang="ko-KR" sz="1200" smtClean="0"/>
              <a:t>-</a:t>
            </a:r>
            <a:r>
              <a:rPr lang="ko-KR" altLang="en-US" sz="1200" smtClean="0"/>
              <a:t>홍희마케팅 </a:t>
            </a:r>
            <a:r>
              <a:rPr lang="ko-KR" altLang="en-US" sz="1200" dirty="0" smtClean="0"/>
              <a:t>권한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 -</a:t>
            </a:r>
            <a:r>
              <a:rPr lang="ko-KR" altLang="en-US" sz="1200" dirty="0" smtClean="0"/>
              <a:t>영업관리자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회사 또는 영업조직의 장의 권한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 -</a:t>
            </a:r>
            <a:r>
              <a:rPr lang="ko-KR" altLang="en-US" sz="1200" dirty="0" smtClean="0"/>
              <a:t>영업담당자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본사와 계약된  개인영업인</a:t>
            </a:r>
            <a:r>
              <a:rPr lang="en-US" altLang="ko-KR" sz="1200" smtClean="0"/>
              <a:t>, </a:t>
            </a:r>
            <a:r>
              <a:rPr lang="ko-KR" altLang="en-US" sz="1200" smtClean="0"/>
              <a:t>지사 소속 </a:t>
            </a:r>
            <a:r>
              <a:rPr lang="ko-KR" altLang="en-US" sz="1200" dirty="0" smtClean="0"/>
              <a:t>영업인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조직의 직원 영업인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3)</a:t>
            </a:r>
            <a:r>
              <a:rPr lang="ko-KR" altLang="en-US" sz="1200" err="1" smtClean="0"/>
              <a:t>어드민</a:t>
            </a:r>
            <a:r>
              <a:rPr lang="ko-KR" altLang="en-US" sz="1200" smtClean="0"/>
              <a:t>  멤버 관리는 </a:t>
            </a:r>
            <a:r>
              <a:rPr lang="ko-KR" altLang="en-US" sz="1200" dirty="0" smtClean="0"/>
              <a:t>본사로 요청하며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 검토 후 등록하는 방식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r>
              <a:rPr lang="en-US" altLang="ko-KR" sz="1200" dirty="0" smtClean="0"/>
              <a:t>4)</a:t>
            </a:r>
            <a:r>
              <a:rPr lang="ko-KR" altLang="en-US" sz="1200" dirty="0" smtClean="0"/>
              <a:t>영업담당자 아이디는 영업자 이름으로 하고 비번은 본사에서 임의로 </a:t>
            </a:r>
            <a:r>
              <a:rPr lang="ko-KR" altLang="en-US" sz="1200" smtClean="0"/>
              <a:t>정해준다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200000"/>
              </a:lnSpc>
            </a:pPr>
            <a:r>
              <a:rPr lang="en-US" altLang="ko-KR" sz="1200" smtClean="0"/>
              <a:t>5)</a:t>
            </a:r>
            <a:r>
              <a:rPr lang="ko-KR" altLang="en-US" sz="1200" smtClean="0"/>
              <a:t>영업담당자는 업체 정보</a:t>
            </a:r>
            <a:r>
              <a:rPr lang="en-US" altLang="ko-KR" sz="1200" smtClean="0"/>
              <a:t>,</a:t>
            </a:r>
            <a:r>
              <a:rPr lang="ko-KR" altLang="en-US" sz="1200" smtClean="0"/>
              <a:t>상품등 수정이 불가함</a:t>
            </a:r>
            <a:r>
              <a:rPr lang="en-US" altLang="ko-KR" sz="1200" smtClean="0"/>
              <a:t>. </a:t>
            </a:r>
            <a:r>
              <a:rPr lang="ko-KR" altLang="en-US" sz="1200" smtClean="0"/>
              <a:t>영업관리자나</a:t>
            </a:r>
            <a:r>
              <a:rPr lang="en-US" altLang="ko-KR" sz="1200" smtClean="0"/>
              <a:t>, </a:t>
            </a:r>
            <a:r>
              <a:rPr lang="ko-KR" altLang="en-US" sz="1200" smtClean="0"/>
              <a:t>슈퍼관리자에게 요청하면 됨</a:t>
            </a:r>
            <a:r>
              <a:rPr lang="en-US" altLang="ko-KR" sz="1200" smtClean="0"/>
              <a:t>.</a:t>
            </a: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endParaRPr lang="en-US" altLang="ko-KR" sz="1200" dirty="0" smtClean="0"/>
          </a:p>
          <a:p>
            <a:pPr marL="228600" indent="-228600">
              <a:lnSpc>
                <a:spcPct val="20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20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132856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2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5" name="직사각형 14"/>
          <p:cNvSpPr/>
          <p:nvPr/>
        </p:nvSpPr>
        <p:spPr>
          <a:xfrm>
            <a:off x="6516216" y="3290684"/>
            <a:ext cx="1746432" cy="1362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2-1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9" name="slide4_shape4"/>
          <p:cNvSpPr/>
          <p:nvPr/>
        </p:nvSpPr>
        <p:spPr>
          <a:xfrm>
            <a:off x="2411760" y="2564904"/>
            <a:ext cx="3528392" cy="3810154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30000"/>
              </a:lnSpc>
            </a:pPr>
            <a:r>
              <a:rPr lang="ko-KR" altLang="en-US" sz="1200" spc="-20" smtClean="0"/>
              <a:t>●어드민 </a:t>
            </a:r>
            <a:r>
              <a:rPr lang="en-US" altLang="ko-KR" sz="1200" spc="-20" smtClean="0"/>
              <a:t>ID,PW</a:t>
            </a: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본사에서 </a:t>
            </a:r>
            <a:r>
              <a:rPr lang="ko-KR" altLang="en-US" sz="1200" kern="1200" spc="-20" dirty="0" err="1" smtClean="0">
                <a:latin typeface="나눔고딕"/>
                <a:ea typeface="나눔고딕"/>
                <a:cs typeface="+mn-cs"/>
              </a:rPr>
              <a:t>부여받은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 본인계정으로 로그인</a:t>
            </a:r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30000"/>
              </a:lnSpc>
            </a:pPr>
            <a:r>
              <a:rPr lang="ko-KR" altLang="en-US" sz="1200" spc="-20" dirty="0" smtClean="0"/>
              <a:t>●계정을 </a:t>
            </a:r>
            <a:r>
              <a:rPr lang="ko-KR" altLang="en-US" sz="1200" spc="-20" dirty="0" err="1" smtClean="0"/>
              <a:t>부여받지</a:t>
            </a:r>
            <a:r>
              <a:rPr lang="ko-KR" altLang="en-US" sz="1200" spc="-20" dirty="0" smtClean="0"/>
              <a:t> 못한 영업사원의 경우</a:t>
            </a:r>
            <a:endParaRPr lang="en-US" altLang="ko-KR" sz="1200" spc="-20" dirty="0" smtClean="0"/>
          </a:p>
          <a:p>
            <a:pPr marL="228600" indent="-228600">
              <a:lnSpc>
                <a:spcPct val="13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-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내부지원팀 </a:t>
            </a:r>
            <a:r>
              <a:rPr lang="ko-KR" altLang="en-US" sz="1200" spc="-20" smtClean="0">
                <a:latin typeface="나눔고딕"/>
                <a:ea typeface="나눔고딕"/>
              </a:rPr>
              <a:t>카톡으로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하단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서류를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보내어 </a:t>
            </a:r>
            <a:endParaRPr lang="en-US" altLang="ko-KR" sz="1200" kern="1200" spc="-20" smtClean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3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  </a:t>
            </a:r>
            <a:r>
              <a:rPr lang="ko-KR" altLang="en-US" sz="1200" spc="-20" smtClean="0">
                <a:latin typeface="나눔고딕"/>
                <a:ea typeface="나눔고딕"/>
              </a:rPr>
              <a:t>블로그 상품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가입을 </a:t>
            </a:r>
            <a:r>
              <a:rPr lang="en-US" altLang="ko-KR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요청한다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30000"/>
              </a:lnSpc>
            </a:pPr>
            <a:r>
              <a:rPr lang="ko-KR" altLang="en-US" sz="1200" spc="-20" dirty="0" smtClean="0">
                <a:latin typeface="나눔고딕"/>
                <a:ea typeface="나눔고딕"/>
              </a:rPr>
              <a:t>↓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구비서류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30000"/>
              </a:lnSpc>
            </a:pPr>
            <a:r>
              <a:rPr lang="en-US" sz="1200" kern="1200" spc="-20" dirty="0" smtClean="0">
                <a:latin typeface="나눔고딕"/>
                <a:ea typeface="나눔고딕"/>
                <a:cs typeface="+mn-cs"/>
              </a:rPr>
              <a:t>1.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네이버단체계정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30000"/>
              </a:lnSpc>
            </a:pPr>
            <a:r>
              <a:rPr lang="en-US" sz="1200" kern="1200" spc="-20" dirty="0" smtClean="0">
                <a:latin typeface="나눔고딕"/>
                <a:ea typeface="나눔고딕"/>
                <a:cs typeface="+mn-cs"/>
              </a:rPr>
              <a:t>2.</a:t>
            </a:r>
            <a:r>
              <a:rPr lang="ko-KR" altLang="en-US" sz="1200" kern="1200" spc="-20" dirty="0" err="1" smtClean="0">
                <a:latin typeface="나눔고딕"/>
                <a:ea typeface="나눔고딕"/>
                <a:cs typeface="+mn-cs"/>
              </a:rPr>
              <a:t>네이버신규계정</a:t>
            </a:r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30000"/>
              </a:lnSpc>
            </a:pPr>
            <a:r>
              <a:rPr lang="en-US" sz="1200" spc="-20" dirty="0" smtClean="0">
                <a:latin typeface="나눔고딕"/>
                <a:ea typeface="나눔고딕"/>
              </a:rPr>
              <a:t>3.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사업자등록증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30000"/>
              </a:lnSpc>
            </a:pPr>
            <a:r>
              <a:rPr lang="en-US" sz="1200" kern="1200" spc="-20" dirty="0" smtClean="0">
                <a:latin typeface="나눔고딕"/>
                <a:ea typeface="나눔고딕"/>
                <a:cs typeface="+mn-cs"/>
              </a:rPr>
              <a:t>4.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개설등록증</a:t>
            </a:r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>
              <a:lnSpc>
                <a:spcPct val="130000"/>
              </a:lnSpc>
            </a:pPr>
            <a:r>
              <a:rPr lang="en-US" sz="1200" spc="-20" dirty="0" smtClean="0">
                <a:latin typeface="나눔고딕"/>
                <a:ea typeface="나눔고딕"/>
              </a:rPr>
              <a:t>5.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명함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30000"/>
              </a:lnSpc>
            </a:pP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30000"/>
              </a:lnSpc>
            </a:pPr>
            <a:r>
              <a:rPr lang="en-US" altLang="ko-KR" sz="1200" spc="-20" dirty="0" smtClean="0"/>
              <a:t>※</a:t>
            </a:r>
            <a:r>
              <a:rPr lang="ko-KR" altLang="en-US" sz="1200" spc="-20" dirty="0" smtClean="0"/>
              <a:t>계정을 </a:t>
            </a:r>
            <a:r>
              <a:rPr lang="ko-KR" altLang="en-US" sz="1200" spc="-20" dirty="0" err="1" smtClean="0"/>
              <a:t>부여받은</a:t>
            </a:r>
            <a:r>
              <a:rPr lang="ko-KR" altLang="en-US" sz="1200" spc="-20" dirty="0" smtClean="0"/>
              <a:t> 영업자의 경우라도 </a:t>
            </a:r>
            <a:r>
              <a:rPr lang="ko-KR" altLang="en-US" sz="1200" spc="-20" smtClean="0"/>
              <a:t>현장의 </a:t>
            </a:r>
            <a:endParaRPr lang="en-US" altLang="ko-KR" sz="1200" spc="-20" smtClean="0"/>
          </a:p>
          <a:p>
            <a:pPr marL="228600" indent="-228600">
              <a:lnSpc>
                <a:spcPct val="130000"/>
              </a:lnSpc>
            </a:pPr>
            <a:r>
              <a:rPr lang="en-US" altLang="ko-KR" sz="1200" spc="-20" smtClean="0"/>
              <a:t>   </a:t>
            </a:r>
            <a:r>
              <a:rPr lang="ko-KR" altLang="en-US" sz="1200" spc="-20" smtClean="0"/>
              <a:t>상황에 따라 계약이 </a:t>
            </a:r>
            <a:r>
              <a:rPr lang="ko-KR" altLang="en-US" sz="1200" spc="-20" dirty="0" smtClean="0"/>
              <a:t>어려운</a:t>
            </a:r>
            <a:r>
              <a:rPr lang="en-US" altLang="ko-KR" sz="1200" spc="-20" dirty="0" smtClean="0"/>
              <a:t> </a:t>
            </a:r>
            <a:r>
              <a:rPr lang="ko-KR" altLang="en-US" sz="1200" spc="-20" dirty="0" smtClean="0"/>
              <a:t>경우</a:t>
            </a:r>
            <a:r>
              <a:rPr lang="en-US" altLang="ko-KR" sz="1200" spc="-20" dirty="0" smtClean="0"/>
              <a:t>,</a:t>
            </a:r>
            <a:r>
              <a:rPr lang="ko-KR" altLang="en-US" sz="1200" spc="-20" dirty="0" smtClean="0"/>
              <a:t> 상기 </a:t>
            </a:r>
            <a:r>
              <a:rPr lang="ko-KR" altLang="en-US" sz="1200" spc="-20" smtClean="0"/>
              <a:t>내용처럼 </a:t>
            </a:r>
            <a:endParaRPr lang="en-US" altLang="ko-KR" sz="1200" spc="-20" smtClean="0"/>
          </a:p>
          <a:p>
            <a:pPr marL="228600" indent="-228600">
              <a:lnSpc>
                <a:spcPct val="130000"/>
              </a:lnSpc>
            </a:pPr>
            <a:r>
              <a:rPr lang="en-US" altLang="ko-KR" sz="1200" spc="-20" smtClean="0"/>
              <a:t>   </a:t>
            </a:r>
            <a:r>
              <a:rPr lang="ko-KR" altLang="en-US" sz="1200" spc="-20" smtClean="0"/>
              <a:t>내부지원팀에</a:t>
            </a:r>
            <a:r>
              <a:rPr lang="en-US" altLang="ko-KR" sz="1200" spc="-20" smtClean="0"/>
              <a:t> </a:t>
            </a:r>
            <a:r>
              <a:rPr lang="ko-KR" altLang="en-US" sz="1200" spc="-20" smtClean="0"/>
              <a:t>지원을 </a:t>
            </a:r>
            <a:r>
              <a:rPr lang="ko-KR" altLang="en-US" sz="1200" spc="-20" dirty="0" smtClean="0"/>
              <a:t>요청할 수 있다</a:t>
            </a:r>
            <a:r>
              <a:rPr lang="en-US" altLang="ko-KR" sz="1200" spc="-20" dirty="0" smtClean="0"/>
              <a:t>.</a:t>
            </a:r>
            <a:endParaRPr sz="1200" kern="1200" spc="-20" dirty="0">
              <a:latin typeface="나눔고딕"/>
              <a:ea typeface="나눔고딕"/>
              <a:cs typeface="+mn-cs"/>
            </a:endParaRPr>
          </a:p>
        </p:txBody>
      </p:sp>
      <p:pic>
        <p:nvPicPr>
          <p:cNvPr id="10" name="그림 9" descr="메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4452" y="3501008"/>
            <a:ext cx="2157948" cy="1872208"/>
          </a:xfrm>
          <a:prstGeom prst="rect">
            <a:avLst/>
          </a:prstGeom>
        </p:spPr>
      </p:pic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설명선 1 12"/>
          <p:cNvSpPr/>
          <p:nvPr/>
        </p:nvSpPr>
        <p:spPr>
          <a:xfrm>
            <a:off x="7308304" y="4149080"/>
            <a:ext cx="1224136" cy="216024"/>
          </a:xfrm>
          <a:prstGeom prst="borderCallout1">
            <a:avLst>
              <a:gd name="adj1" fmla="val 1986"/>
              <a:gd name="adj2" fmla="val -1677"/>
              <a:gd name="adj3" fmla="val 112500"/>
              <a:gd name="adj4" fmla="val -3833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영업담당자 이름</a:t>
            </a:r>
            <a:endParaRPr lang="ko-KR" altLang="en-US" sz="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en-US" altLang="ko-KR" sz="1100" b="1" dirty="0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b="1" dirty="0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설명선 1 15"/>
          <p:cNvSpPr/>
          <p:nvPr/>
        </p:nvSpPr>
        <p:spPr>
          <a:xfrm>
            <a:off x="7308304" y="4509120"/>
            <a:ext cx="1224136" cy="216024"/>
          </a:xfrm>
          <a:prstGeom prst="borderCallout1">
            <a:avLst>
              <a:gd name="adj1" fmla="val 1986"/>
              <a:gd name="adj2" fmla="val -1677"/>
              <a:gd name="adj3" fmla="val 112500"/>
              <a:gd name="adj4" fmla="val -3833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부여받은 비밀번호</a:t>
            </a:r>
            <a:endParaRPr lang="ko-KR" altLang="en-US"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OneDrive\Desktop\화면 캡처 2023-08-16 134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5248" y="1916832"/>
            <a:ext cx="6517232" cy="4376217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2-2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lang="en-US" altLang="ko-KR" sz="1300" b="1" kern="1200" spc="-20" smtClean="0"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995936" y="5517232"/>
            <a:ext cx="3024336" cy="3600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</a:rPr>
              <a:t>어드민 로그인 후 첫 화면</a:t>
            </a:r>
            <a:endParaRPr lang="ko-KR" altLang="en-US" sz="1200">
              <a:solidFill>
                <a:schemeClr val="tx1"/>
              </a:solidFill>
            </a:endParaRPr>
          </a:p>
        </p:txBody>
      </p:sp>
      <p:pic>
        <p:nvPicPr>
          <p:cNvPr id="15" name="그림 14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8" name="설명선 1 17"/>
          <p:cNvSpPr/>
          <p:nvPr/>
        </p:nvSpPr>
        <p:spPr>
          <a:xfrm>
            <a:off x="3707904" y="1700808"/>
            <a:ext cx="1440160" cy="216024"/>
          </a:xfrm>
          <a:prstGeom prst="borderCallout1">
            <a:avLst>
              <a:gd name="adj1" fmla="val 94188"/>
              <a:gd name="adj2" fmla="val -1892"/>
              <a:gd name="adj3" fmla="val 150218"/>
              <a:gd name="adj4" fmla="val -370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포스팅</a:t>
            </a:r>
            <a:r>
              <a:rPr lang="en-US" altLang="ko-KR" sz="900" smtClean="0"/>
              <a:t>-</a:t>
            </a:r>
            <a:r>
              <a:rPr lang="ko-KR" altLang="en-US" sz="900" smtClean="0"/>
              <a:t>포스팅 유무 확인</a:t>
            </a:r>
            <a:endParaRPr lang="ko-KR" altLang="en-US" sz="900"/>
          </a:p>
        </p:txBody>
      </p:sp>
      <p:sp>
        <p:nvSpPr>
          <p:cNvPr id="19" name="설명선 1 18"/>
          <p:cNvSpPr/>
          <p:nvPr/>
        </p:nvSpPr>
        <p:spPr>
          <a:xfrm>
            <a:off x="3275856" y="1412776"/>
            <a:ext cx="2016224" cy="216024"/>
          </a:xfrm>
          <a:prstGeom prst="borderCallout1">
            <a:avLst>
              <a:gd name="adj1" fmla="val 98378"/>
              <a:gd name="adj2" fmla="val -225"/>
              <a:gd name="adj3" fmla="val 263375"/>
              <a:gd name="adj4" fmla="val -2210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중개업소</a:t>
            </a:r>
            <a:r>
              <a:rPr lang="en-US" altLang="ko-KR" sz="900" smtClean="0"/>
              <a:t>-</a:t>
            </a:r>
            <a:r>
              <a:rPr lang="ko-KR" altLang="en-US" sz="900" smtClean="0"/>
              <a:t>계약한 업체 정보 확인</a:t>
            </a:r>
            <a:endParaRPr lang="ko-KR" altLang="en-US" sz="900"/>
          </a:p>
        </p:txBody>
      </p:sp>
      <p:sp>
        <p:nvSpPr>
          <p:cNvPr id="20" name="설명선 1 19"/>
          <p:cNvSpPr/>
          <p:nvPr/>
        </p:nvSpPr>
        <p:spPr>
          <a:xfrm>
            <a:off x="3059832" y="1124744"/>
            <a:ext cx="2520280" cy="216024"/>
          </a:xfrm>
          <a:prstGeom prst="borderCallout1">
            <a:avLst>
              <a:gd name="adj1" fmla="val 106760"/>
              <a:gd name="adj2" fmla="val -430"/>
              <a:gd name="adj3" fmla="val 384912"/>
              <a:gd name="adj4" fmla="val -1790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가입</a:t>
            </a:r>
            <a:r>
              <a:rPr lang="en-US" altLang="ko-KR" sz="900" smtClean="0"/>
              <a:t>/</a:t>
            </a:r>
            <a:r>
              <a:rPr lang="ko-KR" altLang="en-US" sz="900" smtClean="0"/>
              <a:t>계약 </a:t>
            </a:r>
            <a:r>
              <a:rPr lang="en-US" altLang="ko-KR" sz="900" smtClean="0"/>
              <a:t>– </a:t>
            </a:r>
            <a:r>
              <a:rPr lang="ko-KR" altLang="en-US" sz="900" smtClean="0"/>
              <a:t>계약서 작성 및 업체정보 확인 </a:t>
            </a:r>
            <a:endParaRPr lang="ko-KR" altLang="en-US" sz="900"/>
          </a:p>
        </p:txBody>
      </p:sp>
      <p:sp>
        <p:nvSpPr>
          <p:cNvPr id="23" name="설명선 1 22"/>
          <p:cNvSpPr/>
          <p:nvPr/>
        </p:nvSpPr>
        <p:spPr>
          <a:xfrm>
            <a:off x="8154144" y="836712"/>
            <a:ext cx="1979712" cy="288032"/>
          </a:xfrm>
          <a:prstGeom prst="borderCallout1">
            <a:avLst>
              <a:gd name="adj1" fmla="val 326786"/>
              <a:gd name="adj2" fmla="val 22449"/>
              <a:gd name="adj3" fmla="val 88402"/>
              <a:gd name="adj4" fmla="val 4976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계약서</a:t>
            </a:r>
            <a:r>
              <a:rPr lang="en-US" altLang="ko-KR" sz="900" smtClean="0"/>
              <a:t>-</a:t>
            </a:r>
            <a:r>
              <a:rPr lang="ko-KR" altLang="en-US" sz="900" smtClean="0"/>
              <a:t>수기로 계약서 작성할 때</a:t>
            </a:r>
            <a:endParaRPr lang="ko-KR" altLang="en-US" sz="900"/>
          </a:p>
        </p:txBody>
      </p:sp>
      <p:sp>
        <p:nvSpPr>
          <p:cNvPr id="24" name="설명선 1 23"/>
          <p:cNvSpPr/>
          <p:nvPr/>
        </p:nvSpPr>
        <p:spPr>
          <a:xfrm>
            <a:off x="7956376" y="1916832"/>
            <a:ext cx="1728192" cy="360040"/>
          </a:xfrm>
          <a:prstGeom prst="borderCallout1">
            <a:avLst>
              <a:gd name="adj1" fmla="val 1987"/>
              <a:gd name="adj2" fmla="val -1263"/>
              <a:gd name="adj3" fmla="val -183383"/>
              <a:gd name="adj4" fmla="val 449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계약서작성</a:t>
            </a:r>
            <a:r>
              <a:rPr lang="en-US" altLang="ko-KR" sz="900" smtClean="0"/>
              <a:t>-</a:t>
            </a:r>
            <a:r>
              <a:rPr lang="ko-KR" altLang="en-US" sz="900" smtClean="0"/>
              <a:t>링크되어 가입</a:t>
            </a:r>
            <a:r>
              <a:rPr lang="en-US" altLang="ko-KR" sz="900" smtClean="0"/>
              <a:t>/</a:t>
            </a:r>
            <a:r>
              <a:rPr lang="ko-KR" altLang="en-US" sz="900" smtClean="0"/>
              <a:t>계약 페이지로 넘어감</a:t>
            </a:r>
            <a:endParaRPr lang="ko-KR" altLang="en-US" sz="9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2411760" y="2359710"/>
            <a:ext cx="6120680" cy="3805594"/>
          </a:xfrm>
          <a:prstGeom prst="rect">
            <a:avLst/>
          </a:prstGeom>
          <a:solidFill>
            <a:srgbClr val="F4F5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</a:t>
            </a:r>
            <a:endParaRPr lang="ko-KR" altLang="en-US" dirty="0"/>
          </a:p>
        </p:txBody>
      </p:sp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2-2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lang="en-US" altLang="ko-KR" sz="1300" b="1" kern="1200" spc="-20" smtClean="0"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851920" y="6165304"/>
            <a:ext cx="3024336" cy="2880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</a:rPr>
              <a:t>어드민 로그인 후 첫 </a:t>
            </a:r>
            <a:r>
              <a:rPr lang="ko-KR" altLang="en-US" sz="1200" smtClean="0">
                <a:solidFill>
                  <a:srgbClr val="FF0000"/>
                </a:solidFill>
              </a:rPr>
              <a:t>상단 화면</a:t>
            </a:r>
            <a:endParaRPr lang="ko-KR" altLang="en-US" sz="1200">
              <a:solidFill>
                <a:srgbClr val="FF0000"/>
              </a:solidFill>
            </a:endParaRPr>
          </a:p>
        </p:txBody>
      </p:sp>
      <p:pic>
        <p:nvPicPr>
          <p:cNvPr id="15" name="그림 14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 cstate="print"/>
          <a:srcRect b="75758"/>
          <a:stretch>
            <a:fillRect/>
          </a:stretch>
        </p:blipFill>
        <p:spPr bwMode="auto">
          <a:xfrm>
            <a:off x="2412871" y="1916833"/>
            <a:ext cx="6124111" cy="71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2483768" y="2780928"/>
            <a:ext cx="40324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1.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가입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/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계약 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–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계약서 작성하면서 중개업소 가입이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자동으로 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   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                   이루어짐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.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2.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중개업소 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–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중개업소 정보 조회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3.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포스팅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–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포스팅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현황 조회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4.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대문디자인 샘플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페이지 아웃링크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[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]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5. 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1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번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[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가입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/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계약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]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과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같은 기능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,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계약서 작성메뉴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6.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계약서 다운로드 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(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수기작성 시 필요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7.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계약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후 전달 필독사항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8.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계약 만료확인서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다운로드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  (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계약종료 시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재계약 안하는 업소에 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필요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9.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계정사용 수락서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다운로드 </a:t>
            </a:r>
            <a:endParaRPr lang="en-US" altLang="ko-KR" sz="100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   (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기존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ID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사용시 필요한 수락서</a:t>
            </a: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000" dirty="0" smtClean="0">
                <a:latin typeface="나눔고딕OTF" pitchFamily="34" charset="-127"/>
                <a:ea typeface="나눔고딕OTF" pitchFamily="34" charset="-127"/>
              </a:rPr>
              <a:t>10.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블로그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r>
              <a:rPr lang="ko-KR" altLang="en-US" sz="1000" err="1" smtClean="0">
                <a:latin typeface="나눔고딕OTF" pitchFamily="34" charset="-127"/>
                <a:ea typeface="나눔고딕OTF" pitchFamily="34" charset="-127"/>
              </a:rPr>
              <a:t>환불금요청서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 다운로드</a:t>
            </a:r>
            <a:endParaRPr lang="en-US" altLang="ko-KR" sz="1000" smtClean="0">
              <a:latin typeface="나눔고딕OTF" pitchFamily="34" charset="-127"/>
              <a:ea typeface="나눔고딕OTF" pitchFamily="34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   (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환불시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타인계좌로 </a:t>
            </a:r>
            <a:r>
              <a:rPr lang="ko-KR" altLang="en-US" sz="1000" dirty="0" err="1" smtClean="0">
                <a:latin typeface="나눔고딕OTF" pitchFamily="34" charset="-127"/>
                <a:ea typeface="나눔고딕OTF" pitchFamily="34" charset="-127"/>
              </a:rPr>
              <a:t>입금시에</a:t>
            </a:r>
            <a:r>
              <a:rPr lang="ko-KR" altLang="en-US" sz="1000" dirty="0" smtClean="0">
                <a:latin typeface="나눔고딕OTF" pitchFamily="34" charset="-127"/>
                <a:ea typeface="나눔고딕OTF" pitchFamily="34" charset="-127"/>
              </a:rPr>
              <a:t> </a:t>
            </a:r>
            <a:r>
              <a:rPr lang="ko-KR" altLang="en-US" sz="1000" smtClean="0">
                <a:latin typeface="나눔고딕OTF" pitchFamily="34" charset="-127"/>
                <a:ea typeface="나눔고딕OTF" pitchFamily="34" charset="-127"/>
              </a:rPr>
              <a:t>필요</a:t>
            </a:r>
            <a:r>
              <a:rPr lang="en-US" altLang="ko-KR" sz="1000" smtClean="0">
                <a:latin typeface="나눔고딕OTF" pitchFamily="34" charset="-127"/>
                <a:ea typeface="나눔고딕OTF" pitchFamily="34" charset="-127"/>
              </a:rPr>
              <a:t>)</a:t>
            </a:r>
            <a:endParaRPr lang="en-US" altLang="ko-KR" sz="1000" dirty="0" smtClean="0">
              <a:latin typeface="나눔고딕OTF" pitchFamily="34" charset="-127"/>
              <a:ea typeface="나눔고딕OTF" pitchFamily="34" charset="-127"/>
            </a:endParaRP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 l="3458" t="10526" r="6646" b="5263"/>
          <a:stretch>
            <a:fillRect/>
          </a:stretch>
        </p:blipFill>
        <p:spPr bwMode="auto">
          <a:xfrm>
            <a:off x="6803994" y="2877881"/>
            <a:ext cx="1656438" cy="164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40"/>
          <p:cNvSpPr txBox="1"/>
          <p:nvPr/>
        </p:nvSpPr>
        <p:spPr>
          <a:xfrm rot="5400000">
            <a:off x="7308464" y="256474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C00000"/>
                </a:solidFill>
                <a:latin typeface="12롯데마트드림Bold" pitchFamily="18" charset="-127"/>
                <a:ea typeface="12롯데마트드림Bold" pitchFamily="18" charset="-127"/>
              </a:rPr>
              <a:t>→</a:t>
            </a:r>
            <a:endParaRPr lang="ko-KR" altLang="en-US" dirty="0">
              <a:solidFill>
                <a:srgbClr val="C00000"/>
              </a:solidFill>
              <a:latin typeface="12롯데마트드림Bold" pitchFamily="18" charset="-127"/>
              <a:ea typeface="12롯데마트드림Bold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08845" y="1796521"/>
            <a:ext cx="212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681686" y="1988840"/>
            <a:ext cx="288032" cy="21602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3006634" y="1988840"/>
            <a:ext cx="260169" cy="21602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293963" y="1988840"/>
            <a:ext cx="288032" cy="216024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987741" y="1800741"/>
            <a:ext cx="212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943" y="1791688"/>
            <a:ext cx="212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059832" y="2385092"/>
            <a:ext cx="25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04048" y="2393729"/>
            <a:ext cx="250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5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88224" y="2961156"/>
            <a:ext cx="250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88224" y="3600175"/>
            <a:ext cx="250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8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88224" y="3933056"/>
            <a:ext cx="250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9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16632" y="4221088"/>
            <a:ext cx="3948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10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588224" y="3284984"/>
            <a:ext cx="250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0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7</a:t>
            </a:r>
            <a:endParaRPr lang="en-US" altLang="ko-KR" sz="105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2-2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lang="en-US" altLang="ko-KR" sz="1300" b="1" kern="1200" spc="-20" smtClean="0">
              <a:latin typeface="나눔고딕"/>
              <a:ea typeface="나눔고딕"/>
              <a:cs typeface="+mn-cs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851920" y="6165304"/>
            <a:ext cx="3024336" cy="2880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</a:rPr>
              <a:t>어드민 로그인 후 첫 </a:t>
            </a:r>
            <a:r>
              <a:rPr lang="ko-KR" altLang="en-US" sz="1200" smtClean="0">
                <a:solidFill>
                  <a:srgbClr val="FF0000"/>
                </a:solidFill>
              </a:rPr>
              <a:t>하단 화면</a:t>
            </a:r>
            <a:endParaRPr lang="ko-KR" altLang="en-US" sz="1200">
              <a:solidFill>
                <a:srgbClr val="FF0000"/>
              </a:solidFill>
            </a:endParaRPr>
          </a:p>
        </p:txBody>
      </p:sp>
      <p:pic>
        <p:nvPicPr>
          <p:cNvPr id="15" name="그림 14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64288" y="1799975"/>
            <a:ext cx="1907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전체계약</a:t>
            </a:r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서비스중계약</a:t>
            </a:r>
            <a:r>
              <a:rPr lang="en-US" altLang="ko-KR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만료임박</a:t>
            </a:r>
            <a:endParaRPr lang="en-US" altLang="ko-KR" sz="800" b="1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계약 건수를 숫자로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보기쉽게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표기</a:t>
            </a:r>
            <a:endParaRPr lang="en-US" altLang="ko-KR" sz="8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숫자를 누르면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필터링된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화면으로 이동</a:t>
            </a:r>
            <a:endParaRPr lang="en-US" altLang="ko-KR" sz="8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판매계약</a:t>
            </a:r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서비스계약</a:t>
            </a:r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테스트계약 순서</a:t>
            </a:r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64288" y="2679303"/>
            <a:ext cx="1481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당일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포스팅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현황 확인가능</a:t>
            </a:r>
            <a:endParaRPr lang="en-US" altLang="ko-KR" sz="8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결과코드에서 에러코드 </a:t>
            </a:r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꼭 </a:t>
            </a:r>
            <a:endParaRPr lang="en-US" altLang="ko-KR" sz="800" b="1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확인하고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원인찾기</a:t>
            </a:r>
            <a:endParaRPr lang="en-US" altLang="ko-KR" sz="8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2483768" y="1772816"/>
            <a:ext cx="4735998" cy="4403068"/>
            <a:chOff x="249206" y="1546212"/>
            <a:chExt cx="5751554" cy="3555728"/>
          </a:xfrm>
        </p:grpSpPr>
        <p:grpSp>
          <p:nvGrpSpPr>
            <p:cNvPr id="33" name="그룹 21"/>
            <p:cNvGrpSpPr/>
            <p:nvPr/>
          </p:nvGrpSpPr>
          <p:grpSpPr>
            <a:xfrm>
              <a:off x="285720" y="1571612"/>
              <a:ext cx="5715040" cy="3530328"/>
              <a:chOff x="285720" y="1571612"/>
              <a:chExt cx="5715040" cy="3530328"/>
            </a:xfrm>
          </p:grpSpPr>
          <p:pic>
            <p:nvPicPr>
              <p:cNvPr id="52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5720" y="1571612"/>
                <a:ext cx="5715040" cy="2372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5720" y="3929066"/>
                <a:ext cx="5715040" cy="11728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9" name="직사각형 38"/>
            <p:cNvSpPr/>
            <p:nvPr/>
          </p:nvSpPr>
          <p:spPr>
            <a:xfrm>
              <a:off x="285720" y="1546212"/>
              <a:ext cx="5715040" cy="500066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49206" y="1817519"/>
              <a:ext cx="250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/>
              <a:r>
                <a:rPr lang="en-US" altLang="ko-KR" sz="1000" b="1" dirty="0" smtClean="0">
                  <a:solidFill>
                    <a:srgbClr val="C00000"/>
                  </a:solidFill>
                  <a:latin typeface="나눔고딕" pitchFamily="50" charset="-127"/>
                  <a:ea typeface="나눔고딕" pitchFamily="50" charset="-127"/>
                </a:rPr>
                <a:t>1</a:t>
              </a:r>
              <a:endParaRPr lang="en-US" altLang="ko-KR" sz="105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285720" y="2189154"/>
              <a:ext cx="5715040" cy="596904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85720" y="2539837"/>
              <a:ext cx="250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/>
              <a:r>
                <a:rPr lang="en-US" altLang="ko-KR" sz="1000" b="1" dirty="0" smtClean="0">
                  <a:solidFill>
                    <a:srgbClr val="C00000"/>
                  </a:solidFill>
                  <a:latin typeface="나눔고딕" pitchFamily="50" charset="-127"/>
                  <a:ea typeface="나눔고딕" pitchFamily="50" charset="-127"/>
                </a:rPr>
                <a:t>2</a:t>
              </a:r>
              <a:endParaRPr lang="en-US" altLang="ko-KR" sz="105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85720" y="4786322"/>
              <a:ext cx="250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/>
              <a:r>
                <a:rPr lang="en-US" altLang="ko-KR" sz="1000" b="1" dirty="0" smtClean="0">
                  <a:solidFill>
                    <a:srgbClr val="C00000"/>
                  </a:solidFill>
                  <a:latin typeface="나눔고딕" pitchFamily="50" charset="-127"/>
                  <a:ea typeface="나눔고딕" pitchFamily="50" charset="-127"/>
                </a:rPr>
                <a:t>3</a:t>
              </a:r>
              <a:endParaRPr lang="en-US" altLang="ko-KR" sz="105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85720" y="2928934"/>
              <a:ext cx="5715040" cy="214314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7173340" y="4335487"/>
            <a:ext cx="1791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계약현황과</a:t>
            </a:r>
            <a:r>
              <a:rPr lang="en-US" altLang="ko-KR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계약금액</a:t>
            </a:r>
            <a:r>
              <a:rPr lang="en-US" altLang="ko-KR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계약건수</a:t>
            </a:r>
            <a:endParaRPr lang="en-US" altLang="ko-KR" sz="800" b="1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한눈에 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파악하기 위한 </a:t>
            </a:r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요약 그래프로</a:t>
            </a:r>
            <a:endParaRPr lang="en-US" altLang="ko-KR" sz="800" b="1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  <a:p>
            <a:pPr marL="228600" indent="-228600"/>
            <a:r>
              <a:rPr lang="ko-KR" altLang="en-US" sz="800" b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마우스 </a:t>
            </a:r>
            <a:r>
              <a:rPr lang="ko-KR" altLang="en-US" sz="800" b="1" dirty="0" err="1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오버시</a:t>
            </a:r>
            <a:r>
              <a:rPr lang="ko-KR" altLang="en-US" sz="800" b="1" dirty="0" smtClean="0"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숫자가 표시됨</a:t>
            </a:r>
            <a:endParaRPr lang="en-US" altLang="ko-KR" sz="800" b="1" dirty="0" smtClean="0"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Owner\OneDrive\Desktop\1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5" y="2492896"/>
            <a:ext cx="1584176" cy="3888431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2-3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포인트가 8개인 별 15"/>
          <p:cNvSpPr/>
          <p:nvPr/>
        </p:nvSpPr>
        <p:spPr>
          <a:xfrm>
            <a:off x="2555776" y="3356992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1</a:t>
            </a:r>
            <a:endParaRPr lang="ko-KR" altLang="en-US" sz="1000" b="1"/>
          </a:p>
        </p:txBody>
      </p:sp>
      <p:pic>
        <p:nvPicPr>
          <p:cNvPr id="3075" name="Picture 3" descr="C:\Users\Owner\OneDrive\Desktop\4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492896"/>
            <a:ext cx="4824536" cy="3816424"/>
          </a:xfrm>
          <a:prstGeom prst="rect">
            <a:avLst/>
          </a:prstGeom>
          <a:noFill/>
        </p:spPr>
      </p:pic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8" name="가로로 말린 두루마리 모양 17"/>
          <p:cNvSpPr/>
          <p:nvPr/>
        </p:nvSpPr>
        <p:spPr>
          <a:xfrm>
            <a:off x="2339752" y="3933056"/>
            <a:ext cx="1440160" cy="792088"/>
          </a:xfrm>
          <a:prstGeom prst="horizontalScroll">
            <a:avLst/>
          </a:prstGeom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900" smtClean="0"/>
              <a:t>1</a:t>
            </a:r>
            <a:r>
              <a:rPr lang="ko-KR" altLang="en-US" sz="900" smtClean="0"/>
              <a:t>번을 클릭하면 </a:t>
            </a:r>
            <a:endParaRPr lang="en-US" altLang="ko-KR" sz="900" smtClean="0"/>
          </a:p>
          <a:p>
            <a:pPr algn="ctr">
              <a:lnSpc>
                <a:spcPct val="150000"/>
              </a:lnSpc>
            </a:pPr>
            <a:r>
              <a:rPr lang="ko-KR" altLang="en-US" sz="900" smtClean="0"/>
              <a:t>어드민에서 블로그로 </a:t>
            </a:r>
            <a:endParaRPr lang="en-US" altLang="ko-KR" sz="900" smtClean="0"/>
          </a:p>
          <a:p>
            <a:pPr algn="ctr">
              <a:lnSpc>
                <a:spcPct val="150000"/>
              </a:lnSpc>
            </a:pPr>
            <a:r>
              <a:rPr lang="ko-KR" altLang="en-US" sz="900" smtClean="0"/>
              <a:t>아웃링크 됨</a:t>
            </a:r>
            <a:endParaRPr lang="ko-KR" altLang="en-US" sz="900"/>
          </a:p>
        </p:txBody>
      </p:sp>
      <p:sp>
        <p:nvSpPr>
          <p:cNvPr id="22" name="오각형 21"/>
          <p:cNvSpPr/>
          <p:nvPr/>
        </p:nvSpPr>
        <p:spPr>
          <a:xfrm>
            <a:off x="2483768" y="5157192"/>
            <a:ext cx="1152128" cy="936104"/>
          </a:xfrm>
          <a:prstGeom prst="homePlat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블로그 위젯 </a:t>
            </a:r>
            <a:endParaRPr lang="en-US" altLang="ko-KR" sz="900" smtClean="0"/>
          </a:p>
          <a:p>
            <a:pPr algn="ctr"/>
            <a:r>
              <a:rPr lang="ko-KR" altLang="en-US" sz="900" smtClean="0"/>
              <a:t>클릭하여 선택</a:t>
            </a:r>
            <a:endParaRPr lang="ko-KR" altLang="en-US" sz="9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932040" y="4005064"/>
            <a:ext cx="3024336" cy="3600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</a:rPr>
              <a:t>계약시 대문디자인 선택한 업소만 해당됨</a:t>
            </a:r>
            <a:endParaRPr lang="ko-KR" altLang="en-US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wner\OneDrive\Desktop\화면 캡처 2023-05-17 094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92896"/>
            <a:ext cx="6480719" cy="3682309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2-4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포인트가 8개인 별 11"/>
          <p:cNvSpPr/>
          <p:nvPr/>
        </p:nvSpPr>
        <p:spPr>
          <a:xfrm>
            <a:off x="8262696" y="4221088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2</a:t>
            </a:r>
            <a:endParaRPr lang="ko-KR" altLang="en-US" sz="1000" b="1"/>
          </a:p>
        </p:txBody>
      </p:sp>
      <p:sp>
        <p:nvSpPr>
          <p:cNvPr id="13" name="포인트가 8개인 별 12"/>
          <p:cNvSpPr/>
          <p:nvPr/>
        </p:nvSpPr>
        <p:spPr>
          <a:xfrm>
            <a:off x="2699792" y="2708920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1</a:t>
            </a:r>
            <a:endParaRPr lang="ko-KR" altLang="en-US" sz="1000" b="1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그림 15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OneDrive\Desktop\화면 캡처 2023-05-10 1855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8157" y="2457100"/>
            <a:ext cx="6460307" cy="3672408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2-5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3" name="포인트가 8개인 별 12"/>
          <p:cNvSpPr/>
          <p:nvPr/>
        </p:nvSpPr>
        <p:spPr>
          <a:xfrm>
            <a:off x="8406530" y="5535338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3</a:t>
            </a:r>
            <a:endParaRPr lang="ko-KR" altLang="en-US" sz="1000" b="1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6" name="그림 15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8" name="설명선 1 17"/>
          <p:cNvSpPr/>
          <p:nvPr/>
        </p:nvSpPr>
        <p:spPr>
          <a:xfrm>
            <a:off x="6291138" y="2393728"/>
            <a:ext cx="1737245" cy="243184"/>
          </a:xfrm>
          <a:prstGeom prst="borderCallout1">
            <a:avLst>
              <a:gd name="adj1" fmla="val 102101"/>
              <a:gd name="adj2" fmla="val -459"/>
              <a:gd name="adj3" fmla="val 119500"/>
              <a:gd name="adj4" fmla="val -3033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중개업소</a:t>
            </a:r>
            <a:r>
              <a:rPr lang="en-US" altLang="ko-KR" sz="900" smtClean="0"/>
              <a:t>-</a:t>
            </a:r>
            <a:r>
              <a:rPr lang="ko-KR" altLang="en-US" sz="900" smtClean="0"/>
              <a:t>클릭하지 말 것</a:t>
            </a:r>
            <a:r>
              <a:rPr lang="en-US" altLang="ko-KR" sz="900" smtClean="0"/>
              <a:t>[</a:t>
            </a:r>
            <a:r>
              <a:rPr lang="ko-KR" altLang="en-US" sz="900" smtClean="0"/>
              <a:t>패스</a:t>
            </a:r>
            <a:r>
              <a:rPr lang="en-US" altLang="ko-KR" sz="900" smtClean="0"/>
              <a:t>]</a:t>
            </a:r>
            <a:endParaRPr lang="ko-KR" altLang="en-US" sz="900"/>
          </a:p>
        </p:txBody>
      </p:sp>
      <p:sp>
        <p:nvSpPr>
          <p:cNvPr id="20" name="설명선 1 19"/>
          <p:cNvSpPr/>
          <p:nvPr/>
        </p:nvSpPr>
        <p:spPr>
          <a:xfrm>
            <a:off x="3203848" y="5877272"/>
            <a:ext cx="1368152" cy="216024"/>
          </a:xfrm>
          <a:prstGeom prst="borderCallout1">
            <a:avLst>
              <a:gd name="adj1" fmla="val -6395"/>
              <a:gd name="adj2" fmla="val 269"/>
              <a:gd name="adj3" fmla="val -197630"/>
              <a:gd name="adj4" fmla="val -4561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상품선택하면 자동 생성</a:t>
            </a:r>
            <a:endParaRPr lang="ko-KR" altLang="en-US" sz="900"/>
          </a:p>
        </p:txBody>
      </p:sp>
      <p:sp>
        <p:nvSpPr>
          <p:cNvPr id="21" name="설명선 1 20"/>
          <p:cNvSpPr/>
          <p:nvPr/>
        </p:nvSpPr>
        <p:spPr>
          <a:xfrm>
            <a:off x="3329758" y="2573957"/>
            <a:ext cx="1944216" cy="648072"/>
          </a:xfrm>
          <a:prstGeom prst="borderCallout1">
            <a:avLst>
              <a:gd name="adj1" fmla="val 48611"/>
              <a:gd name="adj2" fmla="val -1146"/>
              <a:gd name="adj3" fmla="val 54874"/>
              <a:gd name="adj4" fmla="val -2995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단체아이디 검색하면 자동으로 기재되고</a:t>
            </a:r>
            <a:r>
              <a:rPr lang="en-US" altLang="ko-KR" sz="900" smtClean="0"/>
              <a:t>,</a:t>
            </a:r>
            <a:r>
              <a:rPr lang="ko-KR" altLang="en-US" sz="900" smtClean="0"/>
              <a:t> 빠진 항목만 기재할 것</a:t>
            </a:r>
            <a:endParaRPr lang="en-US" altLang="ko-KR" sz="900" smtClean="0"/>
          </a:p>
          <a:p>
            <a:pPr algn="ctr"/>
            <a:r>
              <a:rPr lang="ko-KR" altLang="en-US" sz="900" smtClean="0">
                <a:solidFill>
                  <a:srgbClr val="FF0000"/>
                </a:solidFill>
              </a:rPr>
              <a:t>단체계정정보가 틀릴수 있어 반듯이 서류 확인할것</a:t>
            </a:r>
            <a:r>
              <a:rPr lang="en-US" altLang="ko-KR" sz="900" smtClean="0">
                <a:solidFill>
                  <a:srgbClr val="FF0000"/>
                </a:solidFill>
              </a:rPr>
              <a:t>!!!</a:t>
            </a:r>
            <a:endParaRPr lang="ko-KR" altLang="en-US" sz="900"/>
          </a:p>
        </p:txBody>
      </p:sp>
      <p:sp>
        <p:nvSpPr>
          <p:cNvPr id="22" name="설명선 1 21"/>
          <p:cNvSpPr/>
          <p:nvPr/>
        </p:nvSpPr>
        <p:spPr>
          <a:xfrm>
            <a:off x="6165229" y="4437112"/>
            <a:ext cx="1224136" cy="216024"/>
          </a:xfrm>
          <a:prstGeom prst="borderCallout1">
            <a:avLst>
              <a:gd name="adj1" fmla="val 102569"/>
              <a:gd name="adj2" fmla="val 543"/>
              <a:gd name="adj3" fmla="val 213083"/>
              <a:gd name="adj4" fmla="val -3981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담당자 필히 선택</a:t>
            </a:r>
            <a:endParaRPr lang="ko-KR" altLang="en-US" sz="900"/>
          </a:p>
        </p:txBody>
      </p:sp>
      <p:sp>
        <p:nvSpPr>
          <p:cNvPr id="23" name="설명선 1 22"/>
          <p:cNvSpPr/>
          <p:nvPr/>
        </p:nvSpPr>
        <p:spPr>
          <a:xfrm>
            <a:off x="3203848" y="3501008"/>
            <a:ext cx="1872208" cy="360040"/>
          </a:xfrm>
          <a:prstGeom prst="borderCallout1">
            <a:avLst>
              <a:gd name="adj1" fmla="val 98379"/>
              <a:gd name="adj2" fmla="val -1280"/>
              <a:gd name="adj3" fmla="val 158600"/>
              <a:gd name="adj4" fmla="val -3016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상품</a:t>
            </a:r>
            <a:r>
              <a:rPr lang="en-US" altLang="ko-KR" sz="900" smtClean="0"/>
              <a:t>/</a:t>
            </a:r>
            <a:r>
              <a:rPr lang="ko-KR" altLang="en-US" sz="900" smtClean="0"/>
              <a:t>대문디자인 선택하면 금액이</a:t>
            </a:r>
            <a:endParaRPr lang="en-US" altLang="ko-KR" sz="900" smtClean="0"/>
          </a:p>
          <a:p>
            <a:pPr algn="ctr"/>
            <a:r>
              <a:rPr lang="ko-KR" altLang="en-US" sz="900" smtClean="0"/>
              <a:t>자동으로 나옴</a:t>
            </a:r>
            <a:endParaRPr lang="ko-KR" altLang="en-US" sz="900"/>
          </a:p>
        </p:txBody>
      </p:sp>
      <p:sp>
        <p:nvSpPr>
          <p:cNvPr id="25" name="설명선 1 24"/>
          <p:cNvSpPr/>
          <p:nvPr/>
        </p:nvSpPr>
        <p:spPr>
          <a:xfrm>
            <a:off x="3275856" y="2132856"/>
            <a:ext cx="2448272" cy="216024"/>
          </a:xfrm>
          <a:prstGeom prst="borderCallout1">
            <a:avLst>
              <a:gd name="adj1" fmla="val 94188"/>
              <a:gd name="adj2" fmla="val -680"/>
              <a:gd name="adj3" fmla="val 254993"/>
              <a:gd name="adj4" fmla="val -2687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단체아이디 </a:t>
            </a:r>
            <a:r>
              <a:rPr lang="en-US" altLang="ko-KR" sz="900" smtClean="0"/>
              <a:t>-</a:t>
            </a:r>
            <a:r>
              <a:rPr lang="ko-KR" altLang="en-US" sz="900" smtClean="0"/>
              <a:t>검색하면 중개업소정보 기재됨</a:t>
            </a:r>
            <a:endParaRPr lang="ko-KR" altLang="en-US" sz="9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OneDrive\Desktop\화면 캡처 2023-05-17 100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38994"/>
            <a:ext cx="6552728" cy="3744416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2-7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포인트가 8개인 별 11"/>
          <p:cNvSpPr/>
          <p:nvPr/>
        </p:nvSpPr>
        <p:spPr>
          <a:xfrm>
            <a:off x="2555776" y="2708920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1</a:t>
            </a:r>
            <a:endParaRPr lang="ko-KR" altLang="en-US" sz="1000" b="1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4" name="포인트가 8개인 별 13"/>
          <p:cNvSpPr/>
          <p:nvPr/>
        </p:nvSpPr>
        <p:spPr>
          <a:xfrm>
            <a:off x="8073233" y="5013176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2</a:t>
            </a:r>
            <a:endParaRPr lang="ko-KR" altLang="en-US" sz="1000" b="1"/>
          </a:p>
        </p:txBody>
      </p:sp>
      <p:sp>
        <p:nvSpPr>
          <p:cNvPr id="15" name="설명선 1 14"/>
          <p:cNvSpPr/>
          <p:nvPr/>
        </p:nvSpPr>
        <p:spPr>
          <a:xfrm>
            <a:off x="5004048" y="4005064"/>
            <a:ext cx="1944216" cy="504056"/>
          </a:xfrm>
          <a:prstGeom prst="borderCallout1">
            <a:avLst>
              <a:gd name="adj1" fmla="val 4980"/>
              <a:gd name="adj2" fmla="val 99372"/>
              <a:gd name="adj3" fmla="val 127468"/>
              <a:gd name="adj4" fmla="val 1723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계약서 작성 순서대로 다 작성을 </a:t>
            </a:r>
            <a:endParaRPr lang="en-US" altLang="ko-KR" sz="900" smtClean="0"/>
          </a:p>
          <a:p>
            <a:pPr algn="ctr"/>
            <a:r>
              <a:rPr lang="ko-KR" altLang="en-US" sz="900" smtClean="0"/>
              <a:t>하고 가입</a:t>
            </a:r>
            <a:r>
              <a:rPr lang="en-US" altLang="ko-KR" sz="900" smtClean="0"/>
              <a:t>/</a:t>
            </a:r>
            <a:r>
              <a:rPr lang="ko-KR" altLang="en-US" sz="900" smtClean="0"/>
              <a:t>계약 카테고리 클릭하면  </a:t>
            </a:r>
            <a:endParaRPr lang="en-US" altLang="ko-KR" sz="900" smtClean="0"/>
          </a:p>
          <a:p>
            <a:pPr algn="ctr"/>
            <a:r>
              <a:rPr lang="ko-KR" altLang="en-US" sz="900" smtClean="0"/>
              <a:t>기재된 계약서가 노츨된다</a:t>
            </a:r>
            <a:r>
              <a:rPr lang="en-US" altLang="ko-KR" sz="900" smtClean="0"/>
              <a:t>.</a:t>
            </a:r>
            <a:endParaRPr lang="ko-KR" altLang="en-US" sz="900"/>
          </a:p>
        </p:txBody>
      </p:sp>
      <p:sp>
        <p:nvSpPr>
          <p:cNvPr id="16" name="굽은 화살표 15"/>
          <p:cNvSpPr/>
          <p:nvPr/>
        </p:nvSpPr>
        <p:spPr>
          <a:xfrm flipH="1">
            <a:off x="8100391" y="2564903"/>
            <a:ext cx="531215" cy="2079179"/>
          </a:xfrm>
          <a:prstGeom prst="bentArrow">
            <a:avLst>
              <a:gd name="adj1" fmla="val 25000"/>
              <a:gd name="adj2" fmla="val 42602"/>
              <a:gd name="adj3" fmla="val 25000"/>
              <a:gd name="adj4" fmla="val 4375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099" name="Picture 3" descr="C:\Users\Owner\OneDrive\Desktop\화면 캡처 2023-05-17 1006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3693" y="1844824"/>
            <a:ext cx="1326699" cy="2046532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b="1" dirty="0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b="1" dirty="0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73728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2-8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20" name="slide4_shape3"/>
          <p:cNvSpPr/>
          <p:nvPr/>
        </p:nvSpPr>
        <p:spPr>
          <a:xfrm>
            <a:off x="2267744" y="2492896"/>
            <a:ext cx="4032448" cy="396044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/>
            <a:endParaRPr lang="en-US" altLang="ko-KR" sz="1200" kern="1200" spc="-20" smtClean="0"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■결재 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방법은 현금입금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계좌이체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]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와 카드결제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kern="1200" spc="-20" dirty="0" err="1" smtClean="0">
                <a:latin typeface="나눔고딕"/>
                <a:ea typeface="나눔고딕"/>
                <a:cs typeface="+mn-cs"/>
              </a:rPr>
              <a:t>페이엣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] 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   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2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가지 방식으로만 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한다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 algn="l" defTabSz="914400" latinLnBrk="1"/>
            <a:endParaRPr lang="en-US" altLang="ko-KR" sz="1200" kern="1200" spc="-20" dirty="0" smtClean="0"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1.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현금입금</a:t>
            </a:r>
            <a:r>
              <a:rPr lang="en-US" altLang="ko-KR" sz="1200" spc="-20" dirty="0" smtClean="0">
                <a:latin typeface="나눔고딕"/>
                <a:ea typeface="나눔고딕"/>
              </a:rPr>
              <a:t>[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계좌이체</a:t>
            </a:r>
            <a:r>
              <a:rPr lang="en-US" altLang="ko-KR" sz="1200" spc="-20" dirty="0" smtClean="0">
                <a:latin typeface="나눔고딕"/>
                <a:ea typeface="나눔고딕"/>
              </a:rPr>
              <a:t>]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시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계좌이체 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: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농협 계좌번호 </a:t>
            </a:r>
            <a:r>
              <a:rPr lang="en-US" altLang="ko-KR" sz="1200" spc="-20" smtClean="0">
                <a:latin typeface="나눔고딕"/>
                <a:ea typeface="나눔고딕"/>
              </a:rPr>
              <a:t>351-5537-7635-13  </a:t>
            </a:r>
          </a:p>
          <a:p>
            <a:pPr marL="228600" indent="-228600" algn="l" defTabSz="914400" latinLnBrk="1"/>
            <a:r>
              <a:rPr lang="en-US" altLang="ko-KR" sz="1200" spc="-20" smtClean="0">
                <a:latin typeface="나눔고딕"/>
                <a:ea typeface="나눔고딕"/>
              </a:rPr>
              <a:t>  </a:t>
            </a:r>
            <a:r>
              <a:rPr lang="ko-KR" altLang="en-US" sz="1200" spc="-20" smtClean="0">
                <a:latin typeface="나눔고딕"/>
                <a:ea typeface="나눔고딕"/>
              </a:rPr>
              <a:t>예금주 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박준홍</a:t>
            </a:r>
            <a:r>
              <a:rPr lang="en-US" altLang="ko-KR" sz="1200" spc="-20" dirty="0" smtClean="0">
                <a:latin typeface="나눔고딕"/>
                <a:ea typeface="나눔고딕"/>
              </a:rPr>
              <a:t>(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홍희마케팅</a:t>
            </a:r>
            <a:r>
              <a:rPr lang="en-US" altLang="ko-KR" sz="1200" spc="-20" dirty="0" smtClean="0">
                <a:latin typeface="나눔고딕"/>
                <a:ea typeface="나눔고딕"/>
              </a:rPr>
              <a:t>)</a:t>
            </a: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현금 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: 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현금으로 받았을 시 인근 은행에서 계좌이체 </a:t>
            </a:r>
            <a:r>
              <a:rPr lang="ko-KR" altLang="en-US" sz="1200" spc="-20" smtClean="0">
                <a:latin typeface="나눔고딕"/>
                <a:ea typeface="나눔고딕"/>
              </a:rPr>
              <a:t>한다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/>
            <a:r>
              <a:rPr lang="en-US" altLang="ko-KR" sz="1200" spc="-20" smtClean="0">
                <a:latin typeface="나눔고딕"/>
                <a:ea typeface="나눔고딕"/>
              </a:rPr>
              <a:t>-</a:t>
            </a:r>
            <a:r>
              <a:rPr lang="ko-KR" altLang="en-US" sz="1200" spc="-20" smtClean="0">
                <a:latin typeface="나눔고딕"/>
                <a:ea typeface="나눔고딕"/>
              </a:rPr>
              <a:t>전자세금계산서는 차주 월요일 일괄 발급하여 업소 전달한다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/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2.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카드결제는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페이엣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</a:t>
            </a:r>
            <a:r>
              <a:rPr lang="ko-KR" altLang="en-US" sz="1200" spc="-20" smtClean="0">
                <a:latin typeface="나눔고딕"/>
                <a:ea typeface="나눔고딕"/>
              </a:rPr>
              <a:t>에서 결제한다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err="1" smtClean="0">
                <a:latin typeface="나눔고딕"/>
                <a:ea typeface="나눔고딕"/>
              </a:rPr>
              <a:t>페이엣</a:t>
            </a:r>
            <a:r>
              <a:rPr lang="ko-KR" altLang="en-US" sz="1200" spc="-20" smtClean="0">
                <a:latin typeface="나눔고딕"/>
                <a:ea typeface="나눔고딕"/>
              </a:rPr>
              <a:t> </a:t>
            </a:r>
            <a:r>
              <a:rPr lang="en-US" altLang="ko-KR" sz="1200" spc="-20" smtClean="0">
                <a:latin typeface="나눔고딕"/>
                <a:ea typeface="나눔고딕"/>
              </a:rPr>
              <a:t>id , password-</a:t>
            </a:r>
            <a:r>
              <a:rPr lang="ko-KR" altLang="en-US" sz="1200" spc="-20" smtClean="0">
                <a:latin typeface="나눔고딕"/>
                <a:ea typeface="나눔고딕"/>
              </a:rPr>
              <a:t>개별 발급한 계정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(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결제시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페이앳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각 영업자 계정으로 접속해서 결제할 것</a:t>
            </a:r>
            <a:r>
              <a:rPr lang="en-US" altLang="ko-KR" sz="1200" spc="-20" dirty="0" smtClean="0">
                <a:latin typeface="나눔고딕"/>
                <a:ea typeface="나눔고딕"/>
              </a:rPr>
              <a:t>)</a:t>
            </a: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과세금액</a:t>
            </a:r>
            <a:r>
              <a:rPr lang="en-US" altLang="ko-KR" sz="1200" spc="-20" dirty="0" smtClean="0">
                <a:latin typeface="나눔고딕"/>
                <a:ea typeface="나눔고딕"/>
              </a:rPr>
              <a:t>-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판매하는 상품 금액 기재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비과세금액</a:t>
            </a: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공란으로 둔다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solidFill>
                  <a:srgbClr val="FF0000"/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메모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-[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상호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_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영업담당자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_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상품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_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디자인여부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(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유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,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무</a:t>
            </a:r>
            <a:r>
              <a:rPr lang="en-US" altLang="ko-KR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)]</a:t>
            </a:r>
            <a:r>
              <a:rPr lang="ko-KR" altLang="en-US" sz="1200" spc="-20" smtClean="0">
                <a:solidFill>
                  <a:srgbClr val="FF0000"/>
                </a:solidFill>
                <a:latin typeface="나눔고딕"/>
                <a:ea typeface="나눔고딕"/>
              </a:rPr>
              <a:t> 필히 </a:t>
            </a:r>
            <a:r>
              <a:rPr lang="ko-KR" altLang="en-US" sz="1200" spc="-20" dirty="0" smtClean="0">
                <a:solidFill>
                  <a:srgbClr val="FF0000"/>
                </a:solidFill>
                <a:latin typeface="나눔고딕"/>
                <a:ea typeface="나눔고딕"/>
              </a:rPr>
              <a:t>기재</a:t>
            </a:r>
            <a:endParaRPr lang="en-US" altLang="ko-KR" sz="1200" spc="-20" dirty="0" smtClean="0">
              <a:solidFill>
                <a:srgbClr val="FF0000"/>
              </a:solidFill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카드정보입력</a:t>
            </a: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카드입력 및 무이자 할부가 매달 </a:t>
            </a:r>
            <a:r>
              <a:rPr lang="ko-KR" altLang="en-US" sz="1200" spc="-20" smtClean="0">
                <a:latin typeface="나눔고딕"/>
                <a:ea typeface="나눔고딕"/>
              </a:rPr>
              <a:t>상이하니 </a:t>
            </a:r>
            <a:endParaRPr lang="en-US" altLang="ko-KR" sz="1200" spc="-20" smtClean="0">
              <a:latin typeface="나눔고딕"/>
              <a:ea typeface="나눔고딕"/>
            </a:endParaRPr>
          </a:p>
          <a:p>
            <a:pPr marL="228600" indent="-228600" algn="l" defTabSz="914400" latinLnBrk="1"/>
            <a:r>
              <a:rPr lang="en-US" altLang="ko-KR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spc="-20" smtClean="0">
                <a:latin typeface="나눔고딕"/>
                <a:ea typeface="나눔고딕"/>
              </a:rPr>
              <a:t>확인하고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할부 </a:t>
            </a:r>
            <a:r>
              <a:rPr lang="ko-KR" altLang="en-US" sz="1200" spc="-20" smtClean="0">
                <a:latin typeface="나눔고딕"/>
                <a:ea typeface="나눔고딕"/>
              </a:rPr>
              <a:t>기재할 것</a:t>
            </a:r>
            <a:endParaRPr lang="ko-KR" altLang="en-US" sz="1200" dirty="0" smtClean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b="1" dirty="0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1026" name="Picture 2" descr="C:\Users\Owner\OneDrive\Desktop\KakaoTalk_20230823_0951098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8783" y="1844824"/>
            <a:ext cx="2705705" cy="4244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Owner\OneDrive\Desktop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492895"/>
            <a:ext cx="6480720" cy="3672409"/>
          </a:xfrm>
          <a:prstGeom prst="rect">
            <a:avLst/>
          </a:prstGeom>
          <a:noFill/>
        </p:spPr>
      </p:pic>
      <p:sp>
        <p:nvSpPr>
          <p:cNvPr id="3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dirty="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 dirty="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5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36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467544" y="2501478"/>
            <a:ext cx="1800199" cy="389069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709856" y="1939503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slide4_shape4"/>
          <p:cNvSpPr/>
          <p:nvPr/>
        </p:nvSpPr>
        <p:spPr>
          <a:xfrm>
            <a:off x="683568" y="2420888"/>
            <a:ext cx="1551116" cy="34978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2-9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작성</a:t>
            </a:r>
            <a:endParaRPr sz="1300" b="1" kern="1200" spc="-20" dirty="0">
              <a:latin typeface="나눔고딕"/>
              <a:ea typeface="나눔고딕"/>
              <a:cs typeface="+mn-cs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953312" y="2762640"/>
            <a:ext cx="864096" cy="2160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번호 순서 클릭</a:t>
            </a:r>
            <a:endParaRPr lang="ko-KR" altLang="en-US" sz="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5" name="포인트가 8개인 별 14"/>
          <p:cNvSpPr/>
          <p:nvPr/>
        </p:nvSpPr>
        <p:spPr>
          <a:xfrm>
            <a:off x="3220440" y="2718156"/>
            <a:ext cx="360040" cy="360040"/>
          </a:xfrm>
          <a:prstGeom prst="star8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smtClean="0"/>
              <a:t>1</a:t>
            </a:r>
            <a:endParaRPr lang="ko-KR" altLang="en-US" sz="1000" b="1"/>
          </a:p>
        </p:txBody>
      </p:sp>
      <p:sp>
        <p:nvSpPr>
          <p:cNvPr id="16" name="설명선 1 15"/>
          <p:cNvSpPr/>
          <p:nvPr/>
        </p:nvSpPr>
        <p:spPr>
          <a:xfrm>
            <a:off x="6732240" y="4221088"/>
            <a:ext cx="2160240" cy="216024"/>
          </a:xfrm>
          <a:prstGeom prst="borderCallout1">
            <a:avLst>
              <a:gd name="adj1" fmla="val 95711"/>
              <a:gd name="adj2" fmla="val -1083"/>
              <a:gd name="adj3" fmla="val 206564"/>
              <a:gd name="adj4" fmla="val -4056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900" smtClean="0"/>
              <a:t>클릭하면 가입한 업소 포스팅 여부 확인</a:t>
            </a:r>
            <a:endParaRPr lang="ko-KR" altLang="en-US" sz="9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467544" y="3501008"/>
            <a:ext cx="180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어드민에서 로그인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어드민 첫페이지 설명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대문디자인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옵션선택시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작성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5.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계약서 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출력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6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ko-KR" altLang="en-US" sz="1100" dirty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결제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OR</a:t>
            </a: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현금</a:t>
            </a:r>
            <a:r>
              <a:rPr lang="en-US" altLang="ko-KR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algn="ctr">
              <a:lnSpc>
                <a:spcPct val="150000"/>
              </a:lnSpc>
            </a:pPr>
            <a:r>
              <a:rPr lang="ko-KR" altLang="en-US" sz="110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smtClean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7.</a:t>
            </a:r>
            <a:r>
              <a:rPr lang="ko-KR" altLang="en-US" sz="1100" b="1" smtClean="0">
                <a:solidFill>
                  <a:srgbClr val="00B0F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확인</a:t>
            </a:r>
            <a:endParaRPr lang="en-US" altLang="ko-KR" sz="1100" b="1" smtClean="0">
              <a:solidFill>
                <a:srgbClr val="00B0F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spc="-100" smtClean="0">
                <a:latin typeface="나눔고딕 ExtraBold"/>
                <a:ea typeface="나눔고딕 ExtraBold"/>
              </a:rPr>
              <a:t>가입방법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708920"/>
            <a:ext cx="7200800" cy="338437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1)</a:t>
            </a:r>
            <a:r>
              <a:rPr lang="ko-KR" altLang="en-US" sz="1200" spc="-20" dirty="0" smtClean="0"/>
              <a:t>대문디자인은 디자인 확정 후 </a:t>
            </a:r>
            <a:r>
              <a:rPr lang="ko-KR" altLang="en-US" sz="1200" spc="-20" dirty="0" err="1" smtClean="0"/>
              <a:t>환불금이</a:t>
            </a:r>
            <a:r>
              <a:rPr lang="ko-KR" altLang="en-US" sz="1200" spc="-20" dirty="0" smtClean="0"/>
              <a:t> 없다</a:t>
            </a:r>
            <a:r>
              <a:rPr lang="en-US" altLang="ko-KR" sz="1200" spc="-20" dirty="0" smtClean="0"/>
              <a:t>. </a:t>
            </a:r>
            <a:r>
              <a:rPr lang="ko-KR" altLang="en-US" sz="1200" spc="-20" dirty="0" smtClean="0"/>
              <a:t>디자인 적용 전이면 </a:t>
            </a:r>
            <a:r>
              <a:rPr lang="en-US" altLang="ko-KR" sz="1200" spc="-20" dirty="0" smtClean="0"/>
              <a:t>100% </a:t>
            </a:r>
            <a:r>
              <a:rPr lang="ko-KR" altLang="en-US" sz="1200" spc="-20" dirty="0" smtClean="0"/>
              <a:t>환불한다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2)</a:t>
            </a:r>
            <a:r>
              <a:rPr lang="ko-KR" altLang="en-US" sz="1200" spc="-20" dirty="0" err="1" smtClean="0"/>
              <a:t>블로그</a:t>
            </a:r>
            <a:r>
              <a:rPr lang="ko-KR" altLang="en-US" sz="1200" spc="-20" dirty="0" smtClean="0"/>
              <a:t> 환불은 다음과 같이 진행한다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-</a:t>
            </a:r>
            <a:r>
              <a:rPr lang="ko-KR" altLang="en-US" sz="1200" spc="-20" dirty="0" smtClean="0"/>
              <a:t>계약일로 </a:t>
            </a:r>
            <a:r>
              <a:rPr lang="ko-KR" altLang="en-US" sz="1200" spc="-20" dirty="0" err="1" smtClean="0"/>
              <a:t>부터</a:t>
            </a:r>
            <a:r>
              <a:rPr lang="ko-KR" altLang="en-US" sz="1200" spc="-20" dirty="0" smtClean="0"/>
              <a:t> </a:t>
            </a:r>
            <a:r>
              <a:rPr lang="en-US" altLang="ko-KR" sz="1200" spc="-20" dirty="0" smtClean="0"/>
              <a:t>14</a:t>
            </a:r>
            <a:r>
              <a:rPr lang="ko-KR" altLang="en-US" sz="1200" spc="-20" dirty="0" smtClean="0"/>
              <a:t>일 이내 계약 철회 요청 시 광고비 전액을 환불한다</a:t>
            </a:r>
            <a:r>
              <a:rPr lang="en-US" altLang="ko-KR" sz="1200" spc="-20" dirty="0" smtClean="0"/>
              <a:t>. 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/>
              <a:t>  </a:t>
            </a:r>
            <a:r>
              <a:rPr lang="ko-KR" altLang="en-US" sz="1200" spc="-20" smtClean="0"/>
              <a:t>단</a:t>
            </a:r>
            <a:r>
              <a:rPr lang="en-US" altLang="ko-KR" sz="1200" spc="-20" smtClean="0"/>
              <a:t>,</a:t>
            </a:r>
            <a:r>
              <a:rPr lang="ko-KR" altLang="en-US" sz="1200" spc="-20" smtClean="0"/>
              <a:t> </a:t>
            </a:r>
            <a:r>
              <a:rPr lang="ko-KR" altLang="en-US" sz="1200" spc="-20" dirty="0" err="1" smtClean="0"/>
              <a:t>포스팅이</a:t>
            </a:r>
            <a:r>
              <a:rPr lang="ko-KR" altLang="en-US" sz="1200" spc="-20" dirty="0" smtClean="0"/>
              <a:t> 진행이 되었을 경우 </a:t>
            </a:r>
            <a:r>
              <a:rPr lang="ko-KR" altLang="en-US" sz="1200" spc="-20" dirty="0" err="1" smtClean="0"/>
              <a:t>포스팅</a:t>
            </a:r>
            <a:r>
              <a:rPr lang="en-US" altLang="ko-KR" sz="1200" spc="-20" dirty="0" smtClean="0"/>
              <a:t> 1</a:t>
            </a:r>
            <a:r>
              <a:rPr lang="ko-KR" altLang="en-US" sz="1200" spc="-20" dirty="0" smtClean="0"/>
              <a:t>회당 </a:t>
            </a:r>
            <a:r>
              <a:rPr lang="en-US" altLang="ko-KR" sz="1200" spc="-20" dirty="0" smtClean="0"/>
              <a:t>5,500</a:t>
            </a:r>
            <a:r>
              <a:rPr lang="ko-KR" altLang="en-US" sz="1200" spc="-20" dirty="0" smtClean="0"/>
              <a:t>원을 차감 후 환불한다</a:t>
            </a:r>
            <a:r>
              <a:rPr lang="en-US" altLang="ko-KR" sz="1200" spc="-20" dirty="0" smtClean="0"/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  1</a:t>
            </a:r>
            <a:r>
              <a:rPr lang="ko-KR" altLang="en-US" sz="1200" spc="-20" dirty="0" smtClean="0"/>
              <a:t>회 </a:t>
            </a:r>
            <a:r>
              <a:rPr lang="ko-KR" altLang="en-US" sz="1200" spc="-20" dirty="0" err="1" smtClean="0"/>
              <a:t>포스팅</a:t>
            </a:r>
            <a:r>
              <a:rPr lang="ko-KR" altLang="en-US" sz="1200" spc="-20" dirty="0" smtClean="0"/>
              <a:t> 개수 정산은 </a:t>
            </a:r>
            <a:r>
              <a:rPr lang="ko-KR" altLang="en-US" sz="1200" spc="-20" dirty="0" err="1" smtClean="0"/>
              <a:t>네이버에서</a:t>
            </a:r>
            <a:r>
              <a:rPr lang="ko-KR" altLang="en-US" sz="1200" spc="-20" dirty="0" smtClean="0"/>
              <a:t> 매물을 내려 종료 된 </a:t>
            </a:r>
            <a:r>
              <a:rPr lang="ko-KR" altLang="en-US" sz="1200" spc="-20" dirty="0" err="1" smtClean="0"/>
              <a:t>포스팅도</a:t>
            </a:r>
            <a:r>
              <a:rPr lang="ko-KR" altLang="en-US" sz="1200" spc="-20" dirty="0" smtClean="0"/>
              <a:t> 포함한다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-</a:t>
            </a:r>
            <a:r>
              <a:rPr lang="ko-KR" altLang="en-US" sz="1200" spc="-20" dirty="0" smtClean="0"/>
              <a:t>계약일로 </a:t>
            </a:r>
            <a:r>
              <a:rPr lang="ko-KR" altLang="en-US" sz="1200" spc="-20" dirty="0" err="1" smtClean="0"/>
              <a:t>부터</a:t>
            </a:r>
            <a:r>
              <a:rPr lang="ko-KR" altLang="en-US" sz="1200" spc="-20" dirty="0" smtClean="0"/>
              <a:t> </a:t>
            </a:r>
            <a:r>
              <a:rPr lang="en-US" altLang="ko-KR" sz="1200" spc="-20" dirty="0" smtClean="0"/>
              <a:t>14</a:t>
            </a:r>
            <a:r>
              <a:rPr lang="ko-KR" altLang="en-US" sz="1200" spc="-20" dirty="0" smtClean="0"/>
              <a:t>일 이후 계약 철회 요청 시 계약한 블로그 상품 가격의 </a:t>
            </a:r>
            <a:r>
              <a:rPr lang="en-US" altLang="ko-KR" sz="1200" spc="-20" dirty="0" smtClean="0"/>
              <a:t>10%</a:t>
            </a:r>
            <a:r>
              <a:rPr lang="ko-KR" altLang="en-US" sz="1200" spc="-20" dirty="0" smtClean="0"/>
              <a:t>공제 후 사용한 기간 일할 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  </a:t>
            </a:r>
            <a:r>
              <a:rPr lang="ko-KR" altLang="en-US" sz="1200" spc="-20" dirty="0" smtClean="0"/>
              <a:t>계산 </a:t>
            </a:r>
            <a:r>
              <a:rPr lang="ko-KR" altLang="en-US" sz="1200" spc="-20" dirty="0" err="1" smtClean="0"/>
              <a:t>공제후</a:t>
            </a:r>
            <a:r>
              <a:rPr lang="en-US" altLang="ko-KR" sz="1200" spc="-20" dirty="0" smtClean="0"/>
              <a:t> </a:t>
            </a:r>
            <a:r>
              <a:rPr lang="ko-KR" altLang="en-US" sz="1200" spc="-20" dirty="0" err="1" smtClean="0"/>
              <a:t>포스팅</a:t>
            </a:r>
            <a:r>
              <a:rPr lang="ko-KR" altLang="en-US" sz="1200" spc="-20" dirty="0" smtClean="0"/>
              <a:t> </a:t>
            </a:r>
            <a:r>
              <a:rPr lang="en-US" altLang="ko-KR" sz="1200" spc="-20" dirty="0" smtClean="0"/>
              <a:t>1</a:t>
            </a:r>
            <a:r>
              <a:rPr lang="ko-KR" altLang="en-US" sz="1200" spc="-20" dirty="0" smtClean="0"/>
              <a:t>회 </a:t>
            </a:r>
            <a:r>
              <a:rPr lang="en-US" altLang="ko-KR" sz="1200" spc="-20" dirty="0" smtClean="0"/>
              <a:t>5,500</a:t>
            </a:r>
            <a:r>
              <a:rPr lang="ko-KR" altLang="en-US" sz="1200" spc="-20" smtClean="0"/>
              <a:t>원을 차감하여 </a:t>
            </a:r>
            <a:r>
              <a:rPr lang="ko-KR" altLang="en-US" sz="1200" spc="-20" dirty="0" smtClean="0"/>
              <a:t>환불한다</a:t>
            </a:r>
            <a:r>
              <a:rPr lang="en-US" altLang="ko-KR" sz="1200" spc="-20" dirty="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3)</a:t>
            </a:r>
            <a:r>
              <a:rPr lang="ko-KR" altLang="en-US" sz="1200" spc="-20" dirty="0" smtClean="0"/>
              <a:t>카드</a:t>
            </a:r>
            <a:r>
              <a:rPr lang="en-US" altLang="ko-KR" sz="1200" spc="-20" dirty="0" smtClean="0"/>
              <a:t>/</a:t>
            </a:r>
            <a:r>
              <a:rPr lang="ko-KR" altLang="en-US" sz="1200" spc="-20" dirty="0" smtClean="0"/>
              <a:t>현금 환불 방법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/>
              <a:t>-</a:t>
            </a:r>
            <a:r>
              <a:rPr lang="ko-KR" altLang="en-US" sz="1200" spc="-20" smtClean="0"/>
              <a:t>계좌이체 및 현금은 </a:t>
            </a:r>
            <a:r>
              <a:rPr lang="ko-KR" altLang="en-US" sz="1200" spc="-20" dirty="0" smtClean="0"/>
              <a:t>환불 신청한 업소의 대표자 계좌로만 환불한다</a:t>
            </a:r>
            <a:r>
              <a:rPr lang="en-US" altLang="ko-KR" sz="1200" spc="-20" dirty="0" smtClean="0"/>
              <a:t>.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 </a:t>
            </a:r>
            <a:r>
              <a:rPr lang="ko-KR" altLang="en-US" sz="1200" spc="-20" dirty="0" smtClean="0"/>
              <a:t>단</a:t>
            </a:r>
            <a:r>
              <a:rPr lang="en-US" altLang="ko-KR" sz="1200" spc="-20" dirty="0" smtClean="0"/>
              <a:t>, </a:t>
            </a:r>
            <a:r>
              <a:rPr lang="ko-KR" altLang="en-US" sz="1200" spc="-20" dirty="0" smtClean="0"/>
              <a:t>다른 사람이 환불을 받아야 할 시 대표자 확인서를 받으면 가능하다</a:t>
            </a:r>
            <a:r>
              <a:rPr lang="en-US" altLang="ko-KR" sz="1200" spc="-20" dirty="0" smtClean="0"/>
              <a:t>. </a:t>
            </a:r>
            <a:r>
              <a:rPr lang="ko-KR" altLang="en-US" sz="1200" spc="-20" dirty="0" smtClean="0"/>
              <a:t>서류 본사 요청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-</a:t>
            </a:r>
            <a:r>
              <a:rPr lang="ko-KR" altLang="en-US" sz="1200" spc="-20" dirty="0" smtClean="0"/>
              <a:t>카드 </a:t>
            </a:r>
            <a:r>
              <a:rPr lang="ko-KR" altLang="en-US" sz="1200" spc="-20" dirty="0" err="1" smtClean="0"/>
              <a:t>취소시</a:t>
            </a:r>
            <a:r>
              <a:rPr lang="ko-KR" altLang="en-US" sz="1200" spc="-20" dirty="0" smtClean="0"/>
              <a:t> 공제금액을 제외한 부분취소로 한다</a:t>
            </a:r>
            <a:r>
              <a:rPr lang="en-US" altLang="ko-KR" sz="1200" spc="-20" dirty="0" smtClean="0"/>
              <a:t>. </a:t>
            </a:r>
            <a:r>
              <a:rPr lang="ko-KR" altLang="en-US" sz="1200" spc="-20" dirty="0" smtClean="0"/>
              <a:t>취소한 부분은 결재한 카드사에서 확인하면 된다</a:t>
            </a:r>
            <a:r>
              <a:rPr lang="en-US" altLang="ko-KR" sz="1200" spc="-20" dirty="0" smtClean="0"/>
              <a:t>.</a:t>
            </a:r>
            <a:r>
              <a:rPr lang="ko-KR" altLang="en-US" sz="1200" spc="-20" dirty="0" smtClean="0"/>
              <a:t> </a:t>
            </a:r>
            <a:endParaRPr lang="en-US" altLang="ko-KR" sz="1200" spc="-20" dirty="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/>
              <a:t>4)</a:t>
            </a:r>
            <a:r>
              <a:rPr lang="ko-KR" altLang="en-US" sz="1200" spc="-20" dirty="0" smtClean="0"/>
              <a:t>환불 정책을 </a:t>
            </a:r>
            <a:r>
              <a:rPr lang="ko-KR" altLang="en-US" sz="1200" spc="-20" smtClean="0"/>
              <a:t>고지하지 아니하고</a:t>
            </a:r>
            <a:r>
              <a:rPr lang="en-US" altLang="ko-KR" sz="1200" spc="-20" smtClean="0"/>
              <a:t>.</a:t>
            </a:r>
            <a:r>
              <a:rPr lang="ko-KR" altLang="en-US" sz="1200" spc="-20" smtClean="0"/>
              <a:t> 판매하여 고객  </a:t>
            </a:r>
            <a:r>
              <a:rPr lang="en-US" altLang="ko-KR" sz="1200" spc="-20" smtClean="0"/>
              <a:t>cs</a:t>
            </a:r>
            <a:r>
              <a:rPr lang="ko-KR" altLang="en-US" sz="1200" spc="-20" smtClean="0"/>
              <a:t>가 발생하면 </a:t>
            </a:r>
            <a:r>
              <a:rPr lang="ko-KR" altLang="en-US" sz="1200" spc="-20" dirty="0" smtClean="0"/>
              <a:t>해당 영업자가 </a:t>
            </a:r>
            <a:r>
              <a:rPr lang="ko-KR" altLang="en-US" sz="1200" spc="-20" smtClean="0"/>
              <a:t>책임진다</a:t>
            </a:r>
            <a:r>
              <a:rPr lang="en-US" altLang="ko-KR" sz="1200" spc="-20" smtClean="0"/>
              <a:t>.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132856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3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spc="-20" smtClean="0">
                <a:latin typeface="나눔고딕"/>
                <a:ea typeface="나눔고딕"/>
              </a:rPr>
              <a:t>환불정책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3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-3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영업지원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04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영업지원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664296"/>
            <a:ext cx="7560840" cy="35010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1)</a:t>
            </a:r>
            <a:r>
              <a:rPr lang="ko-KR" altLang="en-US" sz="1200" kern="1200" spc="-20" dirty="0" smtClean="0">
                <a:latin typeface="나눔고딕"/>
                <a:ea typeface="나눔고딕"/>
                <a:cs typeface="+mn-cs"/>
              </a:rPr>
              <a:t>업무지원은</a:t>
            </a:r>
            <a:r>
              <a:rPr lang="en-US" altLang="ko-KR" sz="1200" spc="-20" dirty="0" smtClean="0">
                <a:latin typeface="나눔고딕"/>
                <a:ea typeface="나눔고딕"/>
              </a:rPr>
              <a:t>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내부지원팀에서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지원한다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전문 인력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2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명이 지원한다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업무에 원활함을 위해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카톡방에서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업무를 지원한다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대문디자인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계약시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 샘플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블로그에서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확인 후 </a:t>
            </a:r>
            <a:r>
              <a:rPr lang="ko-KR" altLang="en-US" sz="1200" spc="-20" smtClean="0">
                <a:latin typeface="나눔고딕"/>
                <a:ea typeface="나눔고딕"/>
              </a:rPr>
              <a:t>전달하면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7</a:t>
            </a:r>
            <a:r>
              <a:rPr lang="ko-KR" altLang="en-US" sz="1200" spc="-20" smtClean="0">
                <a:latin typeface="나눔고딕"/>
                <a:ea typeface="나눔고딕"/>
              </a:rPr>
              <a:t>일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안으로 디자인이 적용될 것이며</a:t>
            </a:r>
            <a:r>
              <a:rPr lang="en-US" altLang="ko-KR" sz="1200" spc="-20" dirty="0" smtClean="0">
                <a:latin typeface="나눔고딕"/>
                <a:ea typeface="나눔고딕"/>
              </a:rPr>
              <a:t>,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진행 </a:t>
            </a:r>
            <a:r>
              <a:rPr lang="ko-KR" altLang="en-US" sz="1200" spc="-20" smtClean="0">
                <a:latin typeface="나눔고딕"/>
                <a:ea typeface="나눔고딕"/>
              </a:rPr>
              <a:t>사항은 내부에서 </a:t>
            </a:r>
            <a:endParaRPr lang="en-US" altLang="ko-KR" sz="1200" spc="-2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spc="-20" smtClean="0">
                <a:latin typeface="나눔고딕"/>
                <a:ea typeface="나눔고딕"/>
              </a:rPr>
              <a:t>직접</a:t>
            </a:r>
            <a:r>
              <a:rPr lang="en-US" altLang="ko-KR" sz="1200" spc="-20" smtClean="0">
                <a:latin typeface="나눔고딕"/>
                <a:ea typeface="나눔고딕"/>
              </a:rPr>
              <a:t>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고객과 소통하여 영업 </a:t>
            </a:r>
            <a:r>
              <a:rPr lang="ko-KR" altLang="en-US" sz="1200" spc="-20" smtClean="0">
                <a:latin typeface="나눔고딕"/>
                <a:ea typeface="나눔고딕"/>
              </a:rPr>
              <a:t>담당자가 별도로 할 업무를 만들지 않는다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-AI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계약 후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포스팅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여부 및 고객응대 업무는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내부지원팀에서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대응한다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2)TM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업무 지원은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TM</a:t>
            </a:r>
            <a:r>
              <a:rPr lang="ko-KR" altLang="en-US" sz="1200" spc="-20" dirty="0" smtClean="0">
                <a:latin typeface="나눔고딕"/>
                <a:ea typeface="나눔고딕"/>
              </a:rPr>
              <a:t>팀에서 지원한다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전문 인력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6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명이 지원한다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 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최대 </a:t>
            </a:r>
            <a:r>
              <a:rPr lang="en-US" altLang="ko-KR" sz="1200" spc="-20" dirty="0" smtClean="0">
                <a:latin typeface="나눔고딕"/>
                <a:ea typeface="나눔고딕"/>
              </a:rPr>
              <a:t>10</a:t>
            </a:r>
            <a:r>
              <a:rPr lang="ko-KR" altLang="en-US" sz="1200" spc="-20" dirty="0" smtClean="0">
                <a:latin typeface="나눔고딕"/>
                <a:ea typeface="나눔고딕"/>
              </a:rPr>
              <a:t>명까지 인력 보충 예정</a:t>
            </a:r>
            <a:endParaRPr lang="en-US" altLang="ko-KR" sz="1200" spc="-2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latin typeface="나눔고딕"/>
                <a:ea typeface="나눔고딕"/>
              </a:rPr>
              <a:t>업무에 원활함을 위해 해당 지역 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카톡방에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 업소 정보를 제공한다</a:t>
            </a:r>
            <a:r>
              <a:rPr lang="en-US" altLang="ko-KR" sz="1200" spc="-20" dirty="0" smtClean="0"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-</a:t>
            </a:r>
            <a:r>
              <a:rPr lang="ko-KR" altLang="en-US" sz="1200" spc="-20" smtClean="0"/>
              <a:t> 제공 받은 업소 계약 시 전달한 </a:t>
            </a:r>
            <a:r>
              <a:rPr lang="en-US" altLang="ko-KR" sz="1200" spc="-20" smtClean="0"/>
              <a:t>TM</a:t>
            </a:r>
            <a:r>
              <a:rPr lang="ko-KR" altLang="en-US" sz="1200" spc="-20" smtClean="0"/>
              <a:t>담당자에게  필히</a:t>
            </a:r>
            <a:r>
              <a:rPr lang="ko-KR" altLang="en-US" sz="1200" spc="-20" smtClean="0">
                <a:solidFill>
                  <a:srgbClr val="FF0000"/>
                </a:solidFill>
              </a:rPr>
              <a:t> </a:t>
            </a:r>
            <a:r>
              <a:rPr lang="ko-KR" altLang="en-US" sz="1200" spc="-20" smtClean="0"/>
              <a:t>계약 여부를 회신한다</a:t>
            </a:r>
            <a:r>
              <a:rPr lang="en-US" altLang="ko-KR" sz="1200" spc="-20" smtClean="0"/>
              <a:t>.</a:t>
            </a:r>
            <a:endParaRPr lang="en-US" altLang="ko-KR" sz="1200" spc="-2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smtClean="0">
                <a:latin typeface="나눔고딕"/>
                <a:ea typeface="나눔고딕"/>
              </a:rPr>
              <a:t>-</a:t>
            </a:r>
            <a:r>
              <a:rPr lang="ko-KR" altLang="en-US" sz="1200" spc="-20" smtClean="0">
                <a:latin typeface="나눔고딕"/>
                <a:ea typeface="나눔고딕"/>
              </a:rPr>
              <a:t>영업자 원하는 지역에 </a:t>
            </a:r>
            <a:r>
              <a:rPr lang="en-US" altLang="ko-KR" sz="1200" spc="-20" smtClean="0">
                <a:latin typeface="나눔고딕"/>
                <a:ea typeface="나눔고딕"/>
              </a:rPr>
              <a:t>call</a:t>
            </a:r>
            <a:r>
              <a:rPr lang="ko-KR" altLang="en-US" sz="1200" spc="-20" smtClean="0">
                <a:latin typeface="나눔고딕"/>
                <a:ea typeface="나눔고딕"/>
              </a:rPr>
              <a:t>를 원할 시 해당 지역 </a:t>
            </a:r>
            <a:r>
              <a:rPr lang="en-US" altLang="ko-KR" sz="1200" spc="-20" smtClean="0">
                <a:latin typeface="나눔고딕"/>
                <a:ea typeface="나눔고딕"/>
              </a:rPr>
              <a:t>call</a:t>
            </a:r>
            <a:r>
              <a:rPr lang="ko-KR" altLang="en-US" sz="1200" spc="-20" smtClean="0">
                <a:latin typeface="나눔고딕"/>
                <a:ea typeface="나눔고딕"/>
              </a:rPr>
              <a:t>를 돌려 </a:t>
            </a:r>
            <a:r>
              <a:rPr lang="en-US" altLang="ko-KR" sz="1200" spc="-20" smtClean="0">
                <a:latin typeface="나눔고딕"/>
                <a:ea typeface="나눔고딕"/>
              </a:rPr>
              <a:t>DB</a:t>
            </a:r>
            <a:r>
              <a:rPr lang="ko-KR" altLang="en-US" sz="1200" spc="-20" smtClean="0">
                <a:latin typeface="나눔고딕"/>
                <a:ea typeface="나눔고딕"/>
              </a:rPr>
              <a:t>를 제공한다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  <a:endParaRPr lang="en-US" altLang="ko-KR" sz="1200" spc="-20" dirty="0" smtClean="0">
              <a:latin typeface="나눔고딕"/>
              <a:ea typeface="나눔고딕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43704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지원인력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4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영업지원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592288"/>
            <a:ext cx="7560840" cy="34290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1)</a:t>
            </a:r>
            <a:r>
              <a:rPr lang="ko-KR" altLang="en-US" sz="1200" dirty="0" smtClean="0">
                <a:latin typeface="나눔고딕"/>
                <a:ea typeface="나눔고딕"/>
              </a:rPr>
              <a:t>지원 업무 범위는 </a:t>
            </a:r>
            <a:r>
              <a:rPr lang="ko-KR" altLang="en-US" sz="1200" dirty="0" err="1" smtClean="0">
                <a:latin typeface="나눔고딕"/>
                <a:ea typeface="나눔고딕"/>
              </a:rPr>
              <a:t>내부지원팀과</a:t>
            </a:r>
            <a:r>
              <a:rPr lang="ko-KR" altLang="en-US" sz="1200" dirty="0" smtClean="0">
                <a:latin typeface="나눔고딕"/>
                <a:ea typeface="나눔고딕"/>
              </a:rPr>
              <a:t> </a:t>
            </a:r>
            <a:r>
              <a:rPr lang="en-US" altLang="ko-KR" sz="1200" dirty="0" smtClean="0">
                <a:latin typeface="나눔고딕"/>
                <a:ea typeface="나눔고딕"/>
              </a:rPr>
              <a:t>TM</a:t>
            </a:r>
            <a:r>
              <a:rPr lang="ko-KR" altLang="en-US" sz="1200" dirty="0" smtClean="0">
                <a:latin typeface="나눔고딕"/>
                <a:ea typeface="나눔고딕"/>
              </a:rPr>
              <a:t>팀으로 나눠진다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1.</a:t>
            </a:r>
            <a:r>
              <a:rPr lang="ko-KR" altLang="en-US" sz="1200" dirty="0" err="1" smtClean="0">
                <a:latin typeface="나눔고딕"/>
                <a:ea typeface="나눔고딕"/>
              </a:rPr>
              <a:t>내부지원팀</a:t>
            </a:r>
            <a:r>
              <a:rPr lang="ko-KR" altLang="en-US" sz="1200" dirty="0" smtClean="0">
                <a:latin typeface="나눔고딕"/>
                <a:ea typeface="나눔고딕"/>
              </a:rPr>
              <a:t> 업무 범위</a:t>
            </a: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영업자가 현장에서 가입이 불가한 경우 </a:t>
            </a:r>
            <a:r>
              <a:rPr lang="ko-KR" altLang="en-US" sz="1200" dirty="0" err="1" smtClean="0">
                <a:latin typeface="나눔고딕"/>
                <a:ea typeface="나눔고딕"/>
              </a:rPr>
              <a:t>내부지원팀에서</a:t>
            </a:r>
            <a:r>
              <a:rPr lang="ko-KR" altLang="en-US" sz="1200" dirty="0" smtClean="0">
                <a:latin typeface="나눔고딕"/>
                <a:ea typeface="나눔고딕"/>
              </a:rPr>
              <a:t> 가입을 진행한다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영업자가 </a:t>
            </a:r>
            <a:r>
              <a:rPr lang="en-US" altLang="ko-KR" sz="1200" dirty="0" smtClean="0">
                <a:latin typeface="나눔고딕"/>
                <a:ea typeface="나눔고딕"/>
              </a:rPr>
              <a:t>AI</a:t>
            </a:r>
            <a:r>
              <a:rPr lang="ko-KR" altLang="en-US" sz="1200" dirty="0" err="1" smtClean="0">
                <a:latin typeface="나눔고딕"/>
                <a:ea typeface="나눔고딕"/>
              </a:rPr>
              <a:t>블로그</a:t>
            </a:r>
            <a:r>
              <a:rPr lang="ko-KR" altLang="en-US" sz="1200" dirty="0" smtClean="0">
                <a:latin typeface="나눔고딕"/>
                <a:ea typeface="나눔고딕"/>
              </a:rPr>
              <a:t> 관련 업무를 </a:t>
            </a:r>
            <a:r>
              <a:rPr lang="ko-KR" altLang="en-US" sz="1200" dirty="0" err="1" smtClean="0">
                <a:latin typeface="나눔고딕"/>
                <a:ea typeface="나눔고딕"/>
              </a:rPr>
              <a:t>내부지원팀에</a:t>
            </a:r>
            <a:r>
              <a:rPr lang="ko-KR" altLang="en-US" sz="1200" dirty="0" smtClean="0">
                <a:latin typeface="나눔고딕"/>
                <a:ea typeface="나눔고딕"/>
              </a:rPr>
              <a:t> 요청 시 </a:t>
            </a:r>
            <a:r>
              <a:rPr lang="ko-KR" altLang="en-US" sz="1200" dirty="0" err="1" smtClean="0">
                <a:latin typeface="나눔고딕"/>
                <a:ea typeface="나눔고딕"/>
              </a:rPr>
              <a:t>내부지원팀에서</a:t>
            </a:r>
            <a:r>
              <a:rPr lang="ko-KR" altLang="en-US" sz="1200" dirty="0" smtClean="0">
                <a:latin typeface="나눔고딕"/>
                <a:ea typeface="나눔고딕"/>
              </a:rPr>
              <a:t> 처리한다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2.TM</a:t>
            </a:r>
            <a:r>
              <a:rPr lang="ko-KR" altLang="en-US" sz="1200" dirty="0" smtClean="0">
                <a:latin typeface="나눔고딕"/>
                <a:ea typeface="나눔고딕"/>
              </a:rPr>
              <a:t>팀 업무 범위</a:t>
            </a: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smtClean="0">
                <a:latin typeface="나눔고딕"/>
                <a:ea typeface="나눔고딕"/>
              </a:rPr>
              <a:t>전국을 대상으로 </a:t>
            </a:r>
            <a:r>
              <a:rPr lang="en-US" altLang="ko-KR" sz="1200" smtClean="0">
                <a:latin typeface="나눔고딕"/>
                <a:ea typeface="나눔고딕"/>
              </a:rPr>
              <a:t>TM</a:t>
            </a:r>
            <a:r>
              <a:rPr lang="ko-KR" altLang="en-US" sz="1200" dirty="0" smtClean="0">
                <a:latin typeface="나눔고딕"/>
                <a:ea typeface="나눔고딕"/>
              </a:rPr>
              <a:t>팀이 정한 지역을 </a:t>
            </a:r>
            <a:r>
              <a:rPr lang="en-US" altLang="ko-KR" sz="1200" dirty="0" smtClean="0">
                <a:latin typeface="나눔고딕"/>
                <a:ea typeface="나눔고딕"/>
              </a:rPr>
              <a:t>call</a:t>
            </a:r>
            <a:r>
              <a:rPr lang="ko-KR" altLang="en-US" sz="1200" dirty="0" smtClean="0">
                <a:latin typeface="나눔고딕"/>
                <a:ea typeface="나눔고딕"/>
              </a:rPr>
              <a:t>를 돌린다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고객이 직접 계약을 원할 경우 </a:t>
            </a:r>
            <a:r>
              <a:rPr lang="en-US" altLang="ko-KR" sz="1200" dirty="0" smtClean="0">
                <a:latin typeface="나눔고딕"/>
                <a:ea typeface="나눔고딕"/>
              </a:rPr>
              <a:t>TM</a:t>
            </a:r>
            <a:r>
              <a:rPr lang="ko-KR" altLang="en-US" sz="1200" dirty="0" smtClean="0">
                <a:latin typeface="나눔고딕"/>
                <a:ea typeface="나눔고딕"/>
              </a:rPr>
              <a:t>팀에서 계약을 완료한다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고객이 영업사원의 방문을 원할 경우 해당 지역에 있는 영업사원에게 방문을 요청한다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특정 지역의 영업 팀에서 해당지역 </a:t>
            </a:r>
            <a:r>
              <a:rPr lang="en-US" altLang="ko-KR" sz="1200" dirty="0" smtClean="0">
                <a:latin typeface="나눔고딕"/>
                <a:ea typeface="나눔고딕"/>
              </a:rPr>
              <a:t>call</a:t>
            </a:r>
            <a:r>
              <a:rPr lang="ko-KR" altLang="en-US" sz="1200" dirty="0" smtClean="0">
                <a:latin typeface="나눔고딕"/>
                <a:ea typeface="나눔고딕"/>
              </a:rPr>
              <a:t>를 요청하면 </a:t>
            </a:r>
            <a:r>
              <a:rPr lang="en-US" altLang="ko-KR" sz="1200" dirty="0" smtClean="0">
                <a:latin typeface="나눔고딕"/>
                <a:ea typeface="나눔고딕"/>
              </a:rPr>
              <a:t>TM</a:t>
            </a:r>
            <a:r>
              <a:rPr lang="ko-KR" altLang="en-US" sz="1200" dirty="0" smtClean="0">
                <a:latin typeface="나눔고딕"/>
                <a:ea typeface="나눔고딕"/>
              </a:rPr>
              <a:t>팀은 해당지역에 집중해서 </a:t>
            </a:r>
            <a:r>
              <a:rPr lang="en-US" altLang="ko-KR" sz="1200" dirty="0" smtClean="0">
                <a:latin typeface="나눔고딕"/>
                <a:ea typeface="나눔고딕"/>
              </a:rPr>
              <a:t>call</a:t>
            </a:r>
            <a:r>
              <a:rPr lang="ko-KR" altLang="en-US" sz="1200" dirty="0" smtClean="0">
                <a:latin typeface="나눔고딕"/>
                <a:ea typeface="나눔고딕"/>
              </a:rPr>
              <a:t>를 돌린다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-</a:t>
            </a:r>
            <a:r>
              <a:rPr lang="ko-KR" altLang="en-US" sz="1200" dirty="0" smtClean="0">
                <a:latin typeface="나눔고딕"/>
                <a:ea typeface="나눔고딕"/>
              </a:rPr>
              <a:t>지역 영업 담당자는 </a:t>
            </a:r>
            <a:r>
              <a:rPr lang="en-US" altLang="ko-KR" sz="1200" dirty="0" smtClean="0">
                <a:latin typeface="나눔고딕"/>
                <a:ea typeface="나눔고딕"/>
              </a:rPr>
              <a:t>call</a:t>
            </a:r>
            <a:r>
              <a:rPr lang="ko-KR" altLang="en-US" sz="1200" dirty="0" smtClean="0">
                <a:latin typeface="나눔고딕"/>
                <a:ea typeface="나눔고딕"/>
              </a:rPr>
              <a:t>를 통해 방문 전 </a:t>
            </a:r>
            <a:r>
              <a:rPr lang="ko-KR" altLang="en-US" sz="1200" smtClean="0">
                <a:latin typeface="나눔고딕"/>
                <a:ea typeface="나눔고딕"/>
              </a:rPr>
              <a:t>해당 </a:t>
            </a:r>
            <a:r>
              <a:rPr lang="en-US" altLang="ko-KR" sz="1200" smtClean="0">
                <a:latin typeface="나눔고딕"/>
                <a:ea typeface="나눔고딕"/>
              </a:rPr>
              <a:t>call</a:t>
            </a:r>
            <a:r>
              <a:rPr lang="ko-KR" altLang="en-US" sz="1200" smtClean="0">
                <a:latin typeface="나눔고딕"/>
                <a:ea typeface="나눔고딕"/>
              </a:rPr>
              <a:t>직원의 </a:t>
            </a:r>
            <a:r>
              <a:rPr lang="ko-KR" altLang="en-US" sz="1200" dirty="0" smtClean="0">
                <a:latin typeface="나눔고딕"/>
                <a:ea typeface="나눔고딕"/>
              </a:rPr>
              <a:t>대략적인 내용을 듣고 방문한다</a:t>
            </a:r>
            <a:r>
              <a:rPr lang="en-US" altLang="ko-KR" sz="1200" dirty="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mtClean="0">
                <a:latin typeface="나눔고딕"/>
                <a:ea typeface="나눔고딕"/>
              </a:rPr>
              <a:t>-</a:t>
            </a:r>
            <a:r>
              <a:rPr lang="ko-KR" altLang="en-US" sz="1200" smtClean="0">
                <a:latin typeface="나눔고딕"/>
                <a:ea typeface="나눔고딕"/>
              </a:rPr>
              <a:t>영업 지원에 필요한 </a:t>
            </a:r>
            <a:r>
              <a:rPr lang="en-US" altLang="ko-KR" sz="1200" smtClean="0">
                <a:latin typeface="나눔고딕"/>
                <a:ea typeface="나눔고딕"/>
              </a:rPr>
              <a:t>call</a:t>
            </a:r>
            <a:r>
              <a:rPr lang="ko-KR" altLang="en-US" sz="1200" smtClean="0">
                <a:latin typeface="나눔고딕"/>
                <a:ea typeface="나눔고딕"/>
              </a:rPr>
              <a:t>요청 시 홍희마케팅은 지원을 한다</a:t>
            </a:r>
            <a:r>
              <a:rPr lang="en-US" altLang="ko-KR" sz="1200" smtClean="0">
                <a:latin typeface="나눔고딕"/>
                <a:ea typeface="나눔고딕"/>
              </a:rPr>
              <a:t>.</a:t>
            </a: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3456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2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지원업무 범위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4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고지사항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05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고지사항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92896"/>
            <a:ext cx="7704856" cy="403244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포스팅은</a:t>
            </a:r>
            <a:r>
              <a:rPr lang="ko-KR" altLang="en-US" sz="1200" dirty="0" smtClean="0"/>
              <a:t> 주중 기준으로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회 주 </a:t>
            </a:r>
            <a:r>
              <a:rPr lang="en-US" altLang="ko-KR" sz="1200" dirty="0" smtClean="0"/>
              <a:t>7</a:t>
            </a:r>
            <a:r>
              <a:rPr lang="ko-KR" altLang="en-US" sz="1200" dirty="0" smtClean="0"/>
              <a:t>회 </a:t>
            </a:r>
            <a:r>
              <a:rPr lang="ko-KR" altLang="en-US" sz="1200" dirty="0" err="1" smtClean="0"/>
              <a:t>포스팅된다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고객이 </a:t>
            </a:r>
            <a:r>
              <a:rPr lang="ko-KR" altLang="en-US" sz="1200" dirty="0" err="1" smtClean="0"/>
              <a:t>네이버에</a:t>
            </a:r>
            <a:r>
              <a:rPr lang="ko-KR" altLang="en-US" sz="1200" dirty="0" smtClean="0"/>
              <a:t> 매물 등록을 하지 않은 경우 </a:t>
            </a:r>
            <a:r>
              <a:rPr lang="ko-KR" altLang="en-US" sz="1200" dirty="0" err="1" smtClean="0"/>
              <a:t>포스팅은</a:t>
            </a:r>
            <a:r>
              <a:rPr lang="ko-KR" altLang="en-US" sz="1200" dirty="0" smtClean="0"/>
              <a:t> 되지 않는다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-</a:t>
            </a:r>
            <a:r>
              <a:rPr lang="ko-KR" altLang="en-US" sz="1200" dirty="0" smtClean="0"/>
              <a:t>고객 명의의 </a:t>
            </a:r>
            <a:r>
              <a:rPr lang="ko-KR" altLang="en-US" sz="1200" dirty="0" err="1" smtClean="0"/>
              <a:t>네이버</a:t>
            </a:r>
            <a:r>
              <a:rPr lang="ko-KR" altLang="en-US" sz="1200" dirty="0" smtClean="0"/>
              <a:t> 신규 계정으로 </a:t>
            </a:r>
            <a:r>
              <a:rPr lang="ko-KR" altLang="en-US" sz="1200" dirty="0" err="1" smtClean="0"/>
              <a:t>블로그를</a:t>
            </a:r>
            <a:r>
              <a:rPr lang="ko-KR" altLang="en-US" sz="1200" dirty="0" smtClean="0"/>
              <a:t> 개설한다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사유는 계약만료 시 계정 삭제 및 </a:t>
            </a:r>
            <a:r>
              <a:rPr lang="ko-KR" altLang="en-US" sz="1200" dirty="0" err="1" smtClean="0"/>
              <a:t>저품질로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유형 변경 시 계정을 삭제 후 새로이 생성하기 위함이다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상기 사유에도 불구하고 기존 계정을 사용할 경우 별도의 확인서 양식을 작성 후 사용할 수 있다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pPr>
              <a:buFontTx/>
              <a:buChar char="-"/>
            </a:pPr>
            <a:r>
              <a:rPr lang="ko-KR" altLang="en-US" sz="1200" dirty="0" err="1" smtClean="0"/>
              <a:t>포스팅할</a:t>
            </a:r>
            <a:r>
              <a:rPr lang="ko-KR" altLang="en-US" sz="1200" dirty="0" smtClean="0"/>
              <a:t> 매물은 </a:t>
            </a:r>
            <a:r>
              <a:rPr lang="en-US" altLang="ko-KR" sz="1200" dirty="0" smtClean="0"/>
              <a:t>AI</a:t>
            </a:r>
            <a:r>
              <a:rPr lang="ko-KR" altLang="en-US" sz="1200" dirty="0" smtClean="0"/>
              <a:t>가 </a:t>
            </a:r>
            <a:r>
              <a:rPr lang="ko-KR" altLang="en-US" sz="1200" smtClean="0"/>
              <a:t>선택하고 포스팅하며</a:t>
            </a:r>
            <a:r>
              <a:rPr lang="en-US" altLang="ko-KR" sz="1200" smtClean="0"/>
              <a:t>,</a:t>
            </a:r>
            <a:r>
              <a:rPr lang="ko-KR" altLang="en-US" sz="1200" smtClean="0"/>
              <a:t> </a:t>
            </a:r>
            <a:r>
              <a:rPr lang="ko-KR" altLang="en-US" sz="1200" dirty="0" smtClean="0"/>
              <a:t>고객이 직접 지정할 수 없다</a:t>
            </a:r>
            <a:r>
              <a:rPr lang="en-US" altLang="ko-KR" sz="1200" dirty="0" smtClean="0"/>
              <a:t>.</a:t>
            </a:r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블로그는</a:t>
            </a:r>
            <a:r>
              <a:rPr lang="ko-KR" altLang="en-US" sz="1200" dirty="0" smtClean="0"/>
              <a:t> 고객이 직접 개인 </a:t>
            </a:r>
            <a:r>
              <a:rPr lang="ko-KR" altLang="en-US" sz="1200" dirty="0" err="1" smtClean="0"/>
              <a:t>포스팅을</a:t>
            </a:r>
            <a:r>
              <a:rPr lang="ko-KR" altLang="en-US" sz="1200" dirty="0" smtClean="0"/>
              <a:t> 할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개인 </a:t>
            </a:r>
            <a:r>
              <a:rPr lang="ko-KR" altLang="en-US" sz="1200" dirty="0" err="1" smtClean="0"/>
              <a:t>블로그가</a:t>
            </a:r>
            <a:r>
              <a:rPr lang="ko-KR" altLang="en-US" sz="1200" dirty="0" smtClean="0"/>
              <a:t> 많으면 지수에 많은 도움이 된다</a:t>
            </a:r>
            <a:r>
              <a:rPr lang="en-US" altLang="ko-KR" sz="1200" dirty="0" smtClean="0"/>
              <a:t>.</a:t>
            </a:r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블로그가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포스팅한</a:t>
            </a:r>
            <a:r>
              <a:rPr lang="ko-KR" altLang="en-US" sz="1200" dirty="0" smtClean="0"/>
              <a:t> 내용을 고객이 직접 수정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보완이 가능하다</a:t>
            </a:r>
            <a:r>
              <a:rPr lang="en-US" altLang="ko-KR" sz="1200" dirty="0" smtClean="0"/>
              <a:t>.</a:t>
            </a:r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포스팅</a:t>
            </a:r>
            <a:r>
              <a:rPr lang="ko-KR" altLang="en-US" sz="1200" dirty="0" smtClean="0"/>
              <a:t> 시 사진등록을 원할 때는 </a:t>
            </a:r>
            <a:r>
              <a:rPr lang="ko-KR" altLang="en-US" sz="1200" dirty="0" err="1" smtClean="0"/>
              <a:t>네이버</a:t>
            </a:r>
            <a:r>
              <a:rPr lang="ko-KR" altLang="en-US" sz="1200" dirty="0" smtClean="0"/>
              <a:t> 매물광고 등록할 때 </a:t>
            </a:r>
            <a:r>
              <a:rPr lang="ko-KR" altLang="en-US" sz="1200" smtClean="0"/>
              <a:t>사진을 첨부하면 </a:t>
            </a:r>
            <a:r>
              <a:rPr lang="ko-KR" altLang="en-US" sz="1200" dirty="0" smtClean="0"/>
              <a:t>가능하다고 안내한다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또한 수정으로 사진을 첨부하는 방식도 있다라고 안내하면 된다</a:t>
            </a:r>
            <a:r>
              <a:rPr lang="en-US" altLang="ko-KR" sz="1200" dirty="0" smtClean="0"/>
              <a:t>.</a:t>
            </a:r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블로그가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저품질이나</a:t>
            </a:r>
            <a:r>
              <a:rPr lang="ko-KR" altLang="en-US" sz="1200" dirty="0" smtClean="0"/>
              <a:t> 유사로 인해 노출이 안 될 경우 기존 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계정을 삭제 후 새로운 계정을 생성하여 </a:t>
            </a:r>
            <a:r>
              <a:rPr lang="ko-KR" altLang="en-US" sz="1200" dirty="0" err="1" smtClean="0"/>
              <a:t>포스팅을</a:t>
            </a:r>
            <a:r>
              <a:rPr lang="ko-KR" altLang="en-US" sz="1200" dirty="0" smtClean="0"/>
              <a:t> 진행한다</a:t>
            </a:r>
            <a:r>
              <a:rPr lang="en-US" altLang="ko-KR" sz="1200" dirty="0" smtClean="0"/>
              <a:t>.[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상품 특성상 고객이 </a:t>
            </a:r>
            <a:r>
              <a:rPr lang="ko-KR" altLang="en-US" sz="1200" smtClean="0"/>
              <a:t>자주 확인하여야 한다</a:t>
            </a:r>
            <a:r>
              <a:rPr lang="en-US" altLang="ko-KR" sz="1200" smtClean="0"/>
              <a:t>.]</a:t>
            </a:r>
            <a:endParaRPr lang="en-US" altLang="ko-KR" sz="1200" dirty="0" smtClean="0"/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ko-KR" altLang="en-US" sz="1200" dirty="0" smtClean="0"/>
              <a:t>세금계산서는 카드 결제 시 영수증으로 대체하며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현금은 전자세금 계산서로 </a:t>
            </a:r>
            <a:r>
              <a:rPr lang="ko-KR" altLang="en-US" sz="1200" smtClean="0"/>
              <a:t>발행한다</a:t>
            </a:r>
            <a:r>
              <a:rPr lang="en-US" altLang="ko-KR" sz="1200" smtClean="0"/>
              <a:t>. </a:t>
            </a:r>
          </a:p>
          <a:p>
            <a:r>
              <a:rPr lang="en-US" altLang="ko-KR" sz="1200" smtClean="0"/>
              <a:t> [</a:t>
            </a:r>
            <a:r>
              <a:rPr lang="ko-KR" altLang="en-US" sz="1200" smtClean="0"/>
              <a:t>전자세금계산서는 차주 월요일에 일괄 발행 후 업체에 전달한다</a:t>
            </a:r>
            <a:r>
              <a:rPr lang="en-US" altLang="ko-KR" sz="1200" smtClean="0"/>
              <a:t>.]</a:t>
            </a:r>
            <a:endParaRPr lang="en-US" altLang="ko-KR" sz="1200" dirty="0" smtClean="0"/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191683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1. 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영업 시 고지 사항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5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고지사항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251520" y="2276872"/>
            <a:ext cx="7848872" cy="41764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r>
              <a:rPr lang="en-US" altLang="ko-KR" sz="1200" dirty="0" smtClean="0"/>
              <a:t>-AI</a:t>
            </a:r>
            <a:r>
              <a:rPr lang="ko-KR" altLang="en-US" sz="1200" dirty="0" smtClean="0"/>
              <a:t>부동산 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상품은 지수를 천천히 올리는 상품이기 때문에 계약 후 바로 </a:t>
            </a:r>
            <a:r>
              <a:rPr lang="ko-KR" altLang="en-US" sz="1200" dirty="0" err="1" smtClean="0"/>
              <a:t>네이버에서</a:t>
            </a:r>
            <a:r>
              <a:rPr lang="ko-KR" altLang="en-US" sz="1200" dirty="0" smtClean="0"/>
              <a:t> 검색 시 상단에 </a:t>
            </a:r>
            <a:r>
              <a:rPr lang="ko-KR" altLang="en-US" sz="1200" smtClean="0"/>
              <a:t>노출되는</a:t>
            </a:r>
            <a:r>
              <a:rPr lang="en-US" altLang="ko-KR" sz="1200" smtClean="0"/>
              <a:t> </a:t>
            </a:r>
          </a:p>
          <a:p>
            <a:r>
              <a:rPr lang="en-US" altLang="ko-KR" sz="1200" smtClean="0"/>
              <a:t> </a:t>
            </a:r>
            <a:r>
              <a:rPr lang="ko-KR" altLang="en-US" sz="1200" smtClean="0"/>
              <a:t>상품이 </a:t>
            </a:r>
            <a:r>
              <a:rPr lang="ko-KR" altLang="en-US" sz="1200" dirty="0" smtClean="0"/>
              <a:t>아닌 </a:t>
            </a:r>
            <a:r>
              <a:rPr lang="en-US" altLang="ko-KR" sz="1200" dirty="0" smtClean="0"/>
              <a:t>VIEW</a:t>
            </a:r>
            <a:r>
              <a:rPr lang="ko-KR" altLang="en-US" sz="1200" dirty="0" smtClean="0"/>
              <a:t>에서 필터를 최신순으로 놓고 확인함을  인지시킨다</a:t>
            </a:r>
            <a:r>
              <a:rPr lang="en-US" altLang="ko-KR" sz="1200" dirty="0" smtClean="0"/>
              <a:t>.</a:t>
            </a:r>
          </a:p>
          <a:p>
            <a:pPr algn="ctr"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ko-KR" altLang="en-US" sz="1200" dirty="0" err="1" smtClean="0"/>
              <a:t>네이버에</a:t>
            </a:r>
            <a:r>
              <a:rPr lang="ko-KR" altLang="en-US" sz="1200" dirty="0" smtClean="0"/>
              <a:t> 등록된 매물 </a:t>
            </a:r>
            <a:r>
              <a:rPr lang="ko-KR" altLang="en-US" sz="1200" dirty="0" err="1" smtClean="0"/>
              <a:t>검색시</a:t>
            </a:r>
            <a:r>
              <a:rPr lang="ko-KR" altLang="en-US" sz="1200" dirty="0" smtClean="0"/>
              <a:t> 상단에 고정 노출되는 상품이 아니라는걸 인지시킨다</a:t>
            </a:r>
            <a:r>
              <a:rPr lang="en-US" altLang="ko-KR" sz="1200" dirty="0" smtClean="0"/>
              <a:t>.</a:t>
            </a:r>
          </a:p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상단고정노출 상품을 원하면 상단고정 상품을 안내하고 가입하면 된다</a:t>
            </a:r>
            <a:r>
              <a:rPr lang="en-US" altLang="ko-KR" sz="1200" dirty="0" smtClean="0"/>
              <a:t>.[</a:t>
            </a:r>
            <a:r>
              <a:rPr lang="ko-KR" altLang="en-US" sz="1200" dirty="0" smtClean="0"/>
              <a:t>상단 고정형도 판매하고 있음</a:t>
            </a:r>
            <a:r>
              <a:rPr lang="en-US" altLang="ko-KR" sz="1200" dirty="0" smtClean="0"/>
              <a:t>]</a:t>
            </a:r>
          </a:p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상단고정 노출 상품은 키워드 별 금액이 상이하게 책정되므로 원하는 키워드에 따라 금액을 안내한다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2021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8</a:t>
            </a:r>
            <a:r>
              <a:rPr lang="ko-KR" altLang="en-US" sz="1200" dirty="0" smtClean="0"/>
              <a:t>월 </a:t>
            </a:r>
            <a:r>
              <a:rPr lang="en-US" altLang="ko-KR" sz="1200" dirty="0" smtClean="0"/>
              <a:t>21</a:t>
            </a:r>
            <a:r>
              <a:rPr lang="ko-KR" altLang="en-US" sz="1200" dirty="0" smtClean="0"/>
              <a:t>일 공인중개사법 제</a:t>
            </a:r>
            <a:r>
              <a:rPr lang="en-US" altLang="ko-KR" sz="1200" dirty="0" smtClean="0"/>
              <a:t>18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항에 의거 거래 완료된 매물은 광고주가 직접 삭제 또는 비공개로 처리해야 합니다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그렇지 않을 시 과태료가 부과되며 본 업체는 책임이 없다는 내용을 필히 </a:t>
            </a:r>
            <a:r>
              <a:rPr lang="ko-KR" altLang="en-US" sz="1200" dirty="0" err="1" smtClean="0"/>
              <a:t>고지하여야한다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pPr>
              <a:buFontTx/>
              <a:buChar char="-"/>
            </a:pPr>
            <a:r>
              <a:rPr lang="ko-KR" altLang="en-US" sz="1200" dirty="0" err="1" smtClean="0"/>
              <a:t>네이버</a:t>
            </a:r>
            <a:r>
              <a:rPr lang="ko-KR" altLang="en-US" sz="1200" dirty="0" smtClean="0"/>
              <a:t> 매물 등록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종료에 따라 자동으로 설정이 되어 </a:t>
            </a: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블로그에</a:t>
            </a:r>
            <a:r>
              <a:rPr lang="ko-KR" altLang="en-US" sz="1200" dirty="0" smtClean="0"/>
              <a:t> 적용되나 공인중개사법에 따라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과태료가 부과될 수  있으니 고객이 잘 확인하도록 안내한다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고객의 불찰로 과태료 부과 시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본 업체는 고지의 의무를 다했기에 책임이 없음을 인지시킨다</a:t>
            </a:r>
            <a:r>
              <a:rPr lang="en-US" altLang="ko-KR" sz="1200" dirty="0" smtClean="0"/>
              <a:t>.[</a:t>
            </a:r>
            <a:r>
              <a:rPr lang="ko-KR" altLang="en-US" sz="1200" dirty="0" smtClean="0"/>
              <a:t>계약 시 계약서에도 체크란 필히 설명할 것</a:t>
            </a:r>
            <a:r>
              <a:rPr lang="en-US" altLang="ko-KR" sz="1200" dirty="0" smtClean="0"/>
              <a:t>]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-AI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포스팅은</a:t>
            </a:r>
            <a:r>
              <a:rPr lang="ko-KR" altLang="en-US" sz="1200" dirty="0" smtClean="0"/>
              <a:t> 일일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회 포스팅 되며 포스팅 시간은 익일 자정이다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자정에 </a:t>
            </a:r>
            <a:r>
              <a:rPr lang="ko-KR" altLang="en-US" sz="1200" dirty="0" err="1" smtClean="0"/>
              <a:t>포스팅</a:t>
            </a:r>
            <a:r>
              <a:rPr lang="ko-KR" altLang="en-US" sz="1200" dirty="0" smtClean="0"/>
              <a:t> 시 </a:t>
            </a:r>
            <a:r>
              <a:rPr lang="ko-KR" altLang="en-US" sz="1200" dirty="0" err="1" smtClean="0"/>
              <a:t>네이버와</a:t>
            </a:r>
            <a:r>
              <a:rPr lang="ko-KR" altLang="en-US" sz="1200" dirty="0" smtClean="0"/>
              <a:t> 연동되어 </a:t>
            </a:r>
            <a:r>
              <a:rPr lang="ko-KR" altLang="en-US" sz="1200" dirty="0" err="1" smtClean="0"/>
              <a:t>네이버</a:t>
            </a:r>
            <a:r>
              <a:rPr lang="ko-KR" altLang="en-US" sz="1200" dirty="0" smtClean="0"/>
              <a:t> 삭제 매물이 </a:t>
            </a: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블로그에도</a:t>
            </a:r>
            <a:r>
              <a:rPr lang="ko-KR" altLang="en-US" sz="1200" dirty="0" smtClean="0"/>
              <a:t> 적용되어 </a:t>
            </a:r>
            <a:r>
              <a:rPr lang="ko-KR" altLang="en-US" sz="1200" dirty="0" err="1" smtClean="0"/>
              <a:t>포스팅이</a:t>
            </a:r>
            <a:r>
              <a:rPr lang="ko-KR" altLang="en-US" sz="1200" dirty="0" smtClean="0"/>
              <a:t> 내려가게 됩니다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고객에게 계약된 매물이 </a:t>
            </a:r>
            <a:r>
              <a:rPr lang="ko-KR" altLang="en-US" sz="1200" dirty="0" err="1" smtClean="0"/>
              <a:t>네이버에</a:t>
            </a:r>
            <a:r>
              <a:rPr lang="ko-KR" altLang="en-US" sz="1200" dirty="0" smtClean="0"/>
              <a:t> 있다면 필히 </a:t>
            </a:r>
            <a:r>
              <a:rPr lang="ko-KR" altLang="en-US" sz="1200" dirty="0" err="1" smtClean="0"/>
              <a:t>블로그에도</a:t>
            </a:r>
            <a:r>
              <a:rPr lang="ko-KR" altLang="en-US" sz="1200" dirty="0" smtClean="0"/>
              <a:t> 확인하여 직접 내려야 한도 고지 해야 함</a:t>
            </a:r>
            <a:r>
              <a:rPr lang="en-US" altLang="ko-KR" sz="1200" dirty="0" smtClean="0"/>
              <a:t>.</a:t>
            </a:r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>
              <a:buFontTx/>
              <a:buChar char="-"/>
            </a:pPr>
            <a:r>
              <a:rPr lang="en-US" altLang="ko-KR" sz="1200" dirty="0" smtClean="0"/>
              <a:t>AI</a:t>
            </a:r>
            <a:r>
              <a:rPr lang="ko-KR" altLang="en-US" sz="1200" dirty="0" err="1" smtClean="0"/>
              <a:t>블로그는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네이버</a:t>
            </a:r>
            <a:r>
              <a:rPr lang="ko-KR" altLang="en-US" sz="1200" dirty="0" smtClean="0"/>
              <a:t> 고객 계정으로 가입하므로 양도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양수가 </a:t>
            </a:r>
            <a:r>
              <a:rPr lang="ko-KR" altLang="en-US" sz="1200" smtClean="0"/>
              <a:t>불가하다</a:t>
            </a:r>
            <a:r>
              <a:rPr lang="en-US" altLang="ko-KR" sz="1200" smtClean="0"/>
              <a:t>. </a:t>
            </a:r>
            <a:r>
              <a:rPr lang="ko-KR" altLang="en-US" sz="1200" smtClean="0"/>
              <a:t>단</a:t>
            </a:r>
            <a:r>
              <a:rPr lang="en-US" altLang="ko-KR" sz="1200" smtClean="0"/>
              <a:t>, </a:t>
            </a:r>
            <a:r>
              <a:rPr lang="ko-KR" altLang="en-US" sz="1200" smtClean="0"/>
              <a:t>양도 원할 시 양도받은 사업자로 네이버 계정 생성 후 가능 함</a:t>
            </a:r>
            <a:r>
              <a:rPr lang="en-US" altLang="ko-KR" sz="1200" smtClean="0"/>
              <a:t>. </a:t>
            </a:r>
            <a:r>
              <a:rPr lang="ko-KR" altLang="en-US" sz="1200" smtClean="0"/>
              <a:t>대문디자인은 양도가 불가하며 대문디자인 원할 시 비용 </a:t>
            </a:r>
            <a:r>
              <a:rPr lang="en-US" altLang="ko-KR" sz="1200" smtClean="0"/>
              <a:t>22</a:t>
            </a:r>
            <a:r>
              <a:rPr lang="ko-KR" altLang="en-US" sz="1200" smtClean="0"/>
              <a:t>만원 발생 함</a:t>
            </a:r>
            <a:r>
              <a:rPr lang="en-US" altLang="ko-KR" sz="1200" smtClean="0"/>
              <a:t>.</a:t>
            </a:r>
            <a:endParaRPr lang="en-US" altLang="ko-KR" sz="1200" dirty="0" smtClean="0"/>
          </a:p>
          <a:p>
            <a:pPr>
              <a:buFontTx/>
              <a:buChar char="-"/>
            </a:pPr>
            <a:endParaRPr lang="en-US" altLang="ko-KR" sz="1200" dirty="0" smtClean="0"/>
          </a:p>
          <a:p>
            <a:pPr marL="228600" indent="-228600"/>
            <a:r>
              <a:rPr lang="en-US" altLang="ko-KR" sz="1200" dirty="0" smtClean="0"/>
              <a:t>-AI</a:t>
            </a:r>
            <a:r>
              <a:rPr lang="ko-KR" altLang="en-US" sz="1200" dirty="0" err="1" smtClean="0"/>
              <a:t>블로그</a:t>
            </a:r>
            <a:r>
              <a:rPr lang="ko-KR" altLang="en-US" sz="1200" dirty="0" smtClean="0"/>
              <a:t> 계약 시 환불 정책을 인지한 후 계약 </a:t>
            </a:r>
            <a:r>
              <a:rPr lang="ko-KR" altLang="en-US" sz="1200" smtClean="0"/>
              <a:t>체결한다</a:t>
            </a:r>
            <a:r>
              <a:rPr lang="en-US" altLang="ko-KR" sz="1200" smtClean="0"/>
              <a:t>.</a:t>
            </a:r>
            <a:r>
              <a:rPr lang="ko-KR" altLang="en-US" sz="1200" smtClean="0"/>
              <a:t> 계약서 주의사항</a:t>
            </a:r>
            <a:r>
              <a:rPr lang="en-US" altLang="ko-KR" sz="1200" smtClean="0"/>
              <a:t>[</a:t>
            </a:r>
            <a:r>
              <a:rPr lang="ko-KR" altLang="en-US" sz="1200" smtClean="0"/>
              <a:t>상품관련</a:t>
            </a:r>
            <a:r>
              <a:rPr lang="en-US" altLang="ko-KR" sz="1200" smtClean="0"/>
              <a:t>,</a:t>
            </a:r>
            <a:r>
              <a:rPr lang="ko-KR" altLang="en-US" sz="1200" smtClean="0"/>
              <a:t>계약철회</a:t>
            </a:r>
            <a:r>
              <a:rPr lang="en-US" altLang="ko-KR" sz="1200" smtClean="0"/>
              <a:t>,</a:t>
            </a:r>
            <a:r>
              <a:rPr lang="ko-KR" altLang="en-US" sz="1200" smtClean="0"/>
              <a:t>중도해지</a:t>
            </a:r>
            <a:r>
              <a:rPr lang="en-US" altLang="ko-KR" sz="1200" smtClean="0"/>
              <a:t>] </a:t>
            </a:r>
            <a:r>
              <a:rPr lang="ko-KR" altLang="en-US" sz="1200" smtClean="0"/>
              <a:t>안내 필수</a:t>
            </a:r>
            <a:r>
              <a:rPr lang="en-US" altLang="ko-KR" sz="1200" smtClean="0"/>
              <a:t>.</a:t>
            </a:r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altLang="ko-KR" sz="1200" dirty="0" smtClean="0"/>
          </a:p>
          <a:p>
            <a:pPr marL="228600" indent="-228600"/>
            <a:endParaRPr lang="en-US" sz="1200" kern="1200" spc="-20" dirty="0" smtClean="0">
              <a:ea typeface="나눔명조"/>
              <a:cs typeface="+mn-cs"/>
            </a:endParaRPr>
          </a:p>
          <a:p>
            <a:pPr marL="228600" indent="-228600"/>
            <a:endParaRPr sz="1200" kern="1200" spc="-20" dirty="0">
              <a:ea typeface="나눔명조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5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0" name="slide4_shape4"/>
          <p:cNvSpPr/>
          <p:nvPr/>
        </p:nvSpPr>
        <p:spPr>
          <a:xfrm>
            <a:off x="323528" y="191683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dirty="0" smtClean="0">
                <a:latin typeface="나눔고딕"/>
                <a:ea typeface="나눔고딕"/>
                <a:cs typeface="+mn-cs"/>
              </a:rPr>
              <a:t>2. </a:t>
            </a:r>
            <a:r>
              <a:rPr lang="ko-KR" altLang="en-US" sz="1300" b="1" kern="1200" spc="-20" dirty="0" err="1" smtClean="0">
                <a:latin typeface="나눔고딕"/>
                <a:ea typeface="나눔고딕"/>
                <a:cs typeface="+mn-cs"/>
              </a:rPr>
              <a:t>계약시</a:t>
            </a:r>
            <a:r>
              <a:rPr lang="ko-KR" altLang="en-US" sz="1300" b="1" kern="1200" spc="-20" dirty="0" smtClean="0">
                <a:latin typeface="나눔고딕"/>
                <a:ea typeface="나눔고딕"/>
                <a:cs typeface="+mn-cs"/>
              </a:rPr>
              <a:t> 고지 사항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문서회신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06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문서회신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20888"/>
            <a:ext cx="7704856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dirty="0" smtClean="0">
                <a:latin typeface="나눔고딕"/>
                <a:ea typeface="나눔고딕"/>
              </a:rPr>
              <a:t>1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. 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계약서 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slide4_shape3"/>
          <p:cNvSpPr/>
          <p:nvPr/>
        </p:nvSpPr>
        <p:spPr>
          <a:xfrm>
            <a:off x="323528" y="2492896"/>
            <a:ext cx="5544616" cy="345638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1.</a:t>
            </a:r>
            <a:r>
              <a:rPr lang="ko-KR" altLang="en-US" sz="1200" kern="1200" spc="-20" smtClean="0">
                <a:latin typeface="나눔고딕"/>
                <a:ea typeface="나눔고딕"/>
                <a:cs typeface="+mn-cs"/>
              </a:rPr>
              <a:t>계약서는 계약 시 계약서와 만료 시 계약서 두 가지로 구분한다</a:t>
            </a: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kern="1200" spc="-20" smtClean="0"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smtClean="0">
                <a:latin typeface="나눔고딕"/>
                <a:ea typeface="나눔고딕"/>
              </a:rPr>
              <a:t>→두 가지 계약서 작성 후 보관 및 본사 송부가 동일하다</a:t>
            </a:r>
            <a:r>
              <a:rPr lang="en-US" altLang="ko-KR" sz="1200" spc="-20" smtClean="0"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kern="1200" spc="-20" smtClean="0">
              <a:latin typeface="나눔고딕"/>
              <a:ea typeface="나눔고딕"/>
              <a:cs typeface="+mn-cs"/>
            </a:endParaRPr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kern="1200" spc="-20" smtClean="0">
                <a:latin typeface="나눔고딕"/>
                <a:ea typeface="나눔고딕"/>
                <a:cs typeface="+mn-cs"/>
              </a:rPr>
              <a:t>1</a:t>
            </a:r>
            <a:r>
              <a:rPr lang="en-US" altLang="ko-KR" sz="1200" kern="1200" spc="-20" dirty="0" smtClean="0">
                <a:latin typeface="나눔고딕"/>
                <a:ea typeface="나눔고딕"/>
                <a:cs typeface="+mn-cs"/>
              </a:rPr>
              <a:t>)</a:t>
            </a:r>
            <a:r>
              <a:rPr lang="ko-KR" altLang="en-US" sz="1200" spc="-20" dirty="0" err="1" smtClean="0">
                <a:latin typeface="나눔고딕"/>
                <a:ea typeface="나눔고딕"/>
              </a:rPr>
              <a:t>어드민에서</a:t>
            </a:r>
            <a:r>
              <a:rPr lang="ko-KR" altLang="en-US" sz="1200" spc="-20" dirty="0" smtClean="0">
                <a:latin typeface="나눔고딕"/>
                <a:ea typeface="나눔고딕"/>
              </a:rPr>
              <a:t> 계약서 출력 </a:t>
            </a:r>
            <a:r>
              <a:rPr lang="ko-KR" altLang="en-US" sz="1200" spc="-20" smtClean="0">
                <a:latin typeface="나눔고딕"/>
                <a:ea typeface="나눔고딕"/>
              </a:rPr>
              <a:t>후 프린트 한다</a:t>
            </a:r>
            <a:r>
              <a:rPr lang="en-US" altLang="ko-KR" sz="1200" spc="-20" smtClean="0">
                <a:latin typeface="나눔고딕"/>
                <a:ea typeface="나눔고딕"/>
              </a:rPr>
              <a:t>.[</a:t>
            </a:r>
            <a:r>
              <a:rPr lang="ko-KR" altLang="en-US" sz="1200" spc="-20" smtClean="0">
                <a:latin typeface="나눔고딕"/>
                <a:ea typeface="나눔고딕"/>
              </a:rPr>
              <a:t>수기 계약서일 경우 기재한다</a:t>
            </a:r>
            <a:r>
              <a:rPr lang="en-US" altLang="ko-KR" sz="1200" spc="-20" smtClean="0">
                <a:latin typeface="나눔고딕"/>
                <a:ea typeface="나눔고딕"/>
              </a:rPr>
              <a:t>]</a:t>
            </a:r>
            <a:endParaRPr lang="en-US" altLang="ko-KR" sz="1200" dirty="0" smtClean="0"/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smtClean="0"/>
              <a:t>2)</a:t>
            </a:r>
            <a:r>
              <a:rPr lang="ko-KR" altLang="en-US" sz="1200" smtClean="0"/>
              <a:t>출력된 </a:t>
            </a:r>
            <a:r>
              <a:rPr lang="ko-KR" altLang="en-US" sz="1200" dirty="0" smtClean="0"/>
              <a:t>계약서를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부 복사하여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부는 계약업소</a:t>
            </a:r>
            <a:r>
              <a:rPr lang="en-US" altLang="ko-KR" sz="1200" dirty="0" smtClean="0"/>
              <a:t>, 1</a:t>
            </a:r>
            <a:r>
              <a:rPr lang="ko-KR" altLang="en-US" sz="1200" smtClean="0"/>
              <a:t>부는 계약 담당자가 </a:t>
            </a:r>
            <a:r>
              <a:rPr lang="ko-KR" altLang="en-US" sz="1200" dirty="0" smtClean="0"/>
              <a:t>보관한다</a:t>
            </a:r>
            <a:r>
              <a:rPr lang="en-US" altLang="ko-KR" sz="1200" dirty="0" smtClean="0"/>
              <a:t>.</a:t>
            </a:r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dirty="0" smtClean="0"/>
              <a:t>3)</a:t>
            </a:r>
            <a:r>
              <a:rPr lang="ko-KR" altLang="en-US" sz="1200" dirty="0" smtClean="0"/>
              <a:t>계약서는 현장에서 바로 </a:t>
            </a:r>
            <a:r>
              <a:rPr lang="ko-KR" altLang="en-US" sz="1200" dirty="0" err="1" smtClean="0"/>
              <a:t>업무지원방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카톡방에</a:t>
            </a:r>
            <a:r>
              <a:rPr lang="ko-KR" altLang="en-US" sz="1200" dirty="0" smtClean="0"/>
              <a:t> 사진 찍어 전송한다</a:t>
            </a:r>
            <a:r>
              <a:rPr lang="en-US" altLang="ko-KR" sz="1200" dirty="0" smtClean="0"/>
              <a:t>.</a:t>
            </a:r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dirty="0" smtClean="0"/>
              <a:t>4)</a:t>
            </a:r>
            <a:r>
              <a:rPr lang="ko-KR" altLang="en-US" sz="1200" dirty="0" smtClean="0"/>
              <a:t>계약된 계약서 원본은 매달 말일 </a:t>
            </a:r>
            <a:r>
              <a:rPr lang="ko-KR" altLang="en-US" sz="1200" dirty="0" err="1" smtClean="0"/>
              <a:t>홍희마케팅으로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우편보낸다</a:t>
            </a:r>
            <a:r>
              <a:rPr lang="en-US" altLang="ko-KR" sz="1200" dirty="0" smtClean="0"/>
              <a:t>.</a:t>
            </a:r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dirty="0" smtClean="0"/>
              <a:t>-</a:t>
            </a:r>
            <a:r>
              <a:rPr lang="ko-KR" altLang="en-US" sz="1200" dirty="0" smtClean="0"/>
              <a:t>대전광역시 서구 </a:t>
            </a:r>
            <a:r>
              <a:rPr lang="ko-KR" altLang="en-US" sz="1200" dirty="0" err="1" smtClean="0"/>
              <a:t>관저동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도안남로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145, </a:t>
            </a:r>
            <a:r>
              <a:rPr lang="ko-KR" altLang="en-US" sz="1200" dirty="0" smtClean="0"/>
              <a:t>성광타워 </a:t>
            </a:r>
            <a:r>
              <a:rPr lang="en-US" altLang="ko-KR" sz="1200" dirty="0" smtClean="0"/>
              <a:t>602</a:t>
            </a:r>
            <a:r>
              <a:rPr lang="ko-KR" altLang="en-US" sz="1200" smtClean="0"/>
              <a:t>호 </a:t>
            </a:r>
            <a:endParaRPr lang="en-US" altLang="ko-KR" sz="1200" smtClean="0"/>
          </a:p>
          <a:p>
            <a:pPr marL="228600" indent="-228600" algn="l" defTabSz="914400" latinLnBrk="1">
              <a:lnSpc>
                <a:spcPct val="200000"/>
              </a:lnSpc>
            </a:pPr>
            <a:r>
              <a:rPr lang="en-US" altLang="ko-KR" sz="1200" smtClean="0"/>
              <a:t>[</a:t>
            </a:r>
            <a:r>
              <a:rPr lang="ko-KR" altLang="en-US" sz="1200" dirty="0" smtClean="0"/>
              <a:t>우편번호 </a:t>
            </a:r>
            <a:r>
              <a:rPr lang="en-US" altLang="ko-KR" sz="1200" dirty="0" smtClean="0"/>
              <a:t>53560</a:t>
            </a:r>
            <a:r>
              <a:rPr lang="en-US" altLang="ko-KR" sz="1200" smtClean="0"/>
              <a:t>]</a:t>
            </a:r>
            <a:r>
              <a:rPr lang="ko-KR" altLang="en-US" sz="1200" smtClean="0"/>
              <a:t> </a:t>
            </a:r>
            <a:r>
              <a:rPr lang="en-US" altLang="ko-KR" sz="1200" smtClean="0"/>
              <a:t>[</a:t>
            </a:r>
            <a:r>
              <a:rPr lang="ko-KR" altLang="en-US" sz="1200" smtClean="0"/>
              <a:t>유인경과장담당 </a:t>
            </a:r>
            <a:r>
              <a:rPr lang="en-US" altLang="ko-KR" sz="1200" smtClean="0"/>
              <a:t>010-8340-5947]</a:t>
            </a:r>
            <a:endParaRPr lang="ko-KR" altLang="en-US" sz="1200" dirty="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/>
              <a:t>   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pic>
        <p:nvPicPr>
          <p:cNvPr id="1026" name="Picture 2" descr="\\공유컴\Users\공유컴\Desktop\절대 건들지말것\홍희마케팅_공유폴더\홍희마케팅_관련자료\AI블로그 관련자료\계약서양식\블로그계약서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198703"/>
            <a:ext cx="1872208" cy="1878369"/>
          </a:xfrm>
          <a:prstGeom prst="rect">
            <a:avLst/>
          </a:prstGeom>
          <a:noFill/>
        </p:spPr>
      </p:pic>
      <p:pic>
        <p:nvPicPr>
          <p:cNvPr id="15" name="Picture 3" descr="\\공유컴\Users\공유컴\Desktop\절대 건들지말것\홍희마케팅_공유폴더\홍희마케팅_관련자료\AI블로그 관련자료\계약서양식\계약만료확인서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293096"/>
            <a:ext cx="1880208" cy="1872208"/>
          </a:xfrm>
          <a:prstGeom prst="rect">
            <a:avLst/>
          </a:prstGeom>
          <a:noFill/>
        </p:spPr>
      </p:pic>
      <p:sp>
        <p:nvSpPr>
          <p:cNvPr id="18" name="모서리가 둥근 직사각형 17"/>
          <p:cNvSpPr/>
          <p:nvPr/>
        </p:nvSpPr>
        <p:spPr>
          <a:xfrm>
            <a:off x="6191972" y="2924944"/>
            <a:ext cx="1656184" cy="2160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rgbClr val="FFFF00"/>
                </a:solidFill>
              </a:rPr>
              <a:t>계약 시 계약서</a:t>
            </a:r>
            <a:endParaRPr lang="ko-KR" altLang="en-US" sz="1200">
              <a:solidFill>
                <a:srgbClr val="FFFF00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6246290" y="5085184"/>
            <a:ext cx="1656184" cy="2160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rgbClr val="FFFF00"/>
                </a:solidFill>
              </a:rPr>
              <a:t>만료 시 계약서</a:t>
            </a:r>
            <a:endParaRPr lang="ko-KR" altLang="en-US" sz="12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Owner\OneDrive\Desktop\화면 캡처 2023-05-16 164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8941" y="2276872"/>
            <a:ext cx="2601491" cy="3528392"/>
          </a:xfrm>
          <a:prstGeom prst="rect">
            <a:avLst/>
          </a:prstGeom>
          <a:noFill/>
        </p:spPr>
      </p:pic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문서회신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20888"/>
            <a:ext cx="7704856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30000"/>
              </a:lnSpc>
            </a:pPr>
            <a:r>
              <a:rPr lang="en-US" altLang="ko-KR" sz="1300" b="1" spc="-20" smtClean="0"/>
              <a:t>2. AI</a:t>
            </a:r>
            <a:r>
              <a:rPr lang="ko-KR" altLang="en-US" sz="1300" b="1" spc="-20" smtClean="0"/>
              <a:t>블로그 계정 수락서</a:t>
            </a:r>
            <a:endParaRPr lang="ko-KR" altLang="en-US" sz="1300" b="1" spc="-20"/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slide4_shape3"/>
          <p:cNvSpPr/>
          <p:nvPr/>
        </p:nvSpPr>
        <p:spPr>
          <a:xfrm>
            <a:off x="323528" y="2492896"/>
            <a:ext cx="5328592" cy="345638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 계정 수락서란</a:t>
            </a:r>
            <a:r>
              <a:rPr lang="en-US" altLang="ko-KR" sz="1200" smtClean="0"/>
              <a:t>?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 상품 특성상 저품질</a:t>
            </a:r>
            <a:r>
              <a:rPr lang="en-US" altLang="ko-KR" sz="1200" smtClean="0"/>
              <a:t>, </a:t>
            </a:r>
            <a:r>
              <a:rPr lang="ko-KR" altLang="en-US" sz="1200" smtClean="0"/>
              <a:t>유사로 블로그 지수가 변경될 시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포스팅을 아무리 해도 블로그 지수가 높아지지 않아 노출이 전혀 안되어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네이버 계정을 삭제 후 다시 블로그를 운영하는 것이 좋기 때문에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계정 생성을 하는 것이 좋다</a:t>
            </a:r>
            <a:r>
              <a:rPr lang="en-US" altLang="ko-KR" sz="1200" smtClean="0"/>
              <a:t>. </a:t>
            </a:r>
            <a:r>
              <a:rPr lang="ko-KR" altLang="en-US" sz="1200" smtClean="0"/>
              <a:t>네이버는 한 사람이 계정을 최대 </a:t>
            </a:r>
            <a:r>
              <a:rPr lang="en-US" altLang="ko-KR" sz="1200" smtClean="0"/>
              <a:t>3</a:t>
            </a:r>
            <a:r>
              <a:rPr lang="ko-KR" altLang="en-US" sz="1200" smtClean="0"/>
              <a:t>개까지 생성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할 수 있으므로 저품질</a:t>
            </a:r>
            <a:r>
              <a:rPr lang="en-US" altLang="ko-KR" sz="1200" smtClean="0"/>
              <a:t>,</a:t>
            </a:r>
            <a:r>
              <a:rPr lang="ko-KR" altLang="en-US" sz="1200" smtClean="0"/>
              <a:t>유사 등 계정 삭제가 필요하다고 판단되면 즉시 삭제할 수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있는 계정으로</a:t>
            </a:r>
            <a:r>
              <a:rPr lang="en-US" altLang="ko-KR" sz="1200" smtClean="0"/>
              <a:t> AI</a:t>
            </a:r>
            <a:r>
              <a:rPr lang="ko-KR" altLang="en-US" sz="1200" smtClean="0"/>
              <a:t>블로그를 운영해야 한다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계약자가 기존에 사용하는 네이버 계정으로 블로그 요청 시 상기 사유와 같이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삭제가 필요할 때 네이버에 계정에 있는 이메일</a:t>
            </a:r>
            <a:r>
              <a:rPr lang="en-US" altLang="ko-KR" sz="1200" smtClean="0"/>
              <a:t>,</a:t>
            </a:r>
            <a:r>
              <a:rPr lang="ko-KR" altLang="en-US" sz="1200" smtClean="0"/>
              <a:t>연락처</a:t>
            </a:r>
            <a:r>
              <a:rPr lang="en-US" altLang="ko-KR" sz="1200" smtClean="0"/>
              <a:t>,</a:t>
            </a:r>
            <a:r>
              <a:rPr lang="ko-KR" altLang="en-US" sz="1200" smtClean="0"/>
              <a:t>메모 등 동기화 기능을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사용하고 있으면 복구가 안되어 사전에 미리 고지하고  계약자가 원하면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수락서를 받고 계약을 진행하고 </a:t>
            </a:r>
            <a:r>
              <a:rPr lang="en-US" altLang="ko-KR" sz="1200" smtClean="0"/>
              <a:t>AI</a:t>
            </a:r>
            <a:r>
              <a:rPr lang="ko-KR" altLang="en-US" sz="1200" smtClean="0"/>
              <a:t>블로그 포스팅을 진행하기 위함이다</a:t>
            </a:r>
            <a:r>
              <a:rPr lang="en-US" altLang="ko-KR" sz="1200" smtClean="0"/>
              <a:t>.</a:t>
            </a:r>
            <a:r>
              <a:rPr lang="ko-KR" altLang="en-US" sz="1200" smtClean="0"/>
              <a:t>   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문서회신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20888"/>
            <a:ext cx="7704856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30000"/>
              </a:lnSpc>
            </a:pPr>
            <a:r>
              <a:rPr lang="en-US" altLang="ko-KR" sz="1300" b="1" spc="-20" smtClean="0"/>
              <a:t>3. AI</a:t>
            </a:r>
            <a:r>
              <a:rPr lang="ko-KR" altLang="en-US" sz="1300" b="1" spc="-20" smtClean="0"/>
              <a:t>블로그 환불금 요청서</a:t>
            </a:r>
            <a:endParaRPr lang="ko-KR" altLang="en-US" sz="1300" b="1" spc="-20"/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-3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slide4_shape3"/>
          <p:cNvSpPr/>
          <p:nvPr/>
        </p:nvSpPr>
        <p:spPr>
          <a:xfrm>
            <a:off x="323528" y="2492896"/>
            <a:ext cx="5112568" cy="36004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 환불금 요청서란</a:t>
            </a:r>
            <a:r>
              <a:rPr lang="en-US" altLang="ko-KR" sz="1200" smtClean="0"/>
              <a:t>?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블로그을  계약하고 사용하는 업소에서 폐업</a:t>
            </a:r>
            <a:r>
              <a:rPr lang="en-US" altLang="ko-KR" sz="1200" smtClean="0"/>
              <a:t>,</a:t>
            </a:r>
            <a:r>
              <a:rPr lang="ko-KR" altLang="en-US" sz="1200" smtClean="0"/>
              <a:t>휴업등의 사유로 상품 환불을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 요청할 경우</a:t>
            </a:r>
            <a:r>
              <a:rPr lang="en-US" altLang="ko-KR" sz="1200" smtClean="0"/>
              <a:t> </a:t>
            </a:r>
            <a:r>
              <a:rPr lang="ko-KR" altLang="en-US" sz="1200" smtClean="0"/>
              <a:t>환불정책에 따라 금액을 산정하고 계약한 공인중개사의 대표자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에게 환불금을 지급해야 하나 어떠한 사유로 인해서 타인에게 환불금 지급을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요청할 때 필요한 서류다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이유는 서류 없이 계약자가 타인에게 환불금을 요청하고 다시 환불금을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요청 시 </a:t>
            </a:r>
            <a:r>
              <a:rPr lang="en-US" altLang="ko-KR" sz="1200" smtClean="0"/>
              <a:t>2</a:t>
            </a:r>
            <a:r>
              <a:rPr lang="ko-KR" altLang="en-US" sz="1200" smtClean="0"/>
              <a:t>중으로 환불금이 지급되는 것을 방지함이다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계약한 공인중개사 대표자가 계약자가 아닌 실장</a:t>
            </a:r>
            <a:r>
              <a:rPr lang="en-US" altLang="ko-KR" sz="1200" smtClean="0"/>
              <a:t>, </a:t>
            </a:r>
            <a:r>
              <a:rPr lang="ko-KR" altLang="en-US" sz="1200" smtClean="0"/>
              <a:t>공인중개사 자격증을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대여한 업소 등 다양한 사람이 계약자가 될 수 있으므로 누구나 환불금을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요청 할 수 있기 때문이다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필히 환불요청은 공인중개사 대표 중개업자만이 할 수있고 환불금도 대표중개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업자 계좌로만 가능하다</a:t>
            </a:r>
            <a:r>
              <a:rPr lang="en-US" altLang="ko-KR" sz="1200" smtClean="0"/>
              <a:t>. </a:t>
            </a:r>
            <a:r>
              <a:rPr lang="ko-KR" altLang="en-US" sz="1200" smtClean="0"/>
              <a:t>단 대표 중개업자가 요청서를 써주면 가능하다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pic>
        <p:nvPicPr>
          <p:cNvPr id="2050" name="Picture 2" descr="C:\Users\Owner\OneDrive\Desktop\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348880"/>
            <a:ext cx="2808312" cy="3680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4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4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문서회신</a:t>
            </a:r>
            <a:endParaRPr lang="en-US" altLang="ko-KR"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4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4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323528" y="2420888"/>
            <a:ext cx="7704856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endParaRPr lang="en-US" sz="1200" kern="1200" spc="-2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30000"/>
              </a:lnSpc>
            </a:pPr>
            <a:r>
              <a:rPr lang="en-US" altLang="ko-KR" sz="1300" b="1" spc="-20" smtClean="0"/>
              <a:t>4. AI</a:t>
            </a:r>
            <a:r>
              <a:rPr lang="ko-KR" altLang="en-US" sz="1300" b="1" spc="-20" smtClean="0"/>
              <a:t>블로그 계약 후 필독사항</a:t>
            </a:r>
            <a:endParaRPr lang="ko-KR" altLang="en-US" sz="1300" b="1" spc="-20"/>
          </a:p>
        </p:txBody>
      </p:sp>
      <p:sp>
        <p:nvSpPr>
          <p:cNvPr id="11" name="slide4_shape7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6</a:t>
            </a:r>
            <a:r>
              <a:rPr lang="en-US" altLang="ko-KR" sz="1600" b="1" i="0" strike="noStrike" kern="1200" cap="none" spc="-150" baseline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나눔고딕 ExtraBold"/>
                <a:ea typeface="나눔고딕 ExtraBold"/>
                <a:cs typeface="+mj-cs"/>
              </a:rPr>
              <a:t>-4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2" name="그림 11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  <p:sp>
        <p:nvSpPr>
          <p:cNvPr id="13" name="slide4_shape3"/>
          <p:cNvSpPr/>
          <p:nvPr/>
        </p:nvSpPr>
        <p:spPr>
          <a:xfrm>
            <a:off x="323528" y="2492896"/>
            <a:ext cx="4968552" cy="36004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 계약 후 필독사항 이란</a:t>
            </a:r>
            <a:r>
              <a:rPr lang="en-US" altLang="ko-KR" sz="1200" smtClean="0"/>
              <a:t>?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en-US" altLang="ko-KR" sz="1200" smtClean="0"/>
              <a:t>AI</a:t>
            </a:r>
            <a:r>
              <a:rPr lang="ko-KR" altLang="en-US" sz="1200" smtClean="0"/>
              <a:t>블로그 포스팅 특성상 변수가 많은 상품이고</a:t>
            </a:r>
            <a:r>
              <a:rPr lang="en-US" altLang="ko-KR" sz="1200" smtClean="0"/>
              <a:t>,</a:t>
            </a:r>
            <a:r>
              <a:rPr lang="ko-KR" altLang="en-US" sz="1200" smtClean="0"/>
              <a:t> 영업담당자가 현장에서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영업 당시 사항과 사용자가 직접</a:t>
            </a:r>
            <a:r>
              <a:rPr lang="en-US" altLang="ko-KR" sz="1200" smtClean="0"/>
              <a:t> </a:t>
            </a:r>
            <a:r>
              <a:rPr lang="ko-KR" altLang="en-US" sz="1200" smtClean="0"/>
              <a:t>사용하면서 느끼는 </a:t>
            </a:r>
            <a:r>
              <a:rPr lang="en-US" altLang="ko-KR" sz="1200" smtClean="0"/>
              <a:t>gap</a:t>
            </a:r>
            <a:r>
              <a:rPr lang="ko-KR" altLang="en-US" sz="1200" smtClean="0"/>
              <a:t>차이가 크게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나므로 필독사항을 전달하므로써 사소한 시비를</a:t>
            </a:r>
            <a:r>
              <a:rPr lang="en-US" altLang="ko-KR" sz="1200" smtClean="0"/>
              <a:t> </a:t>
            </a:r>
            <a:r>
              <a:rPr lang="ko-KR" altLang="en-US" sz="1200" smtClean="0"/>
              <a:t>막기위함이다</a:t>
            </a:r>
            <a:r>
              <a:rPr lang="en-US" altLang="ko-KR" sz="1200" smtClean="0"/>
              <a:t>.</a:t>
            </a:r>
            <a:r>
              <a:rPr lang="ko-KR" altLang="en-US" sz="1200" smtClean="0"/>
              <a:t>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>
                <a:solidFill>
                  <a:srgbClr val="FF0000"/>
                </a:solidFill>
              </a:rPr>
              <a:t>계약 시 필히 프린트해주고 간단하게 브리핑해준다</a:t>
            </a:r>
            <a:r>
              <a:rPr lang="en-US" altLang="ko-KR" sz="1200" smtClean="0">
                <a:solidFill>
                  <a:srgbClr val="FF0000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smtClean="0">
              <a:solidFill>
                <a:srgbClr val="FF0000"/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다년간 블로그 판매를 해봤을때 첫 계약 후 시작을 안전장치 걸고 영업하는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것과 그냥 계약만하고 나왔을때 고객들의 반응이 매우 틀리니 지속적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블로그 판매에 기존 회원사의 강한 </a:t>
            </a:r>
            <a:r>
              <a:rPr lang="en-US" altLang="ko-KR" sz="1200" smtClean="0"/>
              <a:t>CS</a:t>
            </a:r>
            <a:r>
              <a:rPr lang="ko-KR" altLang="en-US" sz="1200" smtClean="0"/>
              <a:t>를 막기에 매우 도움이 됨</a:t>
            </a:r>
            <a:r>
              <a:rPr lang="en-US" altLang="ko-KR" sz="1200" smtClean="0"/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또한 계약자도 블로그 사용 매뉴얼에 성의가 있다고 말하니 일석이조라고 </a:t>
            </a:r>
            <a:endParaRPr lang="en-US" altLang="ko-KR" sz="1200" smtClean="0"/>
          </a:p>
          <a:p>
            <a:pPr marL="228600" indent="-228600">
              <a:lnSpc>
                <a:spcPct val="150000"/>
              </a:lnSpc>
            </a:pPr>
            <a:r>
              <a:rPr lang="ko-KR" altLang="en-US" sz="1200" smtClean="0"/>
              <a:t>판단되오니</a:t>
            </a:r>
            <a:r>
              <a:rPr lang="en-US" altLang="ko-KR" sz="1200" smtClean="0"/>
              <a:t>,</a:t>
            </a:r>
            <a:r>
              <a:rPr lang="ko-KR" altLang="en-US" sz="1200" smtClean="0"/>
              <a:t> 필히 계약 후 필독사항 프린트해주시기 바랍니다</a:t>
            </a:r>
            <a:r>
              <a:rPr lang="en-US" altLang="ko-KR" sz="1200" smtClean="0"/>
              <a:t>.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latin typeface="나눔명조"/>
              <a:ea typeface="나눔명조"/>
              <a:cs typeface="+mn-cs"/>
            </a:endParaRPr>
          </a:p>
        </p:txBody>
      </p:sp>
      <p:pic>
        <p:nvPicPr>
          <p:cNvPr id="2" name="Picture 2" descr="C:\Users\Owner\OneDrive\Desktop\readm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844824"/>
            <a:ext cx="3240360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3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3_shape2"/>
          <p:cNvSpPr/>
          <p:nvPr/>
        </p:nvSpPr>
        <p:spPr>
          <a:xfrm>
            <a:off x="539552" y="548680"/>
            <a:ext cx="8064896" cy="2736304"/>
          </a:xfrm>
          <a:prstGeom prst="rect">
            <a:avLst/>
          </a:prstGeom>
          <a:noFill/>
          <a:ln w="1143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3_shape3"/>
          <p:cNvSpPr>
            <a:spLocks noGrp="1"/>
          </p:cNvSpPr>
          <p:nvPr>
            <p:ph type="ctrTitle"/>
          </p:nvPr>
        </p:nvSpPr>
        <p:spPr>
          <a:xfrm>
            <a:off x="760040" y="620688"/>
            <a:ext cx="5108104" cy="1470025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en-US" sz="4000" b="1" kern="1200" smtClean="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TM scrip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6" name="slide3_shape4"/>
          <p:cNvSpPr/>
          <p:nvPr/>
        </p:nvSpPr>
        <p:spPr>
          <a:xfrm>
            <a:off x="6804248" y="476673"/>
            <a:ext cx="1645170" cy="10801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lnSpc>
                <a:spcPts val="56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2400" b="1" i="0" strike="noStrike" kern="1200" cap="none" spc="-150" baseline="0" smtClean="0">
                <a:ln>
                  <a:noFill/>
                </a:ln>
                <a:solidFill>
                  <a:schemeClr val="bg1"/>
                </a:solidFill>
                <a:effectLst/>
                <a:latin typeface="나눔고딕 ExtraBold"/>
                <a:ea typeface="나눔고딕 ExtraBold"/>
                <a:cs typeface="+mj-cs"/>
              </a:rPr>
              <a:t>07</a:t>
            </a:r>
            <a:endParaRPr sz="2400" b="0" i="0" strike="noStrike" kern="1200" cap="none" spc="0" baseline="0">
              <a:ln>
                <a:noFill/>
              </a:ln>
              <a:solidFill>
                <a:schemeClr val="bg1"/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6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4" name="slide6_shape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블로그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5" name="slide6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6" name="slide6_shape2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6_shape3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spc="-20" smtClean="0">
                <a:latin typeface="나눔고딕"/>
                <a:ea typeface="나눔고딕"/>
              </a:rPr>
              <a:t>1.</a:t>
            </a:r>
            <a:r>
              <a:rPr lang="ko-KR" altLang="en-US" sz="1300" b="1" spc="-20" smtClean="0">
                <a:latin typeface="나눔고딕"/>
                <a:ea typeface="나눔고딕"/>
              </a:rPr>
              <a:t>블로그 정의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10" name="slide6_shape6"/>
          <p:cNvSpPr/>
          <p:nvPr/>
        </p:nvSpPr>
        <p:spPr>
          <a:xfrm>
            <a:off x="2627784" y="263691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lide6_shape7"/>
          <p:cNvSpPr/>
          <p:nvPr/>
        </p:nvSpPr>
        <p:spPr>
          <a:xfrm>
            <a:off x="2643174" y="2643182"/>
            <a:ext cx="6229926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네이버</a:t>
            </a:r>
            <a:r>
              <a:rPr lang="ko-KR" altLang="en-US" sz="1000" b="1" kern="1200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ko-KR" altLang="en-US" sz="1000" b="1" kern="1200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블로그에</a:t>
            </a:r>
            <a:r>
              <a:rPr lang="ko-KR" altLang="en-US" sz="1000" b="1" kern="1200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ko-KR" altLang="en-US" sz="1000" b="1" kern="1200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  <a:cs typeface="+mn-cs"/>
              </a:rPr>
              <a:t>네이버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에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등록된 매물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협력사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33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곳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사용해야함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을 자동으로 포스팅 해주는 상품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7" name="slide6_shape13"/>
          <p:cNvSpPr/>
          <p:nvPr/>
        </p:nvSpPr>
        <p:spPr>
          <a:xfrm>
            <a:off x="490612" y="335699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8" name="slide6_shape14"/>
          <p:cNvSpPr/>
          <p:nvPr/>
        </p:nvSpPr>
        <p:spPr>
          <a:xfrm>
            <a:off x="418604" y="263691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r>
              <a:rPr lang="ko-KR" altLang="en-US" sz="1000" kern="120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블로그란</a:t>
            </a:r>
            <a:r>
              <a:rPr lang="en-US" altLang="ko-KR" sz="1000" kern="120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?</a:t>
            </a:r>
            <a:endParaRPr sz="1000" kern="120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slide6_shape15"/>
          <p:cNvSpPr/>
          <p:nvPr/>
        </p:nvSpPr>
        <p:spPr>
          <a:xfrm>
            <a:off x="455985" y="263691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1" name="slide6_shape17"/>
          <p:cNvSpPr/>
          <p:nvPr/>
        </p:nvSpPr>
        <p:spPr>
          <a:xfrm>
            <a:off x="490612" y="4077072"/>
            <a:ext cx="252028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23" name="slide6_shape19"/>
          <p:cNvSpPr/>
          <p:nvPr/>
        </p:nvSpPr>
        <p:spPr>
          <a:xfrm>
            <a:off x="490612" y="4797152"/>
            <a:ext cx="309634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kern="1200" spc="-2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내용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cxnSp>
        <p:nvCxnSpPr>
          <p:cNvPr id="24" name="slide6_shape20"/>
          <p:cNvCxnSpPr/>
          <p:nvPr/>
        </p:nvCxnSpPr>
        <p:spPr>
          <a:xfrm>
            <a:off x="1979712" y="4293096"/>
            <a:ext cx="288032" cy="1588"/>
          </a:xfrm>
          <a:prstGeom prst="straightConnector1">
            <a:avLst/>
          </a:prstGeom>
          <a:ln w="38100" cap="flat">
            <a:solidFill>
              <a:schemeClr val="accent6">
                <a:lumMod val="75000"/>
              </a:schemeClr>
            </a:solidFill>
            <a:prstDash val="solid"/>
            <a:miter lim="800000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6_shape21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7-1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42" name="slide6_shape6"/>
          <p:cNvSpPr/>
          <p:nvPr/>
        </p:nvSpPr>
        <p:spPr>
          <a:xfrm>
            <a:off x="2627784" y="3140968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lide6_shape7"/>
          <p:cNvSpPr/>
          <p:nvPr/>
        </p:nvSpPr>
        <p:spPr>
          <a:xfrm>
            <a:off x="2643174" y="314324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</a:rPr>
              <a:t>www.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</a:rPr>
              <a:t>홍희마케팅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</a:rPr>
              <a:t>.com</a:t>
            </a:r>
            <a:endParaRPr sz="10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44" name="slide6_shape14"/>
          <p:cNvSpPr/>
          <p:nvPr/>
        </p:nvSpPr>
        <p:spPr>
          <a:xfrm>
            <a:off x="418604" y="3140968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lide6_shape15"/>
          <p:cNvSpPr/>
          <p:nvPr/>
        </p:nvSpPr>
        <p:spPr>
          <a:xfrm>
            <a:off x="455985" y="314096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err="1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어드민주소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6" name="slide6_shape6"/>
          <p:cNvSpPr/>
          <p:nvPr/>
        </p:nvSpPr>
        <p:spPr>
          <a:xfrm>
            <a:off x="2627784" y="3645024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lide6_shape7"/>
          <p:cNvSpPr/>
          <p:nvPr/>
        </p:nvSpPr>
        <p:spPr>
          <a:xfrm>
            <a:off x="2699792" y="3645024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전국 판매 상품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48" name="slide6_shape14"/>
          <p:cNvSpPr/>
          <p:nvPr/>
        </p:nvSpPr>
        <p:spPr>
          <a:xfrm>
            <a:off x="418604" y="3645024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lide6_shape15"/>
          <p:cNvSpPr/>
          <p:nvPr/>
        </p:nvSpPr>
        <p:spPr>
          <a:xfrm>
            <a:off x="455985" y="3645024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판매지역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0" name="slide6_shape6"/>
          <p:cNvSpPr/>
          <p:nvPr/>
        </p:nvSpPr>
        <p:spPr>
          <a:xfrm>
            <a:off x="2627784" y="4149080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lide6_shape7"/>
          <p:cNvSpPr/>
          <p:nvPr/>
        </p:nvSpPr>
        <p:spPr>
          <a:xfrm>
            <a:off x="2643174" y="4143380"/>
            <a:ext cx="594417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공동주택만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55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비공동주택만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66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공동주택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비공동주택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포스팅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77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만원 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=3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가지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2" name="slide6_shape14"/>
          <p:cNvSpPr/>
          <p:nvPr/>
        </p:nvSpPr>
        <p:spPr>
          <a:xfrm>
            <a:off x="418604" y="4149080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slide6_shape15"/>
          <p:cNvSpPr/>
          <p:nvPr/>
        </p:nvSpPr>
        <p:spPr>
          <a:xfrm>
            <a:off x="455985" y="4149080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판매가격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58" name="slide6_shape6"/>
          <p:cNvSpPr/>
          <p:nvPr/>
        </p:nvSpPr>
        <p:spPr>
          <a:xfrm>
            <a:off x="2627784" y="4653136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lide6_shape7"/>
          <p:cNvSpPr/>
          <p:nvPr/>
        </p:nvSpPr>
        <p:spPr>
          <a:xfrm>
            <a:off x="2643174" y="4643446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카드는 핸드폰에서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어플에서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결제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계좌이체는 </a:t>
            </a:r>
            <a:r>
              <a:rPr lang="ko-KR" altLang="en-US" sz="1000" dirty="0" smtClean="0">
                <a:solidFill>
                  <a:srgbClr val="002060"/>
                </a:solidFill>
              </a:rPr>
              <a:t>농협 </a:t>
            </a:r>
            <a:r>
              <a:rPr lang="en-US" altLang="ko-KR" sz="1000" dirty="0" smtClean="0">
                <a:solidFill>
                  <a:srgbClr val="002060"/>
                </a:solidFill>
              </a:rPr>
              <a:t>351-5537-7635-13 </a:t>
            </a:r>
            <a:r>
              <a:rPr lang="ko-KR" altLang="en-US" sz="1000" dirty="0" err="1" smtClean="0">
                <a:solidFill>
                  <a:srgbClr val="002060"/>
                </a:solidFill>
              </a:rPr>
              <a:t>홍희마케팅</a:t>
            </a:r>
            <a:r>
              <a:rPr lang="en-US" altLang="ko-KR" sz="1000" dirty="0" smtClean="0">
                <a:solidFill>
                  <a:srgbClr val="002060"/>
                </a:solidFill>
              </a:rPr>
              <a:t>(</a:t>
            </a:r>
            <a:r>
              <a:rPr lang="ko-KR" altLang="en-US" sz="1000" dirty="0" smtClean="0">
                <a:solidFill>
                  <a:srgbClr val="002060"/>
                </a:solidFill>
              </a:rPr>
              <a:t>박준홍</a:t>
            </a:r>
            <a:r>
              <a:rPr lang="en-US" altLang="ko-KR" sz="1000" dirty="0" smtClean="0">
                <a:solidFill>
                  <a:srgbClr val="002060"/>
                </a:solidFill>
              </a:rPr>
              <a:t>)</a:t>
            </a:r>
            <a:endParaRPr sz="1000" b="1" kern="1200" spc="-20" dirty="0">
              <a:solidFill>
                <a:srgbClr val="002060"/>
              </a:solidFill>
              <a:latin typeface="나눔고딕"/>
              <a:ea typeface="나눔고딕"/>
            </a:endParaRPr>
          </a:p>
        </p:txBody>
      </p:sp>
      <p:sp>
        <p:nvSpPr>
          <p:cNvPr id="60" name="slide6_shape14"/>
          <p:cNvSpPr/>
          <p:nvPr/>
        </p:nvSpPr>
        <p:spPr>
          <a:xfrm>
            <a:off x="418604" y="4653136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1000" b="1" spc="-20" smtClean="0">
                <a:solidFill>
                  <a:schemeClr val="bg1"/>
                </a:solidFill>
              </a:rPr>
              <a:t>결제관련</a:t>
            </a:r>
            <a:endParaRPr lang="ko-KR" altLang="en-US" sz="1000" b="1" spc="-20">
              <a:solidFill>
                <a:schemeClr val="bg1"/>
              </a:solidFill>
            </a:endParaRPr>
          </a:p>
        </p:txBody>
      </p:sp>
      <p:sp>
        <p:nvSpPr>
          <p:cNvPr id="61" name="slide6_shape15"/>
          <p:cNvSpPr/>
          <p:nvPr/>
        </p:nvSpPr>
        <p:spPr>
          <a:xfrm>
            <a:off x="455985" y="4653136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2" name="slide6_shape6"/>
          <p:cNvSpPr/>
          <p:nvPr/>
        </p:nvSpPr>
        <p:spPr>
          <a:xfrm>
            <a:off x="2627784" y="5157192"/>
            <a:ext cx="5904656" cy="360040"/>
          </a:xfrm>
          <a:prstGeom prst="rect">
            <a:avLst/>
          </a:prstGeom>
          <a:noFill/>
          <a:ln w="5715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lide6_shape7"/>
          <p:cNvSpPr/>
          <p:nvPr/>
        </p:nvSpPr>
        <p:spPr>
          <a:xfrm>
            <a:off x="2571736" y="5143512"/>
            <a:ext cx="6215106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상품브리핑→상품가입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어드민</a:t>
            </a:r>
            <a:r>
              <a:rPr lang="en-US" altLang="ko-KR" sz="1000" b="1" spc="-2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</a:rPr>
              <a:t> →</a:t>
            </a:r>
            <a:r>
              <a:rPr lang="ko-KR" altLang="en-US" sz="1000" b="1" spc="-20" dirty="0" err="1" smtClean="0">
                <a:solidFill>
                  <a:schemeClr val="accent6">
                    <a:lumMod val="75000"/>
                  </a:schemeClr>
                </a:solidFill>
              </a:rPr>
              <a:t>계약서출력후</a:t>
            </a:r>
            <a:r>
              <a:rPr lang="ko-KR" altLang="en-US" sz="1000" b="1" spc="-20" dirty="0" smtClean="0">
                <a:solidFill>
                  <a:schemeClr val="accent6">
                    <a:lumMod val="75000"/>
                  </a:schemeClr>
                </a:solidFill>
              </a:rPr>
              <a:t> 서명 → 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상품결제 →고지사항안내→계약서 업무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SNS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애 전송</a:t>
            </a:r>
            <a:endParaRPr sz="1000" b="1" kern="1200" spc="-2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4" name="slide6_shape14"/>
          <p:cNvSpPr/>
          <p:nvPr/>
        </p:nvSpPr>
        <p:spPr>
          <a:xfrm>
            <a:off x="418604" y="5157192"/>
            <a:ext cx="120106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ap="flat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slide6_shape15"/>
          <p:cNvSpPr/>
          <p:nvPr/>
        </p:nvSpPr>
        <p:spPr>
          <a:xfrm>
            <a:off x="455985" y="5157192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가입절차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66" name="slide6_shape6"/>
          <p:cNvSpPr/>
          <p:nvPr/>
        </p:nvSpPr>
        <p:spPr>
          <a:xfrm>
            <a:off x="2627784" y="5661248"/>
            <a:ext cx="5904656" cy="36004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lide6_shape7"/>
          <p:cNvSpPr/>
          <p:nvPr/>
        </p:nvSpPr>
        <p:spPr>
          <a:xfrm>
            <a:off x="2699792" y="5661248"/>
            <a:ext cx="5760640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>
              <a:lnSpc>
                <a:spcPct val="150000"/>
              </a:lnSpc>
            </a:pP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www,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홍희마케팅</a:t>
            </a:r>
            <a:r>
              <a:rPr lang="en-US" altLang="ko-KR" sz="1000" b="1" spc="-2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ko-KR" altLang="en-US" sz="1000" b="1" spc="-20" smtClean="0">
                <a:solidFill>
                  <a:schemeClr val="accent6">
                    <a:lumMod val="75000"/>
                  </a:schemeClr>
                </a:solidFill>
              </a:rPr>
              <a:t>한국</a:t>
            </a:r>
            <a:endParaRPr lang="ko-KR" altLang="en-US" sz="1000" b="1" spc="-2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8" name="slide6_shape14"/>
          <p:cNvSpPr/>
          <p:nvPr/>
        </p:nvSpPr>
        <p:spPr>
          <a:xfrm>
            <a:off x="418604" y="5661248"/>
            <a:ext cx="1201068" cy="36004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slide6_shape15"/>
          <p:cNvSpPr/>
          <p:nvPr/>
        </p:nvSpPr>
        <p:spPr>
          <a:xfrm>
            <a:off x="455985" y="5661248"/>
            <a:ext cx="1163687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ctr" defTabSz="914400" latinLnBrk="1">
              <a:lnSpc>
                <a:spcPct val="150000"/>
              </a:lnSpc>
            </a:pPr>
            <a:r>
              <a:rPr lang="ko-KR" altLang="en-US" sz="1000" b="1" kern="1200" spc="-2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홈페이지</a:t>
            </a:r>
            <a:endParaRPr sz="1000" b="1" kern="1200" spc="-20">
              <a:solidFill>
                <a:schemeClr val="bg1"/>
              </a:solidFill>
              <a:latin typeface="나눔고딕"/>
              <a:ea typeface="나눔고딕"/>
              <a:cs typeface="+mn-cs"/>
            </a:endParaRPr>
          </a:p>
        </p:txBody>
      </p:sp>
      <p:pic>
        <p:nvPicPr>
          <p:cNvPr id="70" name="그림 69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7_picture1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pic>
        <p:nvPicPr>
          <p:cNvPr id="4" name="slide7_picture2" descr="NHN로고-흰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6309320"/>
            <a:ext cx="852686" cy="204645"/>
          </a:xfrm>
          <a:prstGeom prst="rect">
            <a:avLst/>
          </a:prstGeom>
        </p:spPr>
      </p:pic>
      <p:sp>
        <p:nvSpPr>
          <p:cNvPr id="5" name="slide7_shape1"/>
          <p:cNvSpPr/>
          <p:nvPr/>
        </p:nvSpPr>
        <p:spPr>
          <a:xfrm>
            <a:off x="323528" y="206084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2.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블로그 </a:t>
            </a:r>
            <a:r>
              <a:rPr lang="en-US" altLang="ko-KR" sz="1300" b="1" kern="1200" spc="-20" smtClean="0">
                <a:latin typeface="나눔고딕"/>
                <a:ea typeface="나눔고딕"/>
                <a:cs typeface="+mn-cs"/>
              </a:rPr>
              <a:t>script</a:t>
            </a:r>
            <a:r>
              <a:rPr lang="ko-KR" altLang="en-US" sz="1300" b="1" kern="1200" spc="-20" smtClean="0">
                <a:latin typeface="나눔고딕"/>
                <a:ea typeface="나눔고딕"/>
                <a:cs typeface="+mn-cs"/>
              </a:rPr>
              <a:t> </a:t>
            </a:r>
            <a:endParaRPr sz="1300" b="1" kern="1200" spc="-20">
              <a:latin typeface="나눔고딕"/>
              <a:ea typeface="나눔고딕"/>
              <a:cs typeface="+mn-cs"/>
            </a:endParaRPr>
          </a:p>
        </p:txBody>
      </p:sp>
      <p:sp>
        <p:nvSpPr>
          <p:cNvPr id="6" name="slide7_shape2"/>
          <p:cNvSpPr/>
          <p:nvPr/>
        </p:nvSpPr>
        <p:spPr>
          <a:xfrm>
            <a:off x="395536" y="2573080"/>
            <a:ext cx="8424936" cy="1005901"/>
          </a:xfrm>
          <a:custGeom>
            <a:avLst/>
            <a:gdLst/>
            <a:ahLst/>
            <a:cxnLst/>
            <a:rect l="l" t="t" r="r" b="b"/>
            <a:pathLst>
              <a:path w="8424936" h="1005901">
                <a:moveTo>
                  <a:pt x="0" y="0"/>
                </a:moveTo>
                <a:lnTo>
                  <a:pt x="8424936" y="0"/>
                </a:lnTo>
                <a:lnTo>
                  <a:pt x="8424936" y="1005901"/>
                </a:lnTo>
                <a:lnTo>
                  <a:pt x="0" y="10059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 smtClean="0">
                <a:latin typeface="나눔고딕"/>
                <a:ea typeface="나눔고딕"/>
              </a:rPr>
              <a:t>[</a:t>
            </a:r>
            <a:r>
              <a:rPr lang="ko-KR" altLang="en-US" sz="1200" b="1" smtClean="0"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latin typeface="나눔고딕"/>
                <a:ea typeface="나눔고딕"/>
              </a:rPr>
              <a:t>1]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안녕하세요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블로그에서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전화드렸습니다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광고 하고 계신가요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광고는 매일 하나씩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포스팅하는게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중요한데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힘든게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현실이죠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그래서 대표님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매물광고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[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협력사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33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곳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]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하시면 쉽게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관리가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대표님이 올리신 매물을 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AI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가 매일 하루에 하나씩 포스팅을 해줍니다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따로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관리안하셔도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좋은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갖게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되는거지요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현재 부동산 광고 넘버원은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입니다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/>
                <a:ea typeface="나눔고딕"/>
              </a:rPr>
              <a:t>블로그</a:t>
            </a:r>
            <a:r>
              <a:rPr lang="ko-KR" altLang="en-US" sz="1100" smtClean="0">
                <a:solidFill>
                  <a:schemeClr val="tx1"/>
                </a:solidFill>
                <a:latin typeface="나눔고딕"/>
                <a:ea typeface="나눔고딕"/>
              </a:rPr>
              <a:t> 하나쯤 운영하시면 매출 증대에 많이 기여할 것으로 판단됩니다</a:t>
            </a: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</a:p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  <a:latin typeface="나눔고딕"/>
                <a:ea typeface="나눔고딕"/>
              </a:rPr>
              <a:t>.</a:t>
            </a:r>
            <a:endParaRPr sz="1100" kern="1200">
              <a:solidFill>
                <a:schemeClr val="tx1"/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7" name="slide7_shape3"/>
          <p:cNvSpPr/>
          <p:nvPr/>
        </p:nvSpPr>
        <p:spPr>
          <a:xfrm>
            <a:off x="395536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 dirty="0">
                <a:solidFill>
                  <a:schemeClr val="lt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en-US" sz="1200" b="1" dirty="0" smtClean="0">
                <a:latin typeface="나눔고딕"/>
                <a:ea typeface="나눔고딕"/>
              </a:rPr>
              <a:t>[</a:t>
            </a:r>
            <a:r>
              <a:rPr lang="ko-KR" altLang="en-US" sz="1200" b="1" dirty="0" smtClean="0">
                <a:latin typeface="나눔고딕"/>
                <a:ea typeface="나눔고딕"/>
              </a:rPr>
              <a:t>예시</a:t>
            </a:r>
            <a:r>
              <a:rPr lang="en-US" altLang="ko-KR" sz="1200" b="1" dirty="0" smtClean="0">
                <a:latin typeface="나눔고딕"/>
                <a:ea typeface="나눔고딕"/>
              </a:rPr>
              <a:t>2]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dirty="0" smtClean="0">
                <a:solidFill>
                  <a:schemeClr val="tx1"/>
                </a:solidFill>
              </a:rPr>
              <a:t>[</a:t>
            </a:r>
            <a:r>
              <a:rPr lang="ko-KR" altLang="en-US" sz="1100" dirty="0" smtClean="0">
                <a:solidFill>
                  <a:schemeClr val="tx1"/>
                </a:solidFill>
              </a:rPr>
              <a:t>관심이 있는 중개업소 일 경우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dirty="0" smtClean="0">
                <a:solidFill>
                  <a:schemeClr val="tx1"/>
                </a:solidFill>
              </a:rPr>
              <a:t>저희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년 단위로 계약이 이루어 지며 비용은 공동주택만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55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비공동주택만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66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공동</a:t>
            </a:r>
            <a:r>
              <a:rPr lang="en-US" altLang="ko-KR" sz="1100" dirty="0" smtClean="0">
                <a:solidFill>
                  <a:schemeClr val="tx1"/>
                </a:solidFill>
              </a:rPr>
              <a:t>+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비공공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77</a:t>
            </a:r>
            <a:r>
              <a:rPr lang="ko-KR" altLang="en-US" sz="1100" dirty="0" smtClean="0">
                <a:solidFill>
                  <a:schemeClr val="tx1"/>
                </a:solidFill>
              </a:rPr>
              <a:t>만원입니다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당연히 부가세 포함 가격입니다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1</a:t>
            </a:r>
            <a:r>
              <a:rPr lang="ko-KR" altLang="en-US" sz="1100" dirty="0" smtClean="0">
                <a:solidFill>
                  <a:schemeClr val="tx1"/>
                </a:solidFill>
              </a:rPr>
              <a:t>년에 상기 비용을 지불하시면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년동안</a:t>
            </a:r>
            <a:r>
              <a:rPr lang="ko-KR" altLang="en-US" sz="1100" dirty="0" smtClean="0">
                <a:solidFill>
                  <a:schemeClr val="tx1"/>
                </a:solidFill>
              </a:rPr>
              <a:t> 평일 기준으로 매일 </a:t>
            </a:r>
            <a:r>
              <a:rPr lang="en-US" altLang="ko-KR" sz="1100" dirty="0" smtClean="0">
                <a:solidFill>
                  <a:schemeClr val="tx1"/>
                </a:solidFill>
              </a:rPr>
              <a:t>AI</a:t>
            </a:r>
            <a:r>
              <a:rPr lang="ko-KR" altLang="en-US" sz="1100" dirty="0" smtClean="0">
                <a:solidFill>
                  <a:schemeClr val="tx1"/>
                </a:solidFill>
              </a:rPr>
              <a:t>가 포스팅을 진행합니다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시장에 많은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상품이 있는데요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그중</a:t>
            </a:r>
            <a:r>
              <a:rPr lang="ko-KR" altLang="en-US" sz="1100" dirty="0" smtClean="0">
                <a:solidFill>
                  <a:schemeClr val="tx1"/>
                </a:solidFill>
              </a:rPr>
              <a:t> 제일 저렴하고 만족도가 매우 높은 상품이라고 보시면 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계정도 대표님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계정으로 생성하여 대표님이 직접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포스팅도</a:t>
            </a:r>
            <a:r>
              <a:rPr lang="ko-KR" altLang="en-US" sz="1100" dirty="0" smtClean="0">
                <a:solidFill>
                  <a:schemeClr val="tx1"/>
                </a:solidFill>
              </a:rPr>
              <a:t> 가능하시고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별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몇번이</a:t>
            </a:r>
            <a:r>
              <a:rPr lang="ko-KR" altLang="en-US" sz="1100" dirty="0" smtClean="0">
                <a:solidFill>
                  <a:schemeClr val="tx1"/>
                </a:solidFill>
              </a:rPr>
              <a:t> 클릭되고 노출되고 있는지 확인 가능하십니다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slide7_shape4"/>
          <p:cNvSpPr/>
          <p:nvPr/>
        </p:nvSpPr>
        <p:spPr>
          <a:xfrm>
            <a:off x="4608004" y="3537018"/>
            <a:ext cx="4212467" cy="1921616"/>
          </a:xfrm>
          <a:custGeom>
            <a:avLst/>
            <a:gdLst/>
            <a:ahLst/>
            <a:cxnLst/>
            <a:rect l="l" t="t" r="r" b="b"/>
            <a:pathLst>
              <a:path w="4212467" h="1921616">
                <a:moveTo>
                  <a:pt x="0" y="0"/>
                </a:moveTo>
                <a:lnTo>
                  <a:pt x="4212467" y="0"/>
                </a:lnTo>
                <a:lnTo>
                  <a:pt x="4212467" y="1921616"/>
                </a:lnTo>
                <a:lnTo>
                  <a:pt x="0" y="19216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6200" cap="flat">
            <a:solidFill>
              <a:schemeClr val="bg1"/>
            </a:solidFill>
            <a:prstDash val="solid"/>
            <a:miter lim="800000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lumOff val="0"/>
            </a:schemeClr>
          </a:effectRef>
          <a:fontRef idx="minor">
            <a:schemeClr val="lt1"/>
          </a:fontRef>
        </p:style>
        <p:txBody>
          <a:bodyPr wrap="square" lIns="45720" tIns="45720" rIns="45720" bIns="45720" anchor="t">
            <a:noAutofit/>
          </a:bodyPr>
          <a:lstStyle/>
          <a:p>
            <a:pPr marL="0"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en-US" sz="1200" b="1" kern="120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 </a:t>
            </a:r>
            <a:r>
              <a:rPr lang="en-US" altLang="ko-KR" sz="1200" b="1" kern="1200" smtClean="0">
                <a:solidFill>
                  <a:schemeClr val="bg1"/>
                </a:solidFill>
                <a:latin typeface="나눔고딕"/>
                <a:ea typeface="나눔고딕"/>
                <a:cs typeface="+mn-cs"/>
              </a:rPr>
              <a:t>[</a:t>
            </a:r>
            <a:r>
              <a:rPr lang="ko-KR" altLang="en-US" sz="1200" b="1" smtClean="0">
                <a:solidFill>
                  <a:schemeClr val="bg1"/>
                </a:solidFill>
                <a:latin typeface="나눔고딕"/>
                <a:ea typeface="나눔고딕"/>
              </a:rPr>
              <a:t>예시</a:t>
            </a:r>
            <a:r>
              <a:rPr lang="en-US" altLang="ko-KR" sz="1200" b="1" smtClean="0">
                <a:solidFill>
                  <a:schemeClr val="bg1"/>
                </a:solidFill>
                <a:latin typeface="나눔고딕"/>
                <a:ea typeface="나눔고딕"/>
              </a:rPr>
              <a:t>3]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관심이 있는데 금액 때문에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주춤할때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공동주택은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41,666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50,000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비공동주택은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만원 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58,333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대표님이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한달에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한번 술자리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안가시면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좋은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대표님 상호로 광고가 나가게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블로그는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힘들어서 못하시는 분들이 대부분인데 이렇게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매물만으로 내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블로그를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갖는고 생각하시면 매우 저렴하다고 생각하시면 됩니다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  <p:sp>
        <p:nvSpPr>
          <p:cNvPr id="9" name="slide7_shape5"/>
          <p:cNvSpPr/>
          <p:nvPr/>
        </p:nvSpPr>
        <p:spPr>
          <a:xfrm>
            <a:off x="395536" y="5409219"/>
            <a:ext cx="8424936" cy="82809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bg1"/>
            </a:solidFill>
            <a:miter lim="800000"/>
          </a:ln>
        </p:spPr>
        <p:style>
          <a:lnRef idx="0">
            <a:srgbClr val="000000"/>
          </a:lnRef>
          <a:fillRef idx="1">
            <a:srgbClr val="000000"/>
          </a:fillRef>
          <a:effectRef idx="0">
            <a:schemeClr val="accent1">
              <a:shade val="80000"/>
              <a:lumOff val="0"/>
            </a:schemeClr>
          </a:effectRef>
          <a:fontRef idx="minor">
            <a:schemeClr val="lt1">
              <a:lumOff val="0"/>
            </a:schemeClr>
          </a:fontRef>
        </p:style>
        <p:txBody>
          <a:bodyPr/>
          <a:lstStyle/>
          <a:p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예시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4]</a:t>
            </a:r>
          </a:p>
          <a:p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중개업소에서  관심이 없어 바로 끊으실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분위기때는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대표님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pc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앞에 계신가요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네이버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검색창에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관저동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부동산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처보세요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처음에 뜨는 업소가 저희 사용업소입니다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저렴한 비용을 지불하고도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광고성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좋게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노출되는거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확인 하셨죠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? 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필요하시다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싶을때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10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연락주시면</a:t>
            </a:r>
            <a:r>
              <a:rPr lang="ko-KR" altLang="en-US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가입 도와드리겠습니다</a:t>
            </a:r>
            <a:r>
              <a:rPr lang="en-US" altLang="ko-KR" sz="110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200"/>
          </a:p>
        </p:txBody>
      </p:sp>
      <p:sp>
        <p:nvSpPr>
          <p:cNvPr id="10" name="slide7_shape6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6552728" cy="11521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3000" b="1" kern="1200" spc="-100" err="1" smtClean="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블로그</a:t>
            </a:r>
            <a: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/>
            </a:r>
            <a:br>
              <a:rPr lang="en-US" altLang="ko-KR" sz="3000" b="1" kern="1200" spc="-100">
                <a:solidFill>
                  <a:schemeClr val="accent6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</a:br>
            <a:endParaRPr sz="3000" b="1" kern="1200" spc="-100">
              <a:solidFill>
                <a:schemeClr val="accent6">
                  <a:lumMod val="75000"/>
                </a:schemeClr>
              </a:solidFill>
              <a:latin typeface="나눔고딕 ExtraBold"/>
              <a:ea typeface="나눔고딕 ExtraBold"/>
              <a:cs typeface="+mj-cs"/>
            </a:endParaRPr>
          </a:p>
        </p:txBody>
      </p:sp>
      <p:sp>
        <p:nvSpPr>
          <p:cNvPr id="11" name="slide7_shape7"/>
          <p:cNvSpPr/>
          <p:nvPr/>
        </p:nvSpPr>
        <p:spPr>
          <a:xfrm>
            <a:off x="395536" y="404664"/>
            <a:ext cx="8352928" cy="1296144"/>
          </a:xfrm>
          <a:prstGeom prst="rect">
            <a:avLst/>
          </a:prstGeom>
          <a:noFill/>
          <a:ln w="88900" cap="flat">
            <a:solidFill>
              <a:schemeClr val="accent6">
                <a:lumMod val="75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  <a:cs typeface="+mn-cs"/>
            </a:endParaRPr>
          </a:p>
        </p:txBody>
      </p:sp>
      <p:sp>
        <p:nvSpPr>
          <p:cNvPr id="12" name="slide7_shape8"/>
          <p:cNvSpPr/>
          <p:nvPr/>
        </p:nvSpPr>
        <p:spPr>
          <a:xfrm>
            <a:off x="7031286" y="475496"/>
            <a:ext cx="1645170" cy="45617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marL="0" lvl="0" indent="0" algn="r" defTabSz="914400" latinLnBrk="1"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altLang="ko-KR" sz="1600" b="1" spc="-150" smtClean="0">
                <a:solidFill>
                  <a:schemeClr val="tx2">
                    <a:lumMod val="75000"/>
                  </a:schemeClr>
                </a:solidFill>
                <a:latin typeface="나눔고딕 ExtraBold"/>
                <a:ea typeface="나눔고딕 ExtraBold"/>
                <a:cs typeface="+mj-cs"/>
              </a:rPr>
              <a:t>7-2</a:t>
            </a:r>
            <a:endParaRPr sz="1600" b="0" i="0" strike="noStrike" kern="1200" cap="none" spc="0" baseline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13" name="그림 12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0_shape1"/>
          <p:cNvSpPr/>
          <p:nvPr/>
        </p:nvSpPr>
        <p:spPr>
          <a:xfrm>
            <a:off x="0" y="0"/>
            <a:ext cx="9144000" cy="6861600"/>
          </a:xfrm>
          <a:prstGeom prst="rect">
            <a:avLst/>
          </a:prstGeom>
          <a:solidFill>
            <a:schemeClr val="accent5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latinLnBrk="1"/>
            <a:endParaRPr sz="1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10_shape2"/>
          <p:cNvSpPr>
            <a:spLocks noGrp="1"/>
          </p:cNvSpPr>
          <p:nvPr>
            <p:ph type="ctrTitle"/>
          </p:nvPr>
        </p:nvSpPr>
        <p:spPr>
          <a:xfrm>
            <a:off x="400000" y="620689"/>
            <a:ext cx="5108104" cy="936103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algn="l" defTabSz="914400" latinLnBrk="1">
              <a:spcBef>
                <a:spcPct val="0"/>
              </a:spcBef>
              <a:buNone/>
            </a:pPr>
            <a:r>
              <a:rPr lang="ko-KR" altLang="en-US" sz="4000" b="1" kern="120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감사합니다</a:t>
            </a:r>
            <a:r>
              <a:rPr lang="en-US" altLang="ko-KR" sz="4000" b="1" kern="1200">
                <a:solidFill>
                  <a:schemeClr val="bg1"/>
                </a:solidFill>
                <a:latin typeface="나눔고딕 ExtraBold"/>
                <a:ea typeface="나눔고딕 ExtraBold"/>
                <a:cs typeface="+mj-cs"/>
              </a:rPr>
              <a:t>.</a:t>
            </a:r>
            <a:endParaRPr sz="4000" b="1" kern="1200">
              <a:solidFill>
                <a:schemeClr val="bg1"/>
              </a:solidFill>
              <a:latin typeface="나눔고딕 ExtraBold"/>
              <a:ea typeface="나눔고딕 ExtraBold"/>
              <a:cs typeface="+mj-cs"/>
            </a:endParaRPr>
          </a:p>
        </p:txBody>
      </p:sp>
      <p:pic>
        <p:nvPicPr>
          <p:cNvPr id="7" name="그림 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25" y="6165304"/>
            <a:ext cx="1080163" cy="387071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  <a:softEdge rad="1270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EBDDC3"/>
      </a:hlink>
      <a:folHlink>
        <a:srgbClr val="B29C93"/>
      </a:folHlink>
    </a:clrScheme>
    <a:fontScheme name="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2039</TotalTime>
  <Words>3644</Words>
  <Application>Microsoft Office PowerPoint</Application>
  <PresentationFormat>화면 슬라이드 쇼(4:3)</PresentationFormat>
  <Paragraphs>648</Paragraphs>
  <Slides>39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/>
      <vt:lpstr>Inside support manual  </vt:lpstr>
      <vt:lpstr>목차</vt:lpstr>
      <vt:lpstr>영업정책</vt:lpstr>
      <vt:lpstr>영업정책</vt:lpstr>
      <vt:lpstr>영업정책</vt:lpstr>
      <vt:lpstr>상품구성</vt:lpstr>
      <vt:lpstr>상품구성</vt:lpstr>
      <vt:lpstr>상품구성</vt:lpstr>
      <vt:lpstr>상품구성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가입방법</vt:lpstr>
      <vt:lpstr>영업지원</vt:lpstr>
      <vt:lpstr>영업지원</vt:lpstr>
      <vt:lpstr>영업지원</vt:lpstr>
      <vt:lpstr>고지사항</vt:lpstr>
      <vt:lpstr>고지사항</vt:lpstr>
      <vt:lpstr>고지사항</vt:lpstr>
      <vt:lpstr>문서회신</vt:lpstr>
      <vt:lpstr>문서회신</vt:lpstr>
      <vt:lpstr>문서회신</vt:lpstr>
      <vt:lpstr>문서회신</vt:lpstr>
      <vt:lpstr>문서회신</vt:lpstr>
      <vt:lpstr>TM scrip</vt:lpstr>
      <vt:lpstr>블로그 </vt:lpstr>
      <vt:lpstr>블로그 </vt:lpstr>
      <vt:lpstr>감사합니다.</vt:lpstr>
    </vt:vector>
  </TitlesOfParts>
  <Company>사이냅소프트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</dc:title>
  <dc:creator>네이버 한글캠페인</dc:creator>
  <cp:lastModifiedBy>Owner</cp:lastModifiedBy>
  <cp:revision>339</cp:revision>
  <dcterms:modified xsi:type="dcterms:W3CDTF">2023-10-04T05:39:56Z</dcterms:modified>
</cp:coreProperties>
</file>