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8" r:id="rId5"/>
    <p:sldId id="274" r:id="rId6"/>
    <p:sldId id="271" r:id="rId7"/>
    <p:sldId id="260" r:id="rId8"/>
    <p:sldId id="273" r:id="rId9"/>
    <p:sldId id="275" r:id="rId10"/>
    <p:sldId id="263" r:id="rId11"/>
    <p:sldId id="264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7E67A-DB1B-4674-9DC0-4353213E1415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45E5B-812C-4CB1-B876-C0F3B20495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8924-A961-4F73-B0C5-4E8523E330D8}" type="datetimeFigureOut">
              <a:rPr lang="ko-KR" altLang="en-US" smtClean="0"/>
              <a:pPr/>
              <a:t>2024-02-19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814754"/>
            <a:ext cx="9144000" cy="5289451"/>
          </a:xfrm>
          <a:solidFill>
            <a:schemeClr val="accent3">
              <a:lumMod val="75000"/>
              <a:alpha val="5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ko-KR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네이버 스마트 </a:t>
            </a:r>
            <a:r>
              <a:rPr lang="ko-KR" altLang="en-US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플레이스</a:t>
            </a: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영업관련 </a:t>
            </a:r>
            <a:r>
              <a:rPr lang="ko-KR" altLang="en-US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메뉴얼</a:t>
            </a: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홍희마케팅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영업팀</a:t>
            </a:r>
            <a:r>
              <a:rPr lang="en-US" altLang="ko-KR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/2024.01</a:t>
            </a:r>
          </a:p>
          <a:p>
            <a:pPr marL="0" indent="0">
              <a:buNone/>
            </a:pPr>
            <a:endParaRPr lang="en-US" altLang="ko-KR" sz="14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1400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5579752"/>
            <a:ext cx="9144000" cy="504056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462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한쪽 모서리가 잘린 사각형 11"/>
          <p:cNvSpPr/>
          <p:nvPr/>
        </p:nvSpPr>
        <p:spPr>
          <a:xfrm>
            <a:off x="0" y="1437365"/>
            <a:ext cx="140364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INDEX</a:t>
            </a:r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0" y="1869413"/>
            <a:ext cx="9144000" cy="3528392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51520" y="2204864"/>
            <a:ext cx="1979712" cy="16619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01.</a:t>
            </a:r>
          </a:p>
          <a:p>
            <a:r>
              <a:rPr lang="ko-KR" altLang="en-US" b="1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상품소개</a:t>
            </a:r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err="1" smtClean="0"/>
              <a:t>플레이스광고</a:t>
            </a:r>
            <a:endParaRPr lang="en-US" altLang="ko-K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b="1" dirty="0"/>
          </a:p>
          <a:p>
            <a:endParaRPr lang="en-US" altLang="ko-KR" sz="1600" b="1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3295228" y="2204864"/>
            <a:ext cx="2284884" cy="21544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02.</a:t>
            </a:r>
          </a:p>
          <a:p>
            <a:r>
              <a:rPr lang="ko-KR" altLang="en-US" b="1" u="sng" dirty="0" smtClean="0">
                <a:ea typeface="HY견고딕" panose="02030600000101010101" pitchFamily="18" charset="-127"/>
              </a:rPr>
              <a:t>상품구성</a:t>
            </a:r>
            <a:endParaRPr lang="en-US" altLang="ko-KR" b="1" u="sng" dirty="0" smtClean="0">
              <a:ea typeface="HY견고딕" panose="02030600000101010101" pitchFamily="18" charset="-127"/>
            </a:endParaRPr>
          </a:p>
          <a:p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/>
              <a:t>준비 사항</a:t>
            </a:r>
            <a:endParaRPr lang="en-US" altLang="ko-K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/>
              <a:t>상품게재 순서</a:t>
            </a:r>
            <a:endParaRPr lang="en-US" altLang="ko-K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/>
              <a:t>시안예시</a:t>
            </a:r>
            <a:endParaRPr lang="en-US" altLang="ko-K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 smtClean="0"/>
              <a:t>Targeting </a:t>
            </a:r>
            <a:r>
              <a:rPr lang="ko-KR" altLang="en-US" sz="1600" b="1" dirty="0" smtClean="0"/>
              <a:t>분석</a:t>
            </a:r>
            <a:endParaRPr lang="en-US" altLang="ko-K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372200" y="2204864"/>
            <a:ext cx="1979712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03.</a:t>
            </a:r>
          </a:p>
          <a:p>
            <a:r>
              <a:rPr lang="ko-KR" altLang="en-US" b="1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고지사항</a:t>
            </a:r>
          </a:p>
          <a:p>
            <a:endParaRPr lang="en-US" altLang="ko-K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smtClean="0"/>
              <a:t>주의사항</a:t>
            </a:r>
            <a:endParaRPr lang="en-US" altLang="ko-KR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1" dirty="0" err="1" smtClean="0"/>
              <a:t>환불정책</a:t>
            </a:r>
            <a:endParaRPr lang="en-US" altLang="ko-KR" sz="1600" b="1" dirty="0" smtClean="0"/>
          </a:p>
          <a:p>
            <a:endParaRPr lang="en-US" altLang="ko-KR" sz="16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그림 7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88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450554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ko-KR" altLang="en-US" sz="1800" b="1" u="sng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플레이스</a:t>
            </a:r>
            <a:r>
              <a:rPr lang="ko-KR" altLang="en-US" sz="1800" b="1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광고란</a:t>
            </a:r>
            <a:r>
              <a:rPr lang="en-US" altLang="ko-KR" sz="1800" b="1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네이버 </a:t>
            </a:r>
            <a:r>
              <a:rPr lang="ko-KR" altLang="en-US" sz="1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검색창에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"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부산 맛집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"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과 같이 </a:t>
            </a:r>
            <a:r>
              <a:rPr lang="ko-KR" altLang="en-US" sz="1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지역명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업종을 검색했을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때 </a:t>
            </a:r>
            <a:r>
              <a:rPr lang="ko-KR" altLang="en-US" sz="1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통함검색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지도영역에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지역이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가깝고 연관성이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높은 매장을 광고 영역에 표시해 줍니다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지역과 키워드는 내 업종에 따라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네이버에서 자동으로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잡아주기 때문에 파워링크와는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다르게 직접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설정하지 않아 편리하고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노출을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원하지 않는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키워드가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있다면 선택적 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제외 처리가 </a:t>
            </a:r>
            <a:r>
              <a:rPr lang="ko-KR" altLang="en-US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가능합니다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78" y="986583"/>
            <a:ext cx="4455429" cy="3711918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4447443"/>
              </p:ext>
            </p:extLst>
          </p:nvPr>
        </p:nvGraphicFramePr>
        <p:xfrm>
          <a:off x="0" y="4809034"/>
          <a:ext cx="9131405" cy="866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281">
                  <a:extLst>
                    <a:ext uri="{9D8B030D-6E8A-4147-A177-3AD203B41FA5}">
                      <a16:colId xmlns:a16="http://schemas.microsoft.com/office/drawing/2014/main" xmlns="" val="1967529736"/>
                    </a:ext>
                  </a:extLst>
                </a:gridCol>
                <a:gridCol w="1826281">
                  <a:extLst>
                    <a:ext uri="{9D8B030D-6E8A-4147-A177-3AD203B41FA5}">
                      <a16:colId xmlns:a16="http://schemas.microsoft.com/office/drawing/2014/main" xmlns="" val="2955873487"/>
                    </a:ext>
                  </a:extLst>
                </a:gridCol>
                <a:gridCol w="1826281">
                  <a:extLst>
                    <a:ext uri="{9D8B030D-6E8A-4147-A177-3AD203B41FA5}">
                      <a16:colId xmlns:a16="http://schemas.microsoft.com/office/drawing/2014/main" xmlns="" val="2702802800"/>
                    </a:ext>
                  </a:extLst>
                </a:gridCol>
                <a:gridCol w="1826281">
                  <a:extLst>
                    <a:ext uri="{9D8B030D-6E8A-4147-A177-3AD203B41FA5}">
                      <a16:colId xmlns:a16="http://schemas.microsoft.com/office/drawing/2014/main" xmlns="" val="1723944147"/>
                    </a:ext>
                  </a:extLst>
                </a:gridCol>
                <a:gridCol w="1826281">
                  <a:extLst>
                    <a:ext uri="{9D8B030D-6E8A-4147-A177-3AD203B41FA5}">
                      <a16:colId xmlns:a16="http://schemas.microsoft.com/office/drawing/2014/main" xmlns="" val="13200017"/>
                    </a:ext>
                  </a:extLst>
                </a:gridCol>
              </a:tblGrid>
              <a:tr h="3481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상품명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광고세부내용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계약기간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광고 금액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smtClean="0"/>
                        <a:t>부가세포함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추가 옵션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755030"/>
                  </a:ext>
                </a:extLst>
              </a:tr>
              <a:tr h="5100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스마트 </a:t>
                      </a:r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플레이스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업종에 따라</a:t>
                      </a:r>
                      <a:endParaRPr lang="en-US" altLang="ko-KR" sz="1400" b="1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개까지 </a:t>
                      </a:r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설정가능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없음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□</a:t>
                      </a:r>
                      <a:r>
                        <a:rPr lang="ko-KR" altLang="en-US" sz="1400" b="1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220,000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없음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8708685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0" y="785794"/>
            <a:ext cx="9144000" cy="4116338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0" y="568751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상품 소개</a:t>
            </a:r>
            <a:endParaRPr lang="ko-KR" altLang="en-US" b="1" dirty="0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160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85794"/>
            <a:ext cx="9144000" cy="192882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052736"/>
            <a:ext cx="91198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 smtClean="0"/>
              <a:t>사업자 등록증</a:t>
            </a:r>
            <a:r>
              <a:rPr lang="en-US" altLang="ko-KR" sz="1600" b="1" dirty="0" smtClean="0"/>
              <a:t>/</a:t>
            </a:r>
            <a:r>
              <a:rPr lang="ko-KR" altLang="en-US" sz="1600" b="1" dirty="0" smtClean="0"/>
              <a:t>중개업소 개설등록증</a:t>
            </a:r>
            <a:r>
              <a:rPr lang="en-US" altLang="ko-KR" sz="1600" b="1" dirty="0" smtClean="0"/>
              <a:t>,</a:t>
            </a:r>
            <a:r>
              <a:rPr lang="ko-KR" altLang="en-US" sz="1600" b="1" dirty="0" smtClean="0"/>
              <a:t>업소명함 이미지</a:t>
            </a:r>
            <a:endParaRPr lang="en-US" altLang="ko-KR" sz="1600" b="1" dirty="0" smtClean="0"/>
          </a:p>
          <a:p>
            <a:pPr marL="342900" indent="-342900">
              <a:buAutoNum type="arabicPeriod"/>
            </a:pPr>
            <a:r>
              <a:rPr lang="ko-KR" altLang="en-US" sz="1600" b="1" dirty="0" smtClean="0"/>
              <a:t>업소 내부</a:t>
            </a:r>
            <a:r>
              <a:rPr lang="en-US" altLang="ko-KR" sz="1600" b="1" dirty="0" smtClean="0"/>
              <a:t>,</a:t>
            </a:r>
            <a:r>
              <a:rPr lang="ko-KR" altLang="en-US" sz="1600" b="1" dirty="0" smtClean="0"/>
              <a:t>외부사진 촬영 자료 이미지</a:t>
            </a:r>
            <a:endParaRPr lang="en-US" altLang="ko-KR" sz="1600" b="1" dirty="0" smtClean="0"/>
          </a:p>
          <a:p>
            <a:pPr marL="342900" indent="-342900">
              <a:buAutoNum type="arabicPeriod"/>
            </a:pPr>
            <a:r>
              <a:rPr lang="ko-KR" altLang="en-US" sz="1600" b="1" dirty="0" smtClean="0"/>
              <a:t>중개업소 </a:t>
            </a:r>
            <a:r>
              <a:rPr lang="ko-KR" altLang="en-US" sz="1600" b="1" dirty="0" err="1" smtClean="0"/>
              <a:t>소개글</a:t>
            </a:r>
            <a:endParaRPr lang="en-US" altLang="ko-KR" sz="1600" b="1" dirty="0" smtClean="0"/>
          </a:p>
          <a:p>
            <a:pPr marL="342900" indent="-342900">
              <a:buAutoNum type="arabicPeriod"/>
            </a:pPr>
            <a:r>
              <a:rPr lang="ko-KR" altLang="en-US" sz="1600" b="1" dirty="0" smtClean="0"/>
              <a:t>중개업소 </a:t>
            </a:r>
            <a:r>
              <a:rPr lang="ko-KR" altLang="en-US" sz="1600" b="1" dirty="0" err="1" smtClean="0"/>
              <a:t>스마트플레이스</a:t>
            </a:r>
            <a:r>
              <a:rPr lang="ko-KR" altLang="en-US" sz="1600" b="1" dirty="0" smtClean="0"/>
              <a:t> </a:t>
            </a:r>
            <a:r>
              <a:rPr lang="ko-KR" altLang="en-US" sz="1600" b="1" dirty="0" err="1" smtClean="0"/>
              <a:t>계정생성</a:t>
            </a:r>
            <a:r>
              <a:rPr lang="en-US" altLang="ko-KR" sz="1600" b="1" dirty="0" smtClean="0"/>
              <a:t>(id/pw) </a:t>
            </a:r>
            <a:r>
              <a:rPr lang="ko-KR" altLang="en-US" sz="1600" b="1" dirty="0" smtClean="0"/>
              <a:t>후 </a:t>
            </a:r>
            <a:r>
              <a:rPr lang="en-US" altLang="ko-KR" sz="1600" b="1" dirty="0" smtClean="0"/>
              <a:t>1-6</a:t>
            </a:r>
            <a:r>
              <a:rPr lang="ko-KR" altLang="en-US" sz="1600" b="1" dirty="0" smtClean="0"/>
              <a:t>번 내용 유인경과장에게 개인라인으로 전달</a:t>
            </a:r>
            <a:endParaRPr lang="en-US" altLang="ko-KR" sz="1600" b="1" dirty="0" smtClean="0"/>
          </a:p>
          <a:p>
            <a:pPr marL="342900" indent="-342900">
              <a:buAutoNum type="arabicPeriod"/>
            </a:pPr>
            <a:r>
              <a:rPr lang="ko-KR" altLang="en-US" sz="1600" b="1" dirty="0" smtClean="0"/>
              <a:t>스마트 </a:t>
            </a:r>
            <a:r>
              <a:rPr lang="ko-KR" altLang="en-US" sz="1600" b="1" dirty="0" err="1" smtClean="0"/>
              <a:t>플레이스</a:t>
            </a:r>
            <a:r>
              <a:rPr lang="ko-KR" altLang="en-US" sz="1600" b="1" dirty="0" smtClean="0"/>
              <a:t> 사진 </a:t>
            </a:r>
            <a:r>
              <a:rPr lang="en-US" altLang="ko-KR" sz="1600" b="1" dirty="0" smtClean="0"/>
              <a:t>12cut(DM</a:t>
            </a:r>
            <a:r>
              <a:rPr lang="ko-KR" altLang="en-US" sz="1600" b="1" dirty="0" err="1" smtClean="0"/>
              <a:t>전단지</a:t>
            </a:r>
            <a:r>
              <a:rPr lang="en-US" altLang="ko-KR" sz="1600" b="1" dirty="0" smtClean="0"/>
              <a:t>7cut,</a:t>
            </a:r>
            <a:r>
              <a:rPr lang="ko-KR" altLang="en-US" sz="1600" b="1" dirty="0" smtClean="0"/>
              <a:t>명함 </a:t>
            </a:r>
            <a:r>
              <a:rPr lang="en-US" altLang="ko-KR" sz="1600" b="1" dirty="0" smtClean="0"/>
              <a:t>2cut,</a:t>
            </a:r>
            <a:r>
              <a:rPr lang="ko-KR" altLang="en-US" sz="1600" b="1" dirty="0" err="1" smtClean="0"/>
              <a:t>업소배너</a:t>
            </a:r>
            <a:r>
              <a:rPr lang="en-US" altLang="ko-KR" sz="1600" b="1" dirty="0"/>
              <a:t>3</a:t>
            </a:r>
            <a:r>
              <a:rPr lang="ko-KR" altLang="en-US" sz="1600" b="1" dirty="0" smtClean="0"/>
              <a:t>컷</a:t>
            </a:r>
            <a:r>
              <a:rPr lang="en-US" altLang="ko-KR" sz="1600" b="1" dirty="0" smtClean="0"/>
              <a:t>)</a:t>
            </a:r>
            <a:r>
              <a:rPr lang="ko-KR" altLang="en-US" sz="1600" b="1" dirty="0" smtClean="0"/>
              <a:t>제작</a:t>
            </a:r>
            <a:r>
              <a:rPr lang="en-US" altLang="ko-KR" sz="1600" b="1" dirty="0" smtClean="0"/>
              <a:t>, </a:t>
            </a:r>
            <a:endParaRPr lang="en-US" altLang="ko-KR" sz="1600" b="1" dirty="0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66359"/>
            <a:ext cx="248376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상품 구성</a:t>
            </a:r>
            <a:endParaRPr lang="en-US" altLang="ko-KR" b="1" dirty="0" smtClean="0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  <p:pic>
        <p:nvPicPr>
          <p:cNvPr id="8" name="그림 7" descr="스마트플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4620"/>
            <a:ext cx="2857520" cy="41433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7522" y="2857496"/>
            <a:ext cx="57864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스마트 </a:t>
            </a:r>
            <a:r>
              <a:rPr lang="ko-KR" altLang="en-US" b="1" dirty="0" err="1" smtClean="0">
                <a:latin typeface="+mj-lt"/>
              </a:rPr>
              <a:t>플레이스</a:t>
            </a:r>
            <a:r>
              <a:rPr lang="ko-KR" altLang="en-US" b="1" dirty="0" smtClean="0">
                <a:latin typeface="+mj-lt"/>
              </a:rPr>
              <a:t> 사진 게재순서</a:t>
            </a:r>
            <a:endParaRPr lang="en-US" altLang="ko-KR" b="1" dirty="0" smtClean="0">
              <a:latin typeface="+mj-lt"/>
            </a:endParaRPr>
          </a:p>
          <a:p>
            <a:endParaRPr lang="en-US" altLang="ko-KR" dirty="0" smtClean="0"/>
          </a:p>
          <a:p>
            <a:r>
              <a:rPr lang="en-US" altLang="ko-KR" dirty="0" smtClean="0">
                <a:latin typeface="+mj-lt"/>
              </a:rPr>
              <a:t>1.DM,</a:t>
            </a:r>
            <a:r>
              <a:rPr lang="ko-KR" altLang="en-US" dirty="0" err="1" smtClean="0">
                <a:latin typeface="+mj-lt"/>
              </a:rPr>
              <a:t>전단지용</a:t>
            </a:r>
            <a:r>
              <a:rPr lang="en-US" altLang="ko-KR" dirty="0" smtClean="0">
                <a:latin typeface="+mj-lt"/>
              </a:rPr>
              <a:t> </a:t>
            </a:r>
            <a:r>
              <a:rPr lang="ko-KR" altLang="en-US" dirty="0" smtClean="0">
                <a:latin typeface="+mj-lt"/>
              </a:rPr>
              <a:t>시안 </a:t>
            </a:r>
            <a:r>
              <a:rPr lang="en-US" altLang="ko-KR" dirty="0" smtClean="0">
                <a:latin typeface="+mj-lt"/>
              </a:rPr>
              <a:t>6cut</a:t>
            </a:r>
          </a:p>
          <a:p>
            <a:endParaRPr lang="en-US" altLang="ko-KR" dirty="0" smtClean="0">
              <a:latin typeface="+mj-lt"/>
            </a:endParaRPr>
          </a:p>
          <a:p>
            <a:r>
              <a:rPr lang="en-US" altLang="ko-KR" dirty="0" smtClean="0">
                <a:latin typeface="+mj-lt"/>
              </a:rPr>
              <a:t>2.</a:t>
            </a:r>
            <a:r>
              <a:rPr lang="ko-KR" altLang="en-US" dirty="0" smtClean="0">
                <a:latin typeface="+mj-lt"/>
              </a:rPr>
              <a:t>업소간판사진</a:t>
            </a:r>
            <a:r>
              <a:rPr lang="en-US" altLang="ko-KR" dirty="0" smtClean="0">
                <a:latin typeface="+mj-lt"/>
              </a:rPr>
              <a:t>, </a:t>
            </a:r>
            <a:r>
              <a:rPr lang="ko-KR" altLang="en-US" dirty="0" smtClean="0">
                <a:latin typeface="+mj-lt"/>
              </a:rPr>
              <a:t>업소 내</a:t>
            </a:r>
            <a:r>
              <a:rPr lang="en-US" altLang="ko-KR" dirty="0" smtClean="0">
                <a:latin typeface="+mj-lt"/>
              </a:rPr>
              <a:t>/</a:t>
            </a:r>
            <a:r>
              <a:rPr lang="ko-KR" altLang="en-US" dirty="0" smtClean="0">
                <a:latin typeface="+mj-lt"/>
              </a:rPr>
              <a:t>외부 사진</a:t>
            </a:r>
            <a:r>
              <a:rPr lang="en-US" altLang="ko-KR" dirty="0" smtClean="0">
                <a:latin typeface="+mj-lt"/>
              </a:rPr>
              <a:t>, </a:t>
            </a:r>
            <a:r>
              <a:rPr lang="ko-KR" altLang="en-US" dirty="0" smtClean="0">
                <a:latin typeface="+mj-lt"/>
              </a:rPr>
              <a:t>대표 프로필사진에 앨범 테두리 추가</a:t>
            </a:r>
            <a:endParaRPr lang="en-US" altLang="ko-KR" dirty="0" smtClean="0">
              <a:latin typeface="+mj-lt"/>
            </a:endParaRPr>
          </a:p>
          <a:p>
            <a:endParaRPr lang="en-US" altLang="ko-KR" dirty="0" smtClean="0">
              <a:latin typeface="+mj-lt"/>
            </a:endParaRPr>
          </a:p>
          <a:p>
            <a:r>
              <a:rPr lang="en-US" altLang="ko-KR" dirty="0" smtClean="0">
                <a:latin typeface="+mj-lt"/>
              </a:rPr>
              <a:t>3.</a:t>
            </a:r>
            <a:r>
              <a:rPr lang="ko-KR" altLang="en-US" dirty="0" smtClean="0">
                <a:latin typeface="+mj-lt"/>
              </a:rPr>
              <a:t>업소 전화번호 및 광고문구 배너 </a:t>
            </a:r>
            <a:r>
              <a:rPr lang="en-US" altLang="ko-KR" dirty="0" smtClean="0">
                <a:latin typeface="+mj-lt"/>
              </a:rPr>
              <a:t>3cut</a:t>
            </a:r>
          </a:p>
          <a:p>
            <a:endParaRPr lang="en-US" altLang="ko-KR" dirty="0" smtClean="0">
              <a:latin typeface="+mj-lt"/>
            </a:endParaRPr>
          </a:p>
          <a:p>
            <a:r>
              <a:rPr lang="en-US" altLang="ko-KR" dirty="0" smtClean="0">
                <a:latin typeface="+mj-lt"/>
              </a:rPr>
              <a:t>4.</a:t>
            </a:r>
            <a:r>
              <a:rPr lang="ko-KR" altLang="en-US" dirty="0" smtClean="0">
                <a:latin typeface="+mj-lt"/>
              </a:rPr>
              <a:t>단지내공인의 경우 해당 아파트 단지 </a:t>
            </a:r>
            <a:r>
              <a:rPr lang="ko-KR" altLang="en-US" dirty="0" err="1" smtClean="0">
                <a:latin typeface="+mj-lt"/>
              </a:rPr>
              <a:t>전경사진</a:t>
            </a:r>
            <a:endParaRPr lang="en-US" altLang="ko-KR" dirty="0" smtClean="0">
              <a:latin typeface="+mj-lt"/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  <a:latin typeface="+mj-lt"/>
              </a:rPr>
              <a:t>*</a:t>
            </a:r>
            <a:r>
              <a:rPr lang="ko-KR" altLang="en-US" sz="1200" b="1" dirty="0" smtClean="0">
                <a:solidFill>
                  <a:srgbClr val="FF0000"/>
                </a:solidFill>
                <a:latin typeface="+mj-lt"/>
              </a:rPr>
              <a:t>업소에서 이미지 제공 시 </a:t>
            </a:r>
            <a:endParaRPr lang="en-US" altLang="ko-KR" sz="1200" b="1" dirty="0" smtClean="0">
              <a:solidFill>
                <a:srgbClr val="FF0000"/>
              </a:solidFill>
              <a:latin typeface="+mj-lt"/>
            </a:endParaRPr>
          </a:p>
          <a:p>
            <a:endParaRPr lang="en-US" altLang="ko-KR" dirty="0" smtClean="0">
              <a:latin typeface="+mj-lt"/>
            </a:endParaRPr>
          </a:p>
          <a:p>
            <a:r>
              <a:rPr lang="en-US" altLang="ko-KR" dirty="0" smtClean="0">
                <a:latin typeface="+mj-lt"/>
              </a:rPr>
              <a:t>5,</a:t>
            </a:r>
            <a:r>
              <a:rPr lang="ko-KR" altLang="en-US" dirty="0" err="1" smtClean="0">
                <a:latin typeface="+mj-lt"/>
              </a:rPr>
              <a:t>명함사진</a:t>
            </a:r>
            <a:r>
              <a:rPr lang="en-US" altLang="ko-KR" dirty="0" smtClean="0">
                <a:latin typeface="+mj-lt"/>
              </a:rPr>
              <a:t>2cut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0" y="785794"/>
            <a:ext cx="9144000" cy="5715040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071538" y="1285860"/>
          <a:ext cx="3286148" cy="464347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43074"/>
                <a:gridCol w="1643074"/>
              </a:tblGrid>
              <a:tr h="7739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간판사진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간판사진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39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</a:rPr>
                        <a:t>전단지사진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1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</a:rPr>
                        <a:t>전단지사진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2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39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</a:rPr>
                        <a:t>전단지사진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3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n-lt"/>
                        </a:rPr>
                        <a:t>전단지사진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4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39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대표</a:t>
                      </a:r>
                      <a:endParaRPr lang="en-US" altLang="ko-KR" sz="1600" dirty="0" smtClean="0">
                        <a:latin typeface="+mn-lt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프로필사진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업소 전화번호배너</a:t>
                      </a:r>
                      <a:r>
                        <a:rPr lang="en-US" altLang="ko-KR" sz="1600" dirty="0" smtClean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39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업소내부사진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1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업소내부사진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2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39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업소내부사진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3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n-lt"/>
                        </a:rPr>
                        <a:t>업소내부사진</a:t>
                      </a:r>
                      <a:r>
                        <a:rPr lang="en-US" altLang="ko-KR" sz="1600" dirty="0" smtClean="0">
                          <a:latin typeface="+mn-lt"/>
                        </a:rPr>
                        <a:t>4</a:t>
                      </a:r>
                      <a:endParaRPr lang="ko-KR" alt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4929190" y="1285860"/>
          <a:ext cx="3286148" cy="4578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643074"/>
              </a:tblGrid>
              <a:tr h="10280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업소광고 문구배너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2(ex: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친절한 중개로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상담드린다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업소광고문구배너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3(ex:**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동 전문부동산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,**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공인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99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단지내정경사진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1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단지내정경사진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99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단지내정경사진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3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단지내정경사진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4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90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+mj-lt"/>
                        </a:rPr>
                        <a:t>단지내정경사진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5</a:t>
                      </a:r>
                      <a:endParaRPr lang="ko-KR" altLang="en-US" sz="1600" dirty="0" smtClean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+mj-lt"/>
                        </a:rPr>
                        <a:t>단지내정경사진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6</a:t>
                      </a:r>
                      <a:endParaRPr lang="ko-KR" altLang="en-US" sz="1600" dirty="0" smtClean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99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j-lt"/>
                        </a:rPr>
                        <a:t>전단지사진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5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>
                          <a:latin typeface="+mj-lt"/>
                        </a:rPr>
                        <a:t>전단지사진</a:t>
                      </a:r>
                      <a:r>
                        <a:rPr lang="en-US" altLang="ko-KR" sz="1600" dirty="0" smtClean="0">
                          <a:latin typeface="+mj-lt"/>
                        </a:rPr>
                        <a:t>6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99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업소</a:t>
                      </a:r>
                      <a:r>
                        <a:rPr lang="ko-KR" altLang="en-US" sz="1600" baseline="0" dirty="0" smtClean="0">
                          <a:latin typeface="+mj-lt"/>
                        </a:rPr>
                        <a:t> 명함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업소 명함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5984" y="6000768"/>
            <a:ext cx="8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1page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43636" y="6000768"/>
            <a:ext cx="82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2page</a:t>
            </a:r>
            <a:endParaRPr lang="ko-KR" altLang="en-US" dirty="0"/>
          </a:p>
        </p:txBody>
      </p:sp>
      <p:pic>
        <p:nvPicPr>
          <p:cNvPr id="15" name="그림 14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  <p:sp>
        <p:nvSpPr>
          <p:cNvPr id="10" name="한쪽 모서리가 잘린 사각형 9"/>
          <p:cNvSpPr/>
          <p:nvPr/>
        </p:nvSpPr>
        <p:spPr>
          <a:xfrm>
            <a:off x="0" y="566359"/>
            <a:ext cx="248376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사진 게재순서</a:t>
            </a:r>
            <a:endParaRPr lang="en-US" altLang="ko-KR" b="1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85794"/>
            <a:ext cx="9144000" cy="5711243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66359"/>
            <a:ext cx="284380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시안 예시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19446"/>
            <a:ext cx="9152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DM/</a:t>
            </a:r>
            <a:r>
              <a:rPr lang="ko-KR" altLang="en-US" sz="1600" b="1" dirty="0" err="1" smtClean="0"/>
              <a:t>전단지</a:t>
            </a:r>
            <a:r>
              <a:rPr lang="en-US" altLang="ko-KR" sz="1600" b="1" dirty="0" smtClean="0"/>
              <a:t>Design</a:t>
            </a:r>
            <a:r>
              <a:rPr lang="ko-KR" altLang="en-US" sz="1600" b="1" dirty="0" smtClean="0"/>
              <a:t>시안</a:t>
            </a:r>
            <a:endParaRPr lang="ko-KR" altLang="en-US" sz="1600" b="1" dirty="0"/>
          </a:p>
        </p:txBody>
      </p:sp>
      <p:pic>
        <p:nvPicPr>
          <p:cNvPr id="11" name="그림 10" descr="전단지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071546"/>
            <a:ext cx="2451816" cy="2714644"/>
          </a:xfrm>
          <a:prstGeom prst="rect">
            <a:avLst/>
          </a:prstGeom>
        </p:spPr>
      </p:pic>
      <p:pic>
        <p:nvPicPr>
          <p:cNvPr id="12" name="그림 11" descr="전단지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1071546"/>
            <a:ext cx="2428892" cy="2714644"/>
          </a:xfrm>
          <a:prstGeom prst="rect">
            <a:avLst/>
          </a:prstGeom>
        </p:spPr>
      </p:pic>
      <p:pic>
        <p:nvPicPr>
          <p:cNvPr id="14" name="그림 13" descr="전단지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1071546"/>
            <a:ext cx="2428892" cy="2714644"/>
          </a:xfrm>
          <a:prstGeom prst="rect">
            <a:avLst/>
          </a:prstGeom>
        </p:spPr>
      </p:pic>
      <p:pic>
        <p:nvPicPr>
          <p:cNvPr id="15" name="그림 14" descr="전단지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3786190"/>
            <a:ext cx="2428892" cy="2714644"/>
          </a:xfrm>
          <a:prstGeom prst="rect">
            <a:avLst/>
          </a:prstGeom>
        </p:spPr>
      </p:pic>
      <p:pic>
        <p:nvPicPr>
          <p:cNvPr id="16" name="그림 15" descr="전단지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4" y="3786190"/>
            <a:ext cx="2428892" cy="2714644"/>
          </a:xfrm>
          <a:prstGeom prst="rect">
            <a:avLst/>
          </a:prstGeom>
        </p:spPr>
      </p:pic>
      <p:pic>
        <p:nvPicPr>
          <p:cNvPr id="17" name="그림 16" descr="전단지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43636" y="3786190"/>
            <a:ext cx="2428892" cy="2714644"/>
          </a:xfrm>
          <a:prstGeom prst="rect">
            <a:avLst/>
          </a:prstGeom>
        </p:spPr>
      </p:pic>
      <p:pic>
        <p:nvPicPr>
          <p:cNvPr id="18" name="그림 17" descr="그림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914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85794"/>
            <a:ext cx="9144000" cy="5804341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 descr="명함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4422"/>
            <a:ext cx="3855006" cy="2214578"/>
          </a:xfrm>
          <a:prstGeom prst="rect">
            <a:avLst/>
          </a:prstGeom>
        </p:spPr>
      </p:pic>
      <p:pic>
        <p:nvPicPr>
          <p:cNvPr id="12" name="그림 11" descr="명함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1214422"/>
            <a:ext cx="3855006" cy="2214578"/>
          </a:xfrm>
          <a:prstGeom prst="rect">
            <a:avLst/>
          </a:prstGeom>
        </p:spPr>
      </p:pic>
      <p:pic>
        <p:nvPicPr>
          <p:cNvPr id="13" name="그림 12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  <p:sp>
        <p:nvSpPr>
          <p:cNvPr id="8" name="한쪽 모서리가 잘린 사각형 7"/>
          <p:cNvSpPr/>
          <p:nvPr/>
        </p:nvSpPr>
        <p:spPr>
          <a:xfrm>
            <a:off x="0" y="566359"/>
            <a:ext cx="284380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시안 예시</a:t>
            </a:r>
            <a:endParaRPr lang="ko-KR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-8571" y="6565612"/>
            <a:ext cx="9152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명함 시안</a:t>
            </a:r>
            <a:endParaRPr lang="en-US" altLang="ko-KR" sz="1600" b="1" dirty="0" smtClean="0"/>
          </a:p>
          <a:p>
            <a:pPr algn="ctr"/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29878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85794"/>
            <a:ext cx="9144000" cy="5804341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66359"/>
            <a:ext cx="248376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업소 배너 시안</a:t>
            </a:r>
            <a:endParaRPr lang="ko-KR" altLang="en-US" b="1" dirty="0"/>
          </a:p>
        </p:txBody>
      </p:sp>
      <p:pic>
        <p:nvPicPr>
          <p:cNvPr id="13" name="그림 12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571" y="1258526"/>
            <a:ext cx="5987959" cy="134706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865707"/>
            <a:ext cx="6020731" cy="13470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66835"/>
            <a:ext cx="6012160" cy="13470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519446"/>
            <a:ext cx="9152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/>
              <a:t>업소 상호명 및 전화번호 시안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1152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85794"/>
            <a:ext cx="9144000" cy="4572032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66359"/>
            <a:ext cx="248376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Targeting </a:t>
            </a:r>
            <a:r>
              <a:rPr lang="ko-KR" altLang="en-US" b="1" dirty="0" smtClean="0"/>
              <a:t>분</a:t>
            </a:r>
            <a:r>
              <a:rPr lang="ko-KR" altLang="en-US" b="1" dirty="0" smtClean="0"/>
              <a:t>석</a:t>
            </a:r>
            <a:endParaRPr lang="en-US" altLang="ko-KR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1053277"/>
            <a:ext cx="91440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b="1" u="sng" dirty="0" smtClean="0"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latin typeface="+mj-lt"/>
              </a:rPr>
              <a:t>**</a:t>
            </a:r>
            <a:r>
              <a:rPr lang="ko-KR" altLang="en-US" sz="1400" b="1" dirty="0" smtClean="0">
                <a:latin typeface="+mj-lt"/>
              </a:rPr>
              <a:t>동 부동산</a:t>
            </a:r>
            <a:r>
              <a:rPr lang="en-US" altLang="ko-KR" sz="1400" b="1" dirty="0" smtClean="0">
                <a:latin typeface="+mj-lt"/>
              </a:rPr>
              <a:t>/ **</a:t>
            </a:r>
            <a:r>
              <a:rPr lang="ko-KR" altLang="en-US" sz="1400" b="1" dirty="0" smtClean="0">
                <a:latin typeface="+mj-lt"/>
              </a:rPr>
              <a:t>아파트 부동산 등 </a:t>
            </a:r>
            <a:r>
              <a:rPr lang="ko-KR" altLang="en-US" sz="1400" b="1" dirty="0" smtClean="0">
                <a:latin typeface="+mj-lt"/>
              </a:rPr>
              <a:t>키워드 당 순위로 들어가는 만큼</a:t>
            </a:r>
            <a:r>
              <a:rPr lang="en-US" altLang="ko-KR" sz="1400" b="1" dirty="0" smtClean="0">
                <a:latin typeface="+mj-lt"/>
              </a:rPr>
              <a:t>, </a:t>
            </a:r>
            <a:r>
              <a:rPr lang="ko-KR" altLang="en-US" sz="1400" b="1" dirty="0" smtClean="0">
                <a:latin typeface="+mj-lt"/>
              </a:rPr>
              <a:t>키워드 분석 후 광고사용업체가 없거나</a:t>
            </a:r>
            <a:r>
              <a:rPr lang="en-US" altLang="ko-KR" sz="1400" b="1" dirty="0" smtClean="0">
                <a:latin typeface="+mj-lt"/>
              </a:rPr>
              <a:t>, </a:t>
            </a:r>
            <a:r>
              <a:rPr lang="ko-KR" altLang="en-US" sz="1400" b="1" dirty="0" smtClean="0">
                <a:latin typeface="+mj-lt"/>
              </a:rPr>
              <a:t>혹은 해당 </a:t>
            </a:r>
            <a:r>
              <a:rPr lang="ko-KR" altLang="en-US" sz="1400" b="1" dirty="0" err="1" smtClean="0">
                <a:latin typeface="+mj-lt"/>
              </a:rPr>
              <a:t>단지쪽</a:t>
            </a:r>
            <a:r>
              <a:rPr lang="ko-KR" altLang="en-US" sz="1400" b="1" dirty="0" smtClean="0">
                <a:latin typeface="+mj-lt"/>
              </a:rPr>
              <a:t> 광고</a:t>
            </a:r>
            <a:r>
              <a:rPr lang="en-US" altLang="ko-KR" sz="1400" b="1" dirty="0" smtClean="0">
                <a:latin typeface="+mj-lt"/>
              </a:rPr>
              <a:t>(</a:t>
            </a:r>
            <a:r>
              <a:rPr lang="ko-KR" altLang="en-US" sz="1400" b="1" dirty="0" smtClean="0">
                <a:latin typeface="+mj-lt"/>
              </a:rPr>
              <a:t>매물등록</a:t>
            </a:r>
            <a:r>
              <a:rPr lang="en-US" altLang="ko-KR" sz="1400" b="1" dirty="0" smtClean="0">
                <a:latin typeface="+mj-lt"/>
              </a:rPr>
              <a:t>,</a:t>
            </a:r>
            <a:r>
              <a:rPr lang="ko-KR" altLang="en-US" sz="1400" b="1" dirty="0" smtClean="0">
                <a:latin typeface="+mj-lt"/>
              </a:rPr>
              <a:t>경쟁업체 다수인경우</a:t>
            </a:r>
            <a:r>
              <a:rPr lang="en-US" altLang="ko-KR" sz="1400" b="1" dirty="0" smtClean="0">
                <a:latin typeface="+mj-lt"/>
              </a:rPr>
              <a:t>)</a:t>
            </a:r>
            <a:r>
              <a:rPr lang="ko-KR" altLang="en-US" sz="1400" b="1" dirty="0" smtClean="0">
                <a:latin typeface="+mj-lt"/>
              </a:rPr>
              <a:t>추이를 분석 후 접근</a:t>
            </a:r>
            <a:r>
              <a:rPr lang="en-US" altLang="ko-KR" sz="1400" b="1" dirty="0" smtClean="0">
                <a:latin typeface="+mj-lt"/>
              </a:rPr>
              <a:t>.</a:t>
            </a:r>
            <a:endParaRPr lang="en-US" altLang="ko-KR" sz="1400" b="1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latin typeface="+mj-lt"/>
              </a:rPr>
              <a:t>경쟁업소 </a:t>
            </a:r>
            <a:r>
              <a:rPr lang="en-US" altLang="ko-KR" sz="1400" b="1" dirty="0" smtClean="0">
                <a:latin typeface="+mj-lt"/>
              </a:rPr>
              <a:t>10</a:t>
            </a:r>
            <a:r>
              <a:rPr lang="ko-KR" altLang="en-US" sz="1400" b="1" dirty="0" smtClean="0">
                <a:latin typeface="+mj-lt"/>
              </a:rPr>
              <a:t>개 미만인 경우 클릭당 </a:t>
            </a:r>
            <a:r>
              <a:rPr lang="en-US" altLang="ko-KR" sz="1400" b="1" dirty="0" smtClean="0">
                <a:latin typeface="+mj-lt"/>
              </a:rPr>
              <a:t>50</a:t>
            </a:r>
            <a:r>
              <a:rPr lang="ko-KR" altLang="en-US" sz="1400" b="1" dirty="0" smtClean="0">
                <a:latin typeface="+mj-lt"/>
              </a:rPr>
              <a:t>원씩 차감</a:t>
            </a:r>
            <a:r>
              <a:rPr lang="en-US" altLang="ko-KR" sz="1400" b="1" dirty="0" smtClean="0">
                <a:latin typeface="+mj-lt"/>
              </a:rPr>
              <a:t>, 10</a:t>
            </a:r>
            <a:r>
              <a:rPr lang="ko-KR" altLang="en-US" sz="1400" b="1" dirty="0" smtClean="0">
                <a:latin typeface="+mj-lt"/>
              </a:rPr>
              <a:t>개 이상인 경우 </a:t>
            </a:r>
            <a:r>
              <a:rPr lang="ko-KR" altLang="en-US" sz="1400" b="1" dirty="0" err="1" smtClean="0">
                <a:latin typeface="+mj-lt"/>
              </a:rPr>
              <a:t>입찰가가</a:t>
            </a:r>
            <a:r>
              <a:rPr lang="ko-KR" altLang="en-US" sz="1400" b="1" dirty="0" smtClean="0">
                <a:latin typeface="+mj-lt"/>
              </a:rPr>
              <a:t> 클 수록 </a:t>
            </a:r>
            <a:r>
              <a:rPr lang="en-US" altLang="ko-KR" sz="1400" b="1" dirty="0" smtClean="0">
                <a:latin typeface="+mj-lt"/>
              </a:rPr>
              <a:t>1</a:t>
            </a:r>
            <a:r>
              <a:rPr lang="ko-KR" altLang="en-US" sz="1400" b="1" dirty="0" smtClean="0">
                <a:latin typeface="+mj-lt"/>
              </a:rPr>
              <a:t>페이지 상단에 올라갈 수 있으므로 광고주에 사전 내용 필히 안내할 것</a:t>
            </a:r>
            <a:endParaRPr lang="en-US" altLang="ko-KR" sz="1400" b="1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 smtClean="0">
                <a:latin typeface="+mj-lt"/>
              </a:rPr>
              <a:t>멘트</a:t>
            </a:r>
            <a:endParaRPr lang="en-US" altLang="ko-KR" sz="1400" b="1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 smtClean="0">
                <a:latin typeface="+mj-lt"/>
              </a:rPr>
              <a:t>**</a:t>
            </a:r>
            <a:r>
              <a:rPr lang="ko-KR" altLang="en-US" sz="1400" b="1" dirty="0" smtClean="0">
                <a:latin typeface="+mj-lt"/>
              </a:rPr>
              <a:t>동 부동산</a:t>
            </a:r>
            <a:r>
              <a:rPr lang="en-US" altLang="ko-KR" sz="1400" b="1" dirty="0" smtClean="0">
                <a:latin typeface="+mj-lt"/>
              </a:rPr>
              <a:t>, **</a:t>
            </a:r>
            <a:r>
              <a:rPr lang="ko-KR" altLang="en-US" sz="1400" b="1" dirty="0" smtClean="0">
                <a:latin typeface="+mj-lt"/>
              </a:rPr>
              <a:t>단지 부동산 </a:t>
            </a:r>
            <a:r>
              <a:rPr lang="ko-KR" altLang="en-US" sz="1400" b="1" dirty="0" err="1" smtClean="0">
                <a:latin typeface="+mj-lt"/>
              </a:rPr>
              <a:t>검색시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ko-KR" altLang="en-US" sz="1400" b="1" dirty="0" err="1" smtClean="0">
                <a:latin typeface="+mj-lt"/>
              </a:rPr>
              <a:t>스마트플레이스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ko-KR" altLang="en-US" sz="1400" b="1" dirty="0" err="1" smtClean="0">
                <a:latin typeface="+mj-lt"/>
              </a:rPr>
              <a:t>상단고정형</a:t>
            </a:r>
            <a:r>
              <a:rPr lang="ko-KR" altLang="en-US" sz="1400" b="1" dirty="0" smtClean="0">
                <a:latin typeface="+mj-lt"/>
              </a:rPr>
              <a:t> 상품이 있다</a:t>
            </a:r>
            <a:r>
              <a:rPr lang="en-US" altLang="ko-KR" sz="1400" b="1" dirty="0" smtClean="0">
                <a:latin typeface="+mj-lt"/>
              </a:rPr>
              <a:t>, </a:t>
            </a:r>
            <a:endParaRPr lang="en-US" altLang="ko-KR" sz="1400" b="1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err="1" smtClean="0">
                <a:latin typeface="+mj-lt"/>
              </a:rPr>
              <a:t>가입시</a:t>
            </a:r>
            <a:r>
              <a:rPr lang="ko-KR" altLang="en-US" sz="1400" b="1" dirty="0" smtClean="0">
                <a:latin typeface="+mj-lt"/>
              </a:rPr>
              <a:t> 업소사진부터 </a:t>
            </a:r>
            <a:r>
              <a:rPr lang="ko-KR" altLang="en-US" sz="1400" b="1" dirty="0" err="1" smtClean="0">
                <a:latin typeface="+mj-lt"/>
              </a:rPr>
              <a:t>전단지</a:t>
            </a:r>
            <a:r>
              <a:rPr lang="en-US" altLang="ko-KR" sz="1400" b="1" dirty="0" smtClean="0">
                <a:latin typeface="+mj-lt"/>
              </a:rPr>
              <a:t>, </a:t>
            </a:r>
            <a:r>
              <a:rPr lang="ko-KR" altLang="en-US" sz="1400" b="1" dirty="0" smtClean="0">
                <a:latin typeface="+mj-lt"/>
              </a:rPr>
              <a:t>명함디자인</a:t>
            </a:r>
            <a:r>
              <a:rPr lang="en-US" altLang="ko-KR" sz="1400" b="1" dirty="0" smtClean="0">
                <a:latin typeface="+mj-lt"/>
              </a:rPr>
              <a:t> </a:t>
            </a:r>
            <a:r>
              <a:rPr lang="ko-KR" altLang="en-US" sz="1400" b="1" dirty="0" err="1" smtClean="0">
                <a:latin typeface="+mj-lt"/>
              </a:rPr>
              <a:t>세팅</a:t>
            </a:r>
            <a:r>
              <a:rPr lang="ko-KR" altLang="en-US" sz="1400" b="1" dirty="0" smtClean="0">
                <a:latin typeface="+mj-lt"/>
              </a:rPr>
              <a:t> 모두 해준다</a:t>
            </a:r>
            <a:r>
              <a:rPr lang="en-US" altLang="ko-KR" sz="1400" b="1" dirty="0" smtClean="0">
                <a:latin typeface="+mj-lt"/>
              </a:rPr>
              <a:t>,</a:t>
            </a:r>
            <a:endParaRPr lang="en-US" altLang="ko-KR" sz="1400" b="1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b="1" dirty="0" err="1" smtClean="0">
                <a:latin typeface="+mj-lt"/>
              </a:rPr>
              <a:t>세팅</a:t>
            </a:r>
            <a:r>
              <a:rPr lang="ko-KR" altLang="en-US" sz="1400" b="1" dirty="0" smtClean="0">
                <a:latin typeface="+mj-lt"/>
              </a:rPr>
              <a:t> 후 </a:t>
            </a:r>
            <a:r>
              <a:rPr lang="ko-KR" altLang="en-US" sz="1400" b="1" dirty="0" err="1" smtClean="0">
                <a:latin typeface="+mj-lt"/>
              </a:rPr>
              <a:t>비즈머니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3</a:t>
            </a:r>
            <a:r>
              <a:rPr lang="ko-KR" altLang="en-US" sz="1400" b="1" dirty="0" smtClean="0">
                <a:latin typeface="+mj-lt"/>
              </a:rPr>
              <a:t>만원 들어있고 소진 후 </a:t>
            </a:r>
            <a:r>
              <a:rPr lang="ko-KR" altLang="en-US" sz="1400" b="1" dirty="0" err="1" smtClean="0">
                <a:latin typeface="+mj-lt"/>
              </a:rPr>
              <a:t>부터는</a:t>
            </a:r>
            <a:r>
              <a:rPr lang="ko-KR" altLang="en-US" sz="1400" b="1" dirty="0" smtClean="0">
                <a:latin typeface="+mj-lt"/>
              </a:rPr>
              <a:t> 광고주가 </a:t>
            </a:r>
            <a:r>
              <a:rPr lang="ko-KR" altLang="en-US" sz="1400" b="1" dirty="0" err="1" smtClean="0">
                <a:latin typeface="+mj-lt"/>
              </a:rPr>
              <a:t>비즈머니</a:t>
            </a:r>
            <a:r>
              <a:rPr lang="ko-KR" altLang="en-US" sz="1400" b="1" dirty="0" smtClean="0">
                <a:latin typeface="+mj-lt"/>
              </a:rPr>
              <a:t> 충전해서 사용할 것 안내</a:t>
            </a:r>
            <a:endParaRPr lang="en-US" altLang="ko-KR" sz="1400" b="1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b="1" dirty="0" smtClean="0">
              <a:latin typeface="+mj-lt"/>
            </a:endParaRPr>
          </a:p>
          <a:p>
            <a:endParaRPr lang="en-US" altLang="ko-KR" dirty="0" smtClean="0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4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85794"/>
            <a:ext cx="9144000" cy="271521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66359"/>
            <a:ext cx="248376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고지 사항</a:t>
            </a:r>
            <a:endParaRPr lang="en-US" altLang="ko-KR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1053277"/>
            <a:ext cx="9144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주의 사항</a:t>
            </a:r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b="1" u="sng" dirty="0" smtClean="0"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latin typeface="+mj-lt"/>
              </a:rPr>
              <a:t>본 상품은 재계약이 없는 </a:t>
            </a:r>
            <a:r>
              <a:rPr lang="en-US" altLang="ko-KR" sz="1400" b="1" dirty="0" smtClean="0">
                <a:latin typeface="+mj-lt"/>
              </a:rPr>
              <a:t>1</a:t>
            </a:r>
            <a:r>
              <a:rPr lang="ko-KR" altLang="en-US" sz="1400" b="1" dirty="0" smtClean="0">
                <a:latin typeface="+mj-lt"/>
              </a:rPr>
              <a:t>회성 상품으로</a:t>
            </a:r>
            <a:r>
              <a:rPr lang="en-US" altLang="ko-KR" sz="1400" b="1" dirty="0" smtClean="0">
                <a:latin typeface="+mj-lt"/>
              </a:rPr>
              <a:t> </a:t>
            </a:r>
            <a:r>
              <a:rPr lang="ko-KR" altLang="en-US" sz="1400" b="1" dirty="0" err="1" smtClean="0">
                <a:latin typeface="+mj-lt"/>
              </a:rPr>
              <a:t>세팅</a:t>
            </a:r>
            <a:r>
              <a:rPr lang="ko-KR" altLang="en-US" sz="1400" b="1" dirty="0" smtClean="0">
                <a:latin typeface="+mj-lt"/>
              </a:rPr>
              <a:t> 및 시안 제작 비용을 제외하고</a:t>
            </a:r>
            <a:r>
              <a:rPr lang="en-US" altLang="ko-KR" sz="1400" b="1" dirty="0" smtClean="0">
                <a:latin typeface="+mj-lt"/>
              </a:rPr>
              <a:t>,</a:t>
            </a:r>
            <a:r>
              <a:rPr lang="ko-KR" altLang="en-US" sz="1400" b="1" dirty="0" smtClean="0">
                <a:latin typeface="+mj-lt"/>
              </a:rPr>
              <a:t> 해당 </a:t>
            </a:r>
            <a:r>
              <a:rPr lang="ko-KR" altLang="en-US" sz="1400" b="1" dirty="0" err="1" smtClean="0">
                <a:latin typeface="+mj-lt"/>
              </a:rPr>
              <a:t>스마트플레이스</a:t>
            </a:r>
            <a:r>
              <a:rPr lang="ko-KR" altLang="en-US" sz="1400" b="1" dirty="0" smtClean="0">
                <a:latin typeface="+mj-lt"/>
              </a:rPr>
              <a:t> 계정</a:t>
            </a:r>
            <a:r>
              <a:rPr lang="en-US" altLang="ko-KR" sz="1400" b="1" dirty="0" smtClean="0">
                <a:latin typeface="+mj-lt"/>
              </a:rPr>
              <a:t> </a:t>
            </a:r>
            <a:r>
              <a:rPr lang="ko-KR" altLang="en-US" sz="1400" b="1" dirty="0" err="1" smtClean="0">
                <a:latin typeface="+mj-lt"/>
              </a:rPr>
              <a:t>비즈머니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30000</a:t>
            </a:r>
            <a:r>
              <a:rPr lang="ko-KR" altLang="en-US" sz="1400" b="1" dirty="0" err="1" smtClean="0">
                <a:latin typeface="+mj-lt"/>
              </a:rPr>
              <a:t>원에서</a:t>
            </a:r>
            <a:r>
              <a:rPr lang="ko-KR" altLang="en-US" sz="1400" b="1" dirty="0" smtClean="0">
                <a:latin typeface="+mj-lt"/>
              </a:rPr>
              <a:t> 클릭당 차감되는 상품임을 고지할 것</a:t>
            </a:r>
            <a:r>
              <a:rPr lang="en-US" altLang="ko-KR" sz="1400" b="1" dirty="0" smtClean="0">
                <a:latin typeface="+mj-lt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 smtClean="0">
                <a:latin typeface="+mj-lt"/>
              </a:rPr>
              <a:t>비즈머니</a:t>
            </a:r>
            <a:r>
              <a:rPr lang="ko-KR" altLang="en-US" sz="1400" b="1" dirty="0" smtClean="0">
                <a:latin typeface="+mj-lt"/>
              </a:rPr>
              <a:t> </a:t>
            </a:r>
            <a:r>
              <a:rPr lang="en-US" altLang="ko-KR" sz="1400" b="1" dirty="0" smtClean="0">
                <a:latin typeface="+mj-lt"/>
              </a:rPr>
              <a:t>30000</a:t>
            </a:r>
            <a:r>
              <a:rPr lang="ko-KR" altLang="en-US" sz="1400" b="1" dirty="0" smtClean="0">
                <a:latin typeface="+mj-lt"/>
              </a:rPr>
              <a:t>원 전부 소진 후에는 광고주가 직접 비용을 충전해서 사용하는 상품임을 고지할 것</a:t>
            </a:r>
            <a:r>
              <a:rPr lang="en-US" altLang="ko-KR" sz="1400" b="1" dirty="0" smtClean="0">
                <a:latin typeface="+mj-lt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latin typeface="+mj-lt"/>
              </a:rPr>
              <a:t>상품 계약 이후</a:t>
            </a:r>
            <a:r>
              <a:rPr lang="en-US" altLang="ko-KR" sz="1400" b="1" dirty="0" smtClean="0">
                <a:latin typeface="+mj-lt"/>
              </a:rPr>
              <a:t>,</a:t>
            </a:r>
            <a:r>
              <a:rPr lang="ko-KR" altLang="en-US" sz="1400" b="1" dirty="0" smtClean="0">
                <a:latin typeface="+mj-lt"/>
              </a:rPr>
              <a:t> 경쟁업소 난입으로 인한 키워드 검색순위 하락으로 해당 계정 키워드 </a:t>
            </a:r>
            <a:r>
              <a:rPr lang="ko-KR" altLang="en-US" sz="1400" b="1" dirty="0" err="1" smtClean="0">
                <a:latin typeface="+mj-lt"/>
              </a:rPr>
              <a:t>입찰가</a:t>
            </a:r>
            <a:r>
              <a:rPr lang="ko-KR" altLang="en-US" sz="1400" b="1" dirty="0" smtClean="0">
                <a:latin typeface="+mj-lt"/>
              </a:rPr>
              <a:t> 변경</a:t>
            </a:r>
            <a:r>
              <a:rPr lang="en-US" altLang="ko-KR" sz="1400" b="1" dirty="0" smtClean="0">
                <a:latin typeface="+mj-lt"/>
              </a:rPr>
              <a:t>, </a:t>
            </a:r>
            <a:r>
              <a:rPr lang="ko-KR" altLang="en-US" sz="1400" b="1" dirty="0" smtClean="0">
                <a:latin typeface="+mj-lt"/>
              </a:rPr>
              <a:t>사진 게재 등의 관리 책임은 광고주에 있음을 고지할 것</a:t>
            </a:r>
            <a:r>
              <a:rPr lang="en-US" altLang="ko-KR" sz="1400" b="1" dirty="0" smtClean="0">
                <a:latin typeface="+mj-lt"/>
              </a:rPr>
              <a:t>.</a:t>
            </a:r>
          </a:p>
          <a:p>
            <a:endParaRPr lang="en-US" altLang="ko-KR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0" y="3483871"/>
            <a:ext cx="9144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u="sng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환불 정책</a:t>
            </a:r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 smtClean="0"/>
              <a:t>없음</a:t>
            </a:r>
            <a:endParaRPr lang="en-US" altLang="ko-KR" b="1" dirty="0" smtClean="0"/>
          </a:p>
          <a:p>
            <a:endParaRPr lang="en-US" altLang="ko-KR" dirty="0"/>
          </a:p>
          <a:p>
            <a:r>
              <a:rPr lang="ko-KR" altLang="en-US" b="1" u="sng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중도해지시</a:t>
            </a:r>
            <a:endParaRPr lang="en-US" altLang="ko-KR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b="1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400" b="1" dirty="0" smtClean="0"/>
              <a:t>없음</a:t>
            </a:r>
            <a:endParaRPr lang="en-US" altLang="ko-KR" sz="1400" b="1" dirty="0" smtClean="0"/>
          </a:p>
          <a:p>
            <a:endParaRPr lang="en-US" altLang="ko-KR" sz="1400" dirty="0" smtClean="0"/>
          </a:p>
          <a:p>
            <a:endParaRPr lang="ko-KR" altLang="en-US" dirty="0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4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39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contrast="-1000"/>
          </a:blip>
          <a:stretch>
            <a:fillRect/>
          </a:stretch>
        </p:blipFill>
        <p:spPr>
          <a:xfrm>
            <a:off x="0" y="860821"/>
            <a:ext cx="9144000" cy="5136357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5517232"/>
            <a:ext cx="9144000" cy="5040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9920" y="0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04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473</Words>
  <Application>Microsoft Office PowerPoint</Application>
  <PresentationFormat>화면 슬라이드 쇼(4:3)</PresentationFormat>
  <Paragraphs>122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Company>Doruco Tweak by FSMG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홍희8</dc:creator>
  <cp:lastModifiedBy>Microsoft</cp:lastModifiedBy>
  <cp:revision>52</cp:revision>
  <dcterms:created xsi:type="dcterms:W3CDTF">2023-04-16T23:03:56Z</dcterms:created>
  <dcterms:modified xsi:type="dcterms:W3CDTF">2024-02-18T23:46:15Z</dcterms:modified>
</cp:coreProperties>
</file>