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4" r:id="rId2"/>
    <p:sldId id="285" r:id="rId3"/>
    <p:sldId id="287" r:id="rId4"/>
    <p:sldId id="292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281" r:id="rId13"/>
    <p:sldId id="312" r:id="rId14"/>
    <p:sldId id="311" r:id="rId15"/>
    <p:sldId id="299" r:id="rId16"/>
    <p:sldId id="321" r:id="rId17"/>
    <p:sldId id="322" r:id="rId18"/>
    <p:sldId id="323" r:id="rId19"/>
    <p:sldId id="324" r:id="rId20"/>
    <p:sldId id="313" r:id="rId21"/>
    <p:sldId id="286" r:id="rId22"/>
  </p:sldIdLst>
  <p:sldSz cx="9144000" cy="6858000" type="screen4x3"/>
  <p:notesSz cx="6858000" cy="9144000"/>
  <p:embeddedFontLst>
    <p:embeddedFont>
      <p:font typeface="나눔명조" charset="-127"/>
      <p:regular r:id="rId25"/>
      <p:bold r:id="rId26"/>
    </p:embeddedFont>
    <p:embeddedFont>
      <p:font typeface="나눔고딕" pitchFamily="50" charset="-127"/>
      <p:regular r:id="rId27"/>
      <p:bold r:id="rId28"/>
    </p:embeddedFont>
    <p:embeddedFont>
      <p:font typeface="HY목각파임B" pitchFamily="18" charset="-127"/>
      <p:regular r:id="rId29"/>
    </p:embeddedFont>
    <p:embeddedFont>
      <p:font typeface="HY헤드라인M" pitchFamily="18" charset="-127"/>
      <p:regular r:id="rId30"/>
    </p:embeddedFont>
    <p:embeddedFont>
      <p:font typeface="HY동녘B" pitchFamily="18" charset="-127"/>
      <p:regular r:id="rId31"/>
    </p:embeddedFont>
    <p:embeddedFont>
      <p:font typeface="맑은 고딕" pitchFamily="50" charset="-127"/>
      <p:regular r:id="rId32"/>
      <p:bold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2B8"/>
    <a:srgbClr val="BE02A3"/>
    <a:srgbClr val="A02097"/>
    <a:srgbClr val="972929"/>
    <a:srgbClr val="9C2424"/>
    <a:srgbClr val="F78C81"/>
    <a:srgbClr val="9F2B2B"/>
    <a:srgbClr val="EE5C58"/>
    <a:srgbClr val="909AAE"/>
    <a:srgbClr val="6C799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02" autoAdjust="0"/>
    <p:restoredTop sz="86364" autoAdjust="0"/>
  </p:normalViewPr>
  <p:slideViewPr>
    <p:cSldViewPr>
      <p:cViewPr varScale="1">
        <p:scale>
          <a:sx n="114" d="100"/>
          <a:sy n="114" d="100"/>
        </p:scale>
        <p:origin x="-1650" y="-96"/>
      </p:cViewPr>
      <p:guideLst>
        <p:guide orient="horz" pos="2840"/>
        <p:guide orient="horz" pos="482"/>
        <p:guide pos="3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49509-B940-4956-A8E8-B98DE9E59646}" type="doc">
      <dgm:prSet loTypeId="urn:microsoft.com/office/officeart/2005/8/layout/h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38B58E3B-D039-46C0-B841-C99F4C55D8D1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필 </a:t>
          </a:r>
          <a:r>
            <a:rPr lang="ko-KR" altLang="en-US" sz="1400" b="1" dirty="0" err="1" smtClean="0">
              <a:latin typeface="굴림체" pitchFamily="49" charset="-127"/>
              <a:ea typeface="굴림체" pitchFamily="49" charset="-127"/>
            </a:rPr>
            <a:t>드</a:t>
          </a:r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 영 업</a:t>
          </a:r>
          <a:endParaRPr lang="ko-KR" altLang="en-US" sz="1400" b="1" dirty="0">
            <a:latin typeface="굴림체" pitchFamily="49" charset="-127"/>
            <a:ea typeface="굴림체" pitchFamily="49" charset="-127"/>
          </a:endParaRPr>
        </a:p>
      </dgm:t>
    </dgm:pt>
    <dgm:pt modelId="{C709917B-2C7D-4634-A27C-F0529EA7D9E7}" type="parTrans" cxnId="{24D89A23-2D94-48C3-9DF9-97374491613A}">
      <dgm:prSet/>
      <dgm:spPr/>
      <dgm:t>
        <a:bodyPr/>
        <a:lstStyle/>
        <a:p>
          <a:pPr latinLnBrk="1"/>
          <a:endParaRPr lang="ko-KR" altLang="en-US"/>
        </a:p>
      </dgm:t>
    </dgm:pt>
    <dgm:pt modelId="{A4FC143B-B55B-44EA-B116-39E71D0463CD}" type="sibTrans" cxnId="{24D89A23-2D94-48C3-9DF9-97374491613A}">
      <dgm:prSet/>
      <dgm:spPr/>
      <dgm:t>
        <a:bodyPr/>
        <a:lstStyle/>
        <a:p>
          <a:pPr latinLnBrk="1"/>
          <a:endParaRPr lang="ko-KR" altLang="en-US"/>
        </a:p>
      </dgm:t>
    </dgm:pt>
    <dgm:pt modelId="{C4B41936-4F97-4BB8-A26B-247F8BFCB00C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보편적인 영업방식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돌방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B710C687-BA68-4FF0-B0DE-3A0F2976507B}" type="parTrans" cxnId="{B99B7C10-44B7-46E6-961B-240CD568AB18}">
      <dgm:prSet/>
      <dgm:spPr/>
      <dgm:t>
        <a:bodyPr/>
        <a:lstStyle/>
        <a:p>
          <a:pPr latinLnBrk="1"/>
          <a:endParaRPr lang="ko-KR" altLang="en-US"/>
        </a:p>
      </dgm:t>
    </dgm:pt>
    <dgm:pt modelId="{5EE88EC3-3A27-40F5-90CB-FCD62260C3AE}" type="sibTrans" cxnId="{B99B7C10-44B7-46E6-961B-240CD568AB18}">
      <dgm:prSet/>
      <dgm:spPr/>
      <dgm:t>
        <a:bodyPr/>
        <a:lstStyle/>
        <a:p>
          <a:pPr latinLnBrk="1"/>
          <a:endParaRPr lang="ko-KR" altLang="en-US"/>
        </a:p>
      </dgm:t>
    </dgm:pt>
    <dgm:pt modelId="{17C3B690-5131-49EC-9708-AADCF9BF65CC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굴림체" pitchFamily="49" charset="-127"/>
              <a:ea typeface="굴림체" pitchFamily="49" charset="-127"/>
            </a:rPr>
            <a:t>D B </a:t>
          </a:r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영 업</a:t>
          </a:r>
          <a:endParaRPr lang="ko-KR" altLang="en-US" sz="1400" b="1" dirty="0">
            <a:latin typeface="굴림체" pitchFamily="49" charset="-127"/>
            <a:ea typeface="굴림체" pitchFamily="49" charset="-127"/>
          </a:endParaRPr>
        </a:p>
      </dgm:t>
    </dgm:pt>
    <dgm:pt modelId="{E4AE0048-6324-42F8-B8D5-F255112E4AB4}" type="parTrans" cxnId="{168950EC-972B-4F97-84F2-D9BFF5A4A858}">
      <dgm:prSet/>
      <dgm:spPr/>
      <dgm:t>
        <a:bodyPr/>
        <a:lstStyle/>
        <a:p>
          <a:pPr latinLnBrk="1"/>
          <a:endParaRPr lang="ko-KR" altLang="en-US"/>
        </a:p>
      </dgm:t>
    </dgm:pt>
    <dgm:pt modelId="{19513B7C-3699-44A3-B012-868E0631BEF0}" type="sibTrans" cxnId="{168950EC-972B-4F97-84F2-D9BFF5A4A858}">
      <dgm:prSet/>
      <dgm:spPr/>
      <dgm:t>
        <a:bodyPr/>
        <a:lstStyle/>
        <a:p>
          <a:pPr latinLnBrk="1"/>
          <a:endParaRPr lang="ko-KR" altLang="en-US"/>
        </a:p>
      </dgm:t>
    </dgm:pt>
    <dgm:pt modelId="{AB14D334-AD16-46F4-BB54-875638A72E5F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공 조 영 업</a:t>
          </a:r>
          <a:endParaRPr lang="ko-KR" altLang="en-US" sz="1400" b="1" dirty="0">
            <a:latin typeface="굴림체" pitchFamily="49" charset="-127"/>
            <a:ea typeface="굴림체" pitchFamily="49" charset="-127"/>
          </a:endParaRPr>
        </a:p>
      </dgm:t>
    </dgm:pt>
    <dgm:pt modelId="{5D2DED70-B610-4A3A-98D9-6E1548830D37}" type="parTrans" cxnId="{0D350C16-BC09-4D1B-9A6F-F6FBDED7C61F}">
      <dgm:prSet/>
      <dgm:spPr/>
      <dgm:t>
        <a:bodyPr/>
        <a:lstStyle/>
        <a:p>
          <a:pPr latinLnBrk="1"/>
          <a:endParaRPr lang="ko-KR" altLang="en-US"/>
        </a:p>
      </dgm:t>
    </dgm:pt>
    <dgm:pt modelId="{FA4AD446-A8C8-44FC-A2C5-9D3185A96ED8}" type="sibTrans" cxnId="{0D350C16-BC09-4D1B-9A6F-F6FBDED7C61F}">
      <dgm:prSet/>
      <dgm:spPr/>
      <dgm:t>
        <a:bodyPr/>
        <a:lstStyle/>
        <a:p>
          <a:pPr latinLnBrk="1"/>
          <a:endParaRPr lang="ko-KR" altLang="en-US"/>
        </a:p>
      </dgm:t>
    </dgm:pt>
    <dgm:pt modelId="{6C688020-2B7E-4A86-9691-9D15484E279E}">
      <dgm:prSet phldrT="[텍스트]" custT="1"/>
      <dgm:spPr/>
      <dgm:t>
        <a:bodyPr anchor="ctr"/>
        <a:lstStyle/>
        <a:p>
          <a:pPr latinLnBrk="1"/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영업팀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영업지원팀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관리팀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3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개의 부서가 영업자 지원 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92D5F81F-518B-4511-9C9F-312BEC4F1827}" type="parTrans" cxnId="{EC3060C2-673B-479F-AF29-DFC91985F1F2}">
      <dgm:prSet/>
      <dgm:spPr/>
      <dgm:t>
        <a:bodyPr/>
        <a:lstStyle/>
        <a:p>
          <a:pPr latinLnBrk="1"/>
          <a:endParaRPr lang="ko-KR" altLang="en-US"/>
        </a:p>
      </dgm:t>
    </dgm:pt>
    <dgm:pt modelId="{6DD24468-783A-478E-AE47-E5C827D51BAD}" type="sibTrans" cxnId="{EC3060C2-673B-479F-AF29-DFC91985F1F2}">
      <dgm:prSet/>
      <dgm:spPr/>
      <dgm:t>
        <a:bodyPr/>
        <a:lstStyle/>
        <a:p>
          <a:pPr latinLnBrk="1"/>
          <a:endParaRPr lang="ko-KR" altLang="en-US"/>
        </a:p>
      </dgm:t>
    </dgm:pt>
    <dgm:pt modelId="{5FAC8441-ABC3-4839-BDA2-C4E65DCB127A}">
      <dgm:prSet custT="1"/>
      <dgm:spPr/>
      <dgm:t>
        <a:bodyPr/>
        <a:lstStyle/>
        <a:p>
          <a:pPr latinLnBrk="1"/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홍희마케팅의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검증된 데이터를 바탕으로 고객분석 영업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A7A96CF1-7CC4-47FD-A607-3F321A690552}" type="parTrans" cxnId="{A625C5EC-7C96-4A28-AB6E-FC8B7B8B5911}">
      <dgm:prSet/>
      <dgm:spPr/>
      <dgm:t>
        <a:bodyPr/>
        <a:lstStyle/>
        <a:p>
          <a:pPr latinLnBrk="1"/>
          <a:endParaRPr lang="ko-KR" altLang="en-US"/>
        </a:p>
      </dgm:t>
    </dgm:pt>
    <dgm:pt modelId="{EF8C86E7-F538-4DD5-887A-8D3A5E4A4437}" type="sibTrans" cxnId="{A625C5EC-7C96-4A28-AB6E-FC8B7B8B5911}">
      <dgm:prSet/>
      <dgm:spPr/>
      <dgm:t>
        <a:bodyPr/>
        <a:lstStyle/>
        <a:p>
          <a:pPr latinLnBrk="1"/>
          <a:endParaRPr lang="ko-KR" altLang="en-US"/>
        </a:p>
      </dgm:t>
    </dgm:pt>
    <dgm:pt modelId="{B1F3F485-99C7-4242-8D12-5D38F22B11C8}">
      <dgm:prSet custT="1"/>
      <dgm:spPr/>
      <dgm:t>
        <a:bodyPr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다년간 구축한 고객리스트를 활용한 적극적인 영업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C8B35740-5912-473A-825F-77CFD8AFD13D}" type="parTrans" cxnId="{834D01E5-D379-460D-887A-11053718E46E}">
      <dgm:prSet/>
      <dgm:spPr/>
      <dgm:t>
        <a:bodyPr/>
        <a:lstStyle/>
        <a:p>
          <a:pPr latinLnBrk="1"/>
          <a:endParaRPr lang="ko-KR" altLang="en-US"/>
        </a:p>
      </dgm:t>
    </dgm:pt>
    <dgm:pt modelId="{CE59D6C7-44BE-4862-8E8A-64A0FFD51B38}" type="sibTrans" cxnId="{834D01E5-D379-460D-887A-11053718E46E}">
      <dgm:prSet/>
      <dgm:spPr/>
      <dgm:t>
        <a:bodyPr/>
        <a:lstStyle/>
        <a:p>
          <a:pPr latinLnBrk="1"/>
          <a:endParaRPr lang="ko-KR" altLang="en-US"/>
        </a:p>
      </dgm:t>
    </dgm:pt>
    <dgm:pt modelId="{5B70E24F-AD70-42FF-BE03-EC9D945A37B6}">
      <dgm:prSet phldrT="[텍스트]" custT="1"/>
      <dgm:spPr/>
      <dgm:t>
        <a:bodyPr anchor="ctr"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체계적인 직원 교육으로 고객감동 실현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매주 월요일 교육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CBD2C5C2-DB91-45F9-914F-B17CDB93C26C}" type="parTrans" cxnId="{C8503542-0A75-4FC7-B777-F2021F46874F}">
      <dgm:prSet/>
      <dgm:spPr/>
      <dgm:t>
        <a:bodyPr/>
        <a:lstStyle/>
        <a:p>
          <a:pPr latinLnBrk="1"/>
          <a:endParaRPr lang="ko-KR" altLang="en-US"/>
        </a:p>
      </dgm:t>
    </dgm:pt>
    <dgm:pt modelId="{7F7049B7-D517-44C2-BF2F-1820EDF9776B}" type="sibTrans" cxnId="{C8503542-0A75-4FC7-B777-F2021F46874F}">
      <dgm:prSet/>
      <dgm:spPr/>
      <dgm:t>
        <a:bodyPr/>
        <a:lstStyle/>
        <a:p>
          <a:pPr latinLnBrk="1"/>
          <a:endParaRPr lang="ko-KR" altLang="en-US"/>
        </a:p>
      </dgm:t>
    </dgm:pt>
    <dgm:pt modelId="{EF7A349D-01E1-400B-9062-64FFC801566F}">
      <dgm:prSet custT="1"/>
      <dgm:spPr/>
      <dgm:t>
        <a:bodyPr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81316AB-8A06-47AC-940F-157923D80D3F}" type="parTrans" cxnId="{22FB4996-ABAC-4548-A1B6-B56D8A9F7297}">
      <dgm:prSet/>
      <dgm:spPr/>
      <dgm:t>
        <a:bodyPr/>
        <a:lstStyle/>
        <a:p>
          <a:pPr latinLnBrk="1"/>
          <a:endParaRPr lang="ko-KR" altLang="en-US"/>
        </a:p>
      </dgm:t>
    </dgm:pt>
    <dgm:pt modelId="{FC0319F5-2491-4AEA-B155-992D42CB61A4}" type="sibTrans" cxnId="{22FB4996-ABAC-4548-A1B6-B56D8A9F7297}">
      <dgm:prSet/>
      <dgm:spPr/>
      <dgm:t>
        <a:bodyPr/>
        <a:lstStyle/>
        <a:p>
          <a:pPr latinLnBrk="1"/>
          <a:endParaRPr lang="ko-KR" altLang="en-US"/>
        </a:p>
      </dgm:t>
    </dgm:pt>
    <dgm:pt modelId="{371333C0-ECC5-47A3-B9DD-D2FFC045F90A}">
      <dgm:prSet phldrT="[텍스트]" custT="1"/>
      <dgm:spPr/>
      <dgm:t>
        <a:bodyPr anchor="ctr"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ED055900-3FA9-487B-AEDE-2D4F235CDC91}" type="parTrans" cxnId="{808291E2-2347-4789-AD6B-F0E25970220B}">
      <dgm:prSet/>
      <dgm:spPr/>
      <dgm:t>
        <a:bodyPr/>
        <a:lstStyle/>
        <a:p>
          <a:pPr latinLnBrk="1"/>
          <a:endParaRPr lang="ko-KR" altLang="en-US"/>
        </a:p>
      </dgm:t>
    </dgm:pt>
    <dgm:pt modelId="{D687B200-9A7A-4B1F-A3DA-32E2ECA63699}" type="sibTrans" cxnId="{808291E2-2347-4789-AD6B-F0E25970220B}">
      <dgm:prSet/>
      <dgm:spPr/>
      <dgm:t>
        <a:bodyPr/>
        <a:lstStyle/>
        <a:p>
          <a:pPr latinLnBrk="1"/>
          <a:endParaRPr lang="ko-KR" altLang="en-US"/>
        </a:p>
      </dgm:t>
    </dgm:pt>
    <dgm:pt modelId="{BA1BAEBE-DA10-4AF4-9323-9EEAEBBCC577}">
      <dgm:prSet phldrT="[텍스트]" custT="1"/>
      <dgm:spPr/>
      <dgm:t>
        <a:bodyPr anchor="ctr"/>
        <a:lstStyle/>
        <a:p>
          <a:pPr latinLnBrk="1"/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내부지원팀은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영업자가 영업하고 있는 지역에 콜 및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데이타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지원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BA8DC013-EBF2-400A-BFF7-4C640A2B6A2F}" type="parTrans" cxnId="{857513F0-9234-4A5D-BC02-E62826B2162E}">
      <dgm:prSet/>
      <dgm:spPr/>
      <dgm:t>
        <a:bodyPr/>
        <a:lstStyle/>
        <a:p>
          <a:pPr latinLnBrk="1"/>
          <a:endParaRPr lang="ko-KR" altLang="en-US"/>
        </a:p>
      </dgm:t>
    </dgm:pt>
    <dgm:pt modelId="{E1BB1096-7B06-40C9-86E3-AC5942017B40}" type="sibTrans" cxnId="{857513F0-9234-4A5D-BC02-E62826B2162E}">
      <dgm:prSet/>
      <dgm:spPr/>
      <dgm:t>
        <a:bodyPr/>
        <a:lstStyle/>
        <a:p>
          <a:pPr latinLnBrk="1"/>
          <a:endParaRPr lang="ko-KR" altLang="en-US"/>
        </a:p>
      </dgm:t>
    </dgm:pt>
    <dgm:pt modelId="{1D4C6A7D-6F08-4769-9CA1-0BE96B9C484D}">
      <dgm:prSet phldrT="[텍스트]" custT="1"/>
      <dgm:spPr/>
      <dgm:t>
        <a:bodyPr anchor="ctr"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F2AE7D1-E6BD-4D34-9FC7-32D6CDDA1AC5}" type="parTrans" cxnId="{DC250130-809B-45B6-AACB-3B0F921B48FA}">
      <dgm:prSet/>
      <dgm:spPr/>
      <dgm:t>
        <a:bodyPr/>
        <a:lstStyle/>
        <a:p>
          <a:pPr latinLnBrk="1"/>
          <a:endParaRPr lang="ko-KR" altLang="en-US"/>
        </a:p>
      </dgm:t>
    </dgm:pt>
    <dgm:pt modelId="{85E2859A-F347-4442-8FAD-575E47B5AE8E}" type="sibTrans" cxnId="{DC250130-809B-45B6-AACB-3B0F921B48FA}">
      <dgm:prSet/>
      <dgm:spPr/>
      <dgm:t>
        <a:bodyPr/>
        <a:lstStyle/>
        <a:p>
          <a:pPr latinLnBrk="1"/>
          <a:endParaRPr lang="ko-KR" altLang="en-US"/>
        </a:p>
      </dgm:t>
    </dgm:pt>
    <dgm:pt modelId="{BA56C2DA-41A4-482C-8AED-A9CC8A8B664E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지역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타겟을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잡은 후 해당지역 수시 방문하여 유대감 형성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A2C8931-7BE1-416E-9E8B-7000BD577F95}" type="parTrans" cxnId="{3AB0030E-0C17-4335-9889-F2D6832F84D3}">
      <dgm:prSet/>
      <dgm:spPr/>
      <dgm:t>
        <a:bodyPr/>
        <a:lstStyle/>
        <a:p>
          <a:pPr latinLnBrk="1"/>
          <a:endParaRPr lang="ko-KR" altLang="en-US"/>
        </a:p>
      </dgm:t>
    </dgm:pt>
    <dgm:pt modelId="{EC75B6AA-9D7A-472D-8AD4-11891DFC65A8}" type="sibTrans" cxnId="{3AB0030E-0C17-4335-9889-F2D6832F84D3}">
      <dgm:prSet/>
      <dgm:spPr/>
      <dgm:t>
        <a:bodyPr/>
        <a:lstStyle/>
        <a:p>
          <a:pPr latinLnBrk="1"/>
          <a:endParaRPr lang="ko-KR" altLang="en-US"/>
        </a:p>
      </dgm:t>
    </dgm:pt>
    <dgm:pt modelId="{CA8D28E9-45C1-4C10-AB3E-B07F6BA788FE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C96EE1F0-C693-4601-B55E-C918A9AFB489}" type="parTrans" cxnId="{FB778BCA-F04C-41A6-8785-40157B1C787A}">
      <dgm:prSet/>
      <dgm:spPr/>
      <dgm:t>
        <a:bodyPr/>
        <a:lstStyle/>
        <a:p>
          <a:pPr latinLnBrk="1"/>
          <a:endParaRPr lang="ko-KR" altLang="en-US"/>
        </a:p>
      </dgm:t>
    </dgm:pt>
    <dgm:pt modelId="{5A2660B1-FD20-4B09-8932-D03954ED664B}" type="sibTrans" cxnId="{FB778BCA-F04C-41A6-8785-40157B1C787A}">
      <dgm:prSet/>
      <dgm:spPr/>
      <dgm:t>
        <a:bodyPr/>
        <a:lstStyle/>
        <a:p>
          <a:pPr latinLnBrk="1"/>
          <a:endParaRPr lang="ko-KR" altLang="en-US"/>
        </a:p>
      </dgm:t>
    </dgm:pt>
    <dgm:pt modelId="{4B2B3C7C-4208-4444-8505-75748FE773B2}">
      <dgm:prSet custT="1"/>
      <dgm:spPr/>
      <dgm:t>
        <a:bodyPr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신규 영업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메뉴얼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작성하여 영업 효율성 극대화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081BD848-ED7D-480B-AC0B-E8989027EF79}" type="parTrans" cxnId="{521C9426-5870-45F9-9377-2039E8FC6485}">
      <dgm:prSet/>
      <dgm:spPr/>
      <dgm:t>
        <a:bodyPr/>
        <a:lstStyle/>
        <a:p>
          <a:pPr latinLnBrk="1"/>
          <a:endParaRPr lang="ko-KR" altLang="en-US"/>
        </a:p>
      </dgm:t>
    </dgm:pt>
    <dgm:pt modelId="{E6A5E5EE-E57F-4563-9AC4-742373834F12}" type="sibTrans" cxnId="{521C9426-5870-45F9-9377-2039E8FC6485}">
      <dgm:prSet/>
      <dgm:spPr/>
      <dgm:t>
        <a:bodyPr/>
        <a:lstStyle/>
        <a:p>
          <a:pPr latinLnBrk="1"/>
          <a:endParaRPr lang="ko-KR" altLang="en-US"/>
        </a:p>
      </dgm:t>
    </dgm:pt>
    <dgm:pt modelId="{9C2D11A8-3F08-493B-9666-D7544A9C013E}">
      <dgm:prSet custT="1"/>
      <dgm:spPr/>
      <dgm:t>
        <a:bodyPr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30EBEC05-CB5F-4304-9528-DE012E96C36D}" type="parTrans" cxnId="{00C63E12-0ED8-41CE-984B-E000D535D6E6}">
      <dgm:prSet/>
      <dgm:spPr/>
      <dgm:t>
        <a:bodyPr/>
        <a:lstStyle/>
        <a:p>
          <a:pPr latinLnBrk="1"/>
          <a:endParaRPr lang="ko-KR" altLang="en-US"/>
        </a:p>
      </dgm:t>
    </dgm:pt>
    <dgm:pt modelId="{6EA0EFBF-275F-4117-916C-3922F18965DC}" type="sibTrans" cxnId="{00C63E12-0ED8-41CE-984B-E000D535D6E6}">
      <dgm:prSet/>
      <dgm:spPr/>
      <dgm:t>
        <a:bodyPr/>
        <a:lstStyle/>
        <a:p>
          <a:pPr latinLnBrk="1"/>
          <a:endParaRPr lang="ko-KR" altLang="en-US"/>
        </a:p>
      </dgm:t>
    </dgm:pt>
    <dgm:pt modelId="{14CD3097-B800-4704-A078-4FAB66847DE6}">
      <dgm:prSet custT="1"/>
      <dgm:spPr/>
      <dgm:t>
        <a:bodyPr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타사와의 차별성을 분석하여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데이타을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통해 맞춤형 영업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6F36308E-8D56-4C93-9A1D-03F3ADCD3D53}" type="parTrans" cxnId="{892ED2F0-CD47-46B2-8457-71D79065B63F}">
      <dgm:prSet/>
      <dgm:spPr/>
      <dgm:t>
        <a:bodyPr/>
        <a:lstStyle/>
        <a:p>
          <a:pPr latinLnBrk="1"/>
          <a:endParaRPr lang="ko-KR" altLang="en-US"/>
        </a:p>
      </dgm:t>
    </dgm:pt>
    <dgm:pt modelId="{A7D9FC00-EB07-40E3-B3A0-0D499DD24EDF}" type="sibTrans" cxnId="{892ED2F0-CD47-46B2-8457-71D79065B63F}">
      <dgm:prSet/>
      <dgm:spPr/>
      <dgm:t>
        <a:bodyPr/>
        <a:lstStyle/>
        <a:p>
          <a:pPr latinLnBrk="1"/>
          <a:endParaRPr lang="ko-KR" altLang="en-US"/>
        </a:p>
      </dgm:t>
    </dgm:pt>
    <dgm:pt modelId="{03356C6B-8466-46A7-B75C-94846A0A6D3B}">
      <dgm:prSet custT="1"/>
      <dgm:spPr/>
      <dgm:t>
        <a:bodyPr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814BBC97-F21B-4401-B25A-731CC40703AC}" type="parTrans" cxnId="{058074BC-78F8-4EFA-B23D-49E4CFF44D91}">
      <dgm:prSet/>
      <dgm:spPr/>
      <dgm:t>
        <a:bodyPr/>
        <a:lstStyle/>
        <a:p>
          <a:pPr latinLnBrk="1"/>
          <a:endParaRPr lang="ko-KR" altLang="en-US"/>
        </a:p>
      </dgm:t>
    </dgm:pt>
    <dgm:pt modelId="{5317A0CE-0390-40C6-A0CB-70EAD47D431D}" type="sibTrans" cxnId="{058074BC-78F8-4EFA-B23D-49E4CFF44D91}">
      <dgm:prSet/>
      <dgm:spPr/>
      <dgm:t>
        <a:bodyPr/>
        <a:lstStyle/>
        <a:p>
          <a:pPr latinLnBrk="1"/>
          <a:endParaRPr lang="ko-KR" altLang="en-US"/>
        </a:p>
      </dgm:t>
    </dgm:pt>
    <dgm:pt modelId="{A02360A5-532E-4782-9817-C36C63823ADB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자체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전단지를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적극 활용하여 누수고객 확보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33E6793-18C3-4ED2-9B00-FBE2E7E25DFB}" type="parTrans" cxnId="{7E467994-A6BC-4596-B97D-D8DD494905E0}">
      <dgm:prSet/>
      <dgm:spPr/>
      <dgm:t>
        <a:bodyPr/>
        <a:lstStyle/>
        <a:p>
          <a:pPr latinLnBrk="1"/>
          <a:endParaRPr lang="ko-KR" altLang="en-US"/>
        </a:p>
      </dgm:t>
    </dgm:pt>
    <dgm:pt modelId="{E019F131-7571-468F-AE6B-C7E1975440C6}" type="sibTrans" cxnId="{7E467994-A6BC-4596-B97D-D8DD494905E0}">
      <dgm:prSet/>
      <dgm:spPr/>
      <dgm:t>
        <a:bodyPr/>
        <a:lstStyle/>
        <a:p>
          <a:pPr latinLnBrk="1"/>
          <a:endParaRPr lang="ko-KR" altLang="en-US"/>
        </a:p>
      </dgm:t>
    </dgm:pt>
    <dgm:pt modelId="{DC74FBB0-ECFD-4611-B95C-8EF79BA05E67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54B3E399-9A23-47CB-9F53-2CFC0817ACDA}" type="parTrans" cxnId="{E2EB49E6-4F7F-42D1-AFA8-76B037D5799F}">
      <dgm:prSet/>
      <dgm:spPr/>
      <dgm:t>
        <a:bodyPr/>
        <a:lstStyle/>
        <a:p>
          <a:pPr latinLnBrk="1"/>
          <a:endParaRPr lang="ko-KR" altLang="en-US"/>
        </a:p>
      </dgm:t>
    </dgm:pt>
    <dgm:pt modelId="{C72E81C4-2912-4000-AE97-0093B96FF038}" type="sibTrans" cxnId="{E2EB49E6-4F7F-42D1-AFA8-76B037D5799F}">
      <dgm:prSet/>
      <dgm:spPr/>
      <dgm:t>
        <a:bodyPr/>
        <a:lstStyle/>
        <a:p>
          <a:pPr latinLnBrk="1"/>
          <a:endParaRPr lang="ko-KR" altLang="en-US"/>
        </a:p>
      </dgm:t>
    </dgm:pt>
    <dgm:pt modelId="{063BD123-F605-40A8-A0A3-05BA13D6AC95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계약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성사시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영업자가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해줄수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있는 관련된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모든일을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알려주고 처리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후소개를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유도하여 가망고객 확보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984CA4FD-04B9-4895-B3B4-714C767E90E6}" type="parTrans" cxnId="{A2D0275A-145E-48E0-89DF-5E41728A010D}">
      <dgm:prSet/>
      <dgm:spPr/>
    </dgm:pt>
    <dgm:pt modelId="{C7D0AC8F-E74B-47BF-9CEE-64A2722CA868}" type="sibTrans" cxnId="{A2D0275A-145E-48E0-89DF-5E41728A010D}">
      <dgm:prSet/>
      <dgm:spPr/>
    </dgm:pt>
    <dgm:pt modelId="{41E5DB56-A276-4D54-B657-CB3EB49C2B1D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B8E5EE83-FF1A-4240-A287-10A2A04ACFE1}" type="parTrans" cxnId="{E5D8E6C3-3141-4005-922A-4D804D20D0D7}">
      <dgm:prSet/>
      <dgm:spPr/>
    </dgm:pt>
    <dgm:pt modelId="{B6E72024-288F-4CF7-AE9F-8440E2532B9F}" type="sibTrans" cxnId="{E5D8E6C3-3141-4005-922A-4D804D20D0D7}">
      <dgm:prSet/>
      <dgm:spPr/>
    </dgm:pt>
    <dgm:pt modelId="{A0384A32-61AB-4F15-AA3E-4D96233DAF55}">
      <dgm:prSet phldrT="[텍스트]" custT="1"/>
      <dgm:spPr/>
      <dgm:t>
        <a:bodyPr anchor="ctr"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영업 지역 내용을 직원간 공유하여 영업 진행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EED9221D-CFBA-4C17-9189-639D90FB987E}" type="parTrans" cxnId="{85067613-BF07-45F6-A185-598A3D8FF43C}">
      <dgm:prSet/>
      <dgm:spPr/>
    </dgm:pt>
    <dgm:pt modelId="{9BA1D602-0120-4DD7-A81B-A72C86051C57}" type="sibTrans" cxnId="{85067613-BF07-45F6-A185-598A3D8FF43C}">
      <dgm:prSet/>
      <dgm:spPr/>
    </dgm:pt>
    <dgm:pt modelId="{F014C65A-55A9-472B-80E9-14ADB806C36A}">
      <dgm:prSet phldrT="[텍스트]" custT="1"/>
      <dgm:spPr/>
      <dgm:t>
        <a:bodyPr anchor="ctr"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64B65856-3AF4-417B-B22F-ACFE9D96424A}" type="parTrans" cxnId="{CF5CCB4A-9F49-49F4-8302-6750273A5938}">
      <dgm:prSet/>
      <dgm:spPr/>
    </dgm:pt>
    <dgm:pt modelId="{BA90EB23-7637-4DE5-84F0-EA0E78E0D6E7}" type="sibTrans" cxnId="{CF5CCB4A-9F49-49F4-8302-6750273A5938}">
      <dgm:prSet/>
      <dgm:spPr/>
    </dgm:pt>
    <dgm:pt modelId="{BB73430C-A80C-4E4D-AA91-1C08940B2B8D}" type="pres">
      <dgm:prSet presAssocID="{87749509-B940-4956-A8E8-B98DE9E596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95552D-20C4-4151-AE49-DF917269EE4E}" type="pres">
      <dgm:prSet presAssocID="{38B58E3B-D039-46C0-B841-C99F4C55D8D1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7365B0A9-CDE2-4879-B1CF-211E75CE2F60}" type="pres">
      <dgm:prSet presAssocID="{38B58E3B-D039-46C0-B841-C99F4C55D8D1}" presName="parTx" presStyleLbl="alignNode1" presStyleIdx="0" presStyleCnt="3" custLinFactNeighborX="-103" custLinFactNeighborY="-56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D11C8E-B940-4F65-AE18-D0CA16F036ED}" type="pres">
      <dgm:prSet presAssocID="{38B58E3B-D039-46C0-B841-C99F4C55D8D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ACFF54D-F675-4FED-B71D-50A5778ACED6}" type="pres">
      <dgm:prSet presAssocID="{A4FC143B-B55B-44EA-B116-39E71D0463C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39065036-5256-4124-AEDB-02E497A4D60E}" type="pres">
      <dgm:prSet presAssocID="{17C3B690-5131-49EC-9708-AADCF9BF65CC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0CD6A30F-FB88-4DA8-9D85-E0CA087A6D45}" type="pres">
      <dgm:prSet presAssocID="{17C3B690-5131-49EC-9708-AADCF9BF65C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2F4A38-B720-4472-934E-D6B15CA5B536}" type="pres">
      <dgm:prSet presAssocID="{17C3B690-5131-49EC-9708-AADCF9BF65CC}" presName="desTx" presStyleLbl="alignAccFollowNode1" presStyleIdx="1" presStyleCnt="3" custScale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367DF4D-E184-419F-B975-5DD1783655AA}" type="pres">
      <dgm:prSet presAssocID="{19513B7C-3699-44A3-B012-868E0631BEF0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419A9BB2-45E7-498A-B09C-C6BF7ACB0C24}" type="pres">
      <dgm:prSet presAssocID="{AB14D334-AD16-46F4-BB54-875638A72E5F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025BBFBF-67F7-4B97-9CA6-E828C3662681}" type="pres">
      <dgm:prSet presAssocID="{AB14D334-AD16-46F4-BB54-875638A72E5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FB9C3C-16AD-4715-B890-02646F18899C}" type="pres">
      <dgm:prSet presAssocID="{AB14D334-AD16-46F4-BB54-875638A72E5F}" presName="desTx" presStyleLbl="alignAccFollowNode1" presStyleIdx="2" presStyleCnt="3" custLinFactNeighborX="2668" custLinFactNeighborY="537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6728BAF-79F9-41AB-BA48-B6C4E1AA8C67}" type="presOf" srcId="{A0384A32-61AB-4F15-AA3E-4D96233DAF55}" destId="{D1FB9C3C-16AD-4715-B890-02646F18899C}" srcOrd="0" destOrd="6" presId="urn:microsoft.com/office/officeart/2005/8/layout/hList1"/>
    <dgm:cxn modelId="{A2D0275A-145E-48E0-89DF-5E41728A010D}" srcId="{38B58E3B-D039-46C0-B841-C99F4C55D8D1}" destId="{063BD123-F605-40A8-A0A3-05BA13D6AC95}" srcOrd="6" destOrd="0" parTransId="{984CA4FD-04B9-4895-B3B4-714C767E90E6}" sibTransId="{C7D0AC8F-E74B-47BF-9CEE-64A2722CA868}"/>
    <dgm:cxn modelId="{DC78B949-BE63-4820-9D9E-2A1644A233A3}" type="presOf" srcId="{38B58E3B-D039-46C0-B841-C99F4C55D8D1}" destId="{7365B0A9-CDE2-4879-B1CF-211E75CE2F60}" srcOrd="0" destOrd="0" presId="urn:microsoft.com/office/officeart/2005/8/layout/hList1"/>
    <dgm:cxn modelId="{A6DFA4B9-BD92-4338-9BDC-17E3640E3C14}" type="presOf" srcId="{CA8D28E9-45C1-4C10-AB3E-B07F6BA788FE}" destId="{35D11C8E-B940-4F65-AE18-D0CA16F036ED}" srcOrd="0" destOrd="1" presId="urn:microsoft.com/office/officeart/2005/8/layout/hList1"/>
    <dgm:cxn modelId="{C8503542-0A75-4FC7-B777-F2021F46874F}" srcId="{AB14D334-AD16-46F4-BB54-875638A72E5F}" destId="{5B70E24F-AD70-42FF-BE03-EC9D945A37B6}" srcOrd="2" destOrd="0" parTransId="{CBD2C5C2-DB91-45F9-914F-B17CDB93C26C}" sibTransId="{7F7049B7-D517-44C2-BF2F-1820EDF9776B}"/>
    <dgm:cxn modelId="{A625C5EC-7C96-4A28-AB6E-FC8B7B8B5911}" srcId="{17C3B690-5131-49EC-9708-AADCF9BF65CC}" destId="{5FAC8441-ABC3-4839-BDA2-C4E65DCB127A}" srcOrd="0" destOrd="0" parTransId="{A7A96CF1-7CC4-47FD-A607-3F321A690552}" sibTransId="{EF8C86E7-F538-4DD5-887A-8D3A5E4A4437}"/>
    <dgm:cxn modelId="{D48E40EB-9C46-40DA-8078-ADDF40AC5617}" type="presOf" srcId="{A02360A5-532E-4782-9817-C36C63823ADB}" destId="{35D11C8E-B940-4F65-AE18-D0CA16F036ED}" srcOrd="0" destOrd="4" presId="urn:microsoft.com/office/officeart/2005/8/layout/hList1"/>
    <dgm:cxn modelId="{22FB4996-ABAC-4548-A1B6-B56D8A9F7297}" srcId="{17C3B690-5131-49EC-9708-AADCF9BF65CC}" destId="{EF7A349D-01E1-400B-9062-64FFC801566F}" srcOrd="1" destOrd="0" parTransId="{181316AB-8A06-47AC-940F-157923D80D3F}" sibTransId="{FC0319F5-2491-4AEA-B155-992D42CB61A4}"/>
    <dgm:cxn modelId="{FC8DF950-C7FC-4F16-853C-D69293BCE6A5}" type="presOf" srcId="{9C2D11A8-3F08-493B-9666-D7544A9C013E}" destId="{E12F4A38-B720-4472-934E-D6B15CA5B536}" srcOrd="0" destOrd="3" presId="urn:microsoft.com/office/officeart/2005/8/layout/hList1"/>
    <dgm:cxn modelId="{FB778BCA-F04C-41A6-8785-40157B1C787A}" srcId="{38B58E3B-D039-46C0-B841-C99F4C55D8D1}" destId="{CA8D28E9-45C1-4C10-AB3E-B07F6BA788FE}" srcOrd="1" destOrd="0" parTransId="{C96EE1F0-C693-4601-B55E-C918A9AFB489}" sibTransId="{5A2660B1-FD20-4B09-8932-D03954ED664B}"/>
    <dgm:cxn modelId="{EC3060C2-673B-479F-AF29-DFC91985F1F2}" srcId="{AB14D334-AD16-46F4-BB54-875638A72E5F}" destId="{6C688020-2B7E-4A86-9691-9D15484E279E}" srcOrd="0" destOrd="0" parTransId="{92D5F81F-518B-4511-9C9F-312BEC4F1827}" sibTransId="{6DD24468-783A-478E-AE47-E5C827D51BAD}"/>
    <dgm:cxn modelId="{503D405B-C3E3-4E7C-A058-D9BFB48D66FE}" type="presOf" srcId="{371333C0-ECC5-47A3-B9DD-D2FFC045F90A}" destId="{D1FB9C3C-16AD-4715-B890-02646F18899C}" srcOrd="0" destOrd="1" presId="urn:microsoft.com/office/officeart/2005/8/layout/hList1"/>
    <dgm:cxn modelId="{058074BC-78F8-4EFA-B23D-49E4CFF44D91}" srcId="{17C3B690-5131-49EC-9708-AADCF9BF65CC}" destId="{03356C6B-8466-46A7-B75C-94846A0A6D3B}" srcOrd="5" destOrd="0" parTransId="{814BBC97-F21B-4401-B25A-731CC40703AC}" sibTransId="{5317A0CE-0390-40C6-A0CB-70EAD47D431D}"/>
    <dgm:cxn modelId="{808291E2-2347-4789-AD6B-F0E25970220B}" srcId="{AB14D334-AD16-46F4-BB54-875638A72E5F}" destId="{371333C0-ECC5-47A3-B9DD-D2FFC045F90A}" srcOrd="1" destOrd="0" parTransId="{ED055900-3FA9-487B-AEDE-2D4F235CDC91}" sibTransId="{D687B200-9A7A-4B1F-A3DA-32E2ECA63699}"/>
    <dgm:cxn modelId="{59FA20DB-D1AB-4AA7-8828-D46C5F5E0EDF}" type="presOf" srcId="{6C688020-2B7E-4A86-9691-9D15484E279E}" destId="{D1FB9C3C-16AD-4715-B890-02646F18899C}" srcOrd="0" destOrd="0" presId="urn:microsoft.com/office/officeart/2005/8/layout/hList1"/>
    <dgm:cxn modelId="{521C9426-5870-45F9-9377-2039E8FC6485}" srcId="{17C3B690-5131-49EC-9708-AADCF9BF65CC}" destId="{4B2B3C7C-4208-4444-8505-75748FE773B2}" srcOrd="4" destOrd="0" parTransId="{081BD848-ED7D-480B-AC0B-E8989027EF79}" sibTransId="{E6A5E5EE-E57F-4563-9AC4-742373834F12}"/>
    <dgm:cxn modelId="{790F3E33-2C5C-41B4-A236-586374F8F9E0}" type="presOf" srcId="{41E5DB56-A276-4D54-B657-CB3EB49C2B1D}" destId="{35D11C8E-B940-4F65-AE18-D0CA16F036ED}" srcOrd="0" destOrd="5" presId="urn:microsoft.com/office/officeart/2005/8/layout/hList1"/>
    <dgm:cxn modelId="{B21C399C-21AA-4FD0-B03C-7109984BEB92}" type="presOf" srcId="{5B70E24F-AD70-42FF-BE03-EC9D945A37B6}" destId="{D1FB9C3C-16AD-4715-B890-02646F18899C}" srcOrd="0" destOrd="2" presId="urn:microsoft.com/office/officeart/2005/8/layout/hList1"/>
    <dgm:cxn modelId="{892ED2F0-CD47-46B2-8457-71D79065B63F}" srcId="{17C3B690-5131-49EC-9708-AADCF9BF65CC}" destId="{14CD3097-B800-4704-A078-4FAB66847DE6}" srcOrd="6" destOrd="0" parTransId="{6F36308E-8D56-4C93-9A1D-03F3ADCD3D53}" sibTransId="{A7D9FC00-EB07-40E3-B3A0-0D499DD24EDF}"/>
    <dgm:cxn modelId="{C8A1C644-5DB2-45FC-9BB6-D269FCC34B8A}" type="presOf" srcId="{F014C65A-55A9-472B-80E9-14ADB806C36A}" destId="{D1FB9C3C-16AD-4715-B890-02646F18899C}" srcOrd="0" destOrd="5" presId="urn:microsoft.com/office/officeart/2005/8/layout/hList1"/>
    <dgm:cxn modelId="{1E5B185C-D5D7-49F9-98A8-92B1AD2BDE34}" type="presOf" srcId="{BA56C2DA-41A4-482C-8AED-A9CC8A8B664E}" destId="{35D11C8E-B940-4F65-AE18-D0CA16F036ED}" srcOrd="0" destOrd="2" presId="urn:microsoft.com/office/officeart/2005/8/layout/hList1"/>
    <dgm:cxn modelId="{0D350C16-BC09-4D1B-9A6F-F6FBDED7C61F}" srcId="{87749509-B940-4956-A8E8-B98DE9E59646}" destId="{AB14D334-AD16-46F4-BB54-875638A72E5F}" srcOrd="2" destOrd="0" parTransId="{5D2DED70-B610-4A3A-98D9-6E1548830D37}" sibTransId="{FA4AD446-A8C8-44FC-A2C5-9D3185A96ED8}"/>
    <dgm:cxn modelId="{87419A59-E203-4369-8D5D-BD7D16FDC10F}" type="presOf" srcId="{B1F3F485-99C7-4242-8D12-5D38F22B11C8}" destId="{E12F4A38-B720-4472-934E-D6B15CA5B536}" srcOrd="0" destOrd="2" presId="urn:microsoft.com/office/officeart/2005/8/layout/hList1"/>
    <dgm:cxn modelId="{DC250130-809B-45B6-AACB-3B0F921B48FA}" srcId="{AB14D334-AD16-46F4-BB54-875638A72E5F}" destId="{1D4C6A7D-6F08-4769-9CA1-0BE96B9C484D}" srcOrd="3" destOrd="0" parTransId="{1F2AE7D1-E6BD-4D34-9FC7-32D6CDDA1AC5}" sibTransId="{85E2859A-F347-4442-8FAD-575E47B5AE8E}"/>
    <dgm:cxn modelId="{E5D8E6C3-3141-4005-922A-4D804D20D0D7}" srcId="{38B58E3B-D039-46C0-B841-C99F4C55D8D1}" destId="{41E5DB56-A276-4D54-B657-CB3EB49C2B1D}" srcOrd="5" destOrd="0" parTransId="{B8E5EE83-FF1A-4240-A287-10A2A04ACFE1}" sibTransId="{B6E72024-288F-4CF7-AE9F-8440E2532B9F}"/>
    <dgm:cxn modelId="{CEFCF5A5-30E8-484F-873E-9C0DD1CF4054}" type="presOf" srcId="{4B2B3C7C-4208-4444-8505-75748FE773B2}" destId="{E12F4A38-B720-4472-934E-D6B15CA5B536}" srcOrd="0" destOrd="4" presId="urn:microsoft.com/office/officeart/2005/8/layout/hList1"/>
    <dgm:cxn modelId="{6D263D22-BCFF-4D43-9B97-12F5EF027D8E}" type="presOf" srcId="{87749509-B940-4956-A8E8-B98DE9E59646}" destId="{BB73430C-A80C-4E4D-AA91-1C08940B2B8D}" srcOrd="0" destOrd="0" presId="urn:microsoft.com/office/officeart/2005/8/layout/hList1"/>
    <dgm:cxn modelId="{24D89A23-2D94-48C3-9DF9-97374491613A}" srcId="{87749509-B940-4956-A8E8-B98DE9E59646}" destId="{38B58E3B-D039-46C0-B841-C99F4C55D8D1}" srcOrd="0" destOrd="0" parTransId="{C709917B-2C7D-4634-A27C-F0529EA7D9E7}" sibTransId="{A4FC143B-B55B-44EA-B116-39E71D0463CD}"/>
    <dgm:cxn modelId="{6D40BDE9-B0C5-4D75-A033-086F9CA4A996}" type="presOf" srcId="{17C3B690-5131-49EC-9708-AADCF9BF65CC}" destId="{0CD6A30F-FB88-4DA8-9D85-E0CA087A6D45}" srcOrd="0" destOrd="0" presId="urn:microsoft.com/office/officeart/2005/8/layout/hList1"/>
    <dgm:cxn modelId="{CF5CCB4A-9F49-49F4-8302-6750273A5938}" srcId="{AB14D334-AD16-46F4-BB54-875638A72E5F}" destId="{F014C65A-55A9-472B-80E9-14ADB806C36A}" srcOrd="5" destOrd="0" parTransId="{64B65856-3AF4-417B-B22F-ACFE9D96424A}" sibTransId="{BA90EB23-7637-4DE5-84F0-EA0E78E0D6E7}"/>
    <dgm:cxn modelId="{857513F0-9234-4A5D-BC02-E62826B2162E}" srcId="{AB14D334-AD16-46F4-BB54-875638A72E5F}" destId="{BA1BAEBE-DA10-4AF4-9323-9EEAEBBCC577}" srcOrd="4" destOrd="0" parTransId="{BA8DC013-EBF2-400A-BFF7-4C640A2B6A2F}" sibTransId="{E1BB1096-7B06-40C9-86E3-AC5942017B40}"/>
    <dgm:cxn modelId="{1FB4A276-A97E-466A-9096-F48685D64E8F}" type="presOf" srcId="{1D4C6A7D-6F08-4769-9CA1-0BE96B9C484D}" destId="{D1FB9C3C-16AD-4715-B890-02646F18899C}" srcOrd="0" destOrd="3" presId="urn:microsoft.com/office/officeart/2005/8/layout/hList1"/>
    <dgm:cxn modelId="{B8A19FF2-2170-47FD-9511-6436D1A6141D}" type="presOf" srcId="{AB14D334-AD16-46F4-BB54-875638A72E5F}" destId="{025BBFBF-67F7-4B97-9CA6-E828C3662681}" srcOrd="0" destOrd="0" presId="urn:microsoft.com/office/officeart/2005/8/layout/hList1"/>
    <dgm:cxn modelId="{00C63E12-0ED8-41CE-984B-E000D535D6E6}" srcId="{17C3B690-5131-49EC-9708-AADCF9BF65CC}" destId="{9C2D11A8-3F08-493B-9666-D7544A9C013E}" srcOrd="3" destOrd="0" parTransId="{30EBEC05-CB5F-4304-9528-DE012E96C36D}" sibTransId="{6EA0EFBF-275F-4117-916C-3922F18965DC}"/>
    <dgm:cxn modelId="{A6BA9D75-B19B-4D18-98B5-9A7C1450AB28}" type="presOf" srcId="{EF7A349D-01E1-400B-9062-64FFC801566F}" destId="{E12F4A38-B720-4472-934E-D6B15CA5B536}" srcOrd="0" destOrd="1" presId="urn:microsoft.com/office/officeart/2005/8/layout/hList1"/>
    <dgm:cxn modelId="{ECC7C444-F05F-49FC-AF9F-9B38D3886E29}" type="presOf" srcId="{063BD123-F605-40A8-A0A3-05BA13D6AC95}" destId="{35D11C8E-B940-4F65-AE18-D0CA16F036ED}" srcOrd="0" destOrd="6" presId="urn:microsoft.com/office/officeart/2005/8/layout/hList1"/>
    <dgm:cxn modelId="{3E59292B-BF96-47ED-A53D-9DCE67309F19}" type="presOf" srcId="{14CD3097-B800-4704-A078-4FAB66847DE6}" destId="{E12F4A38-B720-4472-934E-D6B15CA5B536}" srcOrd="0" destOrd="6" presId="urn:microsoft.com/office/officeart/2005/8/layout/hList1"/>
    <dgm:cxn modelId="{69C4E506-BAFA-4B6F-8F32-0B560DE9C4F2}" type="presOf" srcId="{03356C6B-8466-46A7-B75C-94846A0A6D3B}" destId="{E12F4A38-B720-4472-934E-D6B15CA5B536}" srcOrd="0" destOrd="5" presId="urn:microsoft.com/office/officeart/2005/8/layout/hList1"/>
    <dgm:cxn modelId="{7E467994-A6BC-4596-B97D-D8DD494905E0}" srcId="{38B58E3B-D039-46C0-B841-C99F4C55D8D1}" destId="{A02360A5-532E-4782-9817-C36C63823ADB}" srcOrd="4" destOrd="0" parTransId="{133E6793-18C3-4ED2-9B00-FBE2E7E25DFB}" sibTransId="{E019F131-7571-468F-AE6B-C7E1975440C6}"/>
    <dgm:cxn modelId="{DC54C53F-1B57-40B0-BCF7-0C64CC824A35}" type="presOf" srcId="{DC74FBB0-ECFD-4611-B95C-8EF79BA05E67}" destId="{35D11C8E-B940-4F65-AE18-D0CA16F036ED}" srcOrd="0" destOrd="3" presId="urn:microsoft.com/office/officeart/2005/8/layout/hList1"/>
    <dgm:cxn modelId="{8A93210B-8671-4416-AD08-BC260F76E184}" type="presOf" srcId="{BA1BAEBE-DA10-4AF4-9323-9EEAEBBCC577}" destId="{D1FB9C3C-16AD-4715-B890-02646F18899C}" srcOrd="0" destOrd="4" presId="urn:microsoft.com/office/officeart/2005/8/layout/hList1"/>
    <dgm:cxn modelId="{3AB0030E-0C17-4335-9889-F2D6832F84D3}" srcId="{38B58E3B-D039-46C0-B841-C99F4C55D8D1}" destId="{BA56C2DA-41A4-482C-8AED-A9CC8A8B664E}" srcOrd="2" destOrd="0" parTransId="{1A2C8931-7BE1-416E-9E8B-7000BD577F95}" sibTransId="{EC75B6AA-9D7A-472D-8AD4-11891DFC65A8}"/>
    <dgm:cxn modelId="{85067613-BF07-45F6-A185-598A3D8FF43C}" srcId="{AB14D334-AD16-46F4-BB54-875638A72E5F}" destId="{A0384A32-61AB-4F15-AA3E-4D96233DAF55}" srcOrd="6" destOrd="0" parTransId="{EED9221D-CFBA-4C17-9189-639D90FB987E}" sibTransId="{9BA1D602-0120-4DD7-A81B-A72C86051C57}"/>
    <dgm:cxn modelId="{B99B7C10-44B7-46E6-961B-240CD568AB18}" srcId="{38B58E3B-D039-46C0-B841-C99F4C55D8D1}" destId="{C4B41936-4F97-4BB8-A26B-247F8BFCB00C}" srcOrd="0" destOrd="0" parTransId="{B710C687-BA68-4FF0-B0DE-3A0F2976507B}" sibTransId="{5EE88EC3-3A27-40F5-90CB-FCD62260C3AE}"/>
    <dgm:cxn modelId="{E2EB49E6-4F7F-42D1-AFA8-76B037D5799F}" srcId="{38B58E3B-D039-46C0-B841-C99F4C55D8D1}" destId="{DC74FBB0-ECFD-4611-B95C-8EF79BA05E67}" srcOrd="3" destOrd="0" parTransId="{54B3E399-9A23-47CB-9F53-2CFC0817ACDA}" sibTransId="{C72E81C4-2912-4000-AE97-0093B96FF038}"/>
    <dgm:cxn modelId="{834D01E5-D379-460D-887A-11053718E46E}" srcId="{17C3B690-5131-49EC-9708-AADCF9BF65CC}" destId="{B1F3F485-99C7-4242-8D12-5D38F22B11C8}" srcOrd="2" destOrd="0" parTransId="{C8B35740-5912-473A-825F-77CFD8AFD13D}" sibTransId="{CE59D6C7-44BE-4862-8E8A-64A0FFD51B38}"/>
    <dgm:cxn modelId="{168950EC-972B-4F97-84F2-D9BFF5A4A858}" srcId="{87749509-B940-4956-A8E8-B98DE9E59646}" destId="{17C3B690-5131-49EC-9708-AADCF9BF65CC}" srcOrd="1" destOrd="0" parTransId="{E4AE0048-6324-42F8-B8D5-F255112E4AB4}" sibTransId="{19513B7C-3699-44A3-B012-868E0631BEF0}"/>
    <dgm:cxn modelId="{8765FF65-98E0-463F-A1F4-F46A8834936C}" type="presOf" srcId="{5FAC8441-ABC3-4839-BDA2-C4E65DCB127A}" destId="{E12F4A38-B720-4472-934E-D6B15CA5B536}" srcOrd="0" destOrd="0" presId="urn:microsoft.com/office/officeart/2005/8/layout/hList1"/>
    <dgm:cxn modelId="{183B2582-AA93-4BF8-A354-A665129F2696}" type="presOf" srcId="{C4B41936-4F97-4BB8-A26B-247F8BFCB00C}" destId="{35D11C8E-B940-4F65-AE18-D0CA16F036ED}" srcOrd="0" destOrd="0" presId="urn:microsoft.com/office/officeart/2005/8/layout/hList1"/>
    <dgm:cxn modelId="{D305295D-26AC-4A89-AB70-7DEEBE51A590}" type="presParOf" srcId="{BB73430C-A80C-4E4D-AA91-1C08940B2B8D}" destId="{7695552D-20C4-4151-AE49-DF917269EE4E}" srcOrd="0" destOrd="0" presId="urn:microsoft.com/office/officeart/2005/8/layout/hList1"/>
    <dgm:cxn modelId="{5FA8BB65-2D3C-41B4-B80B-9069BC448B2C}" type="presParOf" srcId="{7695552D-20C4-4151-AE49-DF917269EE4E}" destId="{7365B0A9-CDE2-4879-B1CF-211E75CE2F60}" srcOrd="0" destOrd="0" presId="urn:microsoft.com/office/officeart/2005/8/layout/hList1"/>
    <dgm:cxn modelId="{9A227F17-74D4-4820-B163-07F5CE2A8A9C}" type="presParOf" srcId="{7695552D-20C4-4151-AE49-DF917269EE4E}" destId="{35D11C8E-B940-4F65-AE18-D0CA16F036ED}" srcOrd="1" destOrd="0" presId="urn:microsoft.com/office/officeart/2005/8/layout/hList1"/>
    <dgm:cxn modelId="{FE6C15A2-AAF9-4489-B494-54076BB6897B}" type="presParOf" srcId="{BB73430C-A80C-4E4D-AA91-1C08940B2B8D}" destId="{0ACFF54D-F675-4FED-B71D-50A5778ACED6}" srcOrd="1" destOrd="0" presId="urn:microsoft.com/office/officeart/2005/8/layout/hList1"/>
    <dgm:cxn modelId="{4E4CD4B3-54A6-40C3-9AC6-D855FBDC631A}" type="presParOf" srcId="{BB73430C-A80C-4E4D-AA91-1C08940B2B8D}" destId="{39065036-5256-4124-AEDB-02E497A4D60E}" srcOrd="2" destOrd="0" presId="urn:microsoft.com/office/officeart/2005/8/layout/hList1"/>
    <dgm:cxn modelId="{9D3D47DD-BC1C-4D5E-8981-8793171AF5E5}" type="presParOf" srcId="{39065036-5256-4124-AEDB-02E497A4D60E}" destId="{0CD6A30F-FB88-4DA8-9D85-E0CA087A6D45}" srcOrd="0" destOrd="0" presId="urn:microsoft.com/office/officeart/2005/8/layout/hList1"/>
    <dgm:cxn modelId="{7819C51C-49E6-4A28-97B8-1E8E712AFF81}" type="presParOf" srcId="{39065036-5256-4124-AEDB-02E497A4D60E}" destId="{E12F4A38-B720-4472-934E-D6B15CA5B536}" srcOrd="1" destOrd="0" presId="urn:microsoft.com/office/officeart/2005/8/layout/hList1"/>
    <dgm:cxn modelId="{28BAF9FD-F16D-45B9-B86A-287D02639F37}" type="presParOf" srcId="{BB73430C-A80C-4E4D-AA91-1C08940B2B8D}" destId="{8367DF4D-E184-419F-B975-5DD1783655AA}" srcOrd="3" destOrd="0" presId="urn:microsoft.com/office/officeart/2005/8/layout/hList1"/>
    <dgm:cxn modelId="{7E34EF44-E977-4AAE-9400-08512F92B129}" type="presParOf" srcId="{BB73430C-A80C-4E4D-AA91-1C08940B2B8D}" destId="{419A9BB2-45E7-498A-B09C-C6BF7ACB0C24}" srcOrd="4" destOrd="0" presId="urn:microsoft.com/office/officeart/2005/8/layout/hList1"/>
    <dgm:cxn modelId="{F4A24078-193A-4EB7-86DF-ACE1C0129976}" type="presParOf" srcId="{419A9BB2-45E7-498A-B09C-C6BF7ACB0C24}" destId="{025BBFBF-67F7-4B97-9CA6-E828C3662681}" srcOrd="0" destOrd="0" presId="urn:microsoft.com/office/officeart/2005/8/layout/hList1"/>
    <dgm:cxn modelId="{BC349B39-527E-4BA8-A2E0-44E52250B115}" type="presParOf" srcId="{419A9BB2-45E7-498A-B09C-C6BF7ACB0C24}" destId="{D1FB9C3C-16AD-4715-B890-02646F18899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65B0A9-CDE2-4879-B1CF-211E75CE2F60}">
      <dsp:nvSpPr>
        <dsp:cNvPr id="0" name=""/>
        <dsp:cNvSpPr/>
      </dsp:nvSpPr>
      <dsp:spPr>
        <a:xfrm>
          <a:off x="0" y="0"/>
          <a:ext cx="2325633" cy="4896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필 </a:t>
          </a:r>
          <a:r>
            <a:rPr lang="ko-KR" altLang="en-US" sz="1400" b="1" kern="1200" dirty="0" err="1" smtClean="0">
              <a:latin typeface="굴림체" pitchFamily="49" charset="-127"/>
              <a:ea typeface="굴림체" pitchFamily="49" charset="-127"/>
            </a:rPr>
            <a:t>드</a:t>
          </a: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 영 업</a:t>
          </a:r>
          <a:endParaRPr lang="ko-KR" altLang="en-US" sz="1400" b="1" kern="1200" dirty="0">
            <a:latin typeface="굴림체" pitchFamily="49" charset="-127"/>
            <a:ea typeface="굴림체" pitchFamily="49" charset="-127"/>
          </a:endParaRPr>
        </a:p>
      </dsp:txBody>
      <dsp:txXfrm>
        <a:off x="0" y="0"/>
        <a:ext cx="2325633" cy="489600"/>
      </dsp:txXfrm>
    </dsp:sp>
    <dsp:sp modelId="{35D11C8E-B940-4F65-AE18-D0CA16F036ED}">
      <dsp:nvSpPr>
        <dsp:cNvPr id="0" name=""/>
        <dsp:cNvSpPr/>
      </dsp:nvSpPr>
      <dsp:spPr>
        <a:xfrm>
          <a:off x="2385" y="513967"/>
          <a:ext cx="2325633" cy="20999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보편적인 영업방식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돌방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지역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타겟을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잡은 후 해당지역 수시 방문하여 유대감 형성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자체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전단지를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적극 활용하여 누수고객 확보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계약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성사시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영업자가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해줄수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있는 관련된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모든일을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알려주고 처리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후소개를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유도하여 가망고객 확보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</dsp:txBody>
      <dsp:txXfrm>
        <a:off x="2385" y="513967"/>
        <a:ext cx="2325633" cy="2099925"/>
      </dsp:txXfrm>
    </dsp:sp>
    <dsp:sp modelId="{0CD6A30F-FB88-4DA8-9D85-E0CA087A6D45}">
      <dsp:nvSpPr>
        <dsp:cNvPr id="0" name=""/>
        <dsp:cNvSpPr/>
      </dsp:nvSpPr>
      <dsp:spPr>
        <a:xfrm>
          <a:off x="2653607" y="24367"/>
          <a:ext cx="2325633" cy="489600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굴림체" pitchFamily="49" charset="-127"/>
              <a:ea typeface="굴림체" pitchFamily="49" charset="-127"/>
            </a:rPr>
            <a:t>D B </a:t>
          </a: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영 업</a:t>
          </a:r>
          <a:endParaRPr lang="ko-KR" altLang="en-US" sz="1400" b="1" kern="1200" dirty="0">
            <a:latin typeface="굴림체" pitchFamily="49" charset="-127"/>
            <a:ea typeface="굴림체" pitchFamily="49" charset="-127"/>
          </a:endParaRPr>
        </a:p>
      </dsp:txBody>
      <dsp:txXfrm>
        <a:off x="2653607" y="24367"/>
        <a:ext cx="2325633" cy="489600"/>
      </dsp:txXfrm>
    </dsp:sp>
    <dsp:sp modelId="{E12F4A38-B720-4472-934E-D6B15CA5B536}">
      <dsp:nvSpPr>
        <dsp:cNvPr id="0" name=""/>
        <dsp:cNvSpPr/>
      </dsp:nvSpPr>
      <dsp:spPr>
        <a:xfrm>
          <a:off x="2653607" y="513967"/>
          <a:ext cx="2325633" cy="2099925"/>
        </a:xfrm>
        <a:prstGeom prst="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홍희마케팅의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검증된 데이터를 바탕으로 고객분석 영업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다년간 구축한 고객리스트를 활용한 적극적인 영업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신규 영업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메뉴얼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작성하여 영업 효율성 극대화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타사와의 차별성을 분석하여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데이타을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통해 맞춤형 영업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</dsp:txBody>
      <dsp:txXfrm>
        <a:off x="2653607" y="513967"/>
        <a:ext cx="2325633" cy="2099925"/>
      </dsp:txXfrm>
    </dsp:sp>
    <dsp:sp modelId="{025BBFBF-67F7-4B97-9CA6-E828C3662681}">
      <dsp:nvSpPr>
        <dsp:cNvPr id="0" name=""/>
        <dsp:cNvSpPr/>
      </dsp:nvSpPr>
      <dsp:spPr>
        <a:xfrm>
          <a:off x="5304829" y="24367"/>
          <a:ext cx="2325633" cy="489600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공 조 영 업</a:t>
          </a:r>
          <a:endParaRPr lang="ko-KR" altLang="en-US" sz="1400" b="1" kern="1200" dirty="0">
            <a:latin typeface="굴림체" pitchFamily="49" charset="-127"/>
            <a:ea typeface="굴림체" pitchFamily="49" charset="-127"/>
          </a:endParaRPr>
        </a:p>
      </dsp:txBody>
      <dsp:txXfrm>
        <a:off x="5304829" y="24367"/>
        <a:ext cx="2325633" cy="489600"/>
      </dsp:txXfrm>
    </dsp:sp>
    <dsp:sp modelId="{D1FB9C3C-16AD-4715-B890-02646F18899C}">
      <dsp:nvSpPr>
        <dsp:cNvPr id="0" name=""/>
        <dsp:cNvSpPr/>
      </dsp:nvSpPr>
      <dsp:spPr>
        <a:xfrm>
          <a:off x="5307214" y="538334"/>
          <a:ext cx="2325633" cy="2099925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영업팀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영업지원팀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관리팀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3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개의 부서가 영업자 지원 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체계적인 직원 교육으로 고객감동 실현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매주 월요일 교육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내부지원팀은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영업자가 영업하고 있는 지역에 콜 및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데이타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지원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영업 지역 내용을 직원간 공유하여 영업 진행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</dsp:txBody>
      <dsp:txXfrm>
        <a:off x="5307214" y="538334"/>
        <a:ext cx="2325633" cy="209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2F7FD-02D0-42E7-B643-6B0F33434FF6}" type="datetimeFigureOut">
              <a:rPr lang="ko-KR" altLang="en-US" smtClean="0"/>
              <a:pPr/>
              <a:t>2018-10-12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3A411-8221-4D62-BBEC-BA4C716F5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870C5-E39E-4D4A-8B97-122E944BE205}" type="datetimeFigureOut">
              <a:rPr lang="ko-KR" altLang="en-US" smtClean="0"/>
              <a:pPr/>
              <a:t>2018-10-12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62BB-DACB-4090-9EB0-C718CC4DFD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1191" y="332656"/>
            <a:ext cx="739281" cy="288032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6660232" y="6381908"/>
            <a:ext cx="2282997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1191" y="332656"/>
            <a:ext cx="739281" cy="288032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6660232" y="6381908"/>
            <a:ext cx="2282997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67544" y="286072"/>
            <a:ext cx="8229600" cy="1143000"/>
          </a:xfrm>
        </p:spPr>
        <p:txBody>
          <a:bodyPr>
            <a:normAutofit/>
          </a:bodyPr>
          <a:lstStyle>
            <a:lvl1pPr algn="l">
              <a:defRPr sz="4000" spc="-15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345352"/>
            <a:ext cx="646799" cy="252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‹#›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345352"/>
            <a:ext cx="646799" cy="252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‹#›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772400" cy="893961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내용 개체 틀 3"/>
          <p:cNvSpPr>
            <a:spLocks noGrp="1"/>
          </p:cNvSpPr>
          <p:nvPr>
            <p:ph sz="half" idx="2"/>
          </p:nvPr>
        </p:nvSpPr>
        <p:spPr>
          <a:xfrm>
            <a:off x="2476028" y="1493936"/>
            <a:ext cx="4040188" cy="3951288"/>
          </a:xfrm>
        </p:spPr>
        <p:txBody>
          <a:bodyPr>
            <a:normAutofit/>
          </a:bodyPr>
          <a:lstStyle>
            <a:lvl1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2pPr>
            <a:lvl3pPr>
              <a:buFont typeface="Wingdings" pitchFamily="2" charset="2"/>
              <a:buChar char="§"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3pPr>
            <a:lvl4pPr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4pPr>
            <a:lvl5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864D2-13D5-4EAC-AF33-26458039A143}" type="datetime1">
              <a:rPr lang="ko-KR" altLang="en-US" smtClean="0"/>
              <a:pPr/>
              <a:t>2018-10-12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D244B-3948-4A58-8D92-91F2D37C82A8}" type="datetime1">
              <a:rPr lang="ko-KR" altLang="en-US" smtClean="0"/>
              <a:pPr/>
              <a:t>2018-10-12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8825E-0E65-4B4A-B892-F526F9CF7799}" type="datetime1">
              <a:rPr lang="ko-KR" altLang="en-US" smtClean="0"/>
              <a:pPr/>
              <a:t>2018-10-12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5" r:id="rId3"/>
    <p:sldLayoutId id="2147483662" r:id="rId4"/>
    <p:sldLayoutId id="2147483663" r:id="rId5"/>
    <p:sldLayoutId id="2147483649" r:id="rId6"/>
    <p:sldLayoutId id="2147483650" r:id="rId7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05225"/>
            <a:ext cx="4896544" cy="477995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251520" y="6165304"/>
            <a:ext cx="3024336" cy="576064"/>
          </a:xfrm>
        </p:spPr>
        <p:txBody>
          <a:bodyPr>
            <a:normAutofit/>
          </a:bodyPr>
          <a:lstStyle/>
          <a:p>
            <a:pPr algn="l"/>
            <a:r>
              <a:rPr lang="ko-KR" altLang="en-US" sz="1000" b="1" spc="-3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홍희마케팅</a:t>
            </a:r>
            <a:r>
              <a:rPr lang="en-US" altLang="ko-KR" sz="10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박준홍</a:t>
            </a:r>
            <a:endParaRPr lang="en-US" altLang="ko-KR" sz="1000" b="1" spc="-3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l"/>
            <a:r>
              <a:rPr lang="en-US" altLang="ko-KR" sz="10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2018.10.09</a:t>
            </a:r>
            <a:endParaRPr lang="ko-KR" altLang="en-US" sz="1000" b="1" spc="-3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469776" y="531515"/>
            <a:ext cx="6910536" cy="1470025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부동산 광고 </a:t>
            </a:r>
            <a: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/>
            </a:r>
            <a:b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</a:br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영업가이드</a:t>
            </a:r>
            <a:endParaRPr lang="ko-KR" altLang="en-US" sz="4000" spc="-15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10" name="그림 9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4328" y="332656"/>
            <a:ext cx="1440204" cy="516090"/>
          </a:xfrm>
          <a:prstGeom prst="rect">
            <a:avLst/>
          </a:prstGeom>
        </p:spPr>
      </p:pic>
      <p:pic>
        <p:nvPicPr>
          <p:cNvPr id="6" name="그림 5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5282" y="2924944"/>
            <a:ext cx="1185013" cy="72008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pic>
        <p:nvPicPr>
          <p:cNvPr id="11" name="그림 10" descr="화면 캡처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3388" y="2926347"/>
            <a:ext cx="1190580" cy="72008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pic>
        <p:nvPicPr>
          <p:cNvPr id="12" name="그림 11" descr="Cap 2016-06-29 09-25-54-1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3068960"/>
            <a:ext cx="808237" cy="452065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7524328" y="6021288"/>
            <a:ext cx="1440160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대외비</a:t>
            </a:r>
            <a:endParaRPr lang="ko-KR" altLang="en-US" sz="2400" dirty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6" y="4725144"/>
            <a:ext cx="4687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latin typeface="HY목각파임B" pitchFamily="18" charset="-127"/>
                <a:ea typeface="HY목각파임B" pitchFamily="18" charset="-127"/>
              </a:rPr>
              <a:t>홈페이지 </a:t>
            </a:r>
            <a:r>
              <a:rPr lang="en-US" altLang="ko-KR" dirty="0" smtClean="0">
                <a:latin typeface="HY목각파임B" pitchFamily="18" charset="-127"/>
                <a:ea typeface="HY목각파임B" pitchFamily="18" charset="-127"/>
              </a:rPr>
              <a:t>- http://</a:t>
            </a:r>
            <a:r>
              <a:rPr lang="ko-KR" altLang="en-US" dirty="0" err="1" smtClean="0">
                <a:latin typeface="HY목각파임B" pitchFamily="18" charset="-127"/>
                <a:ea typeface="HY목각파임B" pitchFamily="18" charset="-127"/>
              </a:rPr>
              <a:t>홍희마케팅</a:t>
            </a:r>
            <a:r>
              <a:rPr lang="en-US" altLang="ko-KR" dirty="0" smtClean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dirty="0" smtClean="0">
                <a:latin typeface="HY목각파임B" pitchFamily="18" charset="-127"/>
                <a:ea typeface="HY목각파임B" pitchFamily="18" charset="-127"/>
              </a:rPr>
              <a:t>한국</a:t>
            </a:r>
            <a:endParaRPr lang="ko-KR" altLang="en-US" dirty="0">
              <a:latin typeface="HY목각파임B" pitchFamily="18" charset="-127"/>
              <a:ea typeface="HY목각파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83768" y="2060848"/>
            <a:ext cx="6660232" cy="203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250000"/>
              </a:lnSpc>
              <a:buFont typeface="+mj-lt"/>
              <a:buAutoNum type="arabicPeriod"/>
            </a:pP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광고란</a:t>
            </a:r>
            <a:r>
              <a:rPr lang="en-US" altLang="ko-KR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? - </a:t>
            </a: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관련 상품</a:t>
            </a:r>
            <a:endParaRPr lang="en-US" altLang="ko-KR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250000"/>
              </a:lnSpc>
              <a:buFont typeface="+mj-lt"/>
              <a:buAutoNum type="arabicPeriod"/>
            </a:pP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영업 방법</a:t>
            </a:r>
            <a:endParaRPr lang="en-US" altLang="ko-KR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250000"/>
              </a:lnSpc>
              <a:buFont typeface="+mj-lt"/>
              <a:buAutoNum type="arabicPeriod"/>
            </a:pP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상품 별 판매 절차</a:t>
            </a:r>
            <a:endParaRPr lang="en-US" altLang="ko-KR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357956" y="370756"/>
            <a:ext cx="8390508" cy="9700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목차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7" name="그림 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5657" y="1700808"/>
            <a:ext cx="7128792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20000"/>
              </a:lnSpc>
            </a:pPr>
            <a:r>
              <a:rPr lang="ko-KR" altLang="en-US" sz="2400" b="1" spc="-30" dirty="0" smtClean="0">
                <a:latin typeface="굴림체" pitchFamily="49" charset="-127"/>
                <a:ea typeface="굴림체" pitchFamily="49" charset="-127"/>
              </a:rPr>
              <a:t>            ■부동산 상품 구분■</a:t>
            </a:r>
            <a:endParaRPr lang="en-US" altLang="ko-KR" sz="24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</a:pP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광고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cp(contents provider)</a:t>
            </a: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spc="-30" dirty="0" err="1" smtClean="0">
                <a:latin typeface="굴림체" pitchFamily="49" charset="-127"/>
                <a:ea typeface="굴림체" pitchFamily="49" charset="-127"/>
              </a:rPr>
              <a:t>sns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Social Network Service)</a:t>
            </a: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mobile</a:t>
            </a: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 광고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err="1" smtClean="0">
                <a:latin typeface="굴림체" pitchFamily="49" charset="-127"/>
                <a:ea typeface="굴림체" pitchFamily="49" charset="-127"/>
              </a:rPr>
              <a:t>공동중개망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지면 광고 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옥외 광고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err="1" smtClean="0">
                <a:latin typeface="굴림체" pitchFamily="49" charset="-127"/>
                <a:ea typeface="굴림체" pitchFamily="49" charset="-127"/>
              </a:rPr>
              <a:t>판촉물</a:t>
            </a: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 광고 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 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portal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31640" y="1628800"/>
            <a:ext cx="6858048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514350">
              <a:lnSpc>
                <a:spcPct val="150000"/>
              </a:lnSpc>
            </a:pP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광고란 인터넷에 들어가기 위해 꼭 거쳐야하는 사이트라 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lvl="1"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한국에는 크게 부동산 광고를 유료화하여 받는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업체가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다음이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lvl="1" indent="-514350">
              <a:lnSpc>
                <a:spcPct val="150000"/>
              </a:lnSpc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다음은 매물광고와 검색광고로 분류된다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lvl="1"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매물광고란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각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 카테고리에 부동산을 클릭 후 상세하게 매물을 확인하는 방식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lvl="1"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검색광고란 각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검색창에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키워드를 입력 후 상세히 나오는 정보 검색 방식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lvl="1" indent="-514350">
              <a:lnSpc>
                <a:spcPct val="150000"/>
              </a:lnSpc>
            </a:pP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(ex,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블로그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카페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분양광고 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indent="-514350">
              <a:lnSpc>
                <a:spcPct val="12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매물광고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491880" y="5733256"/>
            <a:ext cx="2088232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매물광고리스트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검색광고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cp(contents provider)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31640" y="1484784"/>
            <a:ext cx="6858048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514350">
              <a:lnSpc>
                <a:spcPct val="150000"/>
              </a:lnSpc>
            </a:pP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Cp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광고란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콘텐츠를 제작하여 제공하는 회사를 말한다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관련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콘텐츠를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제공하는 업체는 부동산 정보 회사라 칭한다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정보회사는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한경부동산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114,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부동산써브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선방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부동산뱅크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조인스랜드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텐컴즈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산업부동산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닥터아파트 등 다수 업체가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2014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년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11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부터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협력사를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통해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상품을 판매하게 되면서 모든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cp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사들이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제휴 정보업체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협력사로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등록되어 자사물건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등록시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전송도 가능하게 되었다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홍희마케팅과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지사 체결이 되어있는 업체는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114,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한경부동산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선방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부동산써브등이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매일경제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114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알터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spc="-3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sns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(</a:t>
            </a:r>
            <a:r>
              <a:rPr lang="en-US" altLang="ko-KR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Social Network Service)</a:t>
            </a:r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31640" y="1628800"/>
            <a:ext cx="6858048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b="1" dirty="0" smtClean="0">
                <a:latin typeface="굴림체" pitchFamily="49" charset="-127"/>
                <a:ea typeface="굴림체" pitchFamily="49" charset="-127"/>
              </a:rPr>
              <a:t>마케팅은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기업과 소비자간의 가장 밀접한 커뮤니케이션을 진행할 수 있는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매게체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커뮤니케이션 마케팅 방법이다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20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관련 </a:t>
            </a:r>
            <a:r>
              <a:rPr lang="en-US" altLang="ko-KR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광고는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페이스북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인스타그램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트위터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카카오스토리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유투브등이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있으며 대부분은 직접광고가 가능하여 비용이 수반되지 않으나 업체에 해당 광고를 의뢰 시 비용이 수반되는 상품이다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앞으로는 </a:t>
            </a:r>
            <a:r>
              <a:rPr lang="en-US" altLang="ko-KR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마케팅을 이용하여 업소 및 물건 홍보하는 방식으로 변경될 가능성이 매우 높아 </a:t>
            </a:r>
            <a:r>
              <a:rPr lang="en-US" altLang="ko-KR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광고가 어떻게 변화하고 진화하는지 예의 주시할 필요가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페이스북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인스타그램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유투브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Mobile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광고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err="1" smtClean="0">
                <a:latin typeface="굴림체" pitchFamily="49" charset="-127"/>
                <a:ea typeface="굴림체" pitchFamily="49" charset="-127"/>
              </a:rPr>
              <a:t>모바일</a:t>
            </a:r>
            <a:r>
              <a:rPr lang="ko-KR" altLang="en-US" sz="1200" b="1" dirty="0" smtClean="0">
                <a:latin typeface="굴림체" pitchFamily="49" charset="-127"/>
                <a:ea typeface="굴림체" pitchFamily="49" charset="-127"/>
              </a:rPr>
              <a:t> 광고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(Mobile)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는 스마트폰 등의 휴대 전화 기기를 통해 광고를 하는 것을 의미한다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모바일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광고에는 직방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다방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방콜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네모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아파트실거래등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어플리케이션 광고와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모바일에서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검색을 통해 홍보하는 광고가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현재도 그렇고 앞으로는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pc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보다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mobile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이 부동산광고에 많은 비중을 차지할 것이며 이에 대비하여 모바일 광고에 대한 이해와 빠르게 변화하고 새롭게 출시되는 상품들을 눈 여겨 볼 필요가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직방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다방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네모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공동중개망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공동중개망이란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중개업소 매물을 전용 프로그램인 네트워크에 등록하여 중개업소간에 매물을 홍보하는 시스템 방식이다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공동중개망에는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탱크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텐컴즈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렛츠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우체통등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다수의 업체 상품이 있으며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공동중개망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특성상 지역성이 강해 전국 망을 갖추고 있는 업체는 없다고 볼 수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우리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홍희마케팅은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부동산알터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충청지사로써 충청도 전역을 관리 및 새로운 지역을 개척 중에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협력사이므로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공동망과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매물전송이 가능하다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공동망 플랫폼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네이버전송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 플랫폼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고객관리 플랫폼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지면 광고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지면광고란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기사나 글이 실리는 인쇄물에 상품이나 서비스에 대한 정보를 여러 가지 매체를 통하여 소비자에게 널리 알리는 광고이다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광고에 지면광고는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중앙지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매일경제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중앙일보등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),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정보지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교차로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벼룩시장등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지역지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배달북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쿠폰북등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등이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지면광고를 통해 광고하는 방식은 시장에서 많이 축소되고 있고 시간이 흐를수록 소멸되는 광고라 생각하면 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교차로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매일경제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	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27430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쿠폰북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옥외 광고</a:t>
            </a:r>
            <a: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옥외광고란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사람들이 집을 나와서부터 노출되는 모든 광고를 말한다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광고에 옥외광고는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DID, LED,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현수막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말뚝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엘리베이터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가스검침등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많은 광고가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현재 부동산에서는 옥외광고에 대한 필요성이나 중요성을 알지 못하고 있어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앞으로 발전될 가능성이 높은 광고라고 볼 수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유럽에서는 모든 부동산들이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DID,LED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를 이용하여 노출되는 광고에 많은 신경을 쓰고 있으며 현재 우리나라 부동산 시장에서도 이런 조짐이 보이고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이에 많은 업체들이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DID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상품을 개발하고 출시 예정이다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DID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LED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27430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엘리베이터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판촉물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광고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판촉물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광고란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중개업소를 홍보하기 위하여 물건을 만들어 나누어주는 방식이다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중개업소 신규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오픈점이나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중개업소 주의에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판촉물을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나눠줘 홍보하는 원초적인 방식이다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그래도 아직까지는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판촉물을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나눠주고 홍보하는 방식이 인근 고객에게 빠르고 정확하게 중개업소를 알리는 방식이라고 할 수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판축물에는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행주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파일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물티슈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부채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볼펜등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저렴하고 일상생활에서 필요한 상품으로 제작한다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행주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파일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27430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물티슈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왼쪽/오른쪽/위쪽 화살표 9"/>
          <p:cNvSpPr/>
          <p:nvPr/>
        </p:nvSpPr>
        <p:spPr>
          <a:xfrm>
            <a:off x="3203848" y="2348880"/>
            <a:ext cx="2880320" cy="792088"/>
          </a:xfrm>
          <a:prstGeom prst="leftRightUpArrow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영업 방법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graphicFrame>
        <p:nvGraphicFramePr>
          <p:cNvPr id="9" name="다이어그램 8"/>
          <p:cNvGraphicFramePr/>
          <p:nvPr/>
        </p:nvGraphicFramePr>
        <p:xfrm>
          <a:off x="827584" y="3140968"/>
          <a:ext cx="7632848" cy="263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43608" y="1700808"/>
            <a:ext cx="7200800" cy="57606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홍희마케팅의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검증된 영업노하우로 크게 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가지로 분류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영업 방법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신규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6" name="포인트가 6개인 별 5"/>
          <p:cNvSpPr/>
          <p:nvPr/>
        </p:nvSpPr>
        <p:spPr>
          <a:xfrm>
            <a:off x="323528" y="1340768"/>
            <a:ext cx="1080120" cy="792088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굴림체" pitchFamily="49" charset="-127"/>
                <a:ea typeface="굴림체" pitchFamily="49" charset="-127"/>
              </a:rPr>
              <a:t>신규</a:t>
            </a:r>
            <a:endParaRPr lang="ko-KR" altLang="en-US" sz="1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115616" y="1988840"/>
          <a:ext cx="7200799" cy="4104456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231715"/>
                <a:gridCol w="1894947"/>
                <a:gridCol w="4074137"/>
              </a:tblGrid>
              <a:tr h="446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신규 영업 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3559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라인활성화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신규 영업 시 현장상황을 라인에 기재하여 직원간 공유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(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가망고객 공유하여 관리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영업지역 특이 사항 기재하여 직원간 공유</a:t>
                      </a:r>
                      <a:endParaRPr kumimoji="0" lang="en-US" altLang="ko-KR" sz="900" kern="12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   (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부동산 경기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타사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가입현황 및 활동 영업사원 동향파악 등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라인 회신은 신속하게 업무에 도움이 되도록 함</a:t>
                      </a:r>
                      <a:endParaRPr lang="en-US" altLang="ko-KR" sz="9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(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전 직원 라인 확인 후 회신 필수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279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최적화 된 상품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인지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dirty="0" err="1" smtClean="0"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dirty="0" err="1" smtClean="0">
                          <a:latin typeface="굴림체" pitchFamily="49" charset="-127"/>
                          <a:ea typeface="굴림체" pitchFamily="49" charset="-127"/>
                        </a:rPr>
                        <a:t>협력사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14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개 업체에 대한 정확한 정보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인지 후 영업</a:t>
                      </a:r>
                      <a:endParaRPr kumimoji="0" lang="en-US" altLang="ko-KR" sz="900" kern="12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상품별 최적화된 </a:t>
                      </a:r>
                      <a:r>
                        <a:rPr lang="ko-KR" altLang="en-US" sz="900" dirty="0" err="1" smtClean="0">
                          <a:latin typeface="굴림체" pitchFamily="49" charset="-127"/>
                          <a:ea typeface="굴림체" pitchFamily="49" charset="-127"/>
                        </a:rPr>
                        <a:t>멘트의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 지속적인 보완 및 수정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3. </a:t>
                      </a:r>
                      <a:r>
                        <a:rPr kumimoji="0" lang="ko-KR" altLang="en-US" sz="900" kern="1200" baseline="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홍희마케팅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모든 상품 인지 </a:t>
                      </a:r>
                      <a:r>
                        <a:rPr kumimoji="0" lang="en-US" altLang="ko-KR" sz="900" kern="12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 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6980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영업 시 신규 의뢰 건 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즉시 영업 </a:t>
                      </a:r>
                      <a:r>
                        <a:rPr lang="ko-KR" altLang="en-US" sz="900" dirty="0" err="1" smtClean="0">
                          <a:latin typeface="굴림체" pitchFamily="49" charset="-127"/>
                          <a:ea typeface="굴림체" pitchFamily="49" charset="-127"/>
                        </a:rPr>
                        <a:t>지원팀으로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내용 전달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담당 영업사원은 당일 중개업소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방문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타 지역에 있을 시 직원간 신속한 정보 공유로 당일 방문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4.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사업자등록증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개설등록증 발급 여부 확인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 상품만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6980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영업 방법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관리팀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데이터 숙지</a:t>
                      </a:r>
                      <a:endParaRPr lang="en-US" altLang="ko-KR" sz="9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[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가입업소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가망업소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환불업소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탈락업소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어드민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자체관리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]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이슈 지역 파악하여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전단지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영업 및 가입업체 소개 유도</a:t>
                      </a:r>
                      <a:endParaRPr lang="en-US" altLang="ko-KR" sz="9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재계약 업소 인근 지역 </a:t>
                      </a:r>
                      <a:r>
                        <a:rPr kumimoji="0" lang="ko-KR" altLang="en-US" sz="900" kern="1200" dirty="0" err="1" smtClean="0">
                          <a:latin typeface="굴림체" pitchFamily="49" charset="-127"/>
                          <a:ea typeface="굴림체" pitchFamily="49" charset="-127"/>
                        </a:rPr>
                        <a:t>전단지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 영업</a:t>
                      </a:r>
                      <a:endParaRPr kumimoji="0" lang="ko-KR" altLang="en-US" sz="900" kern="12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6980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영업 자세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약속은  반드시 지킨다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대화 시 항상 미소로 응대한다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단순히 상품을 팔기보다는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고객의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마음을 얻으려는 자세로 임한다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4. </a:t>
                      </a:r>
                      <a:r>
                        <a:rPr kumimoji="0" lang="ko-KR" altLang="en-US" sz="900" kern="12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홍희마케팅</a:t>
                      </a:r>
                      <a:r>
                        <a:rPr kumimoji="0" lang="ko-KR" altLang="en-US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사훈을 몸소 실천하여 고객 만족을 이끌어낸다</a:t>
                      </a: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.</a:t>
                      </a:r>
                      <a:endParaRPr kumimoji="0" lang="ko-KR" altLang="en-US" sz="900" kern="12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영업 방법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재계약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115616" y="1988840"/>
          <a:ext cx="7416824" cy="4111439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268667"/>
                <a:gridCol w="1951796"/>
                <a:gridCol w="4196361"/>
              </a:tblGrid>
              <a:tr h="5719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재계약 영업 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3540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marR="0" lvl="1" indent="-2286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라인 활성화</a:t>
                      </a:r>
                      <a:endParaRPr kumimoji="0" lang="ko-KR" altLang="en-US" sz="900" kern="120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재계약 업소 방문 후 특이 사항 회신</a:t>
                      </a: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(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미재계약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사유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 성공 사례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대체 업소 공유 등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kumimoji="0" lang="ko-KR" altLang="en-US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 진행 시 지원이 필요한 경우 내부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지원팀을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통한  업무 지원 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요청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3. 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가입업소 </a:t>
                      </a:r>
                      <a:r>
                        <a:rPr kumimoji="0" lang="en-US" altLang="ko-KR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CS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발생시 즉각 </a:t>
                      </a:r>
                      <a:r>
                        <a:rPr kumimoji="0" lang="ko-KR" altLang="en-US" sz="900" kern="1200" baseline="0" dirty="0" err="1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관리팀에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회신하고 영업 담당자는 당일 </a:t>
                      </a:r>
                      <a:endParaRPr kumimoji="0" lang="en-US" altLang="ko-KR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  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업소방문 </a:t>
                      </a:r>
                      <a:r>
                        <a:rPr kumimoji="0" lang="ko-KR" altLang="en-US" sz="900" kern="1200" baseline="0" dirty="0" err="1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케어</a:t>
                      </a:r>
                      <a:endParaRPr kumimoji="0" lang="ko-KR" altLang="en-US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76475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직원간 상호 공조</a:t>
                      </a:r>
                      <a:endParaRPr kumimoji="0" lang="ko-KR" altLang="en-US" sz="900" kern="120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재계약 진행이 원활하지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않을 시 직원 간 소통을 통해 원활한 업무 공조</a:t>
                      </a:r>
                      <a:endParaRPr kumimoji="0" lang="en-US" altLang="ko-KR" sz="900" kern="12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및 직원 별 크로스 영업 진행</a:t>
                      </a: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 진행이 안될 시 대체 가능 업소 라인으로 정보공유 후 전 직원 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대체업소 찾기</a:t>
                      </a:r>
                      <a:endParaRPr kumimoji="0" lang="en-US" altLang="ko-KR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0937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영업 방법</a:t>
                      </a:r>
                      <a:endParaRPr kumimoji="0" lang="ko-KR" altLang="en-US" sz="900" kern="120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익일 영업업소 당일 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시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해피콜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진행 후 익일 방문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만기 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달전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영업지원팀에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해피콜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요청하여 쿠폰 잔여 수량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및 중개업소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사장님 동향 파악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재계약은 직접 방문을 원칙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충청도 전 지역 해당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4. 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재계약시 중개업소 회원정보 및 필수 사항 확인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5.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친밀함을 통해 신규 가입업소 소개유도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6.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사용한 상품 효과를 보았다면 추가 광고상품 브리핑</a:t>
                      </a:r>
                      <a:endParaRPr kumimoji="0" lang="en-US" altLang="ko-KR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766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영업 자세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약속은  반드시 지킨다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대화 시 항상 미소로 응대한다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단순히 상품을 팔기보다는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고객의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마음을 얻으려는 자세로 임한다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4. </a:t>
                      </a:r>
                      <a:r>
                        <a:rPr kumimoji="0" lang="ko-KR" altLang="en-US" sz="900" kern="12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홍희마케팅</a:t>
                      </a:r>
                      <a:r>
                        <a:rPr kumimoji="0" lang="ko-KR" altLang="en-US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사훈을 몸소 실천하여 고객 만족을 이끌어낸다</a:t>
                      </a: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.</a:t>
                      </a:r>
                      <a:endParaRPr kumimoji="0" lang="ko-KR" altLang="en-US" sz="900" kern="12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포인트가 6개인 별 6"/>
          <p:cNvSpPr/>
          <p:nvPr/>
        </p:nvSpPr>
        <p:spPr>
          <a:xfrm>
            <a:off x="323528" y="1340768"/>
            <a:ext cx="1080120" cy="792088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굴림체" pitchFamily="49" charset="-127"/>
                <a:ea typeface="굴림체" pitchFamily="49" charset="-127"/>
              </a:rPr>
              <a:t>재계약</a:t>
            </a:r>
            <a:endParaRPr lang="ko-KR" altLang="en-US" sz="1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네이버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관련 상품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요청 상품 가입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단체회원 가입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결재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사용 설명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–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개설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사업자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사진 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상품 가입 전 사업자등록증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개설등록증 발급 여부 확인 후 가입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내용 상이하면 가입 안됨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상품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2" name="오른쪽 화살표 31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– DID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DID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계약서 작성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계약서 라인 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설치 날짜 협의 후 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설치날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업소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재방문하여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관리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DID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상품은 계약서 작성 후 설치까지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일주정도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소요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설치시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방문하여 관리하여야 함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아파트실거래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아파트실거래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구매단지 라인회신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프로필베너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사진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찰영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후 오픈 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사용 설명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아파트실거래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계약시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관리자페이지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홈페이지 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2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개 무상제공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사용방법 정확히 전달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다방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다방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설명 후 상품 선택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다방 가입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후 오픈 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사용 설명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다방 결재는 카드를 사진으로 찍어서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내부지원팀에게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회신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본인카드가 아닌 경우 개인정보 첨부하여 회신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블로그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블로그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상품 사용 여부 확인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설명 후 상품 선택</a:t>
            </a:r>
          </a:p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계약서 작성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디자인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요청시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그림이나 </a:t>
            </a:r>
            <a:r>
              <a:rPr lang="en-US" altLang="ko-KR" dirty="0" err="1" smtClean="0">
                <a:latin typeface="굴림체" pitchFamily="49" charset="-127"/>
                <a:ea typeface="굴림체" pitchFamily="49" charset="-127"/>
              </a:rPr>
              <a:t>url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블로그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상품은 환불이 없는 상품으로써 디자인 요청한 업소에 환불 정책 정확히 고지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해야함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466403" y="4149080"/>
            <a:ext cx="4753669" cy="1244476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6"/>
            <a:ext cx="4896544" cy="477995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466403" y="4149080"/>
            <a:ext cx="4753669" cy="1244476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332656"/>
            <a:ext cx="1440204" cy="516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595959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3196</TotalTime>
  <Words>1501</Words>
  <Application>Microsoft Office PowerPoint</Application>
  <PresentationFormat>화면 슬라이드 쇼(4:3)</PresentationFormat>
  <Paragraphs>204</Paragraphs>
  <Slides>21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2" baseType="lpstr">
      <vt:lpstr>굴림</vt:lpstr>
      <vt:lpstr>Arial</vt:lpstr>
      <vt:lpstr>나눔명조</vt:lpstr>
      <vt:lpstr>나눔고딕</vt:lpstr>
      <vt:lpstr>HY목각파임B</vt:lpstr>
      <vt:lpstr>굴림체</vt:lpstr>
      <vt:lpstr>HY헤드라인M</vt:lpstr>
      <vt:lpstr>HY동녘B</vt:lpstr>
      <vt:lpstr>맑은 고딕</vt:lpstr>
      <vt:lpstr>Wingdings</vt:lpstr>
      <vt:lpstr>Office 테마</vt:lpstr>
      <vt:lpstr>부동산 광고  영업가이드</vt:lpstr>
      <vt:lpstr>목차</vt:lpstr>
      <vt:lpstr>1. 부동산 광고란</vt:lpstr>
      <vt:lpstr>1. 부동산 광고란 - portal광고  </vt:lpstr>
      <vt:lpstr>1. 부동산 광고란 - cp(contents provider)  </vt:lpstr>
      <vt:lpstr>1. 부동산 광고란 - sns(Social Network Service)   </vt:lpstr>
      <vt:lpstr>1. 부동산 광고란 - Mobile 광고    </vt:lpstr>
      <vt:lpstr>1. 부동산 광고란 - 공동중개망     </vt:lpstr>
      <vt:lpstr>1. 부동산 광고란 - 지면 광고      </vt:lpstr>
      <vt:lpstr>1. 부동산 광고란 - 옥외 광고      </vt:lpstr>
      <vt:lpstr>1. 부동산 광고란 - 판촉물 광고         </vt:lpstr>
      <vt:lpstr>2. 부동산 영업 방법</vt:lpstr>
      <vt:lpstr>2. 부동산 영업 방법 - 신규</vt:lpstr>
      <vt:lpstr>2. 부동산 영업 방법 - 재계약</vt:lpstr>
      <vt:lpstr>3.상품 별 판매절차 - 네이버 관련 상품 </vt:lpstr>
      <vt:lpstr>3.상품 별 판매절차 – DID상품 </vt:lpstr>
      <vt:lpstr>3.상품 별 판매절차 - 아파트실거래 </vt:lpstr>
      <vt:lpstr>3.상품 별 판매절차 - 다방 </vt:lpstr>
      <vt:lpstr>3.상품 별 판매절차 - 블로그 </vt:lpstr>
      <vt:lpstr>감사합니다.</vt:lpstr>
      <vt:lpstr>감사합니다.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 나눔명조R, 40pt</dc:title>
  <dc:creator>네이버 한글캠페인</dc:creator>
  <cp:lastModifiedBy>Owner</cp:lastModifiedBy>
  <cp:revision>296</cp:revision>
  <dcterms:created xsi:type="dcterms:W3CDTF">2011-08-23T09:33:59Z</dcterms:created>
  <dcterms:modified xsi:type="dcterms:W3CDTF">2018-10-12T11:44:59Z</dcterms:modified>
</cp:coreProperties>
</file>