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7"/>
  </p:notesMasterIdLst>
  <p:sldIdLst>
    <p:sldId id="257" r:id="rId2"/>
    <p:sldId id="256" r:id="rId3"/>
    <p:sldId id="259" r:id="rId4"/>
    <p:sldId id="312" r:id="rId5"/>
    <p:sldId id="316" r:id="rId6"/>
    <p:sldId id="313" r:id="rId7"/>
    <p:sldId id="315" r:id="rId8"/>
    <p:sldId id="314" r:id="rId9"/>
    <p:sldId id="319" r:id="rId10"/>
    <p:sldId id="317" r:id="rId11"/>
    <p:sldId id="318" r:id="rId12"/>
    <p:sldId id="323" r:id="rId13"/>
    <p:sldId id="341" r:id="rId14"/>
    <p:sldId id="342" r:id="rId15"/>
    <p:sldId id="264" r:id="rId16"/>
    <p:sldId id="343" r:id="rId17"/>
    <p:sldId id="322" r:id="rId18"/>
    <p:sldId id="344" r:id="rId19"/>
    <p:sldId id="347" r:id="rId20"/>
    <p:sldId id="345" r:id="rId21"/>
    <p:sldId id="334" r:id="rId22"/>
    <p:sldId id="335" r:id="rId23"/>
    <p:sldId id="336" r:id="rId24"/>
    <p:sldId id="333" r:id="rId25"/>
    <p:sldId id="337" r:id="rId26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B2B"/>
    <a:srgbClr val="FFCC00"/>
    <a:srgbClr val="FFFF00"/>
    <a:srgbClr val="33CCFF"/>
    <a:srgbClr val="66FFFF"/>
    <a:srgbClr val="BDFCB8"/>
    <a:srgbClr val="E8E8E8"/>
    <a:srgbClr val="A5DADD"/>
    <a:srgbClr val="0F93D3"/>
    <a:srgbClr val="DE3F5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보통 스타일 4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7292A2E-F333-43FB-9621-5CBBE7FDCDCB}" styleName="밝은 스타일 2 - 강조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5" autoAdjust="0"/>
    <p:restoredTop sz="94660"/>
  </p:normalViewPr>
  <p:slideViewPr>
    <p:cSldViewPr>
      <p:cViewPr varScale="1">
        <p:scale>
          <a:sx n="144" d="100"/>
          <a:sy n="144" d="100"/>
        </p:scale>
        <p:origin x="-99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4AD9AD-59D3-43CF-A88F-43475B851609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70277-E00E-4718-9461-531035BEF2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70277-E00E-4718-9461-531035BEF2D7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18597" y="325622"/>
            <a:ext cx="8306809" cy="2331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722376" y="1365155"/>
            <a:ext cx="7772400" cy="137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0" name="부제목 19"/>
          <p:cNvSpPr>
            <a:spLocks noGrp="1"/>
          </p:cNvSpPr>
          <p:nvPr>
            <p:ph type="subTitle" idx="1"/>
          </p:nvPr>
        </p:nvSpPr>
        <p:spPr>
          <a:xfrm>
            <a:off x="722376" y="2763774"/>
            <a:ext cx="7772400" cy="685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19" name="날짜 개체 틀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2920" y="397764"/>
            <a:ext cx="8183880" cy="314096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모서리가 둥근 직사각형 13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418597" y="325622"/>
            <a:ext cx="8306809" cy="3255997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8344" y="3696462"/>
            <a:ext cx="8183880" cy="5074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68344" y="4218363"/>
            <a:ext cx="8183880" cy="3154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14352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55360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7224" y="434578"/>
            <a:ext cx="3931920" cy="59412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52169" y="434578"/>
            <a:ext cx="3931920" cy="59412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607224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52169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538784" y="400050"/>
            <a:ext cx="2971800" cy="685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538847" y="1085852"/>
            <a:ext cx="2971800" cy="3154584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761373" y="697608"/>
            <a:ext cx="4626159" cy="35433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한쪽 모서리가 둥근 사각형 10"/>
          <p:cNvSpPr/>
          <p:nvPr/>
        </p:nvSpPr>
        <p:spPr>
          <a:xfrm>
            <a:off x="6400801" y="325622"/>
            <a:ext cx="2324605" cy="325755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759042"/>
            <a:ext cx="8229600" cy="78867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400050"/>
            <a:ext cx="2240280" cy="315861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480" y="326826"/>
            <a:ext cx="5925312" cy="325755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2920" y="397764"/>
            <a:ext cx="8183880" cy="31409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400054"/>
            <a:ext cx="1981200" cy="3943349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3400" y="400052"/>
            <a:ext cx="5943600" cy="394335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모서리가 둥근 직사각형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18597" y="325622"/>
            <a:ext cx="8306809" cy="411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제목 개체 틀 12"/>
          <p:cNvSpPr>
            <a:spLocks noGrp="1"/>
          </p:cNvSpPr>
          <p:nvPr>
            <p:ph type="title"/>
          </p:nvPr>
        </p:nvSpPr>
        <p:spPr>
          <a:xfrm>
            <a:off x="502920" y="3739193"/>
            <a:ext cx="8183880" cy="78867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idx="1"/>
          </p:nvPr>
        </p:nvSpPr>
        <p:spPr>
          <a:xfrm>
            <a:off x="502920" y="397764"/>
            <a:ext cx="8183880" cy="31409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5" name="날짜 개체 틀 24"/>
          <p:cNvSpPr>
            <a:spLocks noGrp="1"/>
          </p:cNvSpPr>
          <p:nvPr>
            <p:ph type="dt" sz="half" idx="2"/>
          </p:nvPr>
        </p:nvSpPr>
        <p:spPr>
          <a:xfrm>
            <a:off x="3776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20EDE6A-794E-43CA-B190-66770FEEA0DF}" type="datetimeFigureOut">
              <a:rPr lang="ko-KR" altLang="en-US" smtClean="0"/>
              <a:pPr/>
              <a:t>2018-10-20</a:t>
            </a:fld>
            <a:endParaRPr lang="ko-KR" altLang="en-US"/>
          </a:p>
        </p:txBody>
      </p:sp>
      <p:sp>
        <p:nvSpPr>
          <p:cNvPr id="18" name="바닥글 개체 틀 17"/>
          <p:cNvSpPr>
            <a:spLocks noGrp="1"/>
          </p:cNvSpPr>
          <p:nvPr>
            <p:ph type="ftr" sz="quarter" idx="3"/>
          </p:nvPr>
        </p:nvSpPr>
        <p:spPr>
          <a:xfrm>
            <a:off x="6062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4"/>
          </p:nvPr>
        </p:nvSpPr>
        <p:spPr>
          <a:xfrm>
            <a:off x="8348328" y="45839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6F400A2-3D10-4EC4-897A-90A275841AB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1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1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1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1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1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1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1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1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1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wmf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7.wmf"/><Relationship Id="rId7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5.jpeg"/><Relationship Id="rId9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5.jpeg"/><Relationship Id="rId7" Type="http://schemas.openxmlformats.org/officeDocument/2006/relationships/image" Target="../media/image41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5.jpeg"/><Relationship Id="rId7" Type="http://schemas.openxmlformats.org/officeDocument/2006/relationships/image" Target="../media/image43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40.jpe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38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627534"/>
            <a:ext cx="7488832" cy="2664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</p:pic>
      <p:sp>
        <p:nvSpPr>
          <p:cNvPr id="3" name="직사각형 2"/>
          <p:cNvSpPr/>
          <p:nvPr/>
        </p:nvSpPr>
        <p:spPr>
          <a:xfrm>
            <a:off x="3347864" y="3147814"/>
            <a:ext cx="3672408" cy="5760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INSIDE MENUAL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7759945" y="4607567"/>
            <a:ext cx="1080120" cy="2880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/>
              <a:t>영업팀</a:t>
            </a:r>
            <a:endParaRPr lang="ko-KR" altLang="en-US" sz="1400" dirty="0"/>
          </a:p>
        </p:txBody>
      </p:sp>
      <p:sp>
        <p:nvSpPr>
          <p:cNvPr id="5" name="직사각형 4"/>
          <p:cNvSpPr/>
          <p:nvPr/>
        </p:nvSpPr>
        <p:spPr>
          <a:xfrm>
            <a:off x="4355976" y="4299942"/>
            <a:ext cx="1584176" cy="21602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127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800" dirty="0" smtClean="0">
                <a:latin typeface="굴림체" pitchFamily="49" charset="-127"/>
                <a:ea typeface="굴림체" pitchFamily="49" charset="-127"/>
              </a:rPr>
              <a:t>작성일 </a:t>
            </a:r>
            <a:r>
              <a:rPr lang="en-US" altLang="ko-KR" sz="800" dirty="0" smtClean="0">
                <a:latin typeface="굴림체" pitchFamily="49" charset="-127"/>
                <a:ea typeface="굴림체" pitchFamily="49" charset="-127"/>
              </a:rPr>
              <a:t>2018.10</a:t>
            </a:r>
            <a:endParaRPr lang="ko-KR" altLang="en-US" sz="8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직각 삼각형 45"/>
          <p:cNvSpPr/>
          <p:nvPr/>
        </p:nvSpPr>
        <p:spPr>
          <a:xfrm>
            <a:off x="6" y="2882124"/>
            <a:ext cx="8431415" cy="2243068"/>
          </a:xfrm>
          <a:prstGeom prst="rt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26"/>
          <p:cNvSpPr/>
          <p:nvPr/>
        </p:nvSpPr>
        <p:spPr>
          <a:xfrm>
            <a:off x="0" y="0"/>
            <a:ext cx="1763688" cy="3003798"/>
          </a:xfrm>
          <a:custGeom>
            <a:avLst/>
            <a:gdLst/>
            <a:ahLst/>
            <a:cxnLst/>
            <a:rect l="l" t="t" r="r" b="b"/>
            <a:pathLst>
              <a:path w="1800200" h="3003798">
                <a:moveTo>
                  <a:pt x="0" y="0"/>
                </a:moveTo>
                <a:lnTo>
                  <a:pt x="1800200" y="0"/>
                </a:lnTo>
                <a:lnTo>
                  <a:pt x="1800200" y="3003798"/>
                </a:lnTo>
                <a:lnTo>
                  <a:pt x="0" y="251189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cxnSp>
        <p:nvCxnSpPr>
          <p:cNvPr id="9" name="직선 연결선 8"/>
          <p:cNvCxnSpPr/>
          <p:nvPr/>
        </p:nvCxnSpPr>
        <p:spPr>
          <a:xfrm>
            <a:off x="899592" y="0"/>
            <a:ext cx="0" cy="2787774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그림 35" descr="홍희마케팅_로고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8753" y="3795886"/>
            <a:ext cx="3257103" cy="129614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sp>
        <p:nvSpPr>
          <p:cNvPr id="40" name="모서리가 둥근 직사각형 39"/>
          <p:cNvSpPr/>
          <p:nvPr/>
        </p:nvSpPr>
        <p:spPr>
          <a:xfrm>
            <a:off x="3347864" y="4227934"/>
            <a:ext cx="1296144" cy="648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323528" y="555526"/>
            <a:ext cx="1440160" cy="50405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CONTENTS</a:t>
            </a:r>
            <a:endParaRPr lang="ko-KR" altLang="en-US" sz="1400" dirty="0"/>
          </a:p>
        </p:txBody>
      </p:sp>
      <p:grpSp>
        <p:nvGrpSpPr>
          <p:cNvPr id="50" name="그룹 49"/>
          <p:cNvGrpSpPr/>
          <p:nvPr/>
        </p:nvGrpSpPr>
        <p:grpSpPr>
          <a:xfrm>
            <a:off x="4675760" y="-25396"/>
            <a:ext cx="1392608" cy="4515961"/>
            <a:chOff x="5508044" y="4"/>
            <a:chExt cx="1800200" cy="4539875"/>
          </a:xfrm>
        </p:grpSpPr>
        <p:sp>
          <p:nvSpPr>
            <p:cNvPr id="34" name="직사각형 33"/>
            <p:cNvSpPr/>
            <p:nvPr/>
          </p:nvSpPr>
          <p:spPr>
            <a:xfrm>
              <a:off x="5508044" y="4"/>
              <a:ext cx="1800200" cy="4539875"/>
            </a:xfrm>
            <a:custGeom>
              <a:avLst/>
              <a:gdLst/>
              <a:ahLst/>
              <a:cxnLst/>
              <a:rect l="l" t="t" r="r" b="b"/>
              <a:pathLst>
                <a:path w="1800200" h="4539875">
                  <a:moveTo>
                    <a:pt x="0" y="0"/>
                  </a:moveTo>
                  <a:lnTo>
                    <a:pt x="1800200" y="0"/>
                  </a:lnTo>
                  <a:lnTo>
                    <a:pt x="1800200" y="4539875"/>
                  </a:lnTo>
                  <a:lnTo>
                    <a:pt x="0" y="404797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96134" y="147287"/>
              <a:ext cx="1296143" cy="895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000" b="1" dirty="0" smtClean="0">
                  <a:solidFill>
                    <a:schemeClr val="bg1"/>
                  </a:solidFill>
                </a:rPr>
                <a:t>03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60082" y="2248956"/>
              <a:ext cx="1646697" cy="309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err="1" smtClean="0">
                  <a:solidFill>
                    <a:schemeClr val="bg1"/>
                  </a:solidFill>
                  <a:latin typeface="+mn-ea"/>
                </a:rPr>
                <a:t>아파트실거래</a:t>
              </a:r>
              <a:endParaRPr lang="ko-KR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pic>
          <p:nvPicPr>
            <p:cNvPr id="43" name="Picture 4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44208" y="3434318"/>
              <a:ext cx="792088" cy="808896"/>
            </a:xfrm>
            <a:prstGeom prst="rect">
              <a:avLst/>
            </a:prstGeom>
            <a:noFill/>
          </p:spPr>
        </p:pic>
      </p:grpSp>
      <p:grpSp>
        <p:nvGrpSpPr>
          <p:cNvPr id="42" name="그룹 41"/>
          <p:cNvGrpSpPr/>
          <p:nvPr/>
        </p:nvGrpSpPr>
        <p:grpSpPr>
          <a:xfrm>
            <a:off x="1799692" y="-12694"/>
            <a:ext cx="1392608" cy="3736572"/>
            <a:chOff x="1799692" y="65208"/>
            <a:chExt cx="1800200" cy="3539903"/>
          </a:xfrm>
        </p:grpSpPr>
        <p:sp>
          <p:nvSpPr>
            <p:cNvPr id="27" name="직사각형 26"/>
            <p:cNvSpPr/>
            <p:nvPr/>
          </p:nvSpPr>
          <p:spPr>
            <a:xfrm>
              <a:off x="1799692" y="65208"/>
              <a:ext cx="1800200" cy="3539903"/>
            </a:xfrm>
            <a:custGeom>
              <a:avLst/>
              <a:gdLst/>
              <a:ahLst/>
              <a:cxnLst/>
              <a:rect l="l" t="t" r="r" b="b"/>
              <a:pathLst>
                <a:path w="1800200" h="3539903">
                  <a:moveTo>
                    <a:pt x="0" y="0"/>
                  </a:moveTo>
                  <a:lnTo>
                    <a:pt x="1800200" y="0"/>
                  </a:lnTo>
                  <a:lnTo>
                    <a:pt x="1800200" y="3539903"/>
                  </a:lnTo>
                  <a:lnTo>
                    <a:pt x="0" y="304800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51720" y="146067"/>
              <a:ext cx="1296144" cy="844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000" b="1" dirty="0" smtClean="0">
                  <a:solidFill>
                    <a:schemeClr val="bg1"/>
                  </a:solidFill>
                </a:rPr>
                <a:t>01 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43613" y="1558572"/>
              <a:ext cx="1368154" cy="553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네이버</a:t>
              </a:r>
              <a:endParaRPr lang="en-US" altLang="ko-KR" sz="1600" b="1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매물광고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pic>
          <p:nvPicPr>
            <p:cNvPr id="44" name="Picture 3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24460" y="2715766"/>
              <a:ext cx="739428" cy="632329"/>
            </a:xfrm>
            <a:prstGeom prst="rect">
              <a:avLst/>
            </a:prstGeom>
            <a:noFill/>
          </p:spPr>
        </p:pic>
      </p:grpSp>
      <p:grpSp>
        <p:nvGrpSpPr>
          <p:cNvPr id="49" name="그룹 48"/>
          <p:cNvGrpSpPr/>
          <p:nvPr/>
        </p:nvGrpSpPr>
        <p:grpSpPr>
          <a:xfrm>
            <a:off x="3232350" y="-92545"/>
            <a:ext cx="1392608" cy="4189164"/>
            <a:chOff x="3716702" y="1"/>
            <a:chExt cx="1800200" cy="4042664"/>
          </a:xfrm>
        </p:grpSpPr>
        <p:sp>
          <p:nvSpPr>
            <p:cNvPr id="33" name="직사각형 32"/>
            <p:cNvSpPr/>
            <p:nvPr/>
          </p:nvSpPr>
          <p:spPr>
            <a:xfrm>
              <a:off x="3716702" y="1"/>
              <a:ext cx="1800200" cy="4042664"/>
            </a:xfrm>
            <a:custGeom>
              <a:avLst/>
              <a:gdLst/>
              <a:ahLst/>
              <a:cxnLst/>
              <a:rect l="l" t="t" r="r" b="b"/>
              <a:pathLst>
                <a:path w="1800200" h="4042664">
                  <a:moveTo>
                    <a:pt x="0" y="0"/>
                  </a:moveTo>
                  <a:lnTo>
                    <a:pt x="1800200" y="0"/>
                  </a:lnTo>
                  <a:lnTo>
                    <a:pt x="1800200" y="4042664"/>
                  </a:lnTo>
                  <a:lnTo>
                    <a:pt x="0" y="3550763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23928" y="146066"/>
              <a:ext cx="1296144" cy="860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000" b="1" dirty="0" smtClean="0">
                  <a:solidFill>
                    <a:schemeClr val="bg1"/>
                  </a:solidFill>
                </a:rPr>
                <a:t>02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66025" y="1876225"/>
              <a:ext cx="1452505" cy="3564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>
                  <a:solidFill>
                    <a:schemeClr val="bg1"/>
                  </a:solidFill>
                  <a:latin typeface="+mn-ea"/>
                </a:rPr>
                <a:t>DID</a:t>
              </a:r>
              <a:r>
                <a:rPr lang="ko-KR" altLang="en-US" b="1" dirty="0" smtClean="0">
                  <a:solidFill>
                    <a:schemeClr val="bg1"/>
                  </a:solidFill>
                  <a:latin typeface="+mn-ea"/>
                </a:rPr>
                <a:t>광고</a:t>
              </a:r>
              <a:endParaRPr lang="ko-KR" altLang="en-US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4062311" y="1567651"/>
              <a:ext cx="288001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pic>
          <p:nvPicPr>
            <p:cNvPr id="45" name="Picture 2" descr="C:\Program Files (x86)\Microsoft Office\MEDIA\CAGCAT10\j0286034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44008" y="3075806"/>
              <a:ext cx="747179" cy="720080"/>
            </a:xfrm>
            <a:prstGeom prst="rect">
              <a:avLst/>
            </a:prstGeom>
            <a:noFill/>
          </p:spPr>
        </p:pic>
        <p:sp>
          <p:nvSpPr>
            <p:cNvPr id="54" name="직사각형 53"/>
            <p:cNvSpPr/>
            <p:nvPr/>
          </p:nvSpPr>
          <p:spPr>
            <a:xfrm rot="5400000">
              <a:off x="4013663" y="1612165"/>
              <a:ext cx="215002" cy="482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052192" y="1621526"/>
              <a:ext cx="186146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6118079" y="0"/>
            <a:ext cx="1392608" cy="4876006"/>
            <a:chOff x="7344308" y="0"/>
            <a:chExt cx="1800200" cy="5040268"/>
          </a:xfrm>
        </p:grpSpPr>
        <p:sp>
          <p:nvSpPr>
            <p:cNvPr id="35" name="직사각형 34"/>
            <p:cNvSpPr/>
            <p:nvPr/>
          </p:nvSpPr>
          <p:spPr>
            <a:xfrm>
              <a:off x="7344308" y="0"/>
              <a:ext cx="1800200" cy="5040268"/>
            </a:xfrm>
            <a:custGeom>
              <a:avLst/>
              <a:gdLst/>
              <a:ahLst/>
              <a:cxnLst/>
              <a:rect l="l" t="t" r="r" b="b"/>
              <a:pathLst>
                <a:path w="1800200" h="5040268">
                  <a:moveTo>
                    <a:pt x="0" y="0"/>
                  </a:moveTo>
                  <a:lnTo>
                    <a:pt x="1800200" y="0"/>
                  </a:lnTo>
                  <a:lnTo>
                    <a:pt x="1800200" y="5040268"/>
                  </a:lnTo>
                  <a:lnTo>
                    <a:pt x="0" y="4548367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96336" y="147287"/>
              <a:ext cx="1296143" cy="92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000" b="1" dirty="0" smtClean="0">
                  <a:solidFill>
                    <a:schemeClr val="bg1"/>
                  </a:solidFill>
                </a:rPr>
                <a:t>04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470222" y="2658387"/>
              <a:ext cx="1607964" cy="349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solidFill>
                    <a:schemeClr val="bg1"/>
                  </a:solidFill>
                  <a:latin typeface="+mn-ea"/>
                </a:rPr>
                <a:t>블러그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pic>
          <p:nvPicPr>
            <p:cNvPr id="47" name="Picture 5" descr="C:\Program Files (x86)\Microsoft Office\MEDIA\CAGCAT10\j0299125.wm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316416" y="3507854"/>
              <a:ext cx="746109" cy="1224136"/>
            </a:xfrm>
            <a:prstGeom prst="rect">
              <a:avLst/>
            </a:prstGeom>
            <a:noFill/>
          </p:spPr>
        </p:pic>
      </p:grpSp>
      <p:grpSp>
        <p:nvGrpSpPr>
          <p:cNvPr id="39" name="그룹 38"/>
          <p:cNvGrpSpPr/>
          <p:nvPr/>
        </p:nvGrpSpPr>
        <p:grpSpPr>
          <a:xfrm>
            <a:off x="7570936" y="4862"/>
            <a:ext cx="1406252" cy="5138638"/>
            <a:chOff x="-900100" y="51470"/>
            <a:chExt cx="1800200" cy="3539903"/>
          </a:xfrm>
          <a:solidFill>
            <a:srgbClr val="F87B2B"/>
          </a:solidFill>
        </p:grpSpPr>
        <p:sp>
          <p:nvSpPr>
            <p:cNvPr id="28" name="직사각형 26"/>
            <p:cNvSpPr/>
            <p:nvPr/>
          </p:nvSpPr>
          <p:spPr>
            <a:xfrm>
              <a:off x="-900100" y="51470"/>
              <a:ext cx="1800200" cy="3539903"/>
            </a:xfrm>
            <a:custGeom>
              <a:avLst/>
              <a:gdLst/>
              <a:ahLst/>
              <a:cxnLst/>
              <a:rect l="l" t="t" r="r" b="b"/>
              <a:pathLst>
                <a:path w="1800200" h="3539903">
                  <a:moveTo>
                    <a:pt x="0" y="0"/>
                  </a:moveTo>
                  <a:lnTo>
                    <a:pt x="1800200" y="0"/>
                  </a:lnTo>
                  <a:lnTo>
                    <a:pt x="1800200" y="3539903"/>
                  </a:lnTo>
                  <a:lnTo>
                    <a:pt x="0" y="304800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-648072" y="197532"/>
              <a:ext cx="1296143" cy="61393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000" b="1" dirty="0" smtClean="0">
                  <a:solidFill>
                    <a:schemeClr val="bg1"/>
                  </a:solidFill>
                </a:rPr>
                <a:t>05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-775404" y="2166981"/>
              <a:ext cx="1567066" cy="23322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chemeClr val="bg1"/>
                  </a:solidFill>
                  <a:latin typeface="+mn-ea"/>
                </a:rPr>
                <a:t>스크린</a:t>
              </a:r>
              <a:r>
                <a:rPr lang="en-US" altLang="ko-KR" sz="1600" b="1" dirty="0" smtClean="0">
                  <a:solidFill>
                    <a:schemeClr val="bg1"/>
                  </a:solidFill>
                  <a:latin typeface="+mn-ea"/>
                </a:rPr>
                <a:t>LED</a:t>
              </a:r>
              <a:endParaRPr lang="ko-KR" altLang="en-US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-509688" y="1543096"/>
              <a:ext cx="288000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pic>
          <p:nvPicPr>
            <p:cNvPr id="38" name="Picture 3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4668" y="2767232"/>
              <a:ext cx="739428" cy="632329"/>
            </a:xfrm>
            <a:prstGeom prst="rect">
              <a:avLst/>
            </a:prstGeom>
            <a:grpFill/>
          </p:spPr>
        </p:pic>
      </p:grpSp>
      <p:sp>
        <p:nvSpPr>
          <p:cNvPr id="61" name="직사각형 60"/>
          <p:cNvSpPr/>
          <p:nvPr/>
        </p:nvSpPr>
        <p:spPr>
          <a:xfrm>
            <a:off x="2096853" y="1315890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 rot="5400000">
            <a:off x="2030984" y="1368350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089025" y="1371718"/>
            <a:ext cx="144000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4939868" y="1795842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5" name="직사각형 64"/>
          <p:cNvSpPr/>
          <p:nvPr/>
        </p:nvSpPr>
        <p:spPr>
          <a:xfrm rot="5400000">
            <a:off x="4873999" y="1848302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4932040" y="1851670"/>
            <a:ext cx="144000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380028" y="2227890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 rot="5400000">
            <a:off x="6314159" y="2280350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6372200" y="2283718"/>
            <a:ext cx="144000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7892196" y="2659938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79" name="직사각형 78"/>
          <p:cNvSpPr/>
          <p:nvPr/>
        </p:nvSpPr>
        <p:spPr>
          <a:xfrm rot="5400000">
            <a:off x="7826327" y="2712398"/>
            <a:ext cx="222793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7884368" y="2715766"/>
            <a:ext cx="144000" cy="373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표 88"/>
          <p:cNvGraphicFramePr>
            <a:graphicFrameLocks noGrp="1"/>
          </p:cNvGraphicFramePr>
          <p:nvPr/>
        </p:nvGraphicFramePr>
        <p:xfrm>
          <a:off x="2364432" y="2283718"/>
          <a:ext cx="6096000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208823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grpSp>
        <p:nvGrpSpPr>
          <p:cNvPr id="8" name="그룹 7"/>
          <p:cNvGrpSpPr/>
          <p:nvPr/>
        </p:nvGrpSpPr>
        <p:grpSpPr>
          <a:xfrm>
            <a:off x="3491833" y="1258903"/>
            <a:ext cx="3816471" cy="1528871"/>
            <a:chOff x="1479532" y="3028334"/>
            <a:chExt cx="6147227" cy="2386505"/>
          </a:xfrm>
          <a:effectLst/>
        </p:grpSpPr>
        <p:pic>
          <p:nvPicPr>
            <p:cNvPr id="9" name="Picture 5" descr="13-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9532" y="3028334"/>
              <a:ext cx="6147227" cy="23865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/>
            <p:cNvSpPr txBox="1"/>
            <p:nvPr/>
          </p:nvSpPr>
          <p:spPr>
            <a:xfrm>
              <a:off x="3923927" y="3274955"/>
              <a:ext cx="1312577" cy="456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itchFamily="34" charset="0"/>
                </a:rPr>
                <a:t>협력업체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itchFamily="34" charset="0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490299" y="2441121"/>
            <a:ext cx="576064" cy="1937360"/>
            <a:chOff x="1021277" y="3713867"/>
            <a:chExt cx="2579670" cy="2616127"/>
          </a:xfrm>
        </p:grpSpPr>
        <p:sp>
          <p:nvSpPr>
            <p:cNvPr id="30" name="모서리가 둥근 직사각형 29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매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rPr>
                <a:t>경</a:t>
              </a:r>
              <a:endParaRPr lang="en-US" altLang="ko-KR" sz="14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부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rPr>
                <a:t>동</a:t>
              </a:r>
              <a:endParaRPr lang="en-US" altLang="ko-KR" sz="14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산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5" name="양쪽 모서리가 둥근 사각형 34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1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34" name="그림 33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sp>
        <p:nvSpPr>
          <p:cNvPr id="37" name="직사각형 36"/>
          <p:cNvSpPr/>
          <p:nvPr/>
        </p:nvSpPr>
        <p:spPr>
          <a:xfrm>
            <a:off x="4860032" y="2355726"/>
            <a:ext cx="12964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ko-KR" altLang="en-US" sz="1100" b="1" dirty="0">
              <a:solidFill>
                <a:schemeClr val="bg1"/>
              </a:solidFill>
              <a:latin typeface="Arial" charset="0"/>
              <a:ea typeface="맑은 고딕" pitchFamily="50" charset="-127"/>
              <a:cs typeface="Arial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635896" y="627534"/>
            <a:ext cx="3384376" cy="576064"/>
          </a:xfrm>
          <a:prstGeom prst="rect">
            <a:avLst/>
          </a:prstGeom>
          <a:scene3d>
            <a:camera prst="obliqueBottomLeft"/>
            <a:lightRig rig="threePt" dir="t"/>
          </a:scene3d>
          <a:sp3d>
            <a:bevelT w="114300" prst="hardEdg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latin typeface="+mj-ea"/>
                <a:ea typeface="+mj-ea"/>
              </a:rPr>
              <a:t>네이버</a:t>
            </a:r>
            <a:r>
              <a:rPr lang="ko-KR" altLang="en-US" sz="1600" dirty="0" smtClean="0">
                <a:latin typeface="+mj-ea"/>
                <a:ea typeface="+mj-ea"/>
              </a:rPr>
              <a:t> </a:t>
            </a:r>
            <a:r>
              <a:rPr lang="en-US" altLang="ko-KR" sz="1600" dirty="0" smtClean="0">
                <a:latin typeface="+mj-ea"/>
                <a:ea typeface="+mj-ea"/>
              </a:rPr>
              <a:t>CP</a:t>
            </a:r>
            <a:r>
              <a:rPr lang="ko-KR" altLang="en-US" sz="1600" dirty="0" smtClean="0">
                <a:latin typeface="+mj-ea"/>
                <a:ea typeface="+mj-ea"/>
              </a:rPr>
              <a:t>사 시장점유율 순위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2771800" y="2427734"/>
            <a:ext cx="1080120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2"/>
              </a:solidFill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95" name="그룹 94"/>
          <p:cNvGrpSpPr/>
          <p:nvPr/>
        </p:nvGrpSpPr>
        <p:grpSpPr>
          <a:xfrm>
            <a:off x="3249732" y="2441121"/>
            <a:ext cx="576064" cy="1937360"/>
            <a:chOff x="1021277" y="3713867"/>
            <a:chExt cx="2579670" cy="2616127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rPr>
                <a:t>부</a:t>
              </a:r>
              <a:endParaRPr lang="en-US" altLang="ko-KR" sz="14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동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err="1" smtClean="0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rPr>
                <a:t>산써</a:t>
              </a:r>
              <a:endParaRPr lang="en-US" altLang="ko-KR" sz="14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err="1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브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97" name="양쪽 모서리가 둥근 사각형 96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2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99" name="그림 98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grpSp>
        <p:nvGrpSpPr>
          <p:cNvPr id="100" name="그룹 99"/>
          <p:cNvGrpSpPr/>
          <p:nvPr/>
        </p:nvGrpSpPr>
        <p:grpSpPr>
          <a:xfrm>
            <a:off x="4015362" y="2441121"/>
            <a:ext cx="576064" cy="1937360"/>
            <a:chOff x="1021277" y="3713867"/>
            <a:chExt cx="2579670" cy="2616127"/>
          </a:xfrm>
        </p:grpSpPr>
        <p:sp>
          <p:nvSpPr>
            <p:cNvPr id="101" name="모서리가 둥근 직사각형 100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부동산뱅크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02" name="양쪽 모서리가 둥근 사각형 101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3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03" name="직사각형 102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104" name="그림 103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grpSp>
        <p:nvGrpSpPr>
          <p:cNvPr id="105" name="그룹 104"/>
          <p:cNvGrpSpPr/>
          <p:nvPr/>
        </p:nvGrpSpPr>
        <p:grpSpPr>
          <a:xfrm>
            <a:off x="4774795" y="2441121"/>
            <a:ext cx="576064" cy="1937360"/>
            <a:chOff x="1021277" y="3713867"/>
            <a:chExt cx="2579670" cy="2616127"/>
          </a:xfrm>
        </p:grpSpPr>
        <p:sp>
          <p:nvSpPr>
            <p:cNvPr id="106" name="모서리가 둥근 직사각형 105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부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rPr>
                <a:t>동</a:t>
              </a:r>
              <a:endParaRPr lang="en-US" altLang="ko-KR" sz="1400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산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rPr>
                <a:t>1</a:t>
              </a:r>
            </a:p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1</a:t>
              </a:r>
            </a:p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  <a:latin typeface="굴림체" pitchFamily="49" charset="-127"/>
                  <a:ea typeface="굴림체" pitchFamily="49" charset="-127"/>
                </a:rPr>
                <a:t>4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07" name="양쪽 모서리가 둥근 사각형 106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4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109" name="그림 108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grpSp>
        <p:nvGrpSpPr>
          <p:cNvPr id="110" name="그룹 109"/>
          <p:cNvGrpSpPr/>
          <p:nvPr/>
        </p:nvGrpSpPr>
        <p:grpSpPr>
          <a:xfrm>
            <a:off x="5534061" y="2441121"/>
            <a:ext cx="576064" cy="1937360"/>
            <a:chOff x="1021277" y="3713867"/>
            <a:chExt cx="2579670" cy="2616127"/>
          </a:xfrm>
        </p:grpSpPr>
        <p:sp>
          <p:nvSpPr>
            <p:cNvPr id="111" name="모서리가 둥근 직사각형 110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err="1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한경부동산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12" name="양쪽 모서리가 둥근 사각형 111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5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114" name="그림 113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grpSp>
        <p:nvGrpSpPr>
          <p:cNvPr id="115" name="그룹 114"/>
          <p:cNvGrpSpPr/>
          <p:nvPr/>
        </p:nvGrpSpPr>
        <p:grpSpPr>
          <a:xfrm>
            <a:off x="6299858" y="2441121"/>
            <a:ext cx="576064" cy="1937360"/>
            <a:chOff x="1021277" y="3713867"/>
            <a:chExt cx="2579670" cy="2616127"/>
          </a:xfrm>
        </p:grpSpPr>
        <p:sp>
          <p:nvSpPr>
            <p:cNvPr id="116" name="모서리가 둥근 직사각형 115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err="1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텐컴즈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17" name="양쪽 모서리가 둥근 사각형 116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6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18" name="직사각형 117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119" name="그림 118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grpSp>
        <p:nvGrpSpPr>
          <p:cNvPr id="120" name="그룹 119"/>
          <p:cNvGrpSpPr/>
          <p:nvPr/>
        </p:nvGrpSpPr>
        <p:grpSpPr>
          <a:xfrm>
            <a:off x="7065822" y="2441121"/>
            <a:ext cx="576064" cy="1937360"/>
            <a:chOff x="1021277" y="3713867"/>
            <a:chExt cx="2579670" cy="2616127"/>
          </a:xfrm>
        </p:grpSpPr>
        <p:sp>
          <p:nvSpPr>
            <p:cNvPr id="121" name="모서리가 둥근 직사각형 120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err="1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알터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22" name="양쪽 모서리가 둥근 사각형 121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7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124" name="그림 123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grpSp>
        <p:nvGrpSpPr>
          <p:cNvPr id="125" name="그룹 124"/>
          <p:cNvGrpSpPr/>
          <p:nvPr/>
        </p:nvGrpSpPr>
        <p:grpSpPr>
          <a:xfrm>
            <a:off x="7818724" y="2441121"/>
            <a:ext cx="576064" cy="1937360"/>
            <a:chOff x="1021277" y="3713867"/>
            <a:chExt cx="2579670" cy="2616127"/>
          </a:xfrm>
        </p:grpSpPr>
        <p:sp>
          <p:nvSpPr>
            <p:cNvPr id="126" name="모서리가 둥근 직사각형 125"/>
            <p:cNvSpPr/>
            <p:nvPr/>
          </p:nvSpPr>
          <p:spPr>
            <a:xfrm>
              <a:off x="1088046" y="3734213"/>
              <a:ext cx="2153915" cy="2397231"/>
            </a:xfrm>
            <a:prstGeom prst="roundRect">
              <a:avLst>
                <a:gd name="adj" fmla="val 4432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6C9A36"/>
              </a:solidFill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9050" h="190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  <a:p>
              <a:pPr algn="ctr"/>
              <a:r>
                <a:rPr lang="ko-KR" altLang="en-US" sz="1400" dirty="0" smtClean="0">
                  <a:solidFill>
                    <a:schemeClr val="tx1"/>
                  </a:solidFill>
                  <a:effectLst/>
                  <a:latin typeface="굴림체" pitchFamily="49" charset="-127"/>
                  <a:ea typeface="굴림체" pitchFamily="49" charset="-127"/>
                </a:rPr>
                <a:t>선방</a:t>
              </a:r>
              <a:endParaRPr lang="en-US" altLang="ko-KR" sz="1400" dirty="0" smtClean="0">
                <a:solidFill>
                  <a:schemeClr val="tx1"/>
                </a:solidFill>
                <a:effectLst/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27" name="양쪽 모서리가 둥근 사각형 126"/>
            <p:cNvSpPr/>
            <p:nvPr/>
          </p:nvSpPr>
          <p:spPr>
            <a:xfrm flipH="1">
              <a:off x="1088046" y="3713867"/>
              <a:ext cx="2153915" cy="504871"/>
            </a:xfrm>
            <a:prstGeom prst="round2SameRect">
              <a:avLst>
                <a:gd name="adj1" fmla="val 16668"/>
                <a:gd name="adj2" fmla="val 0"/>
              </a:avLst>
            </a:prstGeom>
            <a:solidFill>
              <a:srgbClr val="6C9A36"/>
            </a:solidFill>
            <a:ln>
              <a:noFill/>
            </a:ln>
            <a:effectLst>
              <a:outerShdw blurRad="12700" dist="127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latin typeface="굴림체" pitchFamily="49" charset="-127"/>
                  <a:ea typeface="굴림체" pitchFamily="49" charset="-127"/>
                </a:rPr>
                <a:t>8</a:t>
              </a:r>
              <a:r>
                <a:rPr lang="ko-KR" altLang="en-US" sz="1200" b="1" dirty="0" smtClean="0">
                  <a:latin typeface="굴림체" pitchFamily="49" charset="-127"/>
                  <a:ea typeface="굴림체" pitchFamily="49" charset="-127"/>
                </a:rPr>
                <a:t>위</a:t>
              </a:r>
              <a:endParaRPr lang="ko-KR" altLang="en-US" sz="1200" b="1" dirty="0">
                <a:latin typeface="굴림체" pitchFamily="49" charset="-127"/>
                <a:ea typeface="굴림체" pitchFamily="49" charset="-127"/>
              </a:endParaRPr>
            </a:p>
          </p:txBody>
        </p:sp>
        <p:sp>
          <p:nvSpPr>
            <p:cNvPr id="128" name="직사각형 127"/>
            <p:cNvSpPr/>
            <p:nvPr/>
          </p:nvSpPr>
          <p:spPr>
            <a:xfrm>
              <a:off x="1021277" y="4215945"/>
              <a:ext cx="2220684" cy="79113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ko-KR" sz="100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  <a:p>
              <a:pPr>
                <a:lnSpc>
                  <a:spcPct val="150000"/>
                </a:lnSpc>
                <a:buFont typeface="Symbol"/>
                <a:buChar char="Þ"/>
              </a:pPr>
              <a:endParaRPr kumimoji="0" lang="ko-KR" altLang="en-US" sz="1050" dirty="0" smtClean="0">
                <a:solidFill>
                  <a:schemeClr val="bg2">
                    <a:lumMod val="25000"/>
                  </a:schemeClr>
                </a:solidFill>
                <a:latin typeface="굴림체" pitchFamily="49" charset="-127"/>
                <a:ea typeface="굴림체" pitchFamily="49" charset="-127"/>
                <a:cs typeface="Arial" charset="0"/>
              </a:endParaRPr>
            </a:p>
          </p:txBody>
        </p:sp>
        <p:pic>
          <p:nvPicPr>
            <p:cNvPr id="129" name="그림 128" descr="Untitled-1.png"/>
            <p:cNvPicPr>
              <a:picLocks noChangeAspect="1"/>
            </p:cNvPicPr>
            <p:nvPr/>
          </p:nvPicPr>
          <p:blipFill>
            <a:blip r:embed="rId5" cstate="print"/>
            <a:srcRect l="31709" t="27145" r="46408" b="49849"/>
            <a:stretch>
              <a:fillRect/>
            </a:stretch>
          </p:blipFill>
          <p:spPr>
            <a:xfrm>
              <a:off x="2200878" y="5728518"/>
              <a:ext cx="1400069" cy="60147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</p:grpSp>
      <p:sp>
        <p:nvSpPr>
          <p:cNvPr id="56" name="직사각형 55"/>
          <p:cNvSpPr/>
          <p:nvPr/>
        </p:nvSpPr>
        <p:spPr>
          <a:xfrm>
            <a:off x="7092280" y="987574"/>
            <a:ext cx="1656184" cy="216024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800" dirty="0" smtClean="0">
                <a:latin typeface="굴림체" pitchFamily="49" charset="-127"/>
                <a:ea typeface="굴림체" pitchFamily="49" charset="-127"/>
              </a:rPr>
              <a:t>2018</a:t>
            </a:r>
            <a:r>
              <a:rPr lang="ko-KR" altLang="en-US" sz="800" dirty="0" smtClean="0">
                <a:latin typeface="굴림체" pitchFamily="49" charset="-127"/>
                <a:ea typeface="굴림체" pitchFamily="49" charset="-127"/>
              </a:rPr>
              <a:t>년 </a:t>
            </a:r>
            <a:r>
              <a:rPr lang="en-US" altLang="ko-KR" sz="800" dirty="0" smtClean="0">
                <a:latin typeface="굴림체" pitchFamily="49" charset="-127"/>
                <a:ea typeface="굴림체" pitchFamily="49" charset="-127"/>
              </a:rPr>
              <a:t>10</a:t>
            </a:r>
            <a:r>
              <a:rPr lang="ko-KR" altLang="en-US" sz="800" dirty="0" smtClean="0">
                <a:latin typeface="굴림체" pitchFamily="49" charset="-127"/>
                <a:ea typeface="굴림체" pitchFamily="49" charset="-127"/>
              </a:rPr>
              <a:t>월 </a:t>
            </a:r>
            <a:r>
              <a:rPr lang="en-US" altLang="ko-KR" sz="800" dirty="0" smtClean="0">
                <a:latin typeface="굴림체" pitchFamily="49" charset="-127"/>
                <a:ea typeface="굴림체" pitchFamily="49" charset="-127"/>
              </a:rPr>
              <a:t>20</a:t>
            </a:r>
            <a:r>
              <a:rPr lang="ko-KR" altLang="en-US" sz="800" dirty="0" smtClean="0">
                <a:latin typeface="굴림체" pitchFamily="49" charset="-127"/>
                <a:ea typeface="굴림체" pitchFamily="49" charset="-127"/>
              </a:rPr>
              <a:t>일 </a:t>
            </a:r>
            <a:r>
              <a:rPr lang="ko-KR" altLang="en-US" sz="800" dirty="0" smtClean="0">
                <a:latin typeface="굴림체" pitchFamily="49" charset="-127"/>
                <a:ea typeface="굴림체" pitchFamily="49" charset="-127"/>
              </a:rPr>
              <a:t>작성일 기준</a:t>
            </a:r>
            <a:endParaRPr lang="ko-KR" altLang="en-US" sz="8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 nodePh="1">
                                  <p:stCondLst>
                                    <p:cond delay="9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96144"/>
                <a:gridCol w="1536296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장 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다음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매경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다중전송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내용 개체 틀 6"/>
          <p:cNvGraphicFramePr>
            <a:graphicFrameLocks/>
          </p:cNvGraphicFramePr>
          <p:nvPr/>
        </p:nvGraphicFramePr>
        <p:xfrm>
          <a:off x="5027616" y="1513403"/>
          <a:ext cx="3648840" cy="307457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1730"/>
                <a:gridCol w="1031261"/>
                <a:gridCol w="1405849"/>
              </a:tblGrid>
              <a:tr h="392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(6</a:t>
                      </a: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  포커스</a:t>
                      </a:r>
                      <a:r>
                        <a:rPr lang="ko-KR" altLang="en-US" sz="1000" b="1" u="none" strike="noStrike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60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231,000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매월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</a:t>
                      </a:r>
                      <a:r>
                        <a:rPr lang="ko-KR" altLang="en-US" sz="1000" b="1" u="none" strike="noStrike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u="none" strike="noStrike" baseline="0" dirty="0" smtClean="0"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352,000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매월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20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180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473,000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매월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30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240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605,000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매월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40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300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726,000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매월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50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31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프리미엄</a:t>
                      </a:r>
                      <a:endParaRPr lang="ko-KR" altLang="en-US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단지별 상이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사진 및 매물상단노출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440160"/>
                <a:gridCol w="1392280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장 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프로모션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많이함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내용 개체 틀 6"/>
          <p:cNvGraphicFramePr>
            <a:graphicFrameLocks/>
          </p:cNvGraphicFramePr>
          <p:nvPr/>
        </p:nvGraphicFramePr>
        <p:xfrm>
          <a:off x="5027616" y="1513400"/>
          <a:ext cx="3648840" cy="3074573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1730"/>
                <a:gridCol w="1140966"/>
                <a:gridCol w="1296144"/>
              </a:tblGrid>
              <a:tr h="5124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(6</a:t>
                      </a: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30 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165,000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30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210,000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70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90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252,000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90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319,000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180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451,000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180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240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600,000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240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750,000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300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20268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440160"/>
                <a:gridCol w="1392280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장 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이슈없음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내용 개체 틀 6"/>
          <p:cNvGraphicFramePr>
            <a:graphicFrameLocks/>
          </p:cNvGraphicFramePr>
          <p:nvPr/>
        </p:nvGraphicFramePr>
        <p:xfrm>
          <a:off x="5030131" y="1517575"/>
          <a:ext cx="3637780" cy="30703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10021"/>
                <a:gridCol w="792088"/>
                <a:gridCol w="760688"/>
                <a:gridCol w="1174983"/>
              </a:tblGrid>
              <a:tr h="38201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7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700" dirty="0" smtClean="0">
                          <a:latin typeface="굴림체" pitchFamily="49" charset="-127"/>
                          <a:ea typeface="굴림체" pitchFamily="49" charset="-127"/>
                        </a:rPr>
                        <a:t>(6</a:t>
                      </a:r>
                      <a:r>
                        <a:rPr lang="ko-KR" altLang="en-US" sz="7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7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7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700" dirty="0" smtClean="0">
                          <a:latin typeface="굴림체" pitchFamily="49" charset="-127"/>
                          <a:ea typeface="굴림체" pitchFamily="49" charset="-127"/>
                        </a:rPr>
                        <a:t>(12</a:t>
                      </a:r>
                      <a:r>
                        <a:rPr lang="ko-KR" altLang="en-US" sz="7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7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7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7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3820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8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60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201,000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380,000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60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820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8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90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252,000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482,000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90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820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8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303,000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584,000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820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8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180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405,000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788,000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180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820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8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240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507,000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992,000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240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8201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8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300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609,000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1,196,000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쿠폰 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300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3962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ko-KR" altLang="en-US" sz="8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충전</a:t>
                      </a:r>
                      <a:endParaRPr lang="ko-KR" altLang="en-US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55,000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110,000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700" b="1" u="none" strike="noStrike" dirty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ko-KR" altLang="en-US" sz="7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충전상품</a:t>
                      </a:r>
                      <a:r>
                        <a:rPr lang="en-US" altLang="ko-KR" sz="7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(1700</a:t>
                      </a:r>
                      <a:r>
                        <a:rPr lang="ko-KR" altLang="en-US" sz="7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r>
                        <a:rPr lang="en-US" altLang="ko-KR" sz="7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7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96144"/>
                <a:gridCol w="1536296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기타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리브온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, 114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다중전송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내용 개체 틀 6"/>
          <p:cNvGraphicFramePr>
            <a:graphicFrameLocks/>
          </p:cNvGraphicFramePr>
          <p:nvPr/>
        </p:nvGraphicFramePr>
        <p:xfrm>
          <a:off x="5027616" y="1513403"/>
          <a:ext cx="3648840" cy="307457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1730"/>
                <a:gridCol w="1140966"/>
                <a:gridCol w="1296144"/>
              </a:tblGrid>
              <a:tr h="392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(12</a:t>
                      </a: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클래식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550,000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시세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만 디씨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로얄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880,000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시세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만 디씨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프리미엄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1,650,000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시세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11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만 디씨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단지매물홍보광고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상품별 가격</a:t>
                      </a:r>
                      <a:r>
                        <a:rPr lang="ko-KR" altLang="en-US" sz="800" b="1" i="0" u="none" strike="noStrike" baseline="0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상이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구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/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동베너광고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상품별 가격</a:t>
                      </a:r>
                      <a:r>
                        <a:rPr lang="ko-KR" altLang="en-US" sz="800" b="1" i="0" u="none" strike="noStrike" baseline="0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상이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31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모바일광고</a:t>
                      </a:r>
                      <a:endParaRPr lang="ko-KR" altLang="en-US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8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상품별 가격</a:t>
                      </a:r>
                      <a:r>
                        <a:rPr lang="ko-KR" altLang="en-US" sz="800" b="1" i="0" u="none" strike="noStrike" baseline="0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상이</a:t>
                      </a:r>
                      <a:endParaRPr lang="en-US" altLang="ko-KR" sz="8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584176"/>
                <a:gridCol w="1248264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장 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저가상품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망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내용 개체 틀 6"/>
          <p:cNvGraphicFramePr>
            <a:graphicFrameLocks/>
          </p:cNvGraphicFramePr>
          <p:nvPr/>
        </p:nvGraphicFramePr>
        <p:xfrm>
          <a:off x="5027616" y="1513403"/>
          <a:ext cx="3648840" cy="307457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1730"/>
                <a:gridCol w="1031261"/>
                <a:gridCol w="1405849"/>
              </a:tblGrid>
              <a:tr h="392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(6</a:t>
                      </a: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</a:t>
                      </a:r>
                      <a:r>
                        <a:rPr lang="ko-KR" altLang="en-US" sz="1000" b="1" u="none" strike="noStrike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60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180,000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60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</a:t>
                      </a:r>
                      <a:r>
                        <a:rPr lang="ko-KR" altLang="en-US" sz="1000" b="1" u="none" strike="noStrike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u="none" strike="noStrike" baseline="0" dirty="0" smtClean="0">
                          <a:latin typeface="굴림체" pitchFamily="49" charset="-127"/>
                          <a:ea typeface="굴림체" pitchFamily="49" charset="-127"/>
                        </a:rPr>
                        <a:t>90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261,000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90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336,000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포커스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150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405,000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쿠폰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150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장 제공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3137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매체비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</a:t>
                      </a:r>
                      <a:r>
                        <a:rPr lang="en-US" altLang="ko-KR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55,000</a:t>
                      </a:r>
                      <a:r>
                        <a:rPr lang="ko-KR" altLang="en-US" sz="10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건당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1700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584176"/>
                <a:gridCol w="1248264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장 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이슈없음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내용 개체 틀 6"/>
          <p:cNvGraphicFramePr>
            <a:graphicFrameLocks/>
          </p:cNvGraphicFramePr>
          <p:nvPr/>
        </p:nvGraphicFramePr>
        <p:xfrm>
          <a:off x="5027616" y="1513403"/>
          <a:ext cx="3648840" cy="307457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1730"/>
                <a:gridCol w="1140966"/>
                <a:gridCol w="1296144"/>
              </a:tblGrid>
              <a:tr h="3923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(12</a:t>
                      </a: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프리미엄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99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99,000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만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쿠폰 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1,700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9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1" i="0" u="none" strike="noStrike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5017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431379"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9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584176"/>
                <a:gridCol w="1248264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장 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입점사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최저가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내용 개체 틀 6"/>
          <p:cNvGraphicFramePr>
            <a:graphicFrameLocks/>
          </p:cNvGraphicFramePr>
          <p:nvPr/>
        </p:nvGraphicFramePr>
        <p:xfrm>
          <a:off x="5027616" y="1513401"/>
          <a:ext cx="3648840" cy="3074572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1730"/>
                <a:gridCol w="1140966"/>
                <a:gridCol w="1296144"/>
              </a:tblGrid>
              <a:tr h="69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(6</a:t>
                      </a: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79416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매체비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44,000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건당 </a:t>
                      </a:r>
                      <a:r>
                        <a:rPr lang="en-US" altLang="ko-KR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1700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79416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i="0" u="none" strike="noStrike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79416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i="0" u="none" strike="noStrike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26"/>
          <p:cNvSpPr/>
          <p:nvPr/>
        </p:nvSpPr>
        <p:spPr>
          <a:xfrm>
            <a:off x="310299" y="254432"/>
            <a:ext cx="1656184" cy="3822955"/>
          </a:xfrm>
          <a:custGeom>
            <a:avLst/>
            <a:gdLst/>
            <a:ahLst/>
            <a:cxnLst/>
            <a:rect l="l" t="t" r="r" b="b"/>
            <a:pathLst>
              <a:path w="1800200" h="3539903">
                <a:moveTo>
                  <a:pt x="0" y="0"/>
                </a:moveTo>
                <a:lnTo>
                  <a:pt x="1800200" y="0"/>
                </a:lnTo>
                <a:lnTo>
                  <a:pt x="1800200" y="3539903"/>
                </a:lnTo>
                <a:lnTo>
                  <a:pt x="0" y="304800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562327" y="400494"/>
            <a:ext cx="11924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5772" y="1962082"/>
            <a:ext cx="1258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네이버</a:t>
            </a:r>
            <a:endParaRPr lang="en-US" altLang="ko-KR" sz="2000" b="1" dirty="0" smtClean="0">
              <a:solidFill>
                <a:schemeClr val="bg1"/>
              </a:solidFill>
              <a:latin typeface="+mn-ea"/>
            </a:endParaRPr>
          </a:p>
          <a:p>
            <a:r>
              <a:rPr lang="ko-KR" altLang="en-US" sz="2000" b="1" dirty="0" smtClean="0">
                <a:solidFill>
                  <a:schemeClr val="bg1"/>
                </a:solidFill>
                <a:latin typeface="+mn-ea"/>
              </a:rPr>
              <a:t>매물광고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700711" y="1746058"/>
            <a:ext cx="26496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44" name="Picture 3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91549"/>
            <a:ext cx="680273" cy="632329"/>
          </a:xfrm>
          <a:prstGeom prst="rect">
            <a:avLst/>
          </a:prstGeom>
          <a:noFill/>
        </p:spPr>
      </p:pic>
      <p:pic>
        <p:nvPicPr>
          <p:cNvPr id="45" name="그림 44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23528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24" name="직선 연결선 23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모서리가 둥근 직사각형 24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28" name="모서리가 둥근 직사각형 27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95736" y="1059582"/>
          <a:ext cx="6480720" cy="3528391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584176"/>
                <a:gridCol w="1248264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가입 혜택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구 성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4112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PC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홈페이지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모바일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FAX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고객관리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등록물건관리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어플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미제공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장 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DID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업체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내용 개체 틀 6"/>
          <p:cNvGraphicFramePr>
            <a:graphicFrameLocks/>
          </p:cNvGraphicFramePr>
          <p:nvPr/>
        </p:nvGraphicFramePr>
        <p:xfrm>
          <a:off x="5027616" y="1513401"/>
          <a:ext cx="3648840" cy="3074572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11730"/>
                <a:gridCol w="1068958"/>
                <a:gridCol w="1368152"/>
              </a:tblGrid>
              <a:tr h="69206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가격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(6</a:t>
                      </a:r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  <a:r>
                        <a:rPr lang="en-US" altLang="ko-KR" sz="11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체" pitchFamily="49" charset="-127"/>
                          <a:ea typeface="굴림체" pitchFamily="49" charset="-127"/>
                        </a:rPr>
                        <a:t>내용</a:t>
                      </a:r>
                      <a:endParaRPr lang="ko-KR" altLang="en-US" sz="11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rgbClr val="33CCFF"/>
                    </a:solidFill>
                  </a:tcPr>
                </a:tc>
              </a:tr>
              <a:tr h="79416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매체비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99,000</a:t>
                      </a:r>
                      <a:r>
                        <a:rPr lang="ko-KR" altLang="en-US" sz="1000" b="1" i="0" u="none" strike="noStrike" dirty="0" smtClean="0">
                          <a:solidFill>
                            <a:srgbClr val="333333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건당 </a:t>
                      </a:r>
                      <a:r>
                        <a:rPr lang="en-US" altLang="ko-KR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1700</a:t>
                      </a:r>
                      <a:r>
                        <a:rPr lang="ko-KR" altLang="en-US" sz="800" b="1" u="none" strike="noStrike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79416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800" b="1" i="0" u="none" strike="noStrike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  <a:tr h="794168"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solidFill>
                          <a:srgbClr val="333333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9525" marR="14287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1" i="0" u="none" strike="noStrike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2"/>
          <p:cNvSpPr/>
          <p:nvPr/>
        </p:nvSpPr>
        <p:spPr>
          <a:xfrm>
            <a:off x="316997" y="260963"/>
            <a:ext cx="1656184" cy="3816424"/>
          </a:xfrm>
          <a:custGeom>
            <a:avLst/>
            <a:gdLst/>
            <a:ahLst/>
            <a:cxnLst/>
            <a:rect l="l" t="t" r="r" b="b"/>
            <a:pathLst>
              <a:path w="1800200" h="4042664">
                <a:moveTo>
                  <a:pt x="0" y="0"/>
                </a:moveTo>
                <a:lnTo>
                  <a:pt x="1800200" y="0"/>
                </a:lnTo>
                <a:lnTo>
                  <a:pt x="1800200" y="4042664"/>
                </a:lnTo>
                <a:lnTo>
                  <a:pt x="0" y="355076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85692" y="356299"/>
            <a:ext cx="114060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02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7703" y="1958478"/>
            <a:ext cx="1203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DID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24075" y="1694260"/>
            <a:ext cx="25344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6" name="Picture 2" descr="C:\Program Files (x86)\Microsoft Office\MEDIA\CAGCAT10\j028603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3655" y="3003798"/>
            <a:ext cx="657518" cy="720080"/>
          </a:xfrm>
          <a:prstGeom prst="rect">
            <a:avLst/>
          </a:prstGeom>
          <a:noFill/>
        </p:spPr>
      </p:pic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5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2195736" y="1275606"/>
          <a:ext cx="6480720" cy="3312368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6480720"/>
              </a:tblGrid>
              <a:tr h="331236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6" name="모서리가 둥근 직사각형 15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gradFill flip="none" rotWithShape="1">
            <a:gsLst>
              <a:gs pos="0">
                <a:srgbClr val="FFFF00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1"/>
            <a:tileRect/>
          </a:gradFill>
          <a:effectLst>
            <a:glow rad="635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DID</a:t>
            </a:r>
            <a:r>
              <a:rPr lang="ko-KR" alt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ko-KR" altLang="en-US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상품 안내</a:t>
            </a:r>
            <a:endParaRPr lang="ko-KR" altLang="en-US" b="1" cap="all" dirty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2"/>
          <p:cNvSpPr/>
          <p:nvPr/>
        </p:nvSpPr>
        <p:spPr>
          <a:xfrm>
            <a:off x="316997" y="260963"/>
            <a:ext cx="1656184" cy="3816424"/>
          </a:xfrm>
          <a:custGeom>
            <a:avLst/>
            <a:gdLst/>
            <a:ahLst/>
            <a:cxnLst/>
            <a:rect l="l" t="t" r="r" b="b"/>
            <a:pathLst>
              <a:path w="1800200" h="4042664">
                <a:moveTo>
                  <a:pt x="0" y="0"/>
                </a:moveTo>
                <a:lnTo>
                  <a:pt x="1800200" y="0"/>
                </a:lnTo>
                <a:lnTo>
                  <a:pt x="1800200" y="4042664"/>
                </a:lnTo>
                <a:lnTo>
                  <a:pt x="0" y="355076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85692" y="356299"/>
            <a:ext cx="114060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02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24075" y="1694260"/>
            <a:ext cx="25344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6" name="Picture 2" descr="C:\Program Files (x86)\Microsoft Office\MEDIA\CAGCAT10\j028603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3655" y="3003798"/>
            <a:ext cx="657518" cy="720080"/>
          </a:xfrm>
          <a:prstGeom prst="rect">
            <a:avLst/>
          </a:prstGeom>
          <a:noFill/>
        </p:spPr>
      </p:pic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5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2195736" y="1275606"/>
          <a:ext cx="6480720" cy="3312368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6480720"/>
              </a:tblGrid>
              <a:tr h="331236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6" name="모서리가 둥근 직사각형 15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gradFill flip="none" rotWithShape="1">
            <a:gsLst>
              <a:gs pos="0">
                <a:srgbClr val="FFFF00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1"/>
            <a:tileRect/>
          </a:gradFill>
          <a:effectLst>
            <a:glow rad="635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DID</a:t>
            </a:r>
            <a:r>
              <a:rPr lang="ko-KR" alt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ko-KR" altLang="en-US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상품 안내</a:t>
            </a:r>
            <a:endParaRPr lang="ko-KR" altLang="en-US" b="1" cap="all" dirty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7703" y="1958478"/>
            <a:ext cx="1203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DID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2"/>
          <p:cNvSpPr/>
          <p:nvPr/>
        </p:nvSpPr>
        <p:spPr>
          <a:xfrm>
            <a:off x="316997" y="260963"/>
            <a:ext cx="1656184" cy="3816424"/>
          </a:xfrm>
          <a:custGeom>
            <a:avLst/>
            <a:gdLst/>
            <a:ahLst/>
            <a:cxnLst/>
            <a:rect l="l" t="t" r="r" b="b"/>
            <a:pathLst>
              <a:path w="1800200" h="4042664">
                <a:moveTo>
                  <a:pt x="0" y="0"/>
                </a:moveTo>
                <a:lnTo>
                  <a:pt x="1800200" y="0"/>
                </a:lnTo>
                <a:lnTo>
                  <a:pt x="1800200" y="4042664"/>
                </a:lnTo>
                <a:lnTo>
                  <a:pt x="0" y="355076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85692" y="356299"/>
            <a:ext cx="114060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02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24075" y="1694260"/>
            <a:ext cx="25344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6" name="Picture 2" descr="C:\Program Files (x86)\Microsoft Office\MEDIA\CAGCAT10\j028603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3655" y="3003798"/>
            <a:ext cx="657518" cy="720080"/>
          </a:xfrm>
          <a:prstGeom prst="rect">
            <a:avLst/>
          </a:prstGeom>
          <a:noFill/>
        </p:spPr>
      </p:pic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5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2195736" y="1275606"/>
          <a:ext cx="6480720" cy="3312368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6480720"/>
              </a:tblGrid>
              <a:tr h="331236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sp>
        <p:nvSpPr>
          <p:cNvPr id="16" name="모서리가 둥근 직사각형 15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gradFill flip="none" rotWithShape="1">
            <a:gsLst>
              <a:gs pos="0">
                <a:srgbClr val="FFFF00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1"/>
            <a:tileRect/>
          </a:gradFill>
          <a:effectLst>
            <a:glow rad="635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ko-KR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DID</a:t>
            </a:r>
            <a:r>
              <a:rPr lang="ko-KR" altLang="en-US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ko-KR" altLang="en-US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상품 </a:t>
            </a:r>
            <a:r>
              <a:rPr lang="ko-KR" altLang="en-US" b="1" cap="all" dirty="0" smtClean="0">
                <a:ln w="0"/>
                <a:solidFill>
                  <a:schemeClr val="bg2">
                    <a:lumMod val="1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가격</a:t>
            </a:r>
            <a:endParaRPr lang="ko-KR" altLang="en-US" b="1" cap="all" dirty="0">
              <a:ln w="0"/>
              <a:solidFill>
                <a:schemeClr val="bg2">
                  <a:lumMod val="1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7703" y="1958478"/>
            <a:ext cx="1203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solidFill>
                  <a:schemeClr val="bg1"/>
                </a:solidFill>
                <a:latin typeface="+mn-ea"/>
              </a:rPr>
              <a:t>DID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2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2483768" y="1131590"/>
            <a:ext cx="5904656" cy="3096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33"/>
          <p:cNvSpPr/>
          <p:nvPr/>
        </p:nvSpPr>
        <p:spPr>
          <a:xfrm>
            <a:off x="316997" y="260964"/>
            <a:ext cx="1656185" cy="3816424"/>
          </a:xfrm>
          <a:custGeom>
            <a:avLst/>
            <a:gdLst/>
            <a:ahLst/>
            <a:cxnLst/>
            <a:rect l="l" t="t" r="r" b="b"/>
            <a:pathLst>
              <a:path w="1800200" h="4539875">
                <a:moveTo>
                  <a:pt x="0" y="0"/>
                </a:moveTo>
                <a:lnTo>
                  <a:pt x="1800200" y="0"/>
                </a:lnTo>
                <a:lnTo>
                  <a:pt x="1800200" y="4539875"/>
                </a:lnTo>
                <a:lnTo>
                  <a:pt x="0" y="404797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3528" y="192934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bg1"/>
                </a:solidFill>
                <a:latin typeface="+mn-ea"/>
              </a:rPr>
              <a:t>아파트실거래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Picture 4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2499" y="3103773"/>
            <a:ext cx="708675" cy="62010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1014" y="284770"/>
            <a:ext cx="12961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03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5030" y="1629115"/>
            <a:ext cx="25344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89006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sp>
        <p:nvSpPr>
          <p:cNvPr id="34" name="모서리가 둥근 직사각형 33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아파트실거래</a:t>
            </a:r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상품 설명</a:t>
            </a:r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2483768" y="1131590"/>
            <a:ext cx="5904656" cy="3096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33"/>
          <p:cNvSpPr/>
          <p:nvPr/>
        </p:nvSpPr>
        <p:spPr>
          <a:xfrm>
            <a:off x="316997" y="260964"/>
            <a:ext cx="1656185" cy="3816424"/>
          </a:xfrm>
          <a:custGeom>
            <a:avLst/>
            <a:gdLst/>
            <a:ahLst/>
            <a:cxnLst/>
            <a:rect l="l" t="t" r="r" b="b"/>
            <a:pathLst>
              <a:path w="1800200" h="4539875">
                <a:moveTo>
                  <a:pt x="0" y="0"/>
                </a:moveTo>
                <a:lnTo>
                  <a:pt x="1800200" y="0"/>
                </a:lnTo>
                <a:lnTo>
                  <a:pt x="1800200" y="4539875"/>
                </a:lnTo>
                <a:lnTo>
                  <a:pt x="0" y="404797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3528" y="192934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bg1"/>
                </a:solidFill>
                <a:latin typeface="+mn-ea"/>
              </a:rPr>
              <a:t>아파트실거래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4" name="Picture 4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2499" y="3103773"/>
            <a:ext cx="708675" cy="62010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1014" y="284770"/>
            <a:ext cx="12961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03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5030" y="1629115"/>
            <a:ext cx="25344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89006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sp>
        <p:nvSpPr>
          <p:cNvPr id="34" name="모서리가 둥근 직사각형 33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아파트실거래</a:t>
            </a:r>
            <a:r>
              <a:rPr lang="ko-KR" alt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상품 설명</a:t>
            </a:r>
            <a:endParaRPr lang="ko-KR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모서리가 둥근 직사각형 18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블로그</a:t>
            </a:r>
            <a:r>
              <a:rPr lang="ko-KR" altLang="en-US" dirty="0" smtClean="0"/>
              <a:t> 상품 안내</a:t>
            </a:r>
            <a:endParaRPr lang="ko-KR" altLang="en-US" dirty="0"/>
          </a:p>
        </p:txBody>
      </p:sp>
      <p:sp>
        <p:nvSpPr>
          <p:cNvPr id="2" name="직사각형 33"/>
          <p:cNvSpPr/>
          <p:nvPr/>
        </p:nvSpPr>
        <p:spPr>
          <a:xfrm>
            <a:off x="316997" y="260964"/>
            <a:ext cx="1656185" cy="3816424"/>
          </a:xfrm>
          <a:custGeom>
            <a:avLst/>
            <a:gdLst/>
            <a:ahLst/>
            <a:cxnLst/>
            <a:rect l="l" t="t" r="r" b="b"/>
            <a:pathLst>
              <a:path w="1800200" h="4539875">
                <a:moveTo>
                  <a:pt x="0" y="0"/>
                </a:moveTo>
                <a:lnTo>
                  <a:pt x="1800200" y="0"/>
                </a:lnTo>
                <a:lnTo>
                  <a:pt x="1800200" y="4539875"/>
                </a:lnTo>
                <a:lnTo>
                  <a:pt x="0" y="404797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4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2499" y="3103773"/>
            <a:ext cx="708675" cy="62010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1014" y="284770"/>
            <a:ext cx="12961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03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05030" y="1629115"/>
            <a:ext cx="25344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6" y="4149395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2195736" y="1059582"/>
          <a:ext cx="6480720" cy="3528392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1224136"/>
                <a:gridCol w="1608304"/>
                <a:gridCol w="3648280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</a:t>
                      </a:r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가 격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노 출 </a:t>
                      </a:r>
                      <a:r>
                        <a:rPr lang="ko-KR" altLang="en-US" sz="1600" dirty="0" err="1" smtClean="0">
                          <a:latin typeface="굴림체" pitchFamily="49" charset="-127"/>
                          <a:ea typeface="굴림체" pitchFamily="49" charset="-127"/>
                        </a:rPr>
                        <a:t>뷰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411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300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세대 이하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220,000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en-US" altLang="ko-KR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endParaRPr lang="en-US" altLang="ko-KR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atinLnBrk="1"/>
                      <a:r>
                        <a:rPr lang="en-US" altLang="ko-KR" dirty="0" smtClean="0">
                          <a:latin typeface="굴림체" pitchFamily="49" charset="-127"/>
                          <a:ea typeface="굴림체" pitchFamily="49" charset="-127"/>
                        </a:rPr>
                        <a:t>    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단지별 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lang="ko-KR" altLang="en-US" sz="1600" b="1" dirty="0" err="1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개업체만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등록가능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/>
                      <a:srcRect/>
                      <a:stretch>
                        <a:fillRect l="10000" t="-1000" r="10000" b="-1000"/>
                      </a:stretch>
                    </a:blip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1000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세대 이하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330,000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2000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세대 이하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440,000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3000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세대 이하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550,000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3000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세대 이상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770,000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추가단지혜택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추가 단지 구매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시 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11</a:t>
                      </a:r>
                      <a:r>
                        <a:rPr lang="ko-KR" altLang="en-US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만원 </a:t>
                      </a:r>
                      <a:r>
                        <a:rPr lang="ko-KR" altLang="en-US" sz="1000" b="1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디씨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000" b="1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한단지만</a:t>
                      </a:r>
                      <a:r>
                        <a:rPr lang="en-US" altLang="ko-KR" sz="1000" b="1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stretch>
                        <a:fillRect/>
                      </a:stretch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23528" y="192934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 smtClean="0">
                <a:solidFill>
                  <a:schemeClr val="bg1"/>
                </a:solidFill>
                <a:latin typeface="+mn-ea"/>
              </a:rPr>
              <a:t>아파트실거래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2195736" y="1419622"/>
            <a:ext cx="3240360" cy="2952328"/>
          </a:xfrm>
          <a:prstGeom prst="rect">
            <a:avLst/>
          </a:prstGeom>
          <a:blipFill>
            <a:blip r:embed="rId2" cstate="print"/>
            <a:stretch>
              <a:fillRect l="10000" t="-1000" r="10000" b="-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436096" y="1419622"/>
            <a:ext cx="3240360" cy="2952328"/>
          </a:xfrm>
          <a:prstGeom prst="rect">
            <a:avLst/>
          </a:prstGeom>
          <a:blipFill>
            <a:blip r:embed="rId3" cstate="print"/>
            <a:stretch>
              <a:fillRect l="10000" t="-1000" r="10000" b="-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34"/>
          <p:cNvSpPr/>
          <p:nvPr/>
        </p:nvSpPr>
        <p:spPr>
          <a:xfrm>
            <a:off x="316994" y="260963"/>
            <a:ext cx="1656184" cy="3888432"/>
          </a:xfrm>
          <a:custGeom>
            <a:avLst/>
            <a:gdLst/>
            <a:ahLst/>
            <a:cxnLst/>
            <a:rect l="l" t="t" r="r" b="b"/>
            <a:pathLst>
              <a:path w="1800200" h="5040268">
                <a:moveTo>
                  <a:pt x="0" y="0"/>
                </a:moveTo>
                <a:lnTo>
                  <a:pt x="1800200" y="0"/>
                </a:lnTo>
                <a:lnTo>
                  <a:pt x="1800200" y="5040268"/>
                </a:lnTo>
                <a:lnTo>
                  <a:pt x="0" y="454836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05026" y="33297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04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49042" y="1677314"/>
            <a:ext cx="288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026" y="1857333"/>
            <a:ext cx="1446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블로그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Picture 5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994758"/>
            <a:ext cx="576064" cy="945144"/>
          </a:xfrm>
          <a:prstGeom prst="rect">
            <a:avLst/>
          </a:prstGeom>
          <a:noFill/>
        </p:spPr>
      </p:pic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sp>
        <p:nvSpPr>
          <p:cNvPr id="12" name="모서리가 둥근 직사각형 11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블로그</a:t>
            </a:r>
            <a:r>
              <a:rPr lang="ko-KR" altLang="en-US" dirty="0" smtClean="0"/>
              <a:t> 상품 안내</a:t>
            </a:r>
            <a:endParaRPr lang="ko-KR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2195736" y="1419622"/>
            <a:ext cx="3240360" cy="2952328"/>
          </a:xfrm>
          <a:prstGeom prst="rect">
            <a:avLst/>
          </a:prstGeom>
          <a:blipFill>
            <a:blip r:embed="rId2" cstate="print"/>
            <a:stretch>
              <a:fillRect l="10000" t="-1000" r="10000" b="-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5436096" y="1419622"/>
            <a:ext cx="3240360" cy="2952328"/>
          </a:xfrm>
          <a:prstGeom prst="rect">
            <a:avLst/>
          </a:prstGeom>
          <a:blipFill>
            <a:blip r:embed="rId3" cstate="print"/>
            <a:stretch>
              <a:fillRect l="10000" t="-1000" r="10000" b="-1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34"/>
          <p:cNvSpPr/>
          <p:nvPr/>
        </p:nvSpPr>
        <p:spPr>
          <a:xfrm>
            <a:off x="316994" y="260963"/>
            <a:ext cx="1656184" cy="3888432"/>
          </a:xfrm>
          <a:custGeom>
            <a:avLst/>
            <a:gdLst/>
            <a:ahLst/>
            <a:cxnLst/>
            <a:rect l="l" t="t" r="r" b="b"/>
            <a:pathLst>
              <a:path w="1800200" h="5040268">
                <a:moveTo>
                  <a:pt x="0" y="0"/>
                </a:moveTo>
                <a:lnTo>
                  <a:pt x="1800200" y="0"/>
                </a:lnTo>
                <a:lnTo>
                  <a:pt x="1800200" y="5040268"/>
                </a:lnTo>
                <a:lnTo>
                  <a:pt x="0" y="454836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05026" y="33297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04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49042" y="1677314"/>
            <a:ext cx="288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026" y="1857333"/>
            <a:ext cx="1446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블로그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Picture 5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994758"/>
            <a:ext cx="576064" cy="945144"/>
          </a:xfrm>
          <a:prstGeom prst="rect">
            <a:avLst/>
          </a:prstGeom>
          <a:noFill/>
        </p:spPr>
      </p:pic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sp>
        <p:nvSpPr>
          <p:cNvPr id="12" name="모서리가 둥근 직사각형 11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블로그</a:t>
            </a:r>
            <a:r>
              <a:rPr lang="ko-KR" altLang="en-US" dirty="0" smtClean="0"/>
              <a:t> 상품 안내</a:t>
            </a:r>
            <a:endParaRPr lang="ko-KR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34"/>
          <p:cNvSpPr/>
          <p:nvPr/>
        </p:nvSpPr>
        <p:spPr>
          <a:xfrm>
            <a:off x="316994" y="260963"/>
            <a:ext cx="1656184" cy="3888432"/>
          </a:xfrm>
          <a:custGeom>
            <a:avLst/>
            <a:gdLst/>
            <a:ahLst/>
            <a:cxnLst/>
            <a:rect l="l" t="t" r="r" b="b"/>
            <a:pathLst>
              <a:path w="1800200" h="5040268">
                <a:moveTo>
                  <a:pt x="0" y="0"/>
                </a:moveTo>
                <a:lnTo>
                  <a:pt x="1800200" y="0"/>
                </a:lnTo>
                <a:lnTo>
                  <a:pt x="1800200" y="5040268"/>
                </a:lnTo>
                <a:lnTo>
                  <a:pt x="0" y="454836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05026" y="332971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04 </a:t>
            </a:r>
            <a:r>
              <a:rPr lang="en-US" altLang="ko-KR" sz="2000" b="1" dirty="0" smtClean="0">
                <a:solidFill>
                  <a:schemeClr val="bg1"/>
                </a:solidFill>
              </a:rPr>
              <a:t>+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749042" y="1677314"/>
            <a:ext cx="288000" cy="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5026" y="1857333"/>
            <a:ext cx="1446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bg1"/>
                </a:solidFill>
                <a:latin typeface="+mn-ea"/>
              </a:rPr>
              <a:t>블로그</a:t>
            </a:r>
            <a:endParaRPr lang="ko-KR" altLang="en-US" sz="2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" name="Picture 5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994758"/>
            <a:ext cx="576064" cy="945144"/>
          </a:xfrm>
          <a:prstGeom prst="rect">
            <a:avLst/>
          </a:prstGeom>
          <a:noFill/>
        </p:spPr>
      </p:pic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95736" y="1059582"/>
          <a:ext cx="6503337" cy="3528392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1080120"/>
                <a:gridCol w="1872208"/>
                <a:gridCol w="3551009"/>
              </a:tblGrid>
              <a:tr h="458777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안 내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노 출 </a:t>
                      </a:r>
                      <a:r>
                        <a:rPr lang="ko-KR" altLang="en-US" sz="1600" dirty="0" err="1" smtClean="0">
                          <a:latin typeface="굴림체" pitchFamily="49" charset="-127"/>
                          <a:ea typeface="굴림체" pitchFamily="49" charset="-127"/>
                        </a:rPr>
                        <a:t>뷰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4113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월상품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55,000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6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6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개월 상품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330,000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12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개월 상품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660,000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en-US" altLang="ko-KR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디자인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220,000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유동</a:t>
                      </a:r>
                      <a:r>
                        <a:rPr lang="en-US" altLang="ko-KR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ip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월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16,800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원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05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기타</a:t>
                      </a:r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유동</a:t>
                      </a:r>
                      <a:r>
                        <a:rPr lang="en-US" altLang="ko-KR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ip</a:t>
                      </a:r>
                      <a:r>
                        <a:rPr lang="en-US" altLang="ko-KR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안할시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1000" b="1" dirty="0" err="1" smtClean="0">
                          <a:latin typeface="굴림체" pitchFamily="49" charset="-127"/>
                          <a:ea typeface="굴림체" pitchFamily="49" charset="-127"/>
                        </a:rPr>
                        <a:t>ip</a:t>
                      </a:r>
                      <a:r>
                        <a:rPr lang="ko-KR" altLang="en-US" sz="1000" b="1" dirty="0" smtClean="0">
                          <a:latin typeface="굴림체" pitchFamily="49" charset="-127"/>
                          <a:ea typeface="굴림체" pitchFamily="49" charset="-127"/>
                        </a:rPr>
                        <a:t>타입 공유기설치하면 좋은</a:t>
                      </a:r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모서리가 둥근 직사각형 17"/>
          <p:cNvSpPr/>
          <p:nvPr/>
        </p:nvSpPr>
        <p:spPr>
          <a:xfrm>
            <a:off x="3203848" y="483518"/>
            <a:ext cx="4320480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블로그</a:t>
            </a:r>
            <a:r>
              <a:rPr lang="ko-KR" altLang="en-US" dirty="0" smtClean="0"/>
              <a:t> 상품 </a:t>
            </a:r>
            <a:r>
              <a:rPr lang="ko-KR" altLang="en-US" dirty="0" smtClean="0"/>
              <a:t>가</a:t>
            </a:r>
            <a:r>
              <a:rPr lang="ko-KR" altLang="en-US" dirty="0" smtClean="0"/>
              <a:t>격</a:t>
            </a:r>
            <a:endParaRPr lang="ko-KR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2339752" y="1275606"/>
          <a:ext cx="6120680" cy="3312368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6120680"/>
              </a:tblGrid>
              <a:tr h="331236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grpSp>
        <p:nvGrpSpPr>
          <p:cNvPr id="2" name="그룹 20"/>
          <p:cNvGrpSpPr/>
          <p:nvPr/>
        </p:nvGrpSpPr>
        <p:grpSpPr>
          <a:xfrm>
            <a:off x="323528" y="267494"/>
            <a:ext cx="1656184" cy="3888432"/>
            <a:chOff x="-900100" y="51470"/>
            <a:chExt cx="1800200" cy="3539903"/>
          </a:xfrm>
          <a:solidFill>
            <a:srgbClr val="F87B2B"/>
          </a:solidFill>
        </p:grpSpPr>
        <p:sp>
          <p:nvSpPr>
            <p:cNvPr id="22" name="직사각형 26"/>
            <p:cNvSpPr/>
            <p:nvPr/>
          </p:nvSpPr>
          <p:spPr>
            <a:xfrm>
              <a:off x="-900100" y="51470"/>
              <a:ext cx="1800200" cy="3539903"/>
            </a:xfrm>
            <a:custGeom>
              <a:avLst/>
              <a:gdLst/>
              <a:ahLst/>
              <a:cxnLst/>
              <a:rect l="l" t="t" r="r" b="b"/>
              <a:pathLst>
                <a:path w="1800200" h="3539903">
                  <a:moveTo>
                    <a:pt x="0" y="0"/>
                  </a:moveTo>
                  <a:lnTo>
                    <a:pt x="1800200" y="0"/>
                  </a:lnTo>
                  <a:lnTo>
                    <a:pt x="1800200" y="3539903"/>
                  </a:lnTo>
                  <a:lnTo>
                    <a:pt x="0" y="304800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648072" y="197532"/>
              <a:ext cx="1296143" cy="1017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800" b="1" dirty="0" smtClean="0">
                  <a:solidFill>
                    <a:schemeClr val="bg1"/>
                  </a:solidFill>
                </a:rPr>
                <a:t>05</a:t>
              </a:r>
              <a:r>
                <a:rPr lang="en-US" altLang="ko-KR" sz="4000" b="1" dirty="0" smtClean="0">
                  <a:solidFill>
                    <a:schemeClr val="bg1"/>
                  </a:solidFill>
                </a:rPr>
                <a:t>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666966" y="1746350"/>
              <a:ext cx="1567066" cy="64443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err="1" smtClean="0">
                  <a:solidFill>
                    <a:schemeClr val="bg1"/>
                  </a:solidFill>
                  <a:latin typeface="+mn-ea"/>
                </a:rPr>
                <a:t>모바일광고</a:t>
              </a:r>
              <a:r>
                <a:rPr lang="en-US" altLang="ko-KR" sz="2000" b="1" dirty="0" smtClean="0">
                  <a:solidFill>
                    <a:schemeClr val="bg1"/>
                  </a:solidFill>
                  <a:latin typeface="+mn-ea"/>
                </a:rPr>
                <a:t/>
              </a:r>
              <a:br>
                <a:rPr lang="en-US" altLang="ko-KR" sz="2000" b="1" dirty="0" smtClean="0">
                  <a:solidFill>
                    <a:schemeClr val="bg1"/>
                  </a:solidFill>
                  <a:latin typeface="+mn-ea"/>
                </a:rPr>
              </a:br>
              <a:endParaRPr lang="ko-KR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-509688" y="1543096"/>
              <a:ext cx="288000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pic>
          <p:nvPicPr>
            <p:cNvPr id="26" name="Picture 3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4668" y="2736914"/>
              <a:ext cx="739428" cy="632329"/>
            </a:xfrm>
            <a:prstGeom prst="rect">
              <a:avLst/>
            </a:prstGeom>
            <a:grpFill/>
          </p:spPr>
        </p:pic>
      </p:grpSp>
      <p:sp>
        <p:nvSpPr>
          <p:cNvPr id="3" name="TextBox 2"/>
          <p:cNvSpPr txBox="1"/>
          <p:nvPr/>
        </p:nvSpPr>
        <p:spPr>
          <a:xfrm>
            <a:off x="605026" y="332971"/>
            <a:ext cx="1296144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11" name="직선 연결선 10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>
              <a:blipFill>
                <a:blip r:embed="rId7"/>
                <a:stretch>
                  <a:fillRect/>
                </a:stretch>
              </a:blip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9210" y="1782885"/>
            <a:ext cx="2623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 rot="5400000">
            <a:off x="668403" y="1810280"/>
            <a:ext cx="18107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01381" y="1838713"/>
            <a:ext cx="16959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5724128" y="3147814"/>
            <a:ext cx="2016224" cy="504056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blipFill>
                <a:blip r:embed="rId9"/>
                <a:stretch>
                  <a:fillRect/>
                </a:stretch>
              </a:blip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0"/>
          <p:cNvGrpSpPr/>
          <p:nvPr/>
        </p:nvGrpSpPr>
        <p:grpSpPr>
          <a:xfrm>
            <a:off x="323528" y="267494"/>
            <a:ext cx="1656184" cy="3888432"/>
            <a:chOff x="-900100" y="51470"/>
            <a:chExt cx="1800200" cy="3539903"/>
          </a:xfrm>
          <a:solidFill>
            <a:srgbClr val="F87B2B"/>
          </a:solidFill>
        </p:grpSpPr>
        <p:sp>
          <p:nvSpPr>
            <p:cNvPr id="22" name="직사각형 26"/>
            <p:cNvSpPr/>
            <p:nvPr/>
          </p:nvSpPr>
          <p:spPr>
            <a:xfrm>
              <a:off x="-900100" y="51470"/>
              <a:ext cx="1800200" cy="3539903"/>
            </a:xfrm>
            <a:custGeom>
              <a:avLst/>
              <a:gdLst/>
              <a:ahLst/>
              <a:cxnLst/>
              <a:rect l="l" t="t" r="r" b="b"/>
              <a:pathLst>
                <a:path w="1800200" h="3539903">
                  <a:moveTo>
                    <a:pt x="0" y="0"/>
                  </a:moveTo>
                  <a:lnTo>
                    <a:pt x="1800200" y="0"/>
                  </a:lnTo>
                  <a:lnTo>
                    <a:pt x="1800200" y="3539903"/>
                  </a:lnTo>
                  <a:lnTo>
                    <a:pt x="0" y="304800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648072" y="197532"/>
              <a:ext cx="1296143" cy="1017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800" b="1" dirty="0" smtClean="0">
                  <a:solidFill>
                    <a:schemeClr val="bg1"/>
                  </a:solidFill>
                </a:rPr>
                <a:t>05</a:t>
              </a:r>
              <a:r>
                <a:rPr lang="en-US" altLang="ko-KR" sz="4000" b="1" dirty="0" smtClean="0">
                  <a:solidFill>
                    <a:schemeClr val="bg1"/>
                  </a:solidFill>
                </a:rPr>
                <a:t>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666966" y="1746350"/>
              <a:ext cx="1567066" cy="64443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err="1" smtClean="0">
                  <a:solidFill>
                    <a:schemeClr val="bg1"/>
                  </a:solidFill>
                  <a:latin typeface="+mn-ea"/>
                </a:rPr>
                <a:t>모바일광고</a:t>
              </a:r>
              <a:r>
                <a:rPr lang="en-US" altLang="ko-KR" sz="2000" b="1" dirty="0" smtClean="0">
                  <a:solidFill>
                    <a:schemeClr val="bg1"/>
                  </a:solidFill>
                  <a:latin typeface="+mn-ea"/>
                </a:rPr>
                <a:t/>
              </a:r>
              <a:br>
                <a:rPr lang="en-US" altLang="ko-KR" sz="2000" b="1" dirty="0" smtClean="0">
                  <a:solidFill>
                    <a:schemeClr val="bg1"/>
                  </a:solidFill>
                  <a:latin typeface="+mn-ea"/>
                </a:rPr>
              </a:br>
              <a:endParaRPr lang="ko-KR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-509688" y="1543096"/>
              <a:ext cx="288000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pic>
          <p:nvPicPr>
            <p:cNvPr id="26" name="Picture 3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668" y="2736914"/>
              <a:ext cx="739428" cy="632329"/>
            </a:xfrm>
            <a:prstGeom prst="rect">
              <a:avLst/>
            </a:prstGeom>
            <a:grpFill/>
          </p:spPr>
        </p:pic>
      </p:grpSp>
      <p:sp>
        <p:nvSpPr>
          <p:cNvPr id="3" name="TextBox 2"/>
          <p:cNvSpPr txBox="1"/>
          <p:nvPr/>
        </p:nvSpPr>
        <p:spPr>
          <a:xfrm>
            <a:off x="605026" y="332971"/>
            <a:ext cx="1296144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11" name="직선 연결선 10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>
              <a:blipFill>
                <a:blip r:embed="rId6"/>
                <a:stretch>
                  <a:fillRect/>
                </a:stretch>
              </a:blip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9210" y="1782885"/>
            <a:ext cx="2623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 rot="5400000">
            <a:off x="668403" y="1810280"/>
            <a:ext cx="18107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01381" y="1838713"/>
            <a:ext cx="16959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2195736" y="1059582"/>
          <a:ext cx="6480720" cy="3528392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3168352"/>
                <a:gridCol w="3312368"/>
              </a:tblGrid>
              <a:tr h="458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안 내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가 격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06961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0"/>
          <p:cNvGrpSpPr/>
          <p:nvPr/>
        </p:nvGrpSpPr>
        <p:grpSpPr>
          <a:xfrm>
            <a:off x="323528" y="267494"/>
            <a:ext cx="1656184" cy="3888432"/>
            <a:chOff x="-900100" y="51470"/>
            <a:chExt cx="1800200" cy="3539903"/>
          </a:xfrm>
          <a:solidFill>
            <a:srgbClr val="F87B2B"/>
          </a:solidFill>
        </p:grpSpPr>
        <p:sp>
          <p:nvSpPr>
            <p:cNvPr id="22" name="직사각형 26"/>
            <p:cNvSpPr/>
            <p:nvPr/>
          </p:nvSpPr>
          <p:spPr>
            <a:xfrm>
              <a:off x="-900100" y="51470"/>
              <a:ext cx="1800200" cy="3539903"/>
            </a:xfrm>
            <a:custGeom>
              <a:avLst/>
              <a:gdLst/>
              <a:ahLst/>
              <a:cxnLst/>
              <a:rect l="l" t="t" r="r" b="b"/>
              <a:pathLst>
                <a:path w="1800200" h="3539903">
                  <a:moveTo>
                    <a:pt x="0" y="0"/>
                  </a:moveTo>
                  <a:lnTo>
                    <a:pt x="1800200" y="0"/>
                  </a:lnTo>
                  <a:lnTo>
                    <a:pt x="1800200" y="3539903"/>
                  </a:lnTo>
                  <a:lnTo>
                    <a:pt x="0" y="304800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648072" y="197532"/>
              <a:ext cx="1296143" cy="1017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800" b="1" dirty="0" smtClean="0">
                  <a:solidFill>
                    <a:schemeClr val="bg1"/>
                  </a:solidFill>
                </a:rPr>
                <a:t>05</a:t>
              </a:r>
              <a:r>
                <a:rPr lang="en-US" altLang="ko-KR" sz="4000" b="1" dirty="0" smtClean="0">
                  <a:solidFill>
                    <a:schemeClr val="bg1"/>
                  </a:solidFill>
                </a:rPr>
                <a:t>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666966" y="1746350"/>
              <a:ext cx="1567066" cy="64443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err="1" smtClean="0">
                  <a:solidFill>
                    <a:schemeClr val="bg1"/>
                  </a:solidFill>
                  <a:latin typeface="+mn-ea"/>
                </a:rPr>
                <a:t>모바일광고</a:t>
              </a:r>
              <a:r>
                <a:rPr lang="en-US" altLang="ko-KR" sz="2000" b="1" dirty="0" smtClean="0">
                  <a:solidFill>
                    <a:schemeClr val="bg1"/>
                  </a:solidFill>
                  <a:latin typeface="+mn-ea"/>
                </a:rPr>
                <a:t/>
              </a:r>
              <a:br>
                <a:rPr lang="en-US" altLang="ko-KR" sz="2000" b="1" dirty="0" smtClean="0">
                  <a:solidFill>
                    <a:schemeClr val="bg1"/>
                  </a:solidFill>
                  <a:latin typeface="+mn-ea"/>
                </a:rPr>
              </a:br>
              <a:endParaRPr lang="ko-KR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-509688" y="1543096"/>
              <a:ext cx="288000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pic>
          <p:nvPicPr>
            <p:cNvPr id="26" name="Picture 3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668" y="2736914"/>
              <a:ext cx="739428" cy="632329"/>
            </a:xfrm>
            <a:prstGeom prst="rect">
              <a:avLst/>
            </a:prstGeom>
            <a:grpFill/>
          </p:spPr>
        </p:pic>
      </p:grpSp>
      <p:sp>
        <p:nvSpPr>
          <p:cNvPr id="3" name="TextBox 2"/>
          <p:cNvSpPr txBox="1"/>
          <p:nvPr/>
        </p:nvSpPr>
        <p:spPr>
          <a:xfrm>
            <a:off x="605026" y="332971"/>
            <a:ext cx="1296144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11" name="직선 연결선 10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>
              <a:blipFill>
                <a:blip r:embed="rId6"/>
                <a:stretch>
                  <a:fillRect/>
                </a:stretch>
              </a:blip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9210" y="1782885"/>
            <a:ext cx="2623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 rot="5400000">
            <a:off x="668403" y="1810280"/>
            <a:ext cx="18107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01381" y="1838713"/>
            <a:ext cx="16959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2195736" y="1059582"/>
          <a:ext cx="6480720" cy="3528392"/>
        </p:xfrm>
        <a:graphic>
          <a:graphicData uri="http://schemas.openxmlformats.org/drawingml/2006/table">
            <a:tbl>
              <a:tblPr firstRow="1" bandRow="1">
                <a:effectLst/>
                <a:tableStyleId>{EB9631B5-78F2-41C9-869B-9F39066F8104}</a:tableStyleId>
              </a:tblPr>
              <a:tblGrid>
                <a:gridCol w="3168352"/>
                <a:gridCol w="3312368"/>
              </a:tblGrid>
              <a:tr h="4587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안 내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굴림체" pitchFamily="49" charset="-127"/>
                          <a:ea typeface="굴림체" pitchFamily="49" charset="-127"/>
                        </a:rPr>
                        <a:t>상 품 안 내</a:t>
                      </a:r>
                      <a:endParaRPr lang="ko-KR" altLang="en-US" sz="1600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nvex"/>
                      <a:lightRig rig="flood" dir="t"/>
                    </a:cell3D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06961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7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0"/>
          <p:cNvGrpSpPr/>
          <p:nvPr/>
        </p:nvGrpSpPr>
        <p:grpSpPr>
          <a:xfrm>
            <a:off x="323528" y="267494"/>
            <a:ext cx="1656184" cy="3888432"/>
            <a:chOff x="-900100" y="51470"/>
            <a:chExt cx="1800200" cy="3539903"/>
          </a:xfrm>
          <a:solidFill>
            <a:srgbClr val="F87B2B"/>
          </a:solidFill>
        </p:grpSpPr>
        <p:sp>
          <p:nvSpPr>
            <p:cNvPr id="22" name="직사각형 26"/>
            <p:cNvSpPr/>
            <p:nvPr/>
          </p:nvSpPr>
          <p:spPr>
            <a:xfrm>
              <a:off x="-900100" y="51470"/>
              <a:ext cx="1800200" cy="3539903"/>
            </a:xfrm>
            <a:custGeom>
              <a:avLst/>
              <a:gdLst/>
              <a:ahLst/>
              <a:cxnLst/>
              <a:rect l="l" t="t" r="r" b="b"/>
              <a:pathLst>
                <a:path w="1800200" h="3539903">
                  <a:moveTo>
                    <a:pt x="0" y="0"/>
                  </a:moveTo>
                  <a:lnTo>
                    <a:pt x="1800200" y="0"/>
                  </a:lnTo>
                  <a:lnTo>
                    <a:pt x="1800200" y="3539903"/>
                  </a:lnTo>
                  <a:lnTo>
                    <a:pt x="0" y="304800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648072" y="197532"/>
              <a:ext cx="1296143" cy="1017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800" b="1" dirty="0" smtClean="0">
                  <a:solidFill>
                    <a:schemeClr val="bg1"/>
                  </a:solidFill>
                </a:rPr>
                <a:t>05</a:t>
              </a:r>
              <a:r>
                <a:rPr lang="en-US" altLang="ko-KR" sz="4000" b="1" dirty="0" smtClean="0">
                  <a:solidFill>
                    <a:schemeClr val="bg1"/>
                  </a:solidFill>
                </a:rPr>
                <a:t>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666966" y="1746350"/>
              <a:ext cx="1567066" cy="64443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부동산광고</a:t>
              </a:r>
              <a:endParaRPr lang="en-US" altLang="ko-KR" sz="2000" b="1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제안서</a:t>
              </a:r>
              <a:endParaRPr lang="ko-KR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-509688" y="1543096"/>
              <a:ext cx="288000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pic>
          <p:nvPicPr>
            <p:cNvPr id="26" name="Picture 3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4668" y="2736914"/>
              <a:ext cx="739428" cy="632329"/>
            </a:xfrm>
            <a:prstGeom prst="rect">
              <a:avLst/>
            </a:prstGeom>
            <a:grpFill/>
          </p:spPr>
        </p:pic>
      </p:grpSp>
      <p:sp>
        <p:nvSpPr>
          <p:cNvPr id="3" name="TextBox 2"/>
          <p:cNvSpPr txBox="1"/>
          <p:nvPr/>
        </p:nvSpPr>
        <p:spPr>
          <a:xfrm>
            <a:off x="605026" y="332971"/>
            <a:ext cx="1296144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11" name="직선 연결선 10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970777" y="500989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>
              <a:blipFill>
                <a:blip r:embed="rId6"/>
                <a:stretch>
                  <a:fillRect/>
                </a:stretch>
              </a:blip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9210" y="1782885"/>
            <a:ext cx="2623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 rot="5400000">
            <a:off x="668403" y="1810280"/>
            <a:ext cx="18107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01381" y="1838713"/>
            <a:ext cx="16959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339752" y="1131590"/>
            <a:ext cx="6264696" cy="3600400"/>
          </a:xfrm>
          <a:prstGeom prst="rect">
            <a:avLst/>
          </a:prstGeom>
          <a:blipFill dpi="0" rotWithShape="1">
            <a:blip r:embed="rId7" cstate="print">
              <a:alphaModFix amt="28000"/>
            </a:blip>
            <a:srcRect/>
            <a:stretch>
              <a:fillRect/>
            </a:stretch>
          </a:blip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900" b="1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900" b="1" dirty="0" smtClean="0">
                <a:solidFill>
                  <a:schemeClr val="accent2"/>
                </a:solidFill>
                <a:latin typeface="굴림체" pitchFamily="49" charset="-127"/>
                <a:ea typeface="굴림체" pitchFamily="49" charset="-127"/>
              </a:rPr>
              <a:t>▶ 현 시대적 광고를 통한 매출 증대를 위한 제안서</a:t>
            </a:r>
            <a:endParaRPr lang="en-US" altLang="ko-KR" sz="900" b="1" dirty="0" smtClean="0">
              <a:solidFill>
                <a:schemeClr val="accent2"/>
              </a:solidFill>
              <a:latin typeface="굴림체" pitchFamily="49" charset="-127"/>
              <a:ea typeface="굴림체" pitchFamily="49" charset="-127"/>
            </a:endParaRPr>
          </a:p>
          <a:p>
            <a:endParaRPr lang="ko-KR" altLang="en-US" sz="900" b="1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최근 광고의 흐름은 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pc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검색에 이어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모바일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검색으로까지 이어지고 있습니다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이는 스마트폰의 보급률이 높아지면서 나타난 결과라고 할 수 있는데요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요즘 대부분의 사람들은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스마트폰을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소지하고 실시간으로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모바일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검색을 통해 필요한 정보를 검색하고 있으며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그로 인해 온라인 광고의 중요성은 더욱 높아질 것으로 예상됩니다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endParaRPr lang="en-US" altLang="ko-KR" sz="900" b="1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과거 광고의 형태는 소비자의 직접 방문이나 지면광고를 통한 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offline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형태의 광고가 대부분이었으나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요즘 소비자들은 편리하고 다양한 형태의 여러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포털광고를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접함으로써 광고의 활용도를 높이는 스마트한 시대가 되었습니다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이러한 흐름에 맞추어 광고도 예전과는 아주 다른 양상을 보이고 있는데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그에 발맞추어 광고를 관리하는 것은 아주 중요한 문제가 아닐 수 없습니다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endParaRPr lang="en-US" altLang="ko-KR" sz="900" b="1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요즘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블로그나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카페 등과 같은 광고를 통해 소비자들에게 자연스럽게 정보를 제공하여 기업의 신뢰도 및 인지도를 상승시키고 나아가 소비자의 구매 욕구를 자극시키는 마케팅이 대세입니다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이를 “바이럴마케팅”이라고 하는데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최근 부동산 업계에서도 큰 이슈를 불러일으켰고 그로 인해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블로그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제작 및 관리에 대한 문의가 참 많았습니다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</a:p>
          <a:p>
            <a:endParaRPr lang="en-US" altLang="ko-KR" sz="900" b="1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물론 이러한 흐름에 맞추어 나가려는 시도는 상당히 고무적일 수 있으나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반면 간과하지 말아야 할 부분이 있는데요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블로그나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홈페이지를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제작한다해도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제대로 된 관리가 이루어지지 않는다면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아무리 훌륭한 광고라 하더라도 무용지물이 될 수 있다는 점입니다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자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그렇다면 어떻게 광고하는 것이 가장 효과적인 것일까요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?</a:t>
            </a:r>
          </a:p>
          <a:p>
            <a:endParaRPr lang="en-US" altLang="ko-KR" sz="900" b="1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우선 저렴한 비용으로 최대의 효과를 보는 것을 원칙으로 하되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광고성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높은 상품을 선별할 수 있어야 합니다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또한 현명하게 선택한 상품을 효율적으로 관리하여 소비자들의 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needs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를 충족시켜 줄 수 있는 노력이 필요할 것입니다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</a:p>
          <a:p>
            <a:endParaRPr lang="en-US" altLang="ko-KR" sz="900" b="1" dirty="0" smtClean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  <a:p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다른 경쟁업체들과는 다른 차별화된 광고를 전략적으로 이용하는 것도 방법일 수 있겠습니다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 </a:t>
            </a:r>
          </a:p>
          <a:p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이러한 통합적 컨설팅과 꾸준한 관리가 가능한 </a:t>
            </a:r>
            <a:r>
              <a:rPr lang="ko-KR" altLang="en-US" sz="900" b="1" dirty="0" err="1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홍희마케팅을</a:t>
            </a:r>
            <a:r>
              <a:rPr lang="ko-KR" altLang="en-US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 통해 성공의 지름길로 나아가실 수 있을 것입니다</a:t>
            </a:r>
            <a:r>
              <a:rPr lang="en-US" altLang="ko-KR" sz="900" b="1" dirty="0" smtClean="0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algn="ctr"/>
            <a:endParaRPr lang="ko-KR" altLang="en-US" sz="900" dirty="0">
              <a:solidFill>
                <a:schemeClr val="tx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3"/>
          <p:cNvSpPr/>
          <p:nvPr/>
        </p:nvSpPr>
        <p:spPr>
          <a:xfrm>
            <a:off x="2267744" y="1131590"/>
            <a:ext cx="6336704" cy="3384376"/>
          </a:xfrm>
          <a:prstGeom prst="rect">
            <a:avLst/>
          </a:prstGeom>
          <a:blipFill dpi="0" rotWithShape="1">
            <a:blip r:embed="rId2" cstate="print">
              <a:alphaModFix amt="27000"/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extrusionH="76200"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20"/>
          <p:cNvGrpSpPr/>
          <p:nvPr/>
        </p:nvGrpSpPr>
        <p:grpSpPr>
          <a:xfrm>
            <a:off x="323528" y="267494"/>
            <a:ext cx="1656184" cy="3888432"/>
            <a:chOff x="-900100" y="51470"/>
            <a:chExt cx="1800200" cy="3539903"/>
          </a:xfrm>
          <a:solidFill>
            <a:srgbClr val="F87B2B"/>
          </a:solidFill>
        </p:grpSpPr>
        <p:sp>
          <p:nvSpPr>
            <p:cNvPr id="22" name="직사각형 26"/>
            <p:cNvSpPr/>
            <p:nvPr/>
          </p:nvSpPr>
          <p:spPr>
            <a:xfrm>
              <a:off x="-900100" y="51470"/>
              <a:ext cx="1800200" cy="3539903"/>
            </a:xfrm>
            <a:custGeom>
              <a:avLst/>
              <a:gdLst/>
              <a:ahLst/>
              <a:cxnLst/>
              <a:rect l="l" t="t" r="r" b="b"/>
              <a:pathLst>
                <a:path w="1800200" h="3539903">
                  <a:moveTo>
                    <a:pt x="0" y="0"/>
                  </a:moveTo>
                  <a:lnTo>
                    <a:pt x="1800200" y="0"/>
                  </a:lnTo>
                  <a:lnTo>
                    <a:pt x="1800200" y="3539903"/>
                  </a:lnTo>
                  <a:lnTo>
                    <a:pt x="0" y="3048002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-648072" y="197532"/>
              <a:ext cx="1296143" cy="10173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4800" b="1" dirty="0" smtClean="0">
                  <a:solidFill>
                    <a:schemeClr val="bg1"/>
                  </a:solidFill>
                </a:rPr>
                <a:t>05</a:t>
              </a:r>
              <a:r>
                <a:rPr lang="en-US" altLang="ko-KR" sz="4000" b="1" dirty="0" smtClean="0">
                  <a:solidFill>
                    <a:schemeClr val="bg1"/>
                  </a:solidFill>
                </a:rPr>
                <a:t> </a:t>
              </a:r>
              <a:endParaRPr lang="ko-KR" altLang="en-US" sz="40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-666966" y="1746350"/>
              <a:ext cx="1567066" cy="64443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부동산광고</a:t>
              </a:r>
              <a:endParaRPr lang="en-US" altLang="ko-KR" sz="2000" b="1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ko-KR" altLang="en-US" sz="2000" b="1" dirty="0" smtClean="0">
                  <a:solidFill>
                    <a:schemeClr val="bg1"/>
                  </a:solidFill>
                  <a:latin typeface="+mn-ea"/>
                </a:rPr>
                <a:t>제안서</a:t>
              </a:r>
              <a:endParaRPr lang="ko-KR" altLang="en-US" sz="20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-509688" y="1543096"/>
              <a:ext cx="288000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pic>
          <p:nvPicPr>
            <p:cNvPr id="26" name="Picture 3" descr="C:\Program Files (x86)\Microsoft Office\MEDIA\CAGCAT10\j0301252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4668" y="2736914"/>
              <a:ext cx="739428" cy="632329"/>
            </a:xfrm>
            <a:prstGeom prst="rect">
              <a:avLst/>
            </a:prstGeom>
            <a:grpFill/>
          </p:spPr>
        </p:pic>
      </p:grpSp>
      <p:sp>
        <p:nvSpPr>
          <p:cNvPr id="3" name="TextBox 2"/>
          <p:cNvSpPr txBox="1"/>
          <p:nvPr/>
        </p:nvSpPr>
        <p:spPr>
          <a:xfrm>
            <a:off x="605026" y="332971"/>
            <a:ext cx="1296144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4800" b="1" dirty="0" smtClean="0">
                <a:solidFill>
                  <a:schemeClr val="bg1"/>
                </a:solidFill>
              </a:rPr>
              <a:t> </a:t>
            </a:r>
            <a:endParaRPr lang="ko-KR" altLang="en-US" sz="800" dirty="0">
              <a:solidFill>
                <a:schemeClr val="bg1"/>
              </a:solidFill>
            </a:endParaRPr>
          </a:p>
        </p:txBody>
      </p:sp>
      <p:pic>
        <p:nvPicPr>
          <p:cNvPr id="7" name="그림 6" descr="홍희마케팅_로고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389002" y="4221403"/>
            <a:ext cx="1584176" cy="576064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</p:pic>
      <p:cxnSp>
        <p:nvCxnSpPr>
          <p:cNvPr id="11" name="직선 연결선 10"/>
          <p:cNvCxnSpPr/>
          <p:nvPr/>
        </p:nvCxnSpPr>
        <p:spPr>
          <a:xfrm>
            <a:off x="4788024" y="699542"/>
            <a:ext cx="1152128" cy="0"/>
          </a:xfrm>
          <a:prstGeom prst="line">
            <a:avLst/>
          </a:prstGeom>
          <a:ln w="76200" cmpd="tri"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모서리가 둥근 직사각형 13"/>
          <p:cNvSpPr/>
          <p:nvPr/>
        </p:nvSpPr>
        <p:spPr>
          <a:xfrm>
            <a:off x="2987824" y="411510"/>
            <a:ext cx="1800200" cy="50405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940152" y="411510"/>
            <a:ext cx="1800200" cy="504056"/>
          </a:xfrm>
          <a:prstGeom prst="roundRect">
            <a:avLst/>
          </a:prstGeom>
          <a:effectLst>
            <a:glow rad="101600">
              <a:schemeClr val="accent6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3011751" y="492170"/>
            <a:ext cx="1745648" cy="33603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970777" y="485806"/>
            <a:ext cx="1745648" cy="33603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400" dirty="0">
              <a:blipFill>
                <a:blip r:embed="rId7"/>
                <a:stretch>
                  <a:fillRect/>
                </a:stretch>
              </a:blip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09210" y="1782885"/>
            <a:ext cx="26239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 rot="5400000">
            <a:off x="668403" y="1810280"/>
            <a:ext cx="18107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01381" y="1838713"/>
            <a:ext cx="16959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2267744" y="1131590"/>
          <a:ext cx="6336704" cy="3384376"/>
        </p:xfrm>
        <a:graphic>
          <a:graphicData uri="http://schemas.openxmlformats.org/drawingml/2006/table">
            <a:tbl>
              <a:tblPr/>
              <a:tblGrid>
                <a:gridCol w="969143"/>
                <a:gridCol w="110977"/>
                <a:gridCol w="2976465"/>
                <a:gridCol w="2280119"/>
              </a:tblGrid>
              <a:tr h="36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2C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구성</a:t>
                      </a: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가격 및 기간</a:t>
                      </a: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2CB"/>
                    </a:solidFill>
                  </a:tcPr>
                </a:tc>
              </a:tr>
              <a:tr h="437491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50</a:t>
                      </a:r>
                      <a:r>
                        <a:rPr lang="ko-KR" altLang="en-US" sz="1400" b="1" dirty="0" err="1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만원대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상품 제안 내용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기본형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 – (</a:t>
                      </a:r>
                      <a:r>
                        <a:rPr lang="ko-KR" altLang="en-US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월 광고비 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8</a:t>
                      </a:r>
                      <a:r>
                        <a:rPr lang="ko-KR" altLang="en-US" sz="1400" b="1" dirty="0" err="1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만원대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굴림체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700" b="1" dirty="0">
                        <a:solidFill>
                          <a:srgbClr val="000000"/>
                        </a:solidFill>
                        <a:latin typeface="굴림체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9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네이버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매물광고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55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네이버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협력사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8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개중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택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 (</a:t>
                      </a:r>
                      <a:r>
                        <a:rPr lang="ko-KR" altLang="en-US" sz="5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매경부동산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ko-KR" altLang="en-US" sz="5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한경부동산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ko-KR" altLang="en-US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부동산뱅크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ko-KR" altLang="en-US" sz="5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부동산써브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부동산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114, </a:t>
                      </a:r>
                      <a:r>
                        <a:rPr lang="ko-KR" altLang="en-US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닥터아파트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5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조인스랜드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5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텐컴즈</a:t>
                      </a:r>
                      <a:r>
                        <a:rPr lang="en-US" altLang="ko-KR" sz="5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5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기간 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 6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금액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</a:t>
                      </a:r>
                      <a:r>
                        <a:rPr lang="en-US" altLang="ko-KR" sz="800" b="1" baseline="0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352,000</a:t>
                      </a:r>
                      <a:r>
                        <a:rPr lang="ko-KR" altLang="en-US" sz="800" b="1" baseline="0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 </a:t>
                      </a:r>
                      <a:r>
                        <a:rPr lang="en-US" altLang="ko-KR" sz="800" b="1" baseline="0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b="1" baseline="0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매경</a:t>
                      </a:r>
                      <a:r>
                        <a:rPr lang="ko-KR" altLang="en-US" sz="800" b="1" baseline="0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="1" baseline="0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120</a:t>
                      </a:r>
                      <a:r>
                        <a:rPr lang="ko-KR" altLang="en-US" sz="800" b="1" baseline="0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건 기준</a:t>
                      </a:r>
                      <a:r>
                        <a:rPr lang="en-US" altLang="ko-KR" sz="800" b="1" baseline="0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9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다음매물광고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▶프리미엄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프리미엄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s,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스텐다드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상품 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택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기간 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 6</a:t>
                      </a: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개월</a:t>
                      </a: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금액 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132,000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원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스텐다드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기준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ko-KR" altLang="en-US" sz="800" b="1" dirty="0">
                        <a:solidFill>
                          <a:srgbClr val="F525B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9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네이버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키워드광고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검색광고등록</a:t>
                      </a: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기간 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 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등록 후 삭제 시 까지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금액 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 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무료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59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다음 키워드광고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검색광고등록</a:t>
                      </a: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기간 </a:t>
                      </a:r>
                      <a:r>
                        <a:rPr lang="en-US" altLang="ko-KR" sz="800" b="1" dirty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 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등록 후 삭제 시 까지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▶ 금액 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: 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무료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47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dirty="0" err="1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모바일광고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본 상품은 원룸</a:t>
                      </a:r>
                      <a:r>
                        <a:rPr lang="en-US" altLang="ko-KR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ko-KR" altLang="en-US" sz="800" b="1" dirty="0" smtClean="0">
                          <a:solidFill>
                            <a:srgbClr val="000000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주택 임대 중개업소만 해당</a:t>
                      </a:r>
                      <a:endParaRPr lang="ko-KR" altLang="en-US" sz="800" b="1" dirty="0">
                        <a:solidFill>
                          <a:srgbClr val="000000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b="1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별 도</a:t>
                      </a:r>
                    </a:p>
                  </a:txBody>
                  <a:tcPr marL="43875" marR="43875" marT="12130" marB="121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2156383" y="4515966"/>
            <a:ext cx="53823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b="1" dirty="0" smtClean="0">
                <a:solidFill>
                  <a:srgbClr val="FF0000"/>
                </a:solidFill>
              </a:rPr>
              <a:t>※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상기 상품은 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네이버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/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다음 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/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협력사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 정책에 따라 가격변동이 있을 수 있습니다</a:t>
            </a:r>
            <a:r>
              <a:rPr lang="en-US" altLang="ko-KR" sz="900" b="1" dirty="0" smtClean="0">
                <a:solidFill>
                  <a:srgbClr val="FF0000"/>
                </a:solidFill>
              </a:rPr>
              <a:t>.</a:t>
            </a:r>
            <a:endParaRPr lang="en-US" altLang="ko-KR" sz="900" b="1" dirty="0">
              <a:solidFill>
                <a:srgbClr val="FF000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모양">
  <a:themeElements>
    <a:clrScheme name="모양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모양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모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2562</TotalTime>
  <Words>1290</Words>
  <Application>Microsoft Office PowerPoint</Application>
  <PresentationFormat>화면 슬라이드 쇼(16:9)</PresentationFormat>
  <Paragraphs>456</Paragraphs>
  <Slides>25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모양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seok0621</dc:creator>
  <cp:lastModifiedBy>Owner</cp:lastModifiedBy>
  <cp:revision>526</cp:revision>
  <dcterms:created xsi:type="dcterms:W3CDTF">2015-06-09T12:07:32Z</dcterms:created>
  <dcterms:modified xsi:type="dcterms:W3CDTF">2018-10-20T09:13:39Z</dcterms:modified>
</cp:coreProperties>
</file>