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77" r:id="rId4"/>
    <p:sldId id="278" r:id="rId5"/>
    <p:sldId id="280" r:id="rId6"/>
    <p:sldId id="279" r:id="rId7"/>
    <p:sldId id="281" r:id="rId8"/>
    <p:sldId id="282" r:id="rId9"/>
    <p:sldId id="283" r:id="rId10"/>
    <p:sldId id="284" r:id="rId11"/>
    <p:sldId id="285" r:id="rId12"/>
    <p:sldId id="287" r:id="rId13"/>
    <p:sldId id="257" r:id="rId14"/>
    <p:sldId id="260" r:id="rId15"/>
    <p:sldId id="261" r:id="rId16"/>
    <p:sldId id="262" r:id="rId17"/>
    <p:sldId id="263" r:id="rId18"/>
    <p:sldId id="264" r:id="rId19"/>
    <p:sldId id="288" r:id="rId20"/>
    <p:sldId id="270" r:id="rId21"/>
    <p:sldId id="265" r:id="rId22"/>
    <p:sldId id="266" r:id="rId23"/>
    <p:sldId id="267" r:id="rId24"/>
    <p:sldId id="268" r:id="rId25"/>
    <p:sldId id="271" r:id="rId26"/>
    <p:sldId id="272" r:id="rId27"/>
    <p:sldId id="273" r:id="rId28"/>
    <p:sldId id="274" r:id="rId29"/>
    <p:sldId id="276" r:id="rId30"/>
    <p:sldId id="289" r:id="rId31"/>
    <p:sldId id="269" r:id="rId32"/>
    <p:sldId id="258" r:id="rId33"/>
    <p:sldId id="259" r:id="rId3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000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7A6B1C-346C-40CA-90C5-08165A8E29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A0E43A8-7745-40FD-ABBA-22E218748D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C8E126D-BCF8-43E4-9A24-7EF8D63C5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6771E-CDDD-4E73-B381-EC2B9E06C7A3}" type="datetimeFigureOut">
              <a:rPr lang="ko-KR" altLang="en-US" smtClean="0"/>
              <a:t>2021-04-14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F4D99EA-65AD-4543-A4C3-60095691E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3403649-7927-4435-B5D6-5391637C7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CC90A-3EDA-4338-9B94-3DD82576E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4112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7FE0B0-D71E-4FCA-B819-FE602B29F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D1AB6AF-A417-4547-8714-F4F574FE4C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A640F8-418A-4B91-9049-CC889434A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6771E-CDDD-4E73-B381-EC2B9E06C7A3}" type="datetimeFigureOut">
              <a:rPr lang="ko-KR" altLang="en-US" smtClean="0"/>
              <a:t>2021-04-14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BB3126F-68EB-47DE-9373-D9A47E3A5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2240522-B47B-4E36-8271-8235D8112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CC90A-3EDA-4338-9B94-3DD82576E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31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5CEDAE-6CEF-4304-BEC8-B874DE777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0DA2D7E-DF86-4877-A786-CBF1C66B1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BC733C7-C095-4BB4-9905-D734A36DF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6771E-CDDD-4E73-B381-EC2B9E06C7A3}" type="datetimeFigureOut">
              <a:rPr lang="ko-KR" altLang="en-US" smtClean="0"/>
              <a:t>2021-04-14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CA67C8E-DC96-49FA-8B63-56E037B4D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2E8909D-E1F4-479B-A203-7CCF49DAB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CC90A-3EDA-4338-9B94-3DD82576E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5767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44F477-FDFC-4260-854A-69C81D69D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70A699-08DE-44FF-8051-A6205DB988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62A59FD-E9D0-4CB3-82CC-A580B68434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3F1A5AA-7B7B-4CA6-A44B-6F7580179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6771E-CDDD-4E73-B381-EC2B9E06C7A3}" type="datetimeFigureOut">
              <a:rPr lang="ko-KR" altLang="en-US" smtClean="0"/>
              <a:t>2021-04-14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89A4AC8-2E24-44FC-B9FD-D21A94989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39E3AA9-24F9-46D4-A947-24E4A5FB5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CC90A-3EDA-4338-9B94-3DD82576E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6492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BFA29C-6035-4B77-807C-15396FFB2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3478B85-9F1D-4E9A-B282-22D3E2AE6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E644897-E6C7-4C93-AC44-62F12C234D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3F7612E-2CF5-463E-890A-948070B4CD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DE7A8CE-AEBD-40D8-959E-0E86F2C252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5317779-3025-4329-801D-69BD214B6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6771E-CDDD-4E73-B381-EC2B9E06C7A3}" type="datetimeFigureOut">
              <a:rPr lang="ko-KR" altLang="en-US" smtClean="0"/>
              <a:t>2021-04-14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AE1BB68-B757-4F0E-84E9-48E68B2C2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48BD38C-8667-4801-9CC2-F520D0A47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CC90A-3EDA-4338-9B94-3DD82576E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8473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429FBB-EA10-42F1-B15C-DFECA90D3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3BCF7BB-F898-457E-87A4-656917902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6771E-CDDD-4E73-B381-EC2B9E06C7A3}" type="datetimeFigureOut">
              <a:rPr lang="ko-KR" altLang="en-US" smtClean="0"/>
              <a:t>2021-04-14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CADB031-93DD-4D1C-B790-B9ACDD0CF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2A6613A-70A0-4204-8621-CA23AA45F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CC90A-3EDA-4338-9B94-3DD82576E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5891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5207A3F-0B63-45EB-94D0-DCC751F27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6771E-CDDD-4E73-B381-EC2B9E06C7A3}" type="datetimeFigureOut">
              <a:rPr lang="ko-KR" altLang="en-US" smtClean="0"/>
              <a:t>2021-04-14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C83D119-1078-4747-91C5-EA961D5CA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71011F8-5C19-43CE-A5ED-828A72F25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CC90A-3EDA-4338-9B94-3DD82576E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8602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3FAC3E-A401-4268-B142-DFDFCF19D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17D7CA5-57C5-4B97-90E8-32E0F4EF9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41C071C-775B-4C6D-86F9-A7CF3B8AEE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9DBAF2-BC82-42D3-B1DF-DCBB22BBF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6771E-CDDD-4E73-B381-EC2B9E06C7A3}" type="datetimeFigureOut">
              <a:rPr lang="ko-KR" altLang="en-US" smtClean="0"/>
              <a:t>2021-04-14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BE80248-C564-4651-BAC7-46201BD3D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21F4199-F8B5-42EA-88AE-D10E40B58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CC90A-3EDA-4338-9B94-3DD82576E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8162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39A448E-7250-4A0E-924F-3523586F9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196A66E-3DC5-41ED-ABC9-CF70D0B295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E41129A-DCF5-41AC-B274-908750B16D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9CA4DE3-322C-41AF-BCA4-2F1621C16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6771E-CDDD-4E73-B381-EC2B9E06C7A3}" type="datetimeFigureOut">
              <a:rPr lang="ko-KR" altLang="en-US" smtClean="0"/>
              <a:t>2021-04-14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322229C-349E-4081-BB23-E244B02E4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3D6695A-8B60-4249-BAA0-22B20E19C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CC90A-3EDA-4338-9B94-3DD82576E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4012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C66573-C6BE-4657-AC5D-8AF805E7F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5435B98-F250-4AE3-ACD0-A87CC1DA8D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4030FD0-99C8-47F1-A2B2-76B99713A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6771E-CDDD-4E73-B381-EC2B9E06C7A3}" type="datetimeFigureOut">
              <a:rPr lang="ko-KR" altLang="en-US" smtClean="0"/>
              <a:t>2021-04-14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E45B131-274E-4355-9461-91B5FDBF2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54BC37D-32B2-4B77-9B84-05BECFCBB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CC90A-3EDA-4338-9B94-3DD82576E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1430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A1CD2B6-E3FF-471E-9721-F11CF1C6FB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46615EA-BE8A-44F2-B3C9-5E26EF796A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80E345A-23C5-47A6-8ACE-F69C89B8E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6771E-CDDD-4E73-B381-EC2B9E06C7A3}" type="datetimeFigureOut">
              <a:rPr lang="ko-KR" altLang="en-US" smtClean="0"/>
              <a:t>2021-04-14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4C6574-FC44-42C0-A5C1-B1EBB9C0B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173BE7A-A131-46E3-98BF-B2C9085B6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CC90A-3EDA-4338-9B94-3DD82576E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339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D4D8097-41A4-4B44-805D-BF4293A3E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AD69B72-204C-45B9-8815-E42850D2E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7552DCE-D4CD-409C-BF07-C6AF8F4BB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6771E-CDDD-4E73-B381-EC2B9E06C7A3}" type="datetimeFigureOut">
              <a:rPr lang="ko-KR" altLang="en-US" smtClean="0"/>
              <a:t>2021-04-14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8EC60E8-6AD6-41F6-8A17-17F5422EA2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1E1D2D8-29E0-42EB-BE49-AF50D00A65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CC90A-3EDA-4338-9B94-3DD82576E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7987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1650C00-69A9-4859-960D-5968FAF928D3}"/>
              </a:ext>
            </a:extLst>
          </p:cNvPr>
          <p:cNvSpPr txBox="1"/>
          <p:nvPr/>
        </p:nvSpPr>
        <p:spPr>
          <a:xfrm>
            <a:off x="1801368" y="267138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/>
              <a:t>부동산거래알림</a:t>
            </a:r>
            <a:endParaRPr lang="ko-KR" alt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1B3518-8E53-47FE-A772-F44A9F410CA1}"/>
              </a:ext>
            </a:extLst>
          </p:cNvPr>
          <p:cNvSpPr txBox="1"/>
          <p:nvPr/>
        </p:nvSpPr>
        <p:spPr>
          <a:xfrm>
            <a:off x="3621024" y="2532888"/>
            <a:ext cx="1373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 err="1">
                <a:solidFill>
                  <a:srgbClr val="00B0F0"/>
                </a:solidFill>
              </a:rPr>
              <a:t>eNote</a:t>
            </a:r>
            <a:endParaRPr lang="ko-KR" altLang="en-US" sz="36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798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1650C00-69A9-4859-960D-5968FAF928D3}"/>
              </a:ext>
            </a:extLst>
          </p:cNvPr>
          <p:cNvSpPr txBox="1"/>
          <p:nvPr/>
        </p:nvSpPr>
        <p:spPr>
          <a:xfrm>
            <a:off x="232626" y="27213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/>
              <a:t>부동산거래알림</a:t>
            </a:r>
            <a:endParaRPr lang="ko-KR" alt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1B3518-8E53-47FE-A772-F44A9F410CA1}"/>
              </a:ext>
            </a:extLst>
          </p:cNvPr>
          <p:cNvSpPr txBox="1"/>
          <p:nvPr/>
        </p:nvSpPr>
        <p:spPr>
          <a:xfrm>
            <a:off x="2052282" y="133637"/>
            <a:ext cx="1373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 err="1">
                <a:solidFill>
                  <a:srgbClr val="00B0F0"/>
                </a:solidFill>
              </a:rPr>
              <a:t>eNote</a:t>
            </a:r>
            <a:endParaRPr lang="ko-KR" altLang="en-US" sz="3600" b="1" dirty="0">
              <a:solidFill>
                <a:srgbClr val="00B0F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303A4C-9073-4DA7-8CF9-AD171A2FAE06}"/>
              </a:ext>
            </a:extLst>
          </p:cNvPr>
          <p:cNvSpPr txBox="1"/>
          <p:nvPr/>
        </p:nvSpPr>
        <p:spPr>
          <a:xfrm>
            <a:off x="4630696" y="3059668"/>
            <a:ext cx="2930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000" b="1"/>
              <a:t>서비스 소개</a:t>
            </a:r>
            <a:endParaRPr lang="ko-KR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695160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단지 전체보기</a:t>
            </a:r>
            <a:endParaRPr lang="en-US" altLang="ko-KR" sz="14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42074D0-531D-430E-B13B-403A568BEC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08"/>
          <a:stretch/>
        </p:blipFill>
        <p:spPr>
          <a:xfrm>
            <a:off x="0" y="768096"/>
            <a:ext cx="12192000" cy="596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918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단지 전체보기</a:t>
            </a:r>
            <a:endParaRPr lang="en-US" altLang="ko-KR" sz="1400" dirty="0"/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5A3CE372-B20D-4C0F-A347-77C6535A3494}"/>
              </a:ext>
            </a:extLst>
          </p:cNvPr>
          <p:cNvGrpSpPr/>
          <p:nvPr/>
        </p:nvGrpSpPr>
        <p:grpSpPr>
          <a:xfrm>
            <a:off x="738231" y="1006679"/>
            <a:ext cx="6929307" cy="5729676"/>
            <a:chOff x="645383" y="924998"/>
            <a:chExt cx="7084853" cy="6029325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7B25FAAE-C7A8-4B10-B290-72C04C307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3161" y="924998"/>
              <a:ext cx="7077075" cy="876300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09483180-6520-4C62-A86D-F71BCBDD7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4908" y="1801298"/>
              <a:ext cx="7038975" cy="866775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01A33C92-420D-4097-A53B-9800A5A2E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4908" y="2668073"/>
              <a:ext cx="7038975" cy="809625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341B4CD5-1075-4EE8-9D49-CE4F1FE73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3161" y="3544373"/>
              <a:ext cx="7048500" cy="809625"/>
            </a:xfrm>
            <a:prstGeom prst="rect">
              <a:avLst/>
            </a:prstGeom>
          </p:spPr>
        </p:pic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0BBC1920-343F-4A8F-9066-59DBE573A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5383" y="4420673"/>
              <a:ext cx="7048500" cy="857250"/>
            </a:xfrm>
            <a:prstGeom prst="rect">
              <a:avLst/>
            </a:prstGeom>
          </p:spPr>
        </p:pic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527134D6-FFB8-48FF-B70D-329E323F7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3161" y="5277923"/>
              <a:ext cx="7048500" cy="838200"/>
            </a:xfrm>
            <a:prstGeom prst="rect">
              <a:avLst/>
            </a:prstGeom>
          </p:spPr>
        </p:pic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FCA9D842-6C91-4CA8-AF12-FF0260A81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5383" y="6116123"/>
              <a:ext cx="7048500" cy="838200"/>
            </a:xfrm>
            <a:prstGeom prst="rect">
              <a:avLst/>
            </a:prstGeom>
          </p:spPr>
        </p:pic>
      </p:grpSp>
      <p:sp>
        <p:nvSpPr>
          <p:cNvPr id="25" name="화살표: 오른쪽 24">
            <a:extLst>
              <a:ext uri="{FF2B5EF4-FFF2-40B4-BE49-F238E27FC236}">
                <a16:creationId xmlns:a16="http://schemas.microsoft.com/office/drawing/2014/main" id="{4E1DC0F0-EAB9-45C5-BFE9-E9CFA0EAA218}"/>
              </a:ext>
            </a:extLst>
          </p:cNvPr>
          <p:cNvSpPr/>
          <p:nvPr/>
        </p:nvSpPr>
        <p:spPr>
          <a:xfrm>
            <a:off x="7994708" y="1476462"/>
            <a:ext cx="243281" cy="2097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9F9B63-1C19-4105-B0EE-C3D48AC08004}"/>
              </a:ext>
            </a:extLst>
          </p:cNvPr>
          <p:cNvSpPr txBox="1"/>
          <p:nvPr/>
        </p:nvSpPr>
        <p:spPr>
          <a:xfrm>
            <a:off x="8380601" y="1396658"/>
            <a:ext cx="2164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/>
              <a:t>자동입력</a:t>
            </a:r>
            <a:r>
              <a:rPr lang="en-US" altLang="ko-KR" b="1" dirty="0"/>
              <a:t>, </a:t>
            </a:r>
            <a:r>
              <a:rPr lang="ko-KR" altLang="en-US" b="1" dirty="0"/>
              <a:t>수정가능</a:t>
            </a:r>
          </a:p>
        </p:txBody>
      </p:sp>
      <p:sp>
        <p:nvSpPr>
          <p:cNvPr id="27" name="화살표: 오른쪽 26">
            <a:extLst>
              <a:ext uri="{FF2B5EF4-FFF2-40B4-BE49-F238E27FC236}">
                <a16:creationId xmlns:a16="http://schemas.microsoft.com/office/drawing/2014/main" id="{C9CB4BD2-B32E-47F2-8931-4F70C42FF1DD}"/>
              </a:ext>
            </a:extLst>
          </p:cNvPr>
          <p:cNvSpPr/>
          <p:nvPr/>
        </p:nvSpPr>
        <p:spPr>
          <a:xfrm>
            <a:off x="7994708" y="2304856"/>
            <a:ext cx="243281" cy="2097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EA28A72-439D-42D2-AA63-C1F3A631C3A0}"/>
              </a:ext>
            </a:extLst>
          </p:cNvPr>
          <p:cNvSpPr txBox="1"/>
          <p:nvPr/>
        </p:nvSpPr>
        <p:spPr>
          <a:xfrm>
            <a:off x="8380601" y="22250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직접입력</a:t>
            </a:r>
          </a:p>
        </p:txBody>
      </p:sp>
      <p:sp>
        <p:nvSpPr>
          <p:cNvPr id="29" name="화살표: 오른쪽 28">
            <a:extLst>
              <a:ext uri="{FF2B5EF4-FFF2-40B4-BE49-F238E27FC236}">
                <a16:creationId xmlns:a16="http://schemas.microsoft.com/office/drawing/2014/main" id="{2A08AB7E-6FF2-43DB-8C04-F424969C9D62}"/>
              </a:ext>
            </a:extLst>
          </p:cNvPr>
          <p:cNvSpPr/>
          <p:nvPr/>
        </p:nvSpPr>
        <p:spPr>
          <a:xfrm>
            <a:off x="7994708" y="3133250"/>
            <a:ext cx="243281" cy="2097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5ADB541-1933-459F-BC65-ABD4458C021C}"/>
              </a:ext>
            </a:extLst>
          </p:cNvPr>
          <p:cNvSpPr txBox="1"/>
          <p:nvPr/>
        </p:nvSpPr>
        <p:spPr>
          <a:xfrm>
            <a:off x="8380601" y="3053446"/>
            <a:ext cx="2164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/>
              <a:t>자동입력</a:t>
            </a:r>
            <a:r>
              <a:rPr lang="en-US" altLang="ko-KR" b="1" dirty="0"/>
              <a:t>, </a:t>
            </a:r>
            <a:r>
              <a:rPr lang="ko-KR" altLang="en-US" b="1" dirty="0"/>
              <a:t>수정가능</a:t>
            </a:r>
          </a:p>
        </p:txBody>
      </p:sp>
      <p:sp>
        <p:nvSpPr>
          <p:cNvPr id="31" name="화살표: 오른쪽 30">
            <a:extLst>
              <a:ext uri="{FF2B5EF4-FFF2-40B4-BE49-F238E27FC236}">
                <a16:creationId xmlns:a16="http://schemas.microsoft.com/office/drawing/2014/main" id="{F17FBF5B-BBE3-4080-A2C4-5C7067B133F0}"/>
              </a:ext>
            </a:extLst>
          </p:cNvPr>
          <p:cNvSpPr/>
          <p:nvPr/>
        </p:nvSpPr>
        <p:spPr>
          <a:xfrm>
            <a:off x="7994708" y="3961644"/>
            <a:ext cx="243281" cy="2097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5FFED12-DBE3-440A-95E7-F140675E528C}"/>
              </a:ext>
            </a:extLst>
          </p:cNvPr>
          <p:cNvSpPr txBox="1"/>
          <p:nvPr/>
        </p:nvSpPr>
        <p:spPr>
          <a:xfrm>
            <a:off x="8380601" y="3881840"/>
            <a:ext cx="2164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/>
              <a:t>자동입력</a:t>
            </a:r>
            <a:r>
              <a:rPr lang="en-US" altLang="ko-KR" b="1" dirty="0"/>
              <a:t>, </a:t>
            </a:r>
            <a:r>
              <a:rPr lang="ko-KR" altLang="en-US" b="1" dirty="0"/>
              <a:t>수정가능</a:t>
            </a:r>
          </a:p>
        </p:txBody>
      </p:sp>
      <p:sp>
        <p:nvSpPr>
          <p:cNvPr id="33" name="화살표: 오른쪽 32">
            <a:extLst>
              <a:ext uri="{FF2B5EF4-FFF2-40B4-BE49-F238E27FC236}">
                <a16:creationId xmlns:a16="http://schemas.microsoft.com/office/drawing/2014/main" id="{1698DDC3-5758-4D47-8263-334D1705895C}"/>
              </a:ext>
            </a:extLst>
          </p:cNvPr>
          <p:cNvSpPr/>
          <p:nvPr/>
        </p:nvSpPr>
        <p:spPr>
          <a:xfrm>
            <a:off x="7994708" y="4790038"/>
            <a:ext cx="243281" cy="2097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D7B13A4-75D6-43E8-AB5D-2B8DEEBB3E44}"/>
              </a:ext>
            </a:extLst>
          </p:cNvPr>
          <p:cNvSpPr txBox="1"/>
          <p:nvPr/>
        </p:nvSpPr>
        <p:spPr>
          <a:xfrm>
            <a:off x="8380601" y="4710234"/>
            <a:ext cx="2164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/>
              <a:t>자동입력</a:t>
            </a:r>
            <a:r>
              <a:rPr lang="en-US" altLang="ko-KR" b="1" dirty="0"/>
              <a:t>, </a:t>
            </a:r>
            <a:r>
              <a:rPr lang="ko-KR" altLang="en-US" b="1" dirty="0"/>
              <a:t>수정가능</a:t>
            </a:r>
          </a:p>
        </p:txBody>
      </p:sp>
      <p:sp>
        <p:nvSpPr>
          <p:cNvPr id="35" name="화살표: 오른쪽 34">
            <a:extLst>
              <a:ext uri="{FF2B5EF4-FFF2-40B4-BE49-F238E27FC236}">
                <a16:creationId xmlns:a16="http://schemas.microsoft.com/office/drawing/2014/main" id="{B02827AE-B495-48C8-873B-D4BC5A9A3DC5}"/>
              </a:ext>
            </a:extLst>
          </p:cNvPr>
          <p:cNvSpPr/>
          <p:nvPr/>
        </p:nvSpPr>
        <p:spPr>
          <a:xfrm>
            <a:off x="7994708" y="5618432"/>
            <a:ext cx="243281" cy="2097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6506E01-71D7-481C-BAF9-19DFDF3762FD}"/>
              </a:ext>
            </a:extLst>
          </p:cNvPr>
          <p:cNvSpPr txBox="1"/>
          <p:nvPr/>
        </p:nvSpPr>
        <p:spPr>
          <a:xfrm>
            <a:off x="8380601" y="553862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직접입력</a:t>
            </a:r>
          </a:p>
        </p:txBody>
      </p:sp>
      <p:sp>
        <p:nvSpPr>
          <p:cNvPr id="37" name="화살표: 오른쪽 36">
            <a:extLst>
              <a:ext uri="{FF2B5EF4-FFF2-40B4-BE49-F238E27FC236}">
                <a16:creationId xmlns:a16="http://schemas.microsoft.com/office/drawing/2014/main" id="{A3753CF7-ED1A-4DD3-92EE-76B836B58F20}"/>
              </a:ext>
            </a:extLst>
          </p:cNvPr>
          <p:cNvSpPr/>
          <p:nvPr/>
        </p:nvSpPr>
        <p:spPr>
          <a:xfrm>
            <a:off x="7994708" y="6446826"/>
            <a:ext cx="243281" cy="2097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4C0D840-8DD1-40E1-9F11-5717AA9C0527}"/>
              </a:ext>
            </a:extLst>
          </p:cNvPr>
          <p:cNvSpPr txBox="1"/>
          <p:nvPr/>
        </p:nvSpPr>
        <p:spPr>
          <a:xfrm>
            <a:off x="8380601" y="636702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직접입력</a:t>
            </a:r>
          </a:p>
        </p:txBody>
      </p:sp>
    </p:spTree>
    <p:extLst>
      <p:ext uri="{BB962C8B-B14F-4D97-AF65-F5344CB8AC3E}">
        <p14:creationId xmlns:p14="http://schemas.microsoft.com/office/powerpoint/2010/main" val="2984538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개별 호실 보기</a:t>
            </a:r>
            <a:endParaRPr lang="en-US" altLang="ko-KR" sz="14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645E546-4F36-46E7-8AB3-4D1DCD4203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08"/>
          <a:stretch/>
        </p:blipFill>
        <p:spPr>
          <a:xfrm>
            <a:off x="0" y="768096"/>
            <a:ext cx="12192000" cy="596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315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개별 호실 보기 </a:t>
            </a:r>
            <a:r>
              <a:rPr lang="en-US" altLang="ko-KR" b="1" dirty="0"/>
              <a:t>– AI</a:t>
            </a:r>
            <a:r>
              <a:rPr lang="ko-KR" altLang="en-US" b="1" dirty="0"/>
              <a:t>알림</a:t>
            </a:r>
            <a:endParaRPr lang="en-US" altLang="ko-KR" sz="14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76FF10C-130D-44E6-ACB2-154D10F8D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137" y="2886075"/>
            <a:ext cx="9991725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487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개별 호실 보기 </a:t>
            </a:r>
            <a:r>
              <a:rPr lang="en-US" altLang="ko-KR" b="1" dirty="0"/>
              <a:t>– </a:t>
            </a:r>
            <a:r>
              <a:rPr lang="ko-KR" altLang="en-US" b="1" dirty="0"/>
              <a:t>호실특징</a:t>
            </a:r>
            <a:r>
              <a:rPr lang="en-US" altLang="ko-KR" b="1" dirty="0"/>
              <a:t>, </a:t>
            </a:r>
            <a:r>
              <a:rPr lang="ko-KR" altLang="en-US" b="1" dirty="0"/>
              <a:t>접수된 매물 등록</a:t>
            </a:r>
            <a:endParaRPr lang="en-US" altLang="ko-KR" sz="14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C80111BF-D8E7-4606-A51B-CE5DAB0F2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50" y="1490662"/>
            <a:ext cx="10020300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454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개별 호실 보기 </a:t>
            </a:r>
            <a:r>
              <a:rPr lang="en-US" altLang="ko-KR" b="1" dirty="0"/>
              <a:t>– </a:t>
            </a:r>
            <a:r>
              <a:rPr lang="ko-KR" altLang="en-US" b="1" dirty="0"/>
              <a:t>소유자 </a:t>
            </a:r>
            <a:r>
              <a:rPr lang="en-US" altLang="ko-KR" b="1" dirty="0"/>
              <a:t>(</a:t>
            </a:r>
            <a:r>
              <a:rPr lang="ko-KR" altLang="en-US" b="1" dirty="0"/>
              <a:t>등기부등본 기준</a:t>
            </a:r>
            <a:r>
              <a:rPr lang="en-US" altLang="ko-KR" b="1" dirty="0"/>
              <a:t>)</a:t>
            </a:r>
            <a:endParaRPr lang="en-US" altLang="ko-KR" sz="14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6CCDB5D-1D3B-44D7-95EE-6B725ED2A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675" y="2719387"/>
            <a:ext cx="9772650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67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개별 호실 보기 </a:t>
            </a:r>
            <a:r>
              <a:rPr lang="en-US" altLang="ko-KR" b="1" dirty="0"/>
              <a:t>– </a:t>
            </a:r>
            <a:r>
              <a:rPr lang="ko-KR" altLang="en-US" b="1" dirty="0"/>
              <a:t>거주자 </a:t>
            </a:r>
            <a:r>
              <a:rPr lang="en-US" altLang="ko-KR" b="1" dirty="0"/>
              <a:t>(</a:t>
            </a:r>
            <a:r>
              <a:rPr lang="ko-KR" altLang="en-US" b="1" dirty="0"/>
              <a:t>점유형태 추정</a:t>
            </a:r>
            <a:r>
              <a:rPr lang="en-US" altLang="ko-KR" b="1" dirty="0"/>
              <a:t>)</a:t>
            </a:r>
            <a:endParaRPr lang="en-US" altLang="ko-KR" sz="14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FDF0B67-3355-45A0-BDE7-AA33DBC4E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724150"/>
            <a:ext cx="97536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665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개별 호실 보기 </a:t>
            </a:r>
            <a:r>
              <a:rPr lang="en-US" altLang="ko-KR" b="1" dirty="0"/>
              <a:t>– </a:t>
            </a:r>
            <a:r>
              <a:rPr lang="ko-KR" altLang="en-US" b="1" dirty="0"/>
              <a:t>상담내용 등록</a:t>
            </a:r>
            <a:endParaRPr lang="en-US" altLang="ko-KR" sz="14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7B37C06-4CAF-4391-865C-892657871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487" y="1428750"/>
            <a:ext cx="9725025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00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개별 호실 보기 </a:t>
            </a:r>
            <a:r>
              <a:rPr lang="en-US" altLang="ko-KR" b="1" dirty="0"/>
              <a:t>– </a:t>
            </a:r>
            <a:r>
              <a:rPr lang="ko-KR" altLang="en-US" b="1" dirty="0"/>
              <a:t>등기현황</a:t>
            </a:r>
            <a:endParaRPr lang="en-US" altLang="ko-KR" sz="14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904DF460-30B2-4B40-A207-141022C97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225" y="1244929"/>
            <a:ext cx="8493897" cy="561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196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1650C00-69A9-4859-960D-5968FAF928D3}"/>
              </a:ext>
            </a:extLst>
          </p:cNvPr>
          <p:cNvSpPr txBox="1"/>
          <p:nvPr/>
        </p:nvSpPr>
        <p:spPr>
          <a:xfrm>
            <a:off x="232626" y="27213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/>
              <a:t>부동산거래알림</a:t>
            </a:r>
            <a:endParaRPr lang="ko-KR" alt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1B3518-8E53-47FE-A772-F44A9F410CA1}"/>
              </a:ext>
            </a:extLst>
          </p:cNvPr>
          <p:cNvSpPr txBox="1"/>
          <p:nvPr/>
        </p:nvSpPr>
        <p:spPr>
          <a:xfrm>
            <a:off x="2052282" y="133637"/>
            <a:ext cx="1373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 err="1">
                <a:solidFill>
                  <a:srgbClr val="00B0F0"/>
                </a:solidFill>
              </a:rPr>
              <a:t>eNote</a:t>
            </a:r>
            <a:endParaRPr lang="ko-KR" altLang="en-US" sz="3600" b="1" dirty="0">
              <a:solidFill>
                <a:srgbClr val="00B0F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303A4C-9073-4DA7-8CF9-AD171A2FAE06}"/>
              </a:ext>
            </a:extLst>
          </p:cNvPr>
          <p:cNvSpPr txBox="1"/>
          <p:nvPr/>
        </p:nvSpPr>
        <p:spPr>
          <a:xfrm>
            <a:off x="4887177" y="3059668"/>
            <a:ext cx="24176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000" b="1" dirty="0"/>
              <a:t>회원 가입</a:t>
            </a:r>
          </a:p>
        </p:txBody>
      </p:sp>
    </p:spTree>
    <p:extLst>
      <p:ext uri="{BB962C8B-B14F-4D97-AF65-F5344CB8AC3E}">
        <p14:creationId xmlns:p14="http://schemas.microsoft.com/office/powerpoint/2010/main" val="4219011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회원가입 </a:t>
            </a:r>
            <a:r>
              <a:rPr lang="en-US" altLang="ko-KR" b="1" dirty="0"/>
              <a:t>– www.enotes.kr </a:t>
            </a:r>
            <a:endParaRPr lang="en-US" altLang="ko-KR" sz="14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59F87D8-92AE-4CDD-BFBB-E750A637B2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08"/>
          <a:stretch/>
        </p:blipFill>
        <p:spPr>
          <a:xfrm>
            <a:off x="0" y="768096"/>
            <a:ext cx="12192000" cy="596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384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회원가입 </a:t>
            </a:r>
            <a:r>
              <a:rPr lang="en-US" altLang="ko-KR" b="1" dirty="0"/>
              <a:t>– </a:t>
            </a:r>
            <a:r>
              <a:rPr lang="ko-KR" altLang="en-US" b="1" dirty="0"/>
              <a:t>약관동의</a:t>
            </a:r>
            <a:endParaRPr lang="en-US" altLang="ko-KR" sz="14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96CF8E72-5B3E-4E8B-B81B-06EA3D015F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08"/>
          <a:stretch/>
        </p:blipFill>
        <p:spPr>
          <a:xfrm>
            <a:off x="0" y="768096"/>
            <a:ext cx="12192000" cy="596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372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회원가입 </a:t>
            </a:r>
            <a:r>
              <a:rPr lang="en-US" altLang="ko-KR" b="1" dirty="0"/>
              <a:t>– </a:t>
            </a:r>
            <a:r>
              <a:rPr lang="ko-KR" altLang="en-US" b="1" dirty="0"/>
              <a:t>사업자정보 입력</a:t>
            </a:r>
            <a:endParaRPr lang="en-US" altLang="ko-KR" sz="14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BA239AB-4DB4-49B2-B7EE-E27615ED96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08"/>
          <a:stretch/>
        </p:blipFill>
        <p:spPr>
          <a:xfrm>
            <a:off x="0" y="768096"/>
            <a:ext cx="12192000" cy="596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12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회원가입 </a:t>
            </a:r>
            <a:r>
              <a:rPr lang="en-US" altLang="ko-KR" b="1" dirty="0"/>
              <a:t>– </a:t>
            </a:r>
            <a:r>
              <a:rPr lang="ko-KR" altLang="en-US" b="1" dirty="0"/>
              <a:t>회원정보 입력</a:t>
            </a:r>
            <a:endParaRPr lang="en-US" altLang="ko-KR" sz="14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C3212CE-4786-4D92-B388-ECAFC4EA97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08"/>
          <a:stretch/>
        </p:blipFill>
        <p:spPr>
          <a:xfrm>
            <a:off x="0" y="768096"/>
            <a:ext cx="12192000" cy="596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4212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회원가입 </a:t>
            </a:r>
            <a:r>
              <a:rPr lang="en-US" altLang="ko-KR" b="1" dirty="0"/>
              <a:t>– </a:t>
            </a:r>
            <a:r>
              <a:rPr lang="ko-KR" altLang="en-US" b="1" dirty="0"/>
              <a:t>가입경로 확인</a:t>
            </a:r>
            <a:endParaRPr lang="en-US" altLang="ko-KR" sz="140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2323654-0073-43BE-9957-56881EDE6FC1}"/>
              </a:ext>
            </a:extLst>
          </p:cNvPr>
          <p:cNvSpPr/>
          <p:nvPr/>
        </p:nvSpPr>
        <p:spPr>
          <a:xfrm>
            <a:off x="6493079" y="4043494"/>
            <a:ext cx="1157681" cy="2013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90A286E-BAF2-47A4-93C5-0B5F1321C329}"/>
              </a:ext>
            </a:extLst>
          </p:cNvPr>
          <p:cNvGrpSpPr/>
          <p:nvPr/>
        </p:nvGrpSpPr>
        <p:grpSpPr>
          <a:xfrm>
            <a:off x="0" y="768096"/>
            <a:ext cx="12192000" cy="5962904"/>
            <a:chOff x="0" y="768096"/>
            <a:chExt cx="12192000" cy="5962904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582BBC75-6DE0-4351-8C74-A99A9ADE06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9708"/>
            <a:stretch/>
          </p:blipFill>
          <p:spPr>
            <a:xfrm>
              <a:off x="0" y="768096"/>
              <a:ext cx="12192000" cy="5962904"/>
            </a:xfrm>
            <a:prstGeom prst="rect">
              <a:avLst/>
            </a:prstGeom>
          </p:spPr>
        </p:pic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74853C79-E373-46AB-8D81-30F49722B712}"/>
                </a:ext>
              </a:extLst>
            </p:cNvPr>
            <p:cNvSpPr/>
            <p:nvPr/>
          </p:nvSpPr>
          <p:spPr>
            <a:xfrm>
              <a:off x="6493079" y="4043494"/>
              <a:ext cx="1283515" cy="201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765393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회원가입 </a:t>
            </a:r>
            <a:r>
              <a:rPr lang="en-US" altLang="ko-KR" b="1" dirty="0"/>
              <a:t>– </a:t>
            </a:r>
            <a:r>
              <a:rPr lang="ko-KR" altLang="en-US" b="1" dirty="0"/>
              <a:t>가입정보 확인</a:t>
            </a:r>
            <a:endParaRPr lang="en-US" altLang="ko-KR" sz="140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2323654-0073-43BE-9957-56881EDE6FC1}"/>
              </a:ext>
            </a:extLst>
          </p:cNvPr>
          <p:cNvSpPr/>
          <p:nvPr/>
        </p:nvSpPr>
        <p:spPr>
          <a:xfrm>
            <a:off x="6493079" y="4043494"/>
            <a:ext cx="1157681" cy="2013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6D65B85-1A74-4949-BFE7-7C0F052C69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08"/>
          <a:stretch/>
        </p:blipFill>
        <p:spPr>
          <a:xfrm>
            <a:off x="0" y="768096"/>
            <a:ext cx="12192000" cy="596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867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1650C00-69A9-4859-960D-5968FAF928D3}"/>
              </a:ext>
            </a:extLst>
          </p:cNvPr>
          <p:cNvSpPr txBox="1"/>
          <p:nvPr/>
        </p:nvSpPr>
        <p:spPr>
          <a:xfrm>
            <a:off x="232626" y="27213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/>
              <a:t>부동산거래알림</a:t>
            </a:r>
            <a:endParaRPr lang="ko-KR" alt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1B3518-8E53-47FE-A772-F44A9F410CA1}"/>
              </a:ext>
            </a:extLst>
          </p:cNvPr>
          <p:cNvSpPr txBox="1"/>
          <p:nvPr/>
        </p:nvSpPr>
        <p:spPr>
          <a:xfrm>
            <a:off x="2052282" y="133637"/>
            <a:ext cx="1373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 err="1">
                <a:solidFill>
                  <a:srgbClr val="00B0F0"/>
                </a:solidFill>
              </a:rPr>
              <a:t>eNote</a:t>
            </a:r>
            <a:endParaRPr lang="ko-KR" altLang="en-US" sz="3600" b="1" dirty="0">
              <a:solidFill>
                <a:srgbClr val="00B0F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303A4C-9073-4DA7-8CF9-AD171A2FAE06}"/>
              </a:ext>
            </a:extLst>
          </p:cNvPr>
          <p:cNvSpPr txBox="1"/>
          <p:nvPr/>
        </p:nvSpPr>
        <p:spPr>
          <a:xfrm>
            <a:off x="4887178" y="3059668"/>
            <a:ext cx="24176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000" b="1" dirty="0"/>
              <a:t>상품 결제</a:t>
            </a:r>
          </a:p>
        </p:txBody>
      </p:sp>
    </p:spTree>
    <p:extLst>
      <p:ext uri="{BB962C8B-B14F-4D97-AF65-F5344CB8AC3E}">
        <p14:creationId xmlns:p14="http://schemas.microsoft.com/office/powerpoint/2010/main" val="16137483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상품신청 </a:t>
            </a:r>
            <a:r>
              <a:rPr lang="en-US" altLang="ko-KR" b="1" dirty="0"/>
              <a:t>– </a:t>
            </a:r>
            <a:r>
              <a:rPr lang="ko-KR" altLang="en-US" b="1" dirty="0"/>
              <a:t>회원 로그인</a:t>
            </a:r>
            <a:endParaRPr lang="en-US" altLang="ko-KR" sz="14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59F87D8-92AE-4CDD-BFBB-E750A637B2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08"/>
          <a:stretch/>
        </p:blipFill>
        <p:spPr>
          <a:xfrm>
            <a:off x="0" y="768096"/>
            <a:ext cx="12192000" cy="596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619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회원가입 </a:t>
            </a:r>
            <a:r>
              <a:rPr lang="en-US" altLang="ko-KR" b="1" dirty="0"/>
              <a:t>– </a:t>
            </a:r>
            <a:r>
              <a:rPr lang="ko-KR" altLang="en-US" b="1" dirty="0"/>
              <a:t>상품 신청</a:t>
            </a:r>
            <a:endParaRPr lang="en-US" altLang="ko-KR" sz="140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2323654-0073-43BE-9957-56881EDE6FC1}"/>
              </a:ext>
            </a:extLst>
          </p:cNvPr>
          <p:cNvSpPr/>
          <p:nvPr/>
        </p:nvSpPr>
        <p:spPr>
          <a:xfrm>
            <a:off x="6493079" y="4043494"/>
            <a:ext cx="1157681" cy="2013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A2E65C9-81DD-4C1A-8624-51CF714AF8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08" b="10971"/>
          <a:stretch/>
        </p:blipFill>
        <p:spPr>
          <a:xfrm>
            <a:off x="0" y="768096"/>
            <a:ext cx="12192000" cy="523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09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회원가입 </a:t>
            </a:r>
            <a:r>
              <a:rPr lang="en-US" altLang="ko-KR" b="1" dirty="0"/>
              <a:t>– </a:t>
            </a:r>
            <a:r>
              <a:rPr lang="ko-KR" altLang="en-US" b="1" dirty="0"/>
              <a:t>단지 선택</a:t>
            </a:r>
            <a:endParaRPr lang="en-US" altLang="ko-KR" sz="140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2323654-0073-43BE-9957-56881EDE6FC1}"/>
              </a:ext>
            </a:extLst>
          </p:cNvPr>
          <p:cNvSpPr/>
          <p:nvPr/>
        </p:nvSpPr>
        <p:spPr>
          <a:xfrm>
            <a:off x="6493079" y="4043494"/>
            <a:ext cx="1157681" cy="2013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1ABA2D9-2D26-43EF-BE01-374030AD87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08" b="11224"/>
          <a:stretch/>
        </p:blipFill>
        <p:spPr>
          <a:xfrm>
            <a:off x="0" y="768096"/>
            <a:ext cx="12192000" cy="522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0959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6417578" cy="456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회원가입 </a:t>
            </a:r>
            <a:r>
              <a:rPr lang="en-US" altLang="ko-KR" b="1" dirty="0"/>
              <a:t>– </a:t>
            </a:r>
            <a:r>
              <a:rPr lang="ko-KR" altLang="en-US" b="1" dirty="0"/>
              <a:t>오픈 프로모션 선택 </a:t>
            </a:r>
            <a:r>
              <a:rPr lang="en-US" altLang="ko-KR" b="1" dirty="0">
                <a:sym typeface="Wingdings" panose="05000000000000000000" pitchFamily="2" charset="2"/>
              </a:rPr>
              <a:t> </a:t>
            </a:r>
            <a:r>
              <a:rPr lang="ko-KR" altLang="en-US" b="1" dirty="0">
                <a:sym typeface="Wingdings" panose="05000000000000000000" pitchFamily="2" charset="2"/>
              </a:rPr>
              <a:t>무료 </a:t>
            </a:r>
            <a:r>
              <a:rPr lang="en-US" altLang="ko-KR" b="1" dirty="0">
                <a:sym typeface="Wingdings" panose="05000000000000000000" pitchFamily="2" charset="2"/>
              </a:rPr>
              <a:t>2</a:t>
            </a:r>
            <a:r>
              <a:rPr lang="ko-KR" altLang="en-US" b="1" dirty="0">
                <a:sym typeface="Wingdings" panose="05000000000000000000" pitchFamily="2" charset="2"/>
              </a:rPr>
              <a:t>개 단지 추가</a:t>
            </a:r>
            <a:endParaRPr lang="en-US" altLang="ko-KR" sz="140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2323654-0073-43BE-9957-56881EDE6FC1}"/>
              </a:ext>
            </a:extLst>
          </p:cNvPr>
          <p:cNvSpPr/>
          <p:nvPr/>
        </p:nvSpPr>
        <p:spPr>
          <a:xfrm>
            <a:off x="6493079" y="4043494"/>
            <a:ext cx="1157681" cy="2013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0A34DA8-4D9F-4F70-BF7B-52E7F1BF20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09" b="10843"/>
          <a:stretch/>
        </p:blipFill>
        <p:spPr>
          <a:xfrm>
            <a:off x="0" y="768096"/>
            <a:ext cx="12192000" cy="524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986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회원가입 </a:t>
            </a:r>
            <a:r>
              <a:rPr lang="en-US" altLang="ko-KR" b="1" dirty="0"/>
              <a:t>– </a:t>
            </a:r>
            <a:r>
              <a:rPr lang="ko-KR" altLang="en-US" b="1" dirty="0"/>
              <a:t>선택단지 담기</a:t>
            </a:r>
            <a:endParaRPr lang="en-US" altLang="ko-KR" sz="140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2323654-0073-43BE-9957-56881EDE6FC1}"/>
              </a:ext>
            </a:extLst>
          </p:cNvPr>
          <p:cNvSpPr/>
          <p:nvPr/>
        </p:nvSpPr>
        <p:spPr>
          <a:xfrm>
            <a:off x="6493079" y="4043494"/>
            <a:ext cx="1157681" cy="2013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96D0AA6-62FE-4D13-AD4A-F416002ACD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037"/>
          <a:stretch/>
        </p:blipFill>
        <p:spPr>
          <a:xfrm>
            <a:off x="0" y="4488073"/>
            <a:ext cx="12192000" cy="224289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5A336B6-88A2-46E1-947B-81EEB6E9B6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08" b="33073"/>
          <a:stretch/>
        </p:blipFill>
        <p:spPr>
          <a:xfrm>
            <a:off x="0" y="768096"/>
            <a:ext cx="12192000" cy="377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6359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회원가입 </a:t>
            </a:r>
            <a:r>
              <a:rPr lang="en-US" altLang="ko-KR" b="1" dirty="0"/>
              <a:t>– </a:t>
            </a:r>
            <a:r>
              <a:rPr lang="ko-KR" altLang="en-US" b="1" dirty="0"/>
              <a:t>결제</a:t>
            </a:r>
            <a:endParaRPr lang="en-US" altLang="ko-KR" sz="140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2323654-0073-43BE-9957-56881EDE6FC1}"/>
              </a:ext>
            </a:extLst>
          </p:cNvPr>
          <p:cNvSpPr/>
          <p:nvPr/>
        </p:nvSpPr>
        <p:spPr>
          <a:xfrm>
            <a:off x="6493079" y="4043494"/>
            <a:ext cx="1157681" cy="2013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96D0AA6-62FE-4D13-AD4A-F416002ACD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037"/>
          <a:stretch/>
        </p:blipFill>
        <p:spPr>
          <a:xfrm>
            <a:off x="0" y="4488073"/>
            <a:ext cx="12192000" cy="224289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5A336B6-88A2-46E1-947B-81EEB6E9B6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08" b="33073"/>
          <a:stretch/>
        </p:blipFill>
        <p:spPr>
          <a:xfrm>
            <a:off x="0" y="768096"/>
            <a:ext cx="12192000" cy="3778737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944000C9-A31F-4DF8-B7CA-1079867C8C74}"/>
              </a:ext>
            </a:extLst>
          </p:cNvPr>
          <p:cNvSpPr/>
          <p:nvPr/>
        </p:nvSpPr>
        <p:spPr>
          <a:xfrm>
            <a:off x="0" y="1241571"/>
            <a:ext cx="12192000" cy="5489392"/>
          </a:xfrm>
          <a:prstGeom prst="rect">
            <a:avLst/>
          </a:prstGeom>
          <a:solidFill>
            <a:srgbClr val="5F5F5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D60F36F5-6E56-44D4-A9FC-973162C8B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3379" y="1536192"/>
            <a:ext cx="4945242" cy="378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6907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회원가입 </a:t>
            </a:r>
            <a:r>
              <a:rPr lang="en-US" altLang="ko-KR" b="1" dirty="0"/>
              <a:t>– </a:t>
            </a:r>
            <a:r>
              <a:rPr lang="ko-KR" altLang="en-US" b="1" dirty="0"/>
              <a:t>카드사 선택</a:t>
            </a:r>
            <a:endParaRPr lang="en-US" altLang="ko-KR" sz="14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96D0AA6-62FE-4D13-AD4A-F416002ACD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037"/>
          <a:stretch/>
        </p:blipFill>
        <p:spPr>
          <a:xfrm>
            <a:off x="0" y="4488073"/>
            <a:ext cx="12192000" cy="224289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5A336B6-88A2-46E1-947B-81EEB6E9B6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08" b="33073"/>
          <a:stretch/>
        </p:blipFill>
        <p:spPr>
          <a:xfrm>
            <a:off x="0" y="768096"/>
            <a:ext cx="12192000" cy="3778737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944000C9-A31F-4DF8-B7CA-1079867C8C74}"/>
              </a:ext>
            </a:extLst>
          </p:cNvPr>
          <p:cNvSpPr/>
          <p:nvPr/>
        </p:nvSpPr>
        <p:spPr>
          <a:xfrm>
            <a:off x="0" y="1241571"/>
            <a:ext cx="12192000" cy="5489392"/>
          </a:xfrm>
          <a:prstGeom prst="rect">
            <a:avLst/>
          </a:prstGeom>
          <a:solidFill>
            <a:srgbClr val="5F5F5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4EA0D3C-0971-4BBB-99FB-73C2E7EFDD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6283" y="1543071"/>
            <a:ext cx="4959434" cy="377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3113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회원가입 </a:t>
            </a:r>
            <a:r>
              <a:rPr lang="en-US" altLang="ko-KR" b="1" dirty="0"/>
              <a:t>– </a:t>
            </a:r>
            <a:r>
              <a:rPr lang="ko-KR" altLang="en-US" b="1" dirty="0" err="1"/>
              <a:t>앱카드</a:t>
            </a:r>
            <a:r>
              <a:rPr lang="ko-KR" altLang="en-US" b="1" dirty="0"/>
              <a:t> 결제</a:t>
            </a:r>
            <a:endParaRPr lang="en-US" altLang="ko-KR" sz="14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96D0AA6-62FE-4D13-AD4A-F416002ACD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037"/>
          <a:stretch/>
        </p:blipFill>
        <p:spPr>
          <a:xfrm>
            <a:off x="0" y="4488073"/>
            <a:ext cx="12192000" cy="224289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5A336B6-88A2-46E1-947B-81EEB6E9B6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08" b="33073"/>
          <a:stretch/>
        </p:blipFill>
        <p:spPr>
          <a:xfrm>
            <a:off x="0" y="768096"/>
            <a:ext cx="12192000" cy="3778737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944000C9-A31F-4DF8-B7CA-1079867C8C74}"/>
              </a:ext>
            </a:extLst>
          </p:cNvPr>
          <p:cNvSpPr/>
          <p:nvPr/>
        </p:nvSpPr>
        <p:spPr>
          <a:xfrm>
            <a:off x="0" y="1241571"/>
            <a:ext cx="12192000" cy="5489392"/>
          </a:xfrm>
          <a:prstGeom prst="rect">
            <a:avLst/>
          </a:prstGeom>
          <a:solidFill>
            <a:srgbClr val="5F5F5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B7B14321-26C8-4E0D-940E-43A0712F5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6283" y="1541119"/>
            <a:ext cx="4959434" cy="377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7030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회원가입 </a:t>
            </a:r>
            <a:r>
              <a:rPr lang="en-US" altLang="ko-KR" b="1" dirty="0"/>
              <a:t>– </a:t>
            </a:r>
            <a:r>
              <a:rPr lang="ko-KR" altLang="en-US" b="1" dirty="0"/>
              <a:t>일반결제</a:t>
            </a:r>
            <a:endParaRPr lang="en-US" altLang="ko-KR" sz="14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96D0AA6-62FE-4D13-AD4A-F416002ACD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037"/>
          <a:stretch/>
        </p:blipFill>
        <p:spPr>
          <a:xfrm>
            <a:off x="0" y="4488073"/>
            <a:ext cx="12192000" cy="224289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5A336B6-88A2-46E1-947B-81EEB6E9B6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08" b="33073"/>
          <a:stretch/>
        </p:blipFill>
        <p:spPr>
          <a:xfrm>
            <a:off x="0" y="768096"/>
            <a:ext cx="12192000" cy="3778737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944000C9-A31F-4DF8-B7CA-1079867C8C74}"/>
              </a:ext>
            </a:extLst>
          </p:cNvPr>
          <p:cNvSpPr/>
          <p:nvPr/>
        </p:nvSpPr>
        <p:spPr>
          <a:xfrm>
            <a:off x="0" y="1241571"/>
            <a:ext cx="12192000" cy="5489392"/>
          </a:xfrm>
          <a:prstGeom prst="rect">
            <a:avLst/>
          </a:prstGeom>
          <a:solidFill>
            <a:srgbClr val="5F5F5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6B430FE0-5198-46D5-B75D-E957B821A7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6283" y="1527883"/>
            <a:ext cx="4959434" cy="380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9962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회원가입 </a:t>
            </a:r>
            <a:r>
              <a:rPr lang="en-US" altLang="ko-KR" b="1" dirty="0"/>
              <a:t>– </a:t>
            </a:r>
            <a:r>
              <a:rPr lang="ko-KR" altLang="en-US" b="1" dirty="0"/>
              <a:t>일반결제</a:t>
            </a:r>
            <a:endParaRPr lang="en-US" altLang="ko-KR" sz="14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96D0AA6-62FE-4D13-AD4A-F416002ACD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037"/>
          <a:stretch/>
        </p:blipFill>
        <p:spPr>
          <a:xfrm>
            <a:off x="0" y="4488073"/>
            <a:ext cx="12192000" cy="224289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5A336B6-88A2-46E1-947B-81EEB6E9B6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08" b="33073"/>
          <a:stretch/>
        </p:blipFill>
        <p:spPr>
          <a:xfrm>
            <a:off x="0" y="768096"/>
            <a:ext cx="12192000" cy="3778737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944000C9-A31F-4DF8-B7CA-1079867C8C74}"/>
              </a:ext>
            </a:extLst>
          </p:cNvPr>
          <p:cNvSpPr/>
          <p:nvPr/>
        </p:nvSpPr>
        <p:spPr>
          <a:xfrm>
            <a:off x="0" y="1241571"/>
            <a:ext cx="12192000" cy="5489392"/>
          </a:xfrm>
          <a:prstGeom prst="rect">
            <a:avLst/>
          </a:prstGeom>
          <a:solidFill>
            <a:srgbClr val="5F5F5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E7BC439-6EF7-45DD-A431-F52C61D75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6283" y="1534512"/>
            <a:ext cx="4959434" cy="378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788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1650C00-69A9-4859-960D-5968FAF928D3}"/>
              </a:ext>
            </a:extLst>
          </p:cNvPr>
          <p:cNvSpPr txBox="1"/>
          <p:nvPr/>
        </p:nvSpPr>
        <p:spPr>
          <a:xfrm>
            <a:off x="232626" y="27213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/>
              <a:t>부동산거래알림</a:t>
            </a:r>
            <a:endParaRPr lang="ko-KR" alt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1B3518-8E53-47FE-A772-F44A9F410CA1}"/>
              </a:ext>
            </a:extLst>
          </p:cNvPr>
          <p:cNvSpPr txBox="1"/>
          <p:nvPr/>
        </p:nvSpPr>
        <p:spPr>
          <a:xfrm>
            <a:off x="2052282" y="133637"/>
            <a:ext cx="1373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 err="1">
                <a:solidFill>
                  <a:srgbClr val="00B0F0"/>
                </a:solidFill>
              </a:rPr>
              <a:t>eNote</a:t>
            </a:r>
            <a:endParaRPr lang="ko-KR" altLang="en-US" sz="3600" b="1" dirty="0">
              <a:solidFill>
                <a:srgbClr val="00B0F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303A4C-9073-4DA7-8CF9-AD171A2FAE06}"/>
              </a:ext>
            </a:extLst>
          </p:cNvPr>
          <p:cNvSpPr txBox="1"/>
          <p:nvPr/>
        </p:nvSpPr>
        <p:spPr>
          <a:xfrm>
            <a:off x="3167159" y="3059668"/>
            <a:ext cx="58576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000" b="1" dirty="0"/>
              <a:t>인터넷 등기소 계정 등록</a:t>
            </a:r>
          </a:p>
        </p:txBody>
      </p:sp>
    </p:spTree>
    <p:extLst>
      <p:ext uri="{BB962C8B-B14F-4D97-AF65-F5344CB8AC3E}">
        <p14:creationId xmlns:p14="http://schemas.microsoft.com/office/powerpoint/2010/main" val="16501624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156902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회원가입 </a:t>
            </a:r>
            <a:r>
              <a:rPr lang="en-US" altLang="ko-KR" b="1" dirty="0"/>
              <a:t>– </a:t>
            </a:r>
            <a:r>
              <a:rPr lang="ko-KR" altLang="en-US" b="1" dirty="0"/>
              <a:t>가입경로 확인</a:t>
            </a:r>
            <a:endParaRPr lang="en-US" altLang="ko-KR" sz="140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2323654-0073-43BE-9957-56881EDE6FC1}"/>
              </a:ext>
            </a:extLst>
          </p:cNvPr>
          <p:cNvSpPr/>
          <p:nvPr/>
        </p:nvSpPr>
        <p:spPr>
          <a:xfrm>
            <a:off x="6493079" y="4043494"/>
            <a:ext cx="1157681" cy="2013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AEBBFF4-9889-4306-9377-A0FD40AE0C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08"/>
          <a:stretch/>
        </p:blipFill>
        <p:spPr>
          <a:xfrm>
            <a:off x="0" y="768096"/>
            <a:ext cx="12192000" cy="5962904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7B429A9-5509-48C8-87FA-50922E295ABA}"/>
              </a:ext>
            </a:extLst>
          </p:cNvPr>
          <p:cNvSpPr/>
          <p:nvPr/>
        </p:nvSpPr>
        <p:spPr>
          <a:xfrm>
            <a:off x="3389152" y="2835479"/>
            <a:ext cx="8607105" cy="897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FDE379A-CF16-4913-B0A9-F10C97AC7567}"/>
              </a:ext>
            </a:extLst>
          </p:cNvPr>
          <p:cNvSpPr/>
          <p:nvPr/>
        </p:nvSpPr>
        <p:spPr>
          <a:xfrm>
            <a:off x="3389151" y="4334428"/>
            <a:ext cx="8607105" cy="897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70643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F30067E-9F62-4578-9953-2850E1ADCA94}"/>
              </a:ext>
            </a:extLst>
          </p:cNvPr>
          <p:cNvSpPr txBox="1"/>
          <p:nvPr/>
        </p:nvSpPr>
        <p:spPr>
          <a:xfrm>
            <a:off x="864187" y="910934"/>
            <a:ext cx="10463626" cy="6049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b="1" dirty="0"/>
              <a:t>회원가입</a:t>
            </a:r>
            <a:endParaRPr lang="en-US" altLang="ko-KR" sz="1100" b="1" dirty="0"/>
          </a:p>
          <a:p>
            <a:pPr marL="685800" lvl="1" indent="-228600">
              <a:lnSpc>
                <a:spcPct val="150000"/>
              </a:lnSpc>
              <a:buAutoNum type="arabicPeriod"/>
            </a:pPr>
            <a:r>
              <a:rPr lang="ko-KR" altLang="en-US" sz="1050" dirty="0"/>
              <a:t>회원가입 링크 클릭</a:t>
            </a:r>
            <a:endParaRPr lang="en-US" altLang="ko-KR" sz="1050" dirty="0"/>
          </a:p>
          <a:p>
            <a:pPr marL="685800" lvl="1" indent="-228600">
              <a:lnSpc>
                <a:spcPct val="150000"/>
              </a:lnSpc>
              <a:buAutoNum type="arabicPeriod"/>
            </a:pPr>
            <a:r>
              <a:rPr lang="ko-KR" altLang="en-US" sz="1050" dirty="0"/>
              <a:t>약관동의</a:t>
            </a:r>
            <a:endParaRPr lang="en-US" altLang="ko-KR" sz="1050" dirty="0"/>
          </a:p>
          <a:p>
            <a:pPr marL="685800" lvl="1" indent="-228600">
              <a:lnSpc>
                <a:spcPct val="150000"/>
              </a:lnSpc>
              <a:buAutoNum type="arabicPeriod"/>
            </a:pPr>
            <a:r>
              <a:rPr lang="ko-KR" altLang="en-US" sz="1050" dirty="0"/>
              <a:t>사업자 확인 </a:t>
            </a:r>
            <a:r>
              <a:rPr lang="en-US" altLang="ko-KR" sz="1050" dirty="0"/>
              <a:t>– </a:t>
            </a:r>
            <a:r>
              <a:rPr lang="ko-KR" altLang="en-US" sz="1050" dirty="0"/>
              <a:t>사업자정보 입력</a:t>
            </a:r>
            <a:r>
              <a:rPr lang="en-US" altLang="ko-KR" sz="1050" dirty="0"/>
              <a:t>, </a:t>
            </a:r>
            <a:r>
              <a:rPr lang="ko-KR" altLang="en-US" sz="1050" dirty="0"/>
              <a:t>사업자등록증 첨부</a:t>
            </a:r>
            <a:endParaRPr lang="en-US" altLang="ko-KR" sz="1050" dirty="0"/>
          </a:p>
          <a:p>
            <a:pPr marL="685800" lvl="1" indent="-228600">
              <a:lnSpc>
                <a:spcPct val="150000"/>
              </a:lnSpc>
              <a:buAutoNum type="arabicPeriod"/>
            </a:pPr>
            <a:r>
              <a:rPr lang="ko-KR" altLang="en-US" sz="1050" dirty="0"/>
              <a:t>회원인증 </a:t>
            </a:r>
            <a:r>
              <a:rPr lang="en-US" altLang="ko-KR" sz="1050" dirty="0"/>
              <a:t>– </a:t>
            </a:r>
            <a:r>
              <a:rPr lang="ko-KR" altLang="en-US" sz="1050" dirty="0"/>
              <a:t>대표자 본인 인증</a:t>
            </a:r>
            <a:endParaRPr lang="en-US" altLang="ko-KR" sz="1050" dirty="0"/>
          </a:p>
          <a:p>
            <a:pPr marL="685800" lvl="1" indent="-228600">
              <a:lnSpc>
                <a:spcPct val="150000"/>
              </a:lnSpc>
              <a:buAutoNum type="arabicPeriod"/>
            </a:pPr>
            <a:r>
              <a:rPr lang="ko-KR" altLang="en-US" sz="1050" dirty="0"/>
              <a:t>가입경로 </a:t>
            </a:r>
            <a:r>
              <a:rPr lang="en-US" altLang="ko-KR" sz="1050" dirty="0"/>
              <a:t>– </a:t>
            </a:r>
            <a:r>
              <a:rPr lang="ko-KR" altLang="en-US" sz="1050" dirty="0"/>
              <a:t>영업 담당자 코드 입력</a:t>
            </a:r>
            <a:r>
              <a:rPr lang="en-US" altLang="ko-KR" sz="1050" dirty="0"/>
              <a:t>(</a:t>
            </a:r>
            <a:r>
              <a:rPr lang="ko-KR" altLang="en-US" sz="1050" dirty="0"/>
              <a:t>회원 가입 심사 </a:t>
            </a:r>
            <a:r>
              <a:rPr lang="en-US" altLang="ko-KR" sz="1050" dirty="0"/>
              <a:t>PASS)</a:t>
            </a:r>
          </a:p>
          <a:p>
            <a:pPr marL="685800" lvl="1" indent="-228600">
              <a:lnSpc>
                <a:spcPct val="150000"/>
              </a:lnSpc>
              <a:buAutoNum type="arabicPeriod"/>
            </a:pPr>
            <a:endParaRPr lang="en-US" altLang="ko-KR" sz="1050" dirty="0"/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b="1" dirty="0"/>
              <a:t>상품신청</a:t>
            </a:r>
            <a:r>
              <a:rPr lang="en-US" altLang="ko-KR" sz="1100" b="1" dirty="0"/>
              <a:t>/</a:t>
            </a:r>
            <a:r>
              <a:rPr lang="ko-KR" altLang="en-US" sz="1100" b="1" dirty="0"/>
              <a:t>결제</a:t>
            </a:r>
            <a:endParaRPr lang="en-US" altLang="ko-KR" sz="1100" b="1" dirty="0"/>
          </a:p>
          <a:p>
            <a:pPr marL="685800" lvl="1" indent="-228600">
              <a:lnSpc>
                <a:spcPct val="150000"/>
              </a:lnSpc>
              <a:buAutoNum type="arabicPeriod"/>
            </a:pPr>
            <a:r>
              <a:rPr lang="ko-KR" altLang="en-US" sz="1050" dirty="0"/>
              <a:t>로그인 → 계정관리 </a:t>
            </a:r>
            <a:r>
              <a:rPr lang="en-US" altLang="ko-KR" sz="1050" dirty="0"/>
              <a:t>&gt; </a:t>
            </a:r>
            <a:r>
              <a:rPr lang="ko-KR" altLang="en-US" sz="1050" dirty="0"/>
              <a:t>상품신청 메뉴 클릭</a:t>
            </a:r>
            <a:endParaRPr lang="en-US" altLang="ko-KR" sz="1050" dirty="0"/>
          </a:p>
          <a:p>
            <a:pPr marL="685800" lvl="1" indent="-228600">
              <a:lnSpc>
                <a:spcPct val="150000"/>
              </a:lnSpc>
              <a:buAutoNum type="arabicPeriod"/>
            </a:pPr>
            <a:r>
              <a:rPr lang="ko-KR" altLang="en-US" sz="1050" dirty="0"/>
              <a:t>구매할 기본 단지 선택</a:t>
            </a:r>
            <a:endParaRPr lang="en-US" altLang="ko-KR" sz="1050" dirty="0"/>
          </a:p>
          <a:p>
            <a:pPr marL="685800" lvl="1" indent="-228600">
              <a:lnSpc>
                <a:spcPct val="150000"/>
              </a:lnSpc>
              <a:buAutoNum type="arabicPeriod"/>
            </a:pPr>
            <a:r>
              <a:rPr lang="ko-KR" altLang="en-US" sz="1050" dirty="0"/>
              <a:t>프로모션 </a:t>
            </a:r>
            <a:r>
              <a:rPr lang="en-US" altLang="ko-KR" sz="1050" dirty="0"/>
              <a:t>1 </a:t>
            </a:r>
            <a:r>
              <a:rPr lang="ko-KR" altLang="en-US" sz="1050" dirty="0"/>
              <a:t>진행 </a:t>
            </a:r>
            <a:r>
              <a:rPr lang="en-US" altLang="ko-KR" sz="1050" dirty="0"/>
              <a:t>: </a:t>
            </a:r>
            <a:r>
              <a:rPr lang="ko-KR" altLang="en-US" sz="1050" dirty="0"/>
              <a:t>추가 단지 선택 </a:t>
            </a:r>
            <a:r>
              <a:rPr lang="en-US" altLang="ko-KR" sz="1050" dirty="0"/>
              <a:t>1</a:t>
            </a:r>
            <a:r>
              <a:rPr lang="ko-KR" altLang="en-US" sz="1050" dirty="0"/>
              <a:t>개 또는 </a:t>
            </a:r>
            <a:r>
              <a:rPr lang="en-US" altLang="ko-KR" sz="1050" dirty="0"/>
              <a:t>2</a:t>
            </a:r>
            <a:r>
              <a:rPr lang="ko-KR" altLang="en-US" sz="1050" dirty="0"/>
              <a:t>개 단지 선택 → 적용하기 클릭 </a:t>
            </a:r>
            <a:r>
              <a:rPr lang="en-US" altLang="ko-KR" sz="1050" dirty="0"/>
              <a:t>(</a:t>
            </a:r>
            <a:r>
              <a:rPr lang="ko-KR" altLang="en-US" sz="1050" dirty="0"/>
              <a:t>기본단지 </a:t>
            </a:r>
            <a:r>
              <a:rPr lang="en-US" altLang="ko-KR" sz="1050" dirty="0"/>
              <a:t>60</a:t>
            </a:r>
            <a:r>
              <a:rPr lang="ko-KR" altLang="en-US" sz="1050" dirty="0"/>
              <a:t>만원</a:t>
            </a:r>
            <a:r>
              <a:rPr lang="en-US" altLang="ko-KR" sz="1050" dirty="0"/>
              <a:t>, </a:t>
            </a:r>
            <a:r>
              <a:rPr lang="ko-KR" altLang="en-US" sz="1050" dirty="0"/>
              <a:t>추가 단지 </a:t>
            </a:r>
            <a:r>
              <a:rPr lang="en-US" altLang="ko-KR" sz="1050" dirty="0"/>
              <a:t>0</a:t>
            </a:r>
            <a:r>
              <a:rPr lang="ko-KR" altLang="en-US" sz="1050" dirty="0"/>
              <a:t>원 확인</a:t>
            </a:r>
            <a:r>
              <a:rPr lang="en-US" altLang="ko-KR" sz="1050" dirty="0"/>
              <a:t>, </a:t>
            </a:r>
            <a:r>
              <a:rPr lang="ko-KR" altLang="en-US" sz="1050" dirty="0"/>
              <a:t>부가세 별도</a:t>
            </a:r>
            <a:r>
              <a:rPr lang="en-US" altLang="ko-KR" sz="1050" dirty="0"/>
              <a:t>) </a:t>
            </a:r>
            <a:r>
              <a:rPr lang="ko-KR" altLang="en-US" sz="1050" dirty="0"/>
              <a:t>→ </a:t>
            </a:r>
            <a:r>
              <a:rPr lang="ko-KR" altLang="en-US" sz="1100" dirty="0"/>
              <a:t>결제하기</a:t>
            </a:r>
            <a:endParaRPr lang="en-US" altLang="ko-KR" sz="1100" dirty="0"/>
          </a:p>
          <a:p>
            <a:pPr marL="685800" lvl="1" indent="-228600">
              <a:lnSpc>
                <a:spcPct val="150000"/>
              </a:lnSpc>
              <a:buAutoNum type="arabicPeriod"/>
            </a:pPr>
            <a:endParaRPr lang="ko-KR" altLang="en-US" sz="1100" dirty="0"/>
          </a:p>
          <a:p>
            <a:pPr marL="228600" indent="-228600">
              <a:lnSpc>
                <a:spcPct val="150000"/>
              </a:lnSpc>
              <a:buFontTx/>
              <a:buAutoNum type="arabicPeriod"/>
            </a:pPr>
            <a:r>
              <a:rPr lang="ko-KR" altLang="en-US" sz="1100" b="1" dirty="0"/>
              <a:t>상품신청</a:t>
            </a:r>
            <a:r>
              <a:rPr lang="en-US" altLang="ko-KR" sz="1100" b="1" dirty="0"/>
              <a:t>/</a:t>
            </a:r>
            <a:r>
              <a:rPr lang="ko-KR" altLang="en-US" sz="1100" b="1" dirty="0"/>
              <a:t>결제 </a:t>
            </a:r>
            <a:r>
              <a:rPr lang="en-US" altLang="ko-KR" sz="1100" b="1" dirty="0"/>
              <a:t>– </a:t>
            </a:r>
            <a:r>
              <a:rPr lang="ko-KR" altLang="en-US" sz="1100" b="1" dirty="0"/>
              <a:t>추가 프로모션</a:t>
            </a:r>
            <a:endParaRPr lang="en-US" altLang="ko-KR" sz="1100" b="1" dirty="0"/>
          </a:p>
          <a:p>
            <a:pPr marL="685800" lvl="1" indent="-228600">
              <a:lnSpc>
                <a:spcPct val="150000"/>
              </a:lnSpc>
              <a:buFontTx/>
              <a:buAutoNum type="arabicPeriod"/>
            </a:pPr>
            <a:r>
              <a:rPr lang="ko-KR" altLang="en-US" sz="1050" dirty="0"/>
              <a:t>단지 추가 신청하기 </a:t>
            </a:r>
            <a:r>
              <a:rPr lang="en-US" altLang="ko-KR" sz="1050" dirty="0"/>
              <a:t>: </a:t>
            </a:r>
            <a:r>
              <a:rPr lang="ko-KR" altLang="en-US" sz="1050" dirty="0"/>
              <a:t>계정관리 </a:t>
            </a:r>
            <a:r>
              <a:rPr lang="en-US" altLang="ko-KR" sz="1050" dirty="0"/>
              <a:t>&gt; </a:t>
            </a:r>
            <a:r>
              <a:rPr lang="ko-KR" altLang="en-US" sz="1050" dirty="0"/>
              <a:t>상품신청 메뉴 클릭</a:t>
            </a:r>
            <a:endParaRPr lang="en-US" altLang="ko-KR" sz="1050" dirty="0"/>
          </a:p>
          <a:p>
            <a:pPr marL="685800" lvl="1" indent="-228600">
              <a:lnSpc>
                <a:spcPct val="150000"/>
              </a:lnSpc>
              <a:buFontTx/>
              <a:buAutoNum type="arabicPeriod"/>
            </a:pPr>
            <a:r>
              <a:rPr lang="ko-KR" altLang="en-US" sz="1050" dirty="0"/>
              <a:t>프로모션 </a:t>
            </a:r>
            <a:r>
              <a:rPr lang="en-US" altLang="ko-KR" sz="1050" dirty="0"/>
              <a:t>2</a:t>
            </a:r>
            <a:r>
              <a:rPr lang="ko-KR" altLang="en-US" sz="1050" dirty="0"/>
              <a:t> 진행 </a:t>
            </a:r>
            <a:r>
              <a:rPr lang="en-US" altLang="ko-KR" sz="1050" dirty="0"/>
              <a:t>: </a:t>
            </a:r>
            <a:r>
              <a:rPr lang="ko-KR" altLang="en-US" sz="1050" dirty="0"/>
              <a:t>추가 구매할 단지 선택 → 적용하기 클릭 </a:t>
            </a:r>
            <a:r>
              <a:rPr lang="en-US" altLang="ko-KR" sz="1050" dirty="0"/>
              <a:t>(</a:t>
            </a:r>
            <a:r>
              <a:rPr lang="ko-KR" altLang="en-US" sz="1050" dirty="0"/>
              <a:t>할인가 </a:t>
            </a:r>
            <a:r>
              <a:rPr lang="en-US" altLang="ko-KR" sz="1050" dirty="0"/>
              <a:t>20</a:t>
            </a:r>
            <a:r>
              <a:rPr lang="ko-KR" altLang="en-US" sz="1050" dirty="0"/>
              <a:t>만원 확인</a:t>
            </a:r>
            <a:r>
              <a:rPr lang="en-US" altLang="ko-KR" sz="1050" dirty="0"/>
              <a:t>, </a:t>
            </a:r>
            <a:r>
              <a:rPr lang="ko-KR" altLang="en-US" sz="1050" dirty="0"/>
              <a:t>부가세 별도</a:t>
            </a:r>
            <a:r>
              <a:rPr lang="en-US" altLang="ko-KR" sz="1050" dirty="0"/>
              <a:t>) </a:t>
            </a:r>
            <a:r>
              <a:rPr lang="ko-KR" altLang="en-US" sz="1050" dirty="0"/>
              <a:t>→ 결제하기</a:t>
            </a:r>
            <a:endParaRPr lang="en-US" altLang="ko-KR" sz="1050" dirty="0"/>
          </a:p>
          <a:p>
            <a:pPr marL="685800" lvl="1" indent="-228600">
              <a:lnSpc>
                <a:spcPct val="150000"/>
              </a:lnSpc>
              <a:buFontTx/>
              <a:buAutoNum type="arabicPeriod"/>
            </a:pPr>
            <a:endParaRPr lang="en-US" altLang="ko-KR" sz="1050" dirty="0"/>
          </a:p>
          <a:p>
            <a:pPr marL="228600" indent="-228600">
              <a:lnSpc>
                <a:spcPct val="150000"/>
              </a:lnSpc>
              <a:buFontTx/>
              <a:buAutoNum type="arabicPeriod"/>
            </a:pPr>
            <a:r>
              <a:rPr lang="ko-KR" altLang="en-US" sz="1100" b="1" dirty="0"/>
              <a:t>내 상품관리 </a:t>
            </a:r>
            <a:r>
              <a:rPr lang="en-US" altLang="ko-KR" sz="1100" b="1" dirty="0"/>
              <a:t>– </a:t>
            </a:r>
            <a:r>
              <a:rPr lang="ko-KR" altLang="en-US" sz="1100" b="1" dirty="0"/>
              <a:t>결제취소</a:t>
            </a:r>
            <a:r>
              <a:rPr lang="en-US" altLang="ko-KR" sz="1100" b="1" dirty="0"/>
              <a:t>, </a:t>
            </a:r>
            <a:r>
              <a:rPr lang="ko-KR" altLang="en-US" sz="1100" b="1" dirty="0"/>
              <a:t>환불신청</a:t>
            </a:r>
            <a:endParaRPr lang="en-US" altLang="ko-KR" sz="1100" b="1" dirty="0"/>
          </a:p>
          <a:p>
            <a:pPr marL="685800" lvl="1" indent="-228600">
              <a:lnSpc>
                <a:spcPct val="150000"/>
              </a:lnSpc>
              <a:buFontTx/>
              <a:buAutoNum type="arabicPeriod"/>
            </a:pPr>
            <a:r>
              <a:rPr lang="ko-KR" altLang="en-US" sz="1050" dirty="0"/>
              <a:t>구매 단지 현황 확인</a:t>
            </a:r>
            <a:endParaRPr lang="en-US" altLang="ko-KR" sz="1050" dirty="0"/>
          </a:p>
          <a:p>
            <a:pPr marL="685800" lvl="1" indent="-228600">
              <a:lnSpc>
                <a:spcPct val="150000"/>
              </a:lnSpc>
              <a:buFontTx/>
              <a:buAutoNum type="arabicPeriod"/>
            </a:pPr>
            <a:r>
              <a:rPr lang="ko-KR" altLang="en-US" sz="1050" dirty="0"/>
              <a:t>기본단지 또는 추가단지를 변경하고자 할 경우</a:t>
            </a:r>
            <a:br>
              <a:rPr lang="en-US" altLang="ko-KR" sz="1050" dirty="0"/>
            </a:br>
            <a:r>
              <a:rPr lang="ko-KR" altLang="en-US" sz="1050" dirty="0"/>
              <a:t>결제 당일</a:t>
            </a:r>
            <a:r>
              <a:rPr lang="en-US" altLang="ko-KR" sz="1050" dirty="0"/>
              <a:t>, </a:t>
            </a:r>
            <a:r>
              <a:rPr lang="ko-KR" altLang="en-US" sz="1050" dirty="0"/>
              <a:t>결제취소 가능</a:t>
            </a:r>
            <a:r>
              <a:rPr lang="en-US" altLang="ko-KR" sz="1050" dirty="0"/>
              <a:t>, </a:t>
            </a:r>
            <a:r>
              <a:rPr lang="ko-KR" altLang="en-US" sz="1050" dirty="0"/>
              <a:t>위약금 없음</a:t>
            </a:r>
            <a:r>
              <a:rPr lang="en-US" altLang="ko-KR" sz="1050" dirty="0"/>
              <a:t> – </a:t>
            </a:r>
            <a:r>
              <a:rPr lang="ko-KR" altLang="en-US" sz="1050" dirty="0"/>
              <a:t>익일 결제취소 불가 → 환불신청 처리</a:t>
            </a:r>
            <a:r>
              <a:rPr lang="en-US" altLang="ko-KR" sz="1050" dirty="0"/>
              <a:t>, </a:t>
            </a:r>
            <a:r>
              <a:rPr lang="ko-KR" altLang="en-US" sz="1050" dirty="0"/>
              <a:t>위약금 적용됨</a:t>
            </a:r>
            <a:endParaRPr lang="en-US" altLang="ko-KR" sz="1050" dirty="0"/>
          </a:p>
          <a:p>
            <a:pPr marL="685800" lvl="1" indent="-228600">
              <a:lnSpc>
                <a:spcPct val="150000"/>
              </a:lnSpc>
              <a:buFontTx/>
              <a:buAutoNum type="arabicPeriod"/>
            </a:pPr>
            <a:endParaRPr lang="en-US" altLang="ko-KR" sz="1050" dirty="0"/>
          </a:p>
          <a:p>
            <a:pPr marL="228600" indent="-228600">
              <a:lnSpc>
                <a:spcPct val="150000"/>
              </a:lnSpc>
              <a:buFontTx/>
              <a:buAutoNum type="arabicPeriod"/>
            </a:pPr>
            <a:r>
              <a:rPr lang="ko-KR" altLang="en-US" sz="1050" b="1" dirty="0"/>
              <a:t>다매체 설정 </a:t>
            </a:r>
            <a:r>
              <a:rPr lang="en-US" altLang="ko-KR" sz="1050" b="1" dirty="0"/>
              <a:t>– </a:t>
            </a:r>
            <a:r>
              <a:rPr lang="ko-KR" altLang="en-US" sz="1050" b="1" dirty="0"/>
              <a:t>인터넷 등기소 계정 등록</a:t>
            </a:r>
            <a:endParaRPr lang="en-US" altLang="ko-KR" sz="1050" b="1" dirty="0"/>
          </a:p>
          <a:p>
            <a:pPr marL="685800" lvl="1" indent="-228600">
              <a:lnSpc>
                <a:spcPct val="150000"/>
              </a:lnSpc>
              <a:buFontTx/>
              <a:buAutoNum type="arabicPeriod"/>
            </a:pPr>
            <a:r>
              <a:rPr lang="ko-KR" altLang="en-US" sz="1050" dirty="0"/>
              <a:t>회원이 보유한 인터넷등기소 </a:t>
            </a:r>
            <a:r>
              <a:rPr lang="en-US" altLang="ko-KR" sz="1050" dirty="0"/>
              <a:t>ID</a:t>
            </a:r>
            <a:r>
              <a:rPr lang="ko-KR" altLang="en-US" sz="1050" dirty="0"/>
              <a:t>와 비밀번호 등록</a:t>
            </a:r>
            <a:br>
              <a:rPr lang="en-US" altLang="ko-KR" sz="1050" dirty="0"/>
            </a:br>
            <a:r>
              <a:rPr lang="ko-KR" altLang="en-US" sz="1050" dirty="0"/>
              <a:t>권리변경 알림을 받기위한 필수 값으로 상품 신청 시 반드시 등록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3FCBD3DC-6311-46D4-8457-A6DA1818A02D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A26C4F-9EA6-463C-98F2-77B87B055ABA}"/>
              </a:ext>
            </a:extLst>
          </p:cNvPr>
          <p:cNvSpPr txBox="1"/>
          <p:nvPr/>
        </p:nvSpPr>
        <p:spPr>
          <a:xfrm>
            <a:off x="-1" y="313804"/>
            <a:ext cx="2117559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처리 절차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26539384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1EEAC73-AB26-4044-819E-EDA6D3794FF5}"/>
              </a:ext>
            </a:extLst>
          </p:cNvPr>
          <p:cNvSpPr txBox="1"/>
          <p:nvPr/>
        </p:nvSpPr>
        <p:spPr>
          <a:xfrm>
            <a:off x="663178" y="1326726"/>
            <a:ext cx="7566419" cy="4627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b="1" dirty="0"/>
              <a:t>대상 </a:t>
            </a:r>
            <a:br>
              <a:rPr lang="en-US" altLang="ko-KR" dirty="0"/>
            </a:br>
            <a:r>
              <a:rPr lang="ko-KR" altLang="en-US" sz="1400" dirty="0"/>
              <a:t>서울시 강남구</a:t>
            </a:r>
            <a:r>
              <a:rPr lang="en-US" altLang="ko-KR" sz="1400" dirty="0"/>
              <a:t>, 100</a:t>
            </a:r>
            <a:r>
              <a:rPr lang="ko-KR" altLang="en-US" sz="1400" dirty="0"/>
              <a:t>세대 이상</a:t>
            </a:r>
            <a:r>
              <a:rPr lang="en-US" altLang="ko-KR" sz="1400" dirty="0"/>
              <a:t>, </a:t>
            </a:r>
            <a:r>
              <a:rPr lang="ko-KR" altLang="en-US" sz="1400" dirty="0"/>
              <a:t>판매조건에 부합하는 </a:t>
            </a:r>
            <a:r>
              <a:rPr lang="en-US" altLang="ko-KR" sz="1400" dirty="0"/>
              <a:t>134</a:t>
            </a:r>
            <a:r>
              <a:rPr lang="ko-KR" altLang="en-US" sz="1400" dirty="0"/>
              <a:t>개 단지 대상</a:t>
            </a:r>
            <a:endParaRPr lang="en-US" altLang="ko-KR" sz="1400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b="1" dirty="0"/>
              <a:t>프로모션 </a:t>
            </a:r>
            <a:r>
              <a:rPr lang="en-US" altLang="ko-KR" b="1" dirty="0"/>
              <a:t>1</a:t>
            </a:r>
            <a:r>
              <a:rPr lang="ko-KR" altLang="en-US" b="1" dirty="0"/>
              <a:t> </a:t>
            </a:r>
            <a:br>
              <a:rPr lang="en-US" altLang="ko-KR" dirty="0"/>
            </a:br>
            <a:r>
              <a:rPr lang="en-US" altLang="ko-KR" sz="1400" dirty="0"/>
              <a:t>1</a:t>
            </a:r>
            <a:r>
              <a:rPr lang="ko-KR" altLang="en-US" sz="1400" dirty="0"/>
              <a:t>개 단지 구매 시</a:t>
            </a:r>
            <a:r>
              <a:rPr lang="en-US" altLang="ko-KR" sz="1400" dirty="0"/>
              <a:t> </a:t>
            </a:r>
            <a:r>
              <a:rPr lang="ko-KR" altLang="en-US" sz="1400" dirty="0"/>
              <a:t>추가 </a:t>
            </a:r>
            <a:r>
              <a:rPr lang="en-US" altLang="ko-KR" sz="1400" dirty="0"/>
              <a:t>2</a:t>
            </a:r>
            <a:r>
              <a:rPr lang="ko-KR" altLang="en-US" sz="1400" dirty="0"/>
              <a:t>개 단지 무료로 최대 </a:t>
            </a:r>
            <a:r>
              <a:rPr lang="en-US" altLang="ko-KR" sz="1400" dirty="0"/>
              <a:t>3</a:t>
            </a:r>
            <a:r>
              <a:rPr lang="ko-KR" altLang="en-US" sz="1400" dirty="0"/>
              <a:t>개 단지에</a:t>
            </a:r>
            <a:r>
              <a:rPr lang="en-US" altLang="ko-KR" sz="1400" dirty="0"/>
              <a:t> </a:t>
            </a:r>
            <a:r>
              <a:rPr lang="ko-KR" altLang="en-US" sz="1400" dirty="0"/>
              <a:t>할인가 </a:t>
            </a:r>
            <a:r>
              <a:rPr lang="en-US" altLang="ko-KR" sz="1400" dirty="0"/>
              <a:t>60</a:t>
            </a:r>
            <a:r>
              <a:rPr lang="ko-KR" altLang="en-US" sz="1400" dirty="0"/>
              <a:t>만원</a:t>
            </a:r>
            <a:endParaRPr lang="en-US" altLang="ko-KR" sz="1400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b="1" dirty="0"/>
              <a:t>프로모션 </a:t>
            </a:r>
            <a:r>
              <a:rPr lang="en-US" altLang="ko-KR" b="1" dirty="0"/>
              <a:t>2 </a:t>
            </a:r>
            <a:br>
              <a:rPr lang="en-US" altLang="ko-KR" dirty="0"/>
            </a:br>
            <a:r>
              <a:rPr lang="ko-KR" altLang="en-US" sz="1400" dirty="0"/>
              <a:t>추가단지 구매 시 단지당 할인가 </a:t>
            </a:r>
            <a:r>
              <a:rPr lang="en-US" altLang="ko-KR" sz="1400" dirty="0"/>
              <a:t>20</a:t>
            </a:r>
            <a:r>
              <a:rPr lang="ko-KR" altLang="en-US" sz="1400" dirty="0"/>
              <a:t>만원</a:t>
            </a:r>
            <a:r>
              <a:rPr lang="en-US" altLang="ko-KR" sz="1400" dirty="0"/>
              <a:t>(</a:t>
            </a:r>
            <a:r>
              <a:rPr lang="ko-KR" altLang="en-US" sz="1400" dirty="0"/>
              <a:t>프로모션</a:t>
            </a:r>
            <a:r>
              <a:rPr lang="en-US" altLang="ko-KR" sz="1400" dirty="0"/>
              <a:t>1 </a:t>
            </a:r>
            <a:r>
              <a:rPr lang="ko-KR" altLang="en-US" sz="1400" dirty="0"/>
              <a:t>필수</a:t>
            </a:r>
            <a:r>
              <a:rPr lang="en-US" altLang="ko-KR" sz="1400" dirty="0"/>
              <a:t>)</a:t>
            </a:r>
            <a:endParaRPr lang="en-US" altLang="ko-KR" dirty="0"/>
          </a:p>
          <a:p>
            <a:pPr>
              <a:lnSpc>
                <a:spcPct val="150000"/>
              </a:lnSpc>
            </a:pPr>
            <a:endParaRPr lang="en-US" altLang="ko-KR" sz="1800" dirty="0"/>
          </a:p>
          <a:p>
            <a:pPr>
              <a:lnSpc>
                <a:spcPct val="150000"/>
              </a:lnSpc>
            </a:pPr>
            <a:r>
              <a:rPr lang="en-US" altLang="ko-KR" sz="1200" dirty="0"/>
              <a:t>※ </a:t>
            </a:r>
            <a:r>
              <a:rPr lang="ko-KR" altLang="en-US" sz="1200" dirty="0"/>
              <a:t>부가세별도</a:t>
            </a:r>
            <a:r>
              <a:rPr lang="en-US" altLang="ko-KR" sz="1200" dirty="0"/>
              <a:t>, </a:t>
            </a:r>
            <a:r>
              <a:rPr lang="ko-KR" altLang="en-US" sz="1200" dirty="0"/>
              <a:t>환불신청시 위약금이 발생합니다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200" dirty="0"/>
              <a:t>※ </a:t>
            </a:r>
            <a:r>
              <a:rPr lang="ko-KR" altLang="en-US" sz="1200" dirty="0"/>
              <a:t>프로모션 </a:t>
            </a:r>
            <a:r>
              <a:rPr lang="en-US" altLang="ko-KR" sz="1200" dirty="0"/>
              <a:t>1 : </a:t>
            </a:r>
            <a:r>
              <a:rPr lang="ko-KR" altLang="en-US" sz="1200" dirty="0"/>
              <a:t>결제취소</a:t>
            </a:r>
            <a:r>
              <a:rPr lang="en-US" altLang="ko-KR" sz="1200" dirty="0"/>
              <a:t>, </a:t>
            </a:r>
            <a:r>
              <a:rPr lang="ko-KR" altLang="en-US" sz="1200" dirty="0"/>
              <a:t>환불하면 신청한 단지 모두 결제취소</a:t>
            </a:r>
            <a:r>
              <a:rPr lang="en-US" altLang="ko-KR" sz="1200" dirty="0"/>
              <a:t>, </a:t>
            </a:r>
            <a:r>
              <a:rPr lang="ko-KR" altLang="en-US" sz="1200" dirty="0"/>
              <a:t>환불신청 처리 됩니다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200" dirty="0"/>
              <a:t>※ </a:t>
            </a:r>
            <a:r>
              <a:rPr lang="ko-KR" altLang="en-US" sz="1200" dirty="0"/>
              <a:t>프로모션 </a:t>
            </a:r>
            <a:r>
              <a:rPr lang="en-US" altLang="ko-KR" sz="1200" dirty="0"/>
              <a:t>2 : </a:t>
            </a:r>
            <a:r>
              <a:rPr lang="ko-KR" altLang="en-US" sz="1200" dirty="0"/>
              <a:t>프로모션</a:t>
            </a:r>
            <a:r>
              <a:rPr lang="en-US" altLang="ko-KR" sz="1200" dirty="0"/>
              <a:t>1</a:t>
            </a:r>
            <a:r>
              <a:rPr lang="ko-KR" altLang="en-US" sz="1200" dirty="0"/>
              <a:t>이 없는 경우 단지추가 또는 재계약시 정상가격이 적용됩니다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200" dirty="0"/>
              <a:t>                  </a:t>
            </a:r>
            <a:r>
              <a:rPr lang="ko-KR" altLang="en-US" sz="1200" dirty="0"/>
              <a:t>단</a:t>
            </a:r>
            <a:r>
              <a:rPr lang="en-US" altLang="ko-KR" sz="1200" dirty="0"/>
              <a:t>, </a:t>
            </a:r>
            <a:r>
              <a:rPr lang="ko-KR" altLang="en-US" sz="1200" dirty="0"/>
              <a:t>프로모션 기간 중 프로모션 </a:t>
            </a:r>
            <a:r>
              <a:rPr lang="en-US" altLang="ko-KR" sz="1200" dirty="0"/>
              <a:t>1 </a:t>
            </a:r>
            <a:r>
              <a:rPr lang="ko-KR" altLang="en-US" sz="1200" dirty="0"/>
              <a:t>환불 후 단지추가를 하면 프로모션 </a:t>
            </a:r>
            <a:r>
              <a:rPr lang="en-US" altLang="ko-KR" sz="1200" dirty="0"/>
              <a:t>1</a:t>
            </a:r>
            <a:r>
              <a:rPr lang="ko-KR" altLang="en-US" sz="1200" dirty="0"/>
              <a:t>이 적용됩니다</a:t>
            </a:r>
            <a:r>
              <a:rPr lang="en-US" altLang="ko-KR" sz="1200" dirty="0"/>
              <a:t>. </a:t>
            </a:r>
            <a:endParaRPr lang="en-US" altLang="ko-KR" sz="14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05D6BB2-AA14-4198-B4C2-6BCB9A9C7D14}"/>
              </a:ext>
            </a:extLst>
          </p:cNvPr>
          <p:cNvSpPr/>
          <p:nvPr/>
        </p:nvSpPr>
        <p:spPr>
          <a:xfrm>
            <a:off x="0" y="0"/>
            <a:ext cx="12192000" cy="76809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ko-KR" altLang="en-US" b="1" dirty="0" err="1"/>
              <a:t>부동산거래알림</a:t>
            </a:r>
            <a:r>
              <a:rPr lang="ko-KR" altLang="en-US" b="1" dirty="0"/>
              <a:t> </a:t>
            </a:r>
            <a:r>
              <a:rPr lang="en-US" altLang="ko-KR" b="1" dirty="0" err="1"/>
              <a:t>eNote</a:t>
            </a:r>
            <a:endParaRPr lang="en-US" altLang="ko-K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D2155-5263-4C8E-9B34-3C486D62C636}"/>
              </a:ext>
            </a:extLst>
          </p:cNvPr>
          <p:cNvSpPr txBox="1"/>
          <p:nvPr/>
        </p:nvSpPr>
        <p:spPr>
          <a:xfrm>
            <a:off x="0" y="313804"/>
            <a:ext cx="598691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ko-KR" altLang="en-US" b="1" dirty="0"/>
              <a:t>오픈 및 사전 신규가입 회원 대상 프로모션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val="3671055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504</Words>
  <Application>Microsoft Office PowerPoint</Application>
  <PresentationFormat>와이드스크린</PresentationFormat>
  <Paragraphs>109</Paragraphs>
  <Slides>33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서 경석</dc:creator>
  <cp:lastModifiedBy>윤성호</cp:lastModifiedBy>
  <cp:revision>18</cp:revision>
  <dcterms:created xsi:type="dcterms:W3CDTF">2021-03-03T08:30:04Z</dcterms:created>
  <dcterms:modified xsi:type="dcterms:W3CDTF">2021-04-14T05:05:53Z</dcterms:modified>
</cp:coreProperties>
</file>