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472" r:id="rId2"/>
    <p:sldId id="541" r:id="rId3"/>
    <p:sldId id="483" r:id="rId4"/>
    <p:sldId id="524" r:id="rId5"/>
    <p:sldId id="546" r:id="rId6"/>
    <p:sldId id="547" r:id="rId7"/>
    <p:sldId id="548" r:id="rId8"/>
    <p:sldId id="549" r:id="rId9"/>
    <p:sldId id="551" r:id="rId10"/>
    <p:sldId id="525" r:id="rId11"/>
    <p:sldId id="526" r:id="rId12"/>
    <p:sldId id="529" r:id="rId13"/>
    <p:sldId id="550" r:id="rId14"/>
    <p:sldId id="530" r:id="rId15"/>
    <p:sldId id="543" r:id="rId16"/>
    <p:sldId id="545" r:id="rId17"/>
  </p:sldIdLst>
  <p:sldSz cx="10693400" cy="7561263"/>
  <p:notesSz cx="6797675" cy="9926638"/>
  <p:defaultTextStyle>
    <a:defPPr>
      <a:defRPr lang="ko-KR"/>
    </a:defPPr>
    <a:lvl1pPr marL="0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21528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43056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564584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086112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07640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129168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650696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172224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0000"/>
    <a:srgbClr val="4F9EF3"/>
    <a:srgbClr val="FF5A00"/>
    <a:srgbClr val="E46C0A"/>
    <a:srgbClr val="B3DCE7"/>
    <a:srgbClr val="31859C"/>
    <a:srgbClr val="154D68"/>
    <a:srgbClr val="5E9D18"/>
    <a:srgbClr val="01A2BF"/>
    <a:srgbClr val="00A0B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0293" autoAdjust="0"/>
    <p:restoredTop sz="98940" autoAdjust="0"/>
  </p:normalViewPr>
  <p:slideViewPr>
    <p:cSldViewPr showGuides="1">
      <p:cViewPr>
        <p:scale>
          <a:sx n="100" d="100"/>
          <a:sy n="100" d="100"/>
        </p:scale>
        <p:origin x="-1734" y="-180"/>
      </p:cViewPr>
      <p:guideLst>
        <p:guide orient="horz" pos="1837"/>
        <p:guide orient="horz" pos="158"/>
        <p:guide orient="horz" pos="4513"/>
        <p:guide orient="horz" pos="657"/>
        <p:guide orient="horz" pos="884"/>
        <p:guide orient="horz" pos="793"/>
        <p:guide orient="horz" pos="68"/>
        <p:guide orient="horz" pos="2381"/>
        <p:guide pos="3368"/>
        <p:guide pos="6543"/>
        <p:guide pos="193"/>
        <p:guide pos="2461"/>
        <p:guide pos="3187"/>
        <p:guide pos="57"/>
        <p:guide pos="667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howGuides="1">
      <p:cViewPr varScale="1">
        <p:scale>
          <a:sx n="48" d="100"/>
          <a:sy n="48" d="100"/>
        </p:scale>
        <p:origin x="-2256" y="-102"/>
      </p:cViewPr>
      <p:guideLst>
        <p:guide orient="horz" pos="3127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2"/>
            <a:ext cx="2945659" cy="496332"/>
          </a:xfrm>
          <a:prstGeom prst="rect">
            <a:avLst/>
          </a:prstGeom>
        </p:spPr>
        <p:txBody>
          <a:bodyPr vert="horz" lIns="91433" tIns="45715" rIns="91433" bIns="45715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5" y="2"/>
            <a:ext cx="2945659" cy="496332"/>
          </a:xfrm>
          <a:prstGeom prst="rect">
            <a:avLst/>
          </a:prstGeom>
        </p:spPr>
        <p:txBody>
          <a:bodyPr vert="horz" lIns="91433" tIns="45715" rIns="91433" bIns="45715" rtlCol="0"/>
          <a:lstStyle>
            <a:lvl1pPr algn="r">
              <a:defRPr sz="1200"/>
            </a:lvl1pPr>
          </a:lstStyle>
          <a:p>
            <a:fld id="{36118F5E-13DC-464B-B063-F1CCA2911339}" type="datetimeFigureOut">
              <a:rPr lang="ko-KR" altLang="en-US" smtClean="0"/>
              <a:pPr/>
              <a:t>2021-03-08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2" y="9428585"/>
            <a:ext cx="2945659" cy="496332"/>
          </a:xfrm>
          <a:prstGeom prst="rect">
            <a:avLst/>
          </a:prstGeom>
        </p:spPr>
        <p:txBody>
          <a:bodyPr vert="horz" lIns="91433" tIns="45715" rIns="91433" bIns="45715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5" y="9428585"/>
            <a:ext cx="2945659" cy="496332"/>
          </a:xfrm>
          <a:prstGeom prst="rect">
            <a:avLst/>
          </a:prstGeom>
        </p:spPr>
        <p:txBody>
          <a:bodyPr vert="horz" lIns="91433" tIns="45715" rIns="91433" bIns="45715" rtlCol="0" anchor="b"/>
          <a:lstStyle>
            <a:lvl1pPr algn="r">
              <a:defRPr sz="1200"/>
            </a:lvl1pPr>
          </a:lstStyle>
          <a:p>
            <a:fld id="{FDD68ED7-7943-41E7-BDD9-A5FF91E5D238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23789300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400" cy="496889"/>
          </a:xfrm>
          <a:prstGeom prst="rect">
            <a:avLst/>
          </a:prstGeom>
        </p:spPr>
        <p:txBody>
          <a:bodyPr vert="horz" lIns="91433" tIns="45715" rIns="91433" bIns="45715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9" y="0"/>
            <a:ext cx="2946400" cy="496889"/>
          </a:xfrm>
          <a:prstGeom prst="rect">
            <a:avLst/>
          </a:prstGeom>
        </p:spPr>
        <p:txBody>
          <a:bodyPr vert="horz" lIns="91433" tIns="45715" rIns="91433" bIns="45715" rtlCol="0"/>
          <a:lstStyle>
            <a:lvl1pPr algn="r">
              <a:defRPr sz="1200"/>
            </a:lvl1pPr>
          </a:lstStyle>
          <a:p>
            <a:fld id="{CD0718A3-3200-4B31-B607-5AC3F55B17E4}" type="datetimeFigureOut">
              <a:rPr lang="ko-KR" altLang="en-US" smtClean="0"/>
              <a:pPr/>
              <a:t>2021-03-08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766763" y="746125"/>
            <a:ext cx="5264150" cy="37226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3" tIns="45715" rIns="91433" bIns="45715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2" y="4714876"/>
            <a:ext cx="5438775" cy="4467225"/>
          </a:xfrm>
          <a:prstGeom prst="rect">
            <a:avLst/>
          </a:prstGeom>
        </p:spPr>
        <p:txBody>
          <a:bodyPr vert="horz" lIns="91433" tIns="45715" rIns="91433" bIns="45715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28165"/>
            <a:ext cx="2946400" cy="496888"/>
          </a:xfrm>
          <a:prstGeom prst="rect">
            <a:avLst/>
          </a:prstGeom>
        </p:spPr>
        <p:txBody>
          <a:bodyPr vert="horz" lIns="91433" tIns="45715" rIns="91433" bIns="45715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9" y="9428165"/>
            <a:ext cx="2946400" cy="496888"/>
          </a:xfrm>
          <a:prstGeom prst="rect">
            <a:avLst/>
          </a:prstGeom>
        </p:spPr>
        <p:txBody>
          <a:bodyPr vert="horz" lIns="91433" tIns="45715" rIns="91433" bIns="45715" rtlCol="0" anchor="b"/>
          <a:lstStyle>
            <a:lvl1pPr algn="r">
              <a:defRPr sz="1200"/>
            </a:lvl1pPr>
          </a:lstStyle>
          <a:p>
            <a:fld id="{8FE480FE-20C1-438E-A7E6-2C7E859120C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5445773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openxmlformats.org/officeDocument/2006/relationships/image" Target="../media/image9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802005" y="2348893"/>
            <a:ext cx="9089390" cy="1620771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604010" y="4284716"/>
            <a:ext cx="7485380" cy="193232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15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430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645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861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07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291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506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722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9153C-E19B-4739-B29F-F7B0220A95DC}" type="datetimeFigureOut">
              <a:rPr lang="ko-KR" altLang="en-US" smtClean="0"/>
              <a:pPr/>
              <a:t>2021-03-08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07DD6-A854-4E53-9C7B-28D4246E006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30031773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30444" r="10676" b="1"/>
          <a:stretch/>
        </p:blipFill>
        <p:spPr>
          <a:xfrm>
            <a:off x="1" y="0"/>
            <a:ext cx="10693400" cy="5471900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15096"/>
          <a:stretch/>
        </p:blipFill>
        <p:spPr>
          <a:xfrm>
            <a:off x="0" y="1594991"/>
            <a:ext cx="10693401" cy="5966236"/>
          </a:xfrm>
          <a:prstGeom prst="rect">
            <a:avLst/>
          </a:prstGeom>
        </p:spPr>
      </p:pic>
      <p:grpSp>
        <p:nvGrpSpPr>
          <p:cNvPr id="8" name="그룹 7"/>
          <p:cNvGrpSpPr/>
          <p:nvPr userDrawn="1"/>
        </p:nvGrpSpPr>
        <p:grpSpPr>
          <a:xfrm>
            <a:off x="0" y="107950"/>
            <a:ext cx="10693400" cy="946753"/>
            <a:chOff x="166971" y="147636"/>
            <a:chExt cx="5472608" cy="752478"/>
          </a:xfrm>
        </p:grpSpPr>
        <p:sp>
          <p:nvSpPr>
            <p:cNvPr id="9" name="직사각형 8"/>
            <p:cNvSpPr/>
            <p:nvPr/>
          </p:nvSpPr>
          <p:spPr>
            <a:xfrm>
              <a:off x="166971" y="147636"/>
              <a:ext cx="5472608" cy="752478"/>
            </a:xfrm>
            <a:prstGeom prst="rect">
              <a:avLst/>
            </a:prstGeom>
            <a:solidFill>
              <a:srgbClr val="0C1E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166971" y="147636"/>
              <a:ext cx="5472608" cy="477387"/>
            </a:xfrm>
            <a:prstGeom prst="rect">
              <a:avLst/>
            </a:prstGeom>
            <a:solidFill>
              <a:srgbClr val="17526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1" name="직사각형 10"/>
            <p:cNvSpPr/>
            <p:nvPr/>
          </p:nvSpPr>
          <p:spPr>
            <a:xfrm>
              <a:off x="166971" y="147636"/>
              <a:ext cx="5472608" cy="329325"/>
            </a:xfrm>
            <a:prstGeom prst="rect">
              <a:avLst/>
            </a:prstGeom>
            <a:solidFill>
              <a:srgbClr val="3185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12" name="직사각형 11"/>
          <p:cNvSpPr/>
          <p:nvPr userDrawn="1"/>
        </p:nvSpPr>
        <p:spPr>
          <a:xfrm>
            <a:off x="166785" y="196606"/>
            <a:ext cx="305564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4400" kern="120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glow rad="50800">
                    <a:schemeClr val="tx1">
                      <a:lumMod val="85000"/>
                      <a:lumOff val="15000"/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Rix정고딕 B" pitchFamily="18" charset="-127"/>
                <a:ea typeface="Rix정고딕 B" pitchFamily="18" charset="-127"/>
                <a:cs typeface="+mn-cs"/>
              </a:rPr>
              <a:t>CONTENTS</a:t>
            </a:r>
            <a:endParaRPr lang="ko-KR" altLang="en-US" sz="4400" kern="1200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glow rad="50800">
                  <a:schemeClr val="tx1">
                    <a:lumMod val="85000"/>
                    <a:lumOff val="15000"/>
                    <a:alpha val="6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Rix정고딕 B" pitchFamily="18" charset="-127"/>
              <a:ea typeface="Rix정고딕 B" pitchFamily="18" charset="-127"/>
              <a:cs typeface="+mn-cs"/>
            </a:endParaRPr>
          </a:p>
        </p:txBody>
      </p:sp>
      <p:sp>
        <p:nvSpPr>
          <p:cNvPr id="13" name="직사각형 12"/>
          <p:cNvSpPr/>
          <p:nvPr userDrawn="1"/>
        </p:nvSpPr>
        <p:spPr>
          <a:xfrm>
            <a:off x="5202684" y="5868863"/>
            <a:ext cx="504056" cy="288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26" name="그룹 25"/>
          <p:cNvGrpSpPr/>
          <p:nvPr userDrawn="1"/>
        </p:nvGrpSpPr>
        <p:grpSpPr>
          <a:xfrm>
            <a:off x="9348702" y="360451"/>
            <a:ext cx="1374369" cy="814485"/>
            <a:chOff x="9348702" y="360451"/>
            <a:chExt cx="1374369" cy="814485"/>
          </a:xfrm>
        </p:grpSpPr>
        <p:sp>
          <p:nvSpPr>
            <p:cNvPr id="27" name="TextBox 26"/>
            <p:cNvSpPr txBox="1"/>
            <p:nvPr userDrawn="1"/>
          </p:nvSpPr>
          <p:spPr>
            <a:xfrm>
              <a:off x="9348702" y="595696"/>
              <a:ext cx="750526" cy="3847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/>
              <a:r>
                <a:rPr lang="ko-KR" altLang="en-US" sz="1900" b="1" spc="-300" dirty="0" smtClean="0">
                  <a:solidFill>
                    <a:schemeClr val="bg1">
                      <a:lumMod val="65000"/>
                    </a:schemeClr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부동산 </a:t>
              </a:r>
              <a:r>
                <a:rPr lang="ko-KR" altLang="en-US" sz="1900" b="1" spc="-300" dirty="0" smtClean="0">
                  <a:solidFill>
                    <a:srgbClr val="FCA304"/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광고</a:t>
              </a:r>
              <a:endParaRPr lang="ko-KR" altLang="en-US" sz="1900" b="1" spc="-300" dirty="0">
                <a:solidFill>
                  <a:srgbClr val="FCA304"/>
                </a:solidFill>
                <a:latin typeface="나눔손글씨 붓" panose="03060600000000000000" pitchFamily="66" charset="-127"/>
                <a:ea typeface="나눔손글씨 붓" panose="03060600000000000000" pitchFamily="66" charset="-127"/>
              </a:endParaRPr>
            </a:p>
          </p:txBody>
        </p:sp>
        <p:grpSp>
          <p:nvGrpSpPr>
            <p:cNvPr id="28" name="그룹 20"/>
            <p:cNvGrpSpPr/>
            <p:nvPr userDrawn="1"/>
          </p:nvGrpSpPr>
          <p:grpSpPr>
            <a:xfrm>
              <a:off x="9786967" y="360451"/>
              <a:ext cx="936104" cy="814485"/>
              <a:chOff x="6698562" y="105169"/>
              <a:chExt cx="2419350" cy="2105025"/>
            </a:xfrm>
          </p:grpSpPr>
          <p:sp>
            <p:nvSpPr>
              <p:cNvPr id="29" name="타원 28"/>
              <p:cNvSpPr/>
              <p:nvPr userDrawn="1"/>
            </p:nvSpPr>
            <p:spPr>
              <a:xfrm>
                <a:off x="7672579" y="870739"/>
                <a:ext cx="674924" cy="62468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30" name="Picture 2"/>
              <p:cNvPicPr>
                <a:picLocks noChangeAspect="1" noChangeArrowheads="1"/>
              </p:cNvPicPr>
              <p:nvPr userDrawn="1"/>
            </p:nvPicPr>
            <p:blipFill>
              <a:blip r:embed="rId4" cstate="print">
                <a:extLst>
                  <a:ext uri="{BEBA8EAE-BF5A-486C-A8C5-ECC9F3942E4B}">
                    <a14:imgProps xmlns="" xmlns:a14="http://schemas.microsoft.com/office/drawing/2010/main">
                      <a14:imgLayer r:embed="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98562" y="105169"/>
                <a:ext cx="2419350" cy="21050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="" xmlns:p14="http://schemas.microsoft.com/office/powerpoint/2010/main" val="9137896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30444" r="10676" b="1"/>
          <a:stretch/>
        </p:blipFill>
        <p:spPr>
          <a:xfrm>
            <a:off x="0" y="0"/>
            <a:ext cx="10693400" cy="5471900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14943"/>
          <a:stretch/>
        </p:blipFill>
        <p:spPr>
          <a:xfrm>
            <a:off x="37019" y="1584211"/>
            <a:ext cx="10656381" cy="5977052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15096"/>
          <a:stretch/>
        </p:blipFill>
        <p:spPr>
          <a:xfrm>
            <a:off x="0" y="1548383"/>
            <a:ext cx="10693401" cy="5966236"/>
          </a:xfrm>
          <a:prstGeom prst="rect">
            <a:avLst/>
          </a:prstGeom>
        </p:spPr>
      </p:pic>
      <p:grpSp>
        <p:nvGrpSpPr>
          <p:cNvPr id="9" name="그룹 8"/>
          <p:cNvGrpSpPr/>
          <p:nvPr userDrawn="1"/>
        </p:nvGrpSpPr>
        <p:grpSpPr>
          <a:xfrm>
            <a:off x="5706320" y="471351"/>
            <a:ext cx="3476985" cy="2911671"/>
            <a:chOff x="7578948" y="1173609"/>
            <a:chExt cx="2695771" cy="2257472"/>
          </a:xfrm>
        </p:grpSpPr>
        <p:sp>
          <p:nvSpPr>
            <p:cNvPr id="10" name="도넛 9"/>
            <p:cNvSpPr/>
            <p:nvPr/>
          </p:nvSpPr>
          <p:spPr>
            <a:xfrm>
              <a:off x="7578948" y="1256102"/>
              <a:ext cx="1008299" cy="1008299"/>
            </a:xfrm>
            <a:prstGeom prst="donut">
              <a:avLst>
                <a:gd name="adj" fmla="val 20378"/>
              </a:avLst>
            </a:prstGeom>
            <a:solidFill>
              <a:schemeClr val="accent1">
                <a:lumMod val="20000"/>
                <a:lumOff val="80000"/>
                <a:alpha val="6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11" name="도넛 10"/>
            <p:cNvSpPr/>
            <p:nvPr/>
          </p:nvSpPr>
          <p:spPr>
            <a:xfrm>
              <a:off x="8404377" y="1560739"/>
              <a:ext cx="1870342" cy="1870342"/>
            </a:xfrm>
            <a:prstGeom prst="donut">
              <a:avLst>
                <a:gd name="adj" fmla="val 16017"/>
              </a:avLst>
            </a:prstGeom>
            <a:solidFill>
              <a:schemeClr val="tx2">
                <a:lumMod val="20000"/>
                <a:lumOff val="80000"/>
                <a:alpha val="4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13" name="도넛 12"/>
            <p:cNvSpPr/>
            <p:nvPr/>
          </p:nvSpPr>
          <p:spPr>
            <a:xfrm>
              <a:off x="8525793" y="1173609"/>
              <a:ext cx="519035" cy="519035"/>
            </a:xfrm>
            <a:prstGeom prst="donut">
              <a:avLst>
                <a:gd name="adj" fmla="val 20378"/>
              </a:avLst>
            </a:prstGeom>
            <a:solidFill>
              <a:schemeClr val="accent1">
                <a:lumMod val="20000"/>
                <a:lumOff val="80000"/>
                <a:alpha val="6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</p:grpSp>
      <p:pic>
        <p:nvPicPr>
          <p:cNvPr id="12" name="그림 11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124" y="1845678"/>
            <a:ext cx="7685394" cy="5489567"/>
          </a:xfrm>
          <a:prstGeom prst="rect">
            <a:avLst/>
          </a:prstGeom>
        </p:spPr>
      </p:pic>
      <p:grpSp>
        <p:nvGrpSpPr>
          <p:cNvPr id="19" name="그룹 18"/>
          <p:cNvGrpSpPr/>
          <p:nvPr userDrawn="1"/>
        </p:nvGrpSpPr>
        <p:grpSpPr>
          <a:xfrm>
            <a:off x="9348702" y="360451"/>
            <a:ext cx="1374369" cy="814485"/>
            <a:chOff x="9348702" y="360451"/>
            <a:chExt cx="1374369" cy="814485"/>
          </a:xfrm>
        </p:grpSpPr>
        <p:sp>
          <p:nvSpPr>
            <p:cNvPr id="15" name="TextBox 14"/>
            <p:cNvSpPr txBox="1"/>
            <p:nvPr userDrawn="1"/>
          </p:nvSpPr>
          <p:spPr>
            <a:xfrm>
              <a:off x="9348702" y="595696"/>
              <a:ext cx="750526" cy="3847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/>
              <a:r>
                <a:rPr lang="ko-KR" altLang="en-US" sz="1900" b="1" spc="-300" dirty="0" smtClean="0">
                  <a:solidFill>
                    <a:schemeClr val="bg1">
                      <a:lumMod val="65000"/>
                    </a:schemeClr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부동산 </a:t>
              </a:r>
              <a:r>
                <a:rPr lang="ko-KR" altLang="en-US" sz="1900" b="1" spc="-300" dirty="0" smtClean="0">
                  <a:solidFill>
                    <a:srgbClr val="FCA304"/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광고</a:t>
              </a:r>
              <a:endParaRPr lang="ko-KR" altLang="en-US" sz="1900" b="1" spc="-300" dirty="0">
                <a:solidFill>
                  <a:srgbClr val="FCA304"/>
                </a:solidFill>
                <a:latin typeface="나눔손글씨 붓" panose="03060600000000000000" pitchFamily="66" charset="-127"/>
                <a:ea typeface="나눔손글씨 붓" panose="03060600000000000000" pitchFamily="66" charset="-127"/>
              </a:endParaRPr>
            </a:p>
          </p:txBody>
        </p:sp>
        <p:grpSp>
          <p:nvGrpSpPr>
            <p:cNvPr id="16" name="그룹 20"/>
            <p:cNvGrpSpPr/>
            <p:nvPr userDrawn="1"/>
          </p:nvGrpSpPr>
          <p:grpSpPr>
            <a:xfrm>
              <a:off x="9786967" y="360451"/>
              <a:ext cx="936104" cy="814485"/>
              <a:chOff x="6698562" y="105169"/>
              <a:chExt cx="2419350" cy="2105025"/>
            </a:xfrm>
          </p:grpSpPr>
          <p:sp>
            <p:nvSpPr>
              <p:cNvPr id="17" name="타원 16"/>
              <p:cNvSpPr/>
              <p:nvPr userDrawn="1"/>
            </p:nvSpPr>
            <p:spPr>
              <a:xfrm>
                <a:off x="7672579" y="870739"/>
                <a:ext cx="674924" cy="62468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18" name="Picture 2"/>
              <p:cNvPicPr>
                <a:picLocks noChangeAspect="1" noChangeArrowheads="1"/>
              </p:cNvPicPr>
              <p:nvPr userDrawn="1"/>
            </p:nvPicPr>
            <p:blipFill>
              <a:blip r:embed="rId6" cstate="print">
                <a:extLst>
                  <a:ext uri="{BEBA8EAE-BF5A-486C-A8C5-ECC9F3942E4B}">
                    <a14:imgProps xmlns="" xmlns:a14="http://schemas.microsoft.com/office/drawing/2010/main">
                      <a14:imgLayer r:embed="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98562" y="105169"/>
                <a:ext cx="2419350" cy="21050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="" xmlns:p14="http://schemas.microsoft.com/office/powerpoint/2010/main" val="2020370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 descr="0007.png"/>
          <p:cNvPicPr>
            <a:picLocks noChangeAspect="1"/>
          </p:cNvPicPr>
          <p:nvPr userDrawn="1"/>
        </p:nvPicPr>
        <p:blipFill>
          <a:blip r:embed="rId2" cstate="print"/>
          <a:srcRect t="63556" b="19470"/>
          <a:stretch>
            <a:fillRect/>
          </a:stretch>
        </p:blipFill>
        <p:spPr>
          <a:xfrm>
            <a:off x="0" y="5602156"/>
            <a:ext cx="10693400" cy="1681467"/>
          </a:xfrm>
          <a:prstGeom prst="rect">
            <a:avLst/>
          </a:prstGeom>
        </p:spPr>
      </p:pic>
      <p:grpSp>
        <p:nvGrpSpPr>
          <p:cNvPr id="18" name="그룹 17"/>
          <p:cNvGrpSpPr/>
          <p:nvPr userDrawn="1"/>
        </p:nvGrpSpPr>
        <p:grpSpPr>
          <a:xfrm>
            <a:off x="0" y="7106483"/>
            <a:ext cx="10693400" cy="454780"/>
            <a:chOff x="166971" y="523875"/>
            <a:chExt cx="5472608" cy="376239"/>
          </a:xfrm>
        </p:grpSpPr>
        <p:sp>
          <p:nvSpPr>
            <p:cNvPr id="19" name="직사각형 18"/>
            <p:cNvSpPr/>
            <p:nvPr/>
          </p:nvSpPr>
          <p:spPr>
            <a:xfrm>
              <a:off x="166971" y="523875"/>
              <a:ext cx="5472608" cy="376239"/>
            </a:xfrm>
            <a:prstGeom prst="rect">
              <a:avLst/>
            </a:prstGeom>
            <a:solidFill>
              <a:srgbClr val="0C1E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166971" y="523875"/>
              <a:ext cx="5472608" cy="101148"/>
            </a:xfrm>
            <a:prstGeom prst="rect">
              <a:avLst/>
            </a:prstGeom>
            <a:solidFill>
              <a:srgbClr val="17526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pic>
        <p:nvPicPr>
          <p:cNvPr id="22" name="그림 21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30444" r="10676" b="1"/>
          <a:stretch/>
        </p:blipFill>
        <p:spPr>
          <a:xfrm>
            <a:off x="0" y="0"/>
            <a:ext cx="10693400" cy="5471900"/>
          </a:xfrm>
          <a:prstGeom prst="rect">
            <a:avLst/>
          </a:prstGeom>
        </p:spPr>
      </p:pic>
      <p:grpSp>
        <p:nvGrpSpPr>
          <p:cNvPr id="13" name="그룹 12"/>
          <p:cNvGrpSpPr/>
          <p:nvPr userDrawn="1"/>
        </p:nvGrpSpPr>
        <p:grpSpPr>
          <a:xfrm>
            <a:off x="9348702" y="360451"/>
            <a:ext cx="1374369" cy="814485"/>
            <a:chOff x="9348702" y="360451"/>
            <a:chExt cx="1374369" cy="814485"/>
          </a:xfrm>
        </p:grpSpPr>
        <p:sp>
          <p:nvSpPr>
            <p:cNvPr id="14" name="TextBox 13"/>
            <p:cNvSpPr txBox="1"/>
            <p:nvPr userDrawn="1"/>
          </p:nvSpPr>
          <p:spPr>
            <a:xfrm>
              <a:off x="9348702" y="595696"/>
              <a:ext cx="750526" cy="3847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/>
              <a:r>
                <a:rPr lang="ko-KR" altLang="en-US" sz="1900" b="1" spc="-300" dirty="0" smtClean="0">
                  <a:solidFill>
                    <a:schemeClr val="bg1">
                      <a:lumMod val="65000"/>
                    </a:schemeClr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부동산 </a:t>
              </a:r>
              <a:r>
                <a:rPr lang="ko-KR" altLang="en-US" sz="1900" b="1" spc="-300" dirty="0" smtClean="0">
                  <a:solidFill>
                    <a:srgbClr val="FCA304"/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광고</a:t>
              </a:r>
              <a:endParaRPr lang="ko-KR" altLang="en-US" sz="1900" b="1" spc="-300" dirty="0">
                <a:solidFill>
                  <a:srgbClr val="FCA304"/>
                </a:solidFill>
                <a:latin typeface="나눔손글씨 붓" panose="03060600000000000000" pitchFamily="66" charset="-127"/>
                <a:ea typeface="나눔손글씨 붓" panose="03060600000000000000" pitchFamily="66" charset="-127"/>
              </a:endParaRPr>
            </a:p>
          </p:txBody>
        </p:sp>
        <p:grpSp>
          <p:nvGrpSpPr>
            <p:cNvPr id="15" name="그룹 20"/>
            <p:cNvGrpSpPr/>
            <p:nvPr userDrawn="1"/>
          </p:nvGrpSpPr>
          <p:grpSpPr>
            <a:xfrm>
              <a:off x="9786967" y="360451"/>
              <a:ext cx="936104" cy="814485"/>
              <a:chOff x="6698562" y="105169"/>
              <a:chExt cx="2419350" cy="2105025"/>
            </a:xfrm>
          </p:grpSpPr>
          <p:sp>
            <p:nvSpPr>
              <p:cNvPr id="16" name="타원 15"/>
              <p:cNvSpPr/>
              <p:nvPr userDrawn="1"/>
            </p:nvSpPr>
            <p:spPr>
              <a:xfrm>
                <a:off x="7672579" y="870739"/>
                <a:ext cx="674924" cy="62468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17" name="Picture 2"/>
              <p:cNvPicPr>
                <a:picLocks noChangeAspect="1" noChangeArrowheads="1"/>
              </p:cNvPicPr>
              <p:nvPr userDrawn="1"/>
            </p:nvPicPr>
            <p:blipFill>
              <a:blip r:embed="rId4" cstate="print">
                <a:extLst>
                  <a:ext uri="{BEBA8EAE-BF5A-486C-A8C5-ECC9F3942E4B}">
                    <a14:imgProps xmlns="" xmlns:a14="http://schemas.microsoft.com/office/drawing/2010/main">
                      <a14:imgLayer r:embed="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98562" y="105169"/>
                <a:ext cx="2419350" cy="21050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="" xmlns:p14="http://schemas.microsoft.com/office/powerpoint/2010/main" val="40321330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직사각형 17"/>
          <p:cNvSpPr/>
          <p:nvPr userDrawn="1"/>
        </p:nvSpPr>
        <p:spPr>
          <a:xfrm>
            <a:off x="-1" y="1"/>
            <a:ext cx="10693399" cy="7561262"/>
          </a:xfrm>
          <a:prstGeom prst="rect">
            <a:avLst/>
          </a:prstGeom>
          <a:solidFill>
            <a:srgbClr val="E6E6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9" name="모서리가 둥근 직사각형 18"/>
          <p:cNvSpPr/>
          <p:nvPr userDrawn="1"/>
        </p:nvSpPr>
        <p:spPr>
          <a:xfrm>
            <a:off x="98730" y="1200725"/>
            <a:ext cx="10495937" cy="5993823"/>
          </a:xfrm>
          <a:prstGeom prst="roundRect">
            <a:avLst>
              <a:gd name="adj" fmla="val 870"/>
            </a:avLst>
          </a:prstGeom>
          <a:solidFill>
            <a:schemeClr val="bg1"/>
          </a:solidFill>
          <a:ln w="6350">
            <a:solidFill>
              <a:schemeClr val="bg1">
                <a:lumMod val="85000"/>
              </a:schemeClr>
            </a:solidFill>
          </a:ln>
          <a:effectLst>
            <a:outerShdw blurRad="38100" algn="c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Rectangle 21"/>
          <p:cNvSpPr>
            <a:spLocks noChangeArrowheads="1"/>
          </p:cNvSpPr>
          <p:nvPr userDrawn="1"/>
        </p:nvSpPr>
        <p:spPr bwMode="auto">
          <a:xfrm>
            <a:off x="10226658" y="7291043"/>
            <a:ext cx="481782" cy="20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46800" tIns="0" rIns="46800" bIns="0" anchor="ctr"/>
          <a:lstStyle/>
          <a:p>
            <a:pPr algn="ctr" defTabSz="1280160">
              <a:defRPr/>
            </a:pPr>
            <a:fld id="{BC0ACDF8-C3D0-4A09-B980-F5F808CE6E47}" type="slidenum">
              <a:rPr lang="en-US" altLang="ko-KR" sz="800" b="1" smtClean="0">
                <a:solidFill>
                  <a:schemeClr val="bg1"/>
                </a:solidFill>
                <a:latin typeface="Arial Narrow" pitchFamily="34" charset="0"/>
                <a:ea typeface="산돌고딕 L" pitchFamily="18" charset="-127"/>
              </a:rPr>
              <a:pPr algn="ctr" defTabSz="1280160">
                <a:defRPr/>
              </a:pPr>
              <a:t>‹#›</a:t>
            </a:fld>
            <a:endParaRPr lang="en-US" altLang="ko-KR" sz="800" b="1" dirty="0">
              <a:solidFill>
                <a:schemeClr val="bg1"/>
              </a:solidFill>
              <a:latin typeface="Arial Narrow" pitchFamily="34" charset="0"/>
              <a:ea typeface="산돌고딕 L" pitchFamily="18" charset="-127"/>
            </a:endParaRPr>
          </a:p>
        </p:txBody>
      </p:sp>
      <p:grpSp>
        <p:nvGrpSpPr>
          <p:cNvPr id="20" name="그룹 19"/>
          <p:cNvGrpSpPr/>
          <p:nvPr userDrawn="1"/>
        </p:nvGrpSpPr>
        <p:grpSpPr>
          <a:xfrm>
            <a:off x="47555" y="147636"/>
            <a:ext cx="124410" cy="752478"/>
            <a:chOff x="10457086" y="1379855"/>
            <a:chExt cx="0" cy="888608"/>
          </a:xfrm>
        </p:grpSpPr>
        <p:cxnSp>
          <p:nvCxnSpPr>
            <p:cNvPr id="21" name="직선 연결선 20"/>
            <p:cNvCxnSpPr/>
            <p:nvPr/>
          </p:nvCxnSpPr>
          <p:spPr>
            <a:xfrm>
              <a:off x="10457086" y="1379855"/>
              <a:ext cx="0" cy="888608"/>
            </a:xfrm>
            <a:prstGeom prst="line">
              <a:avLst/>
            </a:prstGeom>
            <a:ln w="101600"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직선 연결선 21"/>
            <p:cNvCxnSpPr/>
            <p:nvPr/>
          </p:nvCxnSpPr>
          <p:spPr>
            <a:xfrm>
              <a:off x="10457086" y="1768758"/>
              <a:ext cx="0" cy="499705"/>
            </a:xfrm>
            <a:prstGeom prst="line">
              <a:avLst/>
            </a:prstGeom>
            <a:ln w="101600">
              <a:solidFill>
                <a:srgbClr val="17526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직선 연결선 22"/>
            <p:cNvCxnSpPr/>
            <p:nvPr/>
          </p:nvCxnSpPr>
          <p:spPr>
            <a:xfrm>
              <a:off x="10457086" y="1943605"/>
              <a:ext cx="0" cy="324858"/>
            </a:xfrm>
            <a:prstGeom prst="line">
              <a:avLst/>
            </a:prstGeom>
            <a:ln w="101600">
              <a:solidFill>
                <a:srgbClr val="0C1E3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4" name="직선 연결선 23"/>
          <p:cNvCxnSpPr/>
          <p:nvPr userDrawn="1"/>
        </p:nvCxnSpPr>
        <p:spPr>
          <a:xfrm>
            <a:off x="-1" y="1048700"/>
            <a:ext cx="10693402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  <a:effectLst>
            <a:outerShdw blurRad="63500" dist="25400" dir="5400000" algn="t" rotWithShape="0">
              <a:schemeClr val="tx1">
                <a:lumMod val="95000"/>
                <a:lumOff val="5000"/>
                <a:alpha val="26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그룹 15"/>
          <p:cNvGrpSpPr/>
          <p:nvPr userDrawn="1"/>
        </p:nvGrpSpPr>
        <p:grpSpPr>
          <a:xfrm>
            <a:off x="9348702" y="360451"/>
            <a:ext cx="1374369" cy="814485"/>
            <a:chOff x="9348702" y="360451"/>
            <a:chExt cx="1374369" cy="814485"/>
          </a:xfrm>
        </p:grpSpPr>
        <p:sp>
          <p:nvSpPr>
            <p:cNvPr id="25" name="TextBox 24"/>
            <p:cNvSpPr txBox="1"/>
            <p:nvPr userDrawn="1"/>
          </p:nvSpPr>
          <p:spPr>
            <a:xfrm>
              <a:off x="9348702" y="595696"/>
              <a:ext cx="750526" cy="3847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/>
              <a:r>
                <a:rPr lang="ko-KR" altLang="en-US" sz="1900" b="1" spc="-300" dirty="0" smtClean="0">
                  <a:solidFill>
                    <a:schemeClr val="bg1">
                      <a:lumMod val="65000"/>
                    </a:schemeClr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부동산 </a:t>
              </a:r>
              <a:r>
                <a:rPr lang="ko-KR" altLang="en-US" sz="1900" b="1" spc="-300" dirty="0" smtClean="0">
                  <a:solidFill>
                    <a:srgbClr val="FCA304"/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광고</a:t>
              </a:r>
              <a:endParaRPr lang="ko-KR" altLang="en-US" sz="1900" b="1" spc="-300" dirty="0">
                <a:solidFill>
                  <a:srgbClr val="FCA304"/>
                </a:solidFill>
                <a:latin typeface="나눔손글씨 붓" panose="03060600000000000000" pitchFamily="66" charset="-127"/>
                <a:ea typeface="나눔손글씨 붓" panose="03060600000000000000" pitchFamily="66" charset="-127"/>
              </a:endParaRPr>
            </a:p>
          </p:txBody>
        </p:sp>
        <p:grpSp>
          <p:nvGrpSpPr>
            <p:cNvPr id="26" name="그룹 20"/>
            <p:cNvGrpSpPr/>
            <p:nvPr userDrawn="1"/>
          </p:nvGrpSpPr>
          <p:grpSpPr>
            <a:xfrm>
              <a:off x="9786967" y="360451"/>
              <a:ext cx="936104" cy="814485"/>
              <a:chOff x="6698562" y="105169"/>
              <a:chExt cx="2419350" cy="2105025"/>
            </a:xfrm>
          </p:grpSpPr>
          <p:sp>
            <p:nvSpPr>
              <p:cNvPr id="27" name="타원 26"/>
              <p:cNvSpPr/>
              <p:nvPr userDrawn="1"/>
            </p:nvSpPr>
            <p:spPr>
              <a:xfrm>
                <a:off x="7672579" y="870739"/>
                <a:ext cx="674924" cy="62468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28" name="Picture 2"/>
              <p:cNvPicPr>
                <a:picLocks noChangeAspect="1" noChangeArrowheads="1"/>
              </p:cNvPicPr>
              <p:nvPr userDrawn="1"/>
            </p:nvPicPr>
            <p:blipFill>
              <a:blip r:embed="rId2" cstate="print">
                <a:extLst>
                  <a:ext uri="{BEBA8EAE-BF5A-486C-A8C5-ECC9F3942E4B}">
                    <a14:imgProps xmlns="" xmlns:a14="http://schemas.microsoft.com/office/drawing/2010/main">
                      <a14:imgLayer r:embed="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98562" y="105169"/>
                <a:ext cx="2419350" cy="21050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="" xmlns:p14="http://schemas.microsoft.com/office/powerpoint/2010/main" val="19089069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 userDrawn="1"/>
        </p:nvSpPr>
        <p:spPr>
          <a:xfrm>
            <a:off x="-1" y="1"/>
            <a:ext cx="10693399" cy="1836414"/>
          </a:xfrm>
          <a:prstGeom prst="rect">
            <a:avLst/>
          </a:prstGeom>
          <a:gradFill>
            <a:gsLst>
              <a:gs pos="43000">
                <a:srgbClr val="E6E6E6"/>
              </a:gs>
              <a:gs pos="0">
                <a:schemeClr val="bg1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29" name="직선 연결선 28"/>
          <p:cNvCxnSpPr/>
          <p:nvPr userDrawn="1"/>
        </p:nvCxnSpPr>
        <p:spPr>
          <a:xfrm>
            <a:off x="-1" y="1048700"/>
            <a:ext cx="10693402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  <a:effectLst>
            <a:outerShdw blurRad="63500" dist="25400" dir="5400000" algn="t" rotWithShape="0">
              <a:schemeClr val="tx1">
                <a:lumMod val="95000"/>
                <a:lumOff val="5000"/>
                <a:alpha val="26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직사각형 11"/>
          <p:cNvSpPr/>
          <p:nvPr userDrawn="1"/>
        </p:nvSpPr>
        <p:spPr>
          <a:xfrm>
            <a:off x="10243244" y="7311680"/>
            <a:ext cx="450155" cy="165100"/>
          </a:xfrm>
          <a:prstGeom prst="rect">
            <a:avLst/>
          </a:prstGeom>
          <a:solidFill>
            <a:srgbClr val="55A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792" tIns="48396" rIns="96792" bIns="48396" rtlCol="0" anchor="ctr"/>
          <a:lstStyle/>
          <a:p>
            <a:pPr algn="ctr"/>
            <a:endParaRPr lang="ko-KR" altLang="en-US" dirty="0"/>
          </a:p>
        </p:txBody>
      </p:sp>
      <p:grpSp>
        <p:nvGrpSpPr>
          <p:cNvPr id="20" name="그룹 19"/>
          <p:cNvGrpSpPr/>
          <p:nvPr userDrawn="1"/>
        </p:nvGrpSpPr>
        <p:grpSpPr>
          <a:xfrm>
            <a:off x="47555" y="147636"/>
            <a:ext cx="124410" cy="752478"/>
            <a:chOff x="10457086" y="1379855"/>
            <a:chExt cx="0" cy="888608"/>
          </a:xfrm>
        </p:grpSpPr>
        <p:cxnSp>
          <p:nvCxnSpPr>
            <p:cNvPr id="21" name="직선 연결선 20"/>
            <p:cNvCxnSpPr/>
            <p:nvPr/>
          </p:nvCxnSpPr>
          <p:spPr>
            <a:xfrm>
              <a:off x="10457086" y="1379855"/>
              <a:ext cx="0" cy="888608"/>
            </a:xfrm>
            <a:prstGeom prst="line">
              <a:avLst/>
            </a:prstGeom>
            <a:ln w="101600"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직선 연결선 21"/>
            <p:cNvCxnSpPr/>
            <p:nvPr/>
          </p:nvCxnSpPr>
          <p:spPr>
            <a:xfrm>
              <a:off x="10457086" y="1768758"/>
              <a:ext cx="0" cy="499705"/>
            </a:xfrm>
            <a:prstGeom prst="line">
              <a:avLst/>
            </a:prstGeom>
            <a:ln w="101600">
              <a:solidFill>
                <a:srgbClr val="17526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직선 연결선 22"/>
            <p:cNvCxnSpPr/>
            <p:nvPr/>
          </p:nvCxnSpPr>
          <p:spPr>
            <a:xfrm>
              <a:off x="10457086" y="1943605"/>
              <a:ext cx="0" cy="324858"/>
            </a:xfrm>
            <a:prstGeom prst="line">
              <a:avLst/>
            </a:prstGeom>
            <a:ln w="101600">
              <a:solidFill>
                <a:srgbClr val="0C1E3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그룹 24"/>
          <p:cNvGrpSpPr/>
          <p:nvPr userDrawn="1"/>
        </p:nvGrpSpPr>
        <p:grpSpPr>
          <a:xfrm>
            <a:off x="102912" y="7317705"/>
            <a:ext cx="1040883" cy="153050"/>
            <a:chOff x="-917996" y="2700511"/>
            <a:chExt cx="19588859" cy="2880319"/>
          </a:xfrm>
        </p:grpSpPr>
        <p:pic>
          <p:nvPicPr>
            <p:cNvPr id="26" name="Picture 2" descr="D:\로고\센터_로고_(2)\NCIA_0.pn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b="27353"/>
            <a:stretch/>
          </p:blipFill>
          <p:spPr bwMode="auto">
            <a:xfrm>
              <a:off x="-917996" y="2700511"/>
              <a:ext cx="6438900" cy="2802443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7" name="Picture 2" descr="D:\로고\센터_로고_(2)\NCIA_0.pn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t="77484"/>
            <a:stretch/>
          </p:blipFill>
          <p:spPr bwMode="auto">
            <a:xfrm>
              <a:off x="6016757" y="3873865"/>
              <a:ext cx="12654106" cy="1706965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4" name="Rectangle 21"/>
          <p:cNvSpPr>
            <a:spLocks noChangeArrowheads="1"/>
          </p:cNvSpPr>
          <p:nvPr userDrawn="1"/>
        </p:nvSpPr>
        <p:spPr bwMode="auto">
          <a:xfrm>
            <a:off x="10226658" y="7291043"/>
            <a:ext cx="481782" cy="20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46800" tIns="0" rIns="46800" bIns="0" anchor="ctr"/>
          <a:lstStyle/>
          <a:p>
            <a:pPr algn="ctr" defTabSz="1280160">
              <a:defRPr/>
            </a:pPr>
            <a:fld id="{BC0ACDF8-C3D0-4A09-B980-F5F808CE6E47}" type="slidenum">
              <a:rPr lang="en-US" altLang="ko-KR" sz="800" b="1" smtClean="0">
                <a:solidFill>
                  <a:schemeClr val="bg1"/>
                </a:solidFill>
                <a:latin typeface="Arial Narrow" pitchFamily="34" charset="0"/>
                <a:ea typeface="산돌고딕 L" pitchFamily="18" charset="-127"/>
              </a:rPr>
              <a:pPr algn="ctr" defTabSz="1280160">
                <a:defRPr/>
              </a:pPr>
              <a:t>‹#›</a:t>
            </a:fld>
            <a:endParaRPr lang="en-US" altLang="ko-KR" sz="800" b="1" dirty="0">
              <a:solidFill>
                <a:schemeClr val="bg1"/>
              </a:solidFill>
              <a:latin typeface="Arial Narrow" pitchFamily="34" charset="0"/>
              <a:ea typeface="산돌고딕 L" pitchFamily="18" charset="-127"/>
            </a:endParaRPr>
          </a:p>
        </p:txBody>
      </p:sp>
      <p:pic>
        <p:nvPicPr>
          <p:cNvPr id="15" name="그림 2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42848" b="4565"/>
          <a:stretch>
            <a:fillRect/>
          </a:stretch>
        </p:blipFill>
        <p:spPr bwMode="auto">
          <a:xfrm>
            <a:off x="9632360" y="7239684"/>
            <a:ext cx="531263" cy="3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" name="그룹 29"/>
          <p:cNvGrpSpPr/>
          <p:nvPr userDrawn="1"/>
        </p:nvGrpSpPr>
        <p:grpSpPr>
          <a:xfrm>
            <a:off x="9348702" y="360451"/>
            <a:ext cx="1374369" cy="814485"/>
            <a:chOff x="9348702" y="360451"/>
            <a:chExt cx="1374369" cy="814485"/>
          </a:xfrm>
        </p:grpSpPr>
        <p:sp>
          <p:nvSpPr>
            <p:cNvPr id="31" name="TextBox 30"/>
            <p:cNvSpPr txBox="1"/>
            <p:nvPr userDrawn="1"/>
          </p:nvSpPr>
          <p:spPr>
            <a:xfrm>
              <a:off x="9348702" y="595696"/>
              <a:ext cx="750526" cy="3847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/>
              <a:r>
                <a:rPr lang="ko-KR" altLang="en-US" sz="1900" b="1" spc="-300" dirty="0" smtClean="0">
                  <a:solidFill>
                    <a:schemeClr val="bg1">
                      <a:lumMod val="65000"/>
                    </a:schemeClr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부동산 </a:t>
              </a:r>
              <a:r>
                <a:rPr lang="ko-KR" altLang="en-US" sz="1900" b="1" spc="-300" dirty="0" smtClean="0">
                  <a:solidFill>
                    <a:srgbClr val="FCA304"/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광고</a:t>
              </a:r>
              <a:endParaRPr lang="ko-KR" altLang="en-US" sz="1900" b="1" spc="-300" dirty="0">
                <a:solidFill>
                  <a:srgbClr val="FCA304"/>
                </a:solidFill>
                <a:latin typeface="나눔손글씨 붓" panose="03060600000000000000" pitchFamily="66" charset="-127"/>
                <a:ea typeface="나눔손글씨 붓" panose="03060600000000000000" pitchFamily="66" charset="-127"/>
              </a:endParaRPr>
            </a:p>
          </p:txBody>
        </p:sp>
        <p:grpSp>
          <p:nvGrpSpPr>
            <p:cNvPr id="32" name="그룹 20"/>
            <p:cNvGrpSpPr/>
            <p:nvPr userDrawn="1"/>
          </p:nvGrpSpPr>
          <p:grpSpPr>
            <a:xfrm>
              <a:off x="9786967" y="360451"/>
              <a:ext cx="936104" cy="814485"/>
              <a:chOff x="6698562" y="105169"/>
              <a:chExt cx="2419350" cy="2105025"/>
            </a:xfrm>
          </p:grpSpPr>
          <p:sp>
            <p:nvSpPr>
              <p:cNvPr id="33" name="타원 32"/>
              <p:cNvSpPr/>
              <p:nvPr userDrawn="1"/>
            </p:nvSpPr>
            <p:spPr>
              <a:xfrm>
                <a:off x="7672579" y="870739"/>
                <a:ext cx="674924" cy="62468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34" name="Picture 2"/>
              <p:cNvPicPr>
                <a:picLocks noChangeAspect="1" noChangeArrowheads="1"/>
              </p:cNvPicPr>
              <p:nvPr userDrawn="1"/>
            </p:nvPicPr>
            <p:blipFill>
              <a:blip r:embed="rId5" cstate="print">
                <a:extLst>
                  <a:ext uri="{BEBA8EAE-BF5A-486C-A8C5-ECC9F3942E4B}">
                    <a14:imgProps xmlns="" xmlns:a14="http://schemas.microsoft.com/office/drawing/2010/main">
                      <a14:imgLayer r:embed="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98562" y="105169"/>
                <a:ext cx="2419350" cy="21050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="" xmlns:p14="http://schemas.microsoft.com/office/powerpoint/2010/main" val="31706475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534670" y="302801"/>
            <a:ext cx="9624060" cy="1260211"/>
          </a:xfrm>
          <a:prstGeom prst="rect">
            <a:avLst/>
          </a:prstGeom>
        </p:spPr>
        <p:txBody>
          <a:bodyPr vert="horz" lIns="104306" tIns="52153" rIns="104306" bIns="52153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34670" y="1764295"/>
            <a:ext cx="9624060" cy="4990084"/>
          </a:xfrm>
          <a:prstGeom prst="rect">
            <a:avLst/>
          </a:prstGeom>
        </p:spPr>
        <p:txBody>
          <a:bodyPr vert="horz" lIns="104306" tIns="52153" rIns="104306" bIns="52153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534670" y="7008171"/>
            <a:ext cx="2495127" cy="402567"/>
          </a:xfrm>
          <a:prstGeom prst="rect">
            <a:avLst/>
          </a:prstGeom>
        </p:spPr>
        <p:txBody>
          <a:bodyPr vert="horz" lIns="104306" tIns="52153" rIns="104306" bIns="52153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19153C-E19B-4739-B29F-F7B0220A95DC}" type="datetimeFigureOut">
              <a:rPr lang="ko-KR" altLang="en-US" smtClean="0"/>
              <a:pPr/>
              <a:t>2021-03-08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653579" y="7008171"/>
            <a:ext cx="3386243" cy="402567"/>
          </a:xfrm>
          <a:prstGeom prst="rect">
            <a:avLst/>
          </a:prstGeom>
        </p:spPr>
        <p:txBody>
          <a:bodyPr vert="horz" lIns="104306" tIns="52153" rIns="104306" bIns="52153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663603" y="7008171"/>
            <a:ext cx="2495127" cy="402567"/>
          </a:xfrm>
          <a:prstGeom prst="rect">
            <a:avLst/>
          </a:prstGeom>
        </p:spPr>
        <p:txBody>
          <a:bodyPr vert="horz" lIns="104306" tIns="52153" rIns="104306" bIns="52153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007DD6-A854-4E53-9C7B-28D4246E006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11616570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4" r:id="rId2"/>
    <p:sldLayoutId id="2147483663" r:id="rId3"/>
    <p:sldLayoutId id="2147483660" r:id="rId4"/>
    <p:sldLayoutId id="2147483658" r:id="rId5"/>
    <p:sldLayoutId id="2147483652" r:id="rId6"/>
  </p:sldLayoutIdLst>
  <p:txStyles>
    <p:titleStyle>
      <a:lvl1pPr algn="ctr" defTabSz="1043056" rtl="0" eaLnBrk="1" latinLnBrk="1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1146" indent="-391146" algn="l" defTabSz="1043056" rtl="0" eaLnBrk="1" latinLnBrk="1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47483" indent="-325955" algn="l" defTabSz="1043056" rtl="0" eaLnBrk="1" latinLnBrk="1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03820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825348" indent="-260764" algn="l" defTabSz="1043056" rtl="0" eaLnBrk="1" latinLnBrk="1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46876" indent="-260764" algn="l" defTabSz="1043056" rtl="0" eaLnBrk="1" latinLnBrk="1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68404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89932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11460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32988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1528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43056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64584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086112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7640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29168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50696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72224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2.png"/><Relationship Id="rId7" Type="http://schemas.openxmlformats.org/officeDocument/2006/relationships/image" Target="../media/image15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4.jpeg"/><Relationship Id="rId5" Type="http://schemas.openxmlformats.org/officeDocument/2006/relationships/image" Target="../media/image10.jpeg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0.jpeg"/><Relationship Id="rId11" Type="http://schemas.openxmlformats.org/officeDocument/2006/relationships/image" Target="../media/image11.png"/><Relationship Id="rId5" Type="http://schemas.openxmlformats.org/officeDocument/2006/relationships/image" Target="../media/image19.jpeg"/><Relationship Id="rId10" Type="http://schemas.openxmlformats.org/officeDocument/2006/relationships/image" Target="../media/image24.jpeg"/><Relationship Id="rId4" Type="http://schemas.openxmlformats.org/officeDocument/2006/relationships/image" Target="../media/image18.jpeg"/><Relationship Id="rId9" Type="http://schemas.openxmlformats.org/officeDocument/2006/relationships/image" Target="../media/image2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1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.pn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9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10.jpeg"/><Relationship Id="rId7" Type="http://schemas.openxmlformats.org/officeDocument/2006/relationships/image" Target="../media/image33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2.jpeg"/><Relationship Id="rId11" Type="http://schemas.openxmlformats.org/officeDocument/2006/relationships/image" Target="../media/image37.jpeg"/><Relationship Id="rId5" Type="http://schemas.openxmlformats.org/officeDocument/2006/relationships/image" Target="../media/image31.jpeg"/><Relationship Id="rId10" Type="http://schemas.openxmlformats.org/officeDocument/2006/relationships/image" Target="../media/image36.jpeg"/><Relationship Id="rId4" Type="http://schemas.openxmlformats.org/officeDocument/2006/relationships/image" Target="../media/image30.jpeg"/><Relationship Id="rId9" Type="http://schemas.openxmlformats.org/officeDocument/2006/relationships/image" Target="../media/image3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41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5.png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jpeg"/><Relationship Id="rId4" Type="http://schemas.openxmlformats.org/officeDocument/2006/relationships/image" Target="../media/image4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0.png"/><Relationship Id="rId4" Type="http://schemas.openxmlformats.org/officeDocument/2006/relationships/image" Target="../media/image1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직사각형 25"/>
          <p:cNvSpPr/>
          <p:nvPr/>
        </p:nvSpPr>
        <p:spPr>
          <a:xfrm>
            <a:off x="0" y="1545165"/>
            <a:ext cx="10693400" cy="898414"/>
          </a:xfrm>
          <a:prstGeom prst="rect">
            <a:avLst/>
          </a:prstGeom>
          <a:solidFill>
            <a:srgbClr val="17526D"/>
          </a:solidFill>
        </p:spPr>
        <p:txBody>
          <a:bodyPr wrap="square" rtlCol="0" anchor="ctr">
            <a:noAutofit/>
          </a:bodyPr>
          <a:lstStyle/>
          <a:p>
            <a:pPr indent="177800"/>
            <a:endParaRPr lang="ko-KR" altLang="en-US" sz="1800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255762" y="2442195"/>
            <a:ext cx="2162772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indent="-536575">
              <a:lnSpc>
                <a:spcPct val="150000"/>
              </a:lnSpc>
              <a:buAutoNum type="arabicPeriod"/>
            </a:pPr>
            <a:r>
              <a:rPr lang="ko-KR" altLang="en-US" sz="2800" dirty="0" smtClean="0">
                <a:gradFill>
                  <a:gsLst>
                    <a:gs pos="0">
                      <a:srgbClr val="16375D"/>
                    </a:gs>
                    <a:gs pos="100000">
                      <a:srgbClr val="122643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상품소개</a:t>
            </a:r>
            <a:endParaRPr lang="en-US" altLang="ko-KR" sz="2800" dirty="0" smtClean="0">
              <a:gradFill>
                <a:gsLst>
                  <a:gs pos="0">
                    <a:srgbClr val="16375D"/>
                  </a:gs>
                  <a:gs pos="100000">
                    <a:srgbClr val="122643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  <a:p>
            <a:pPr indent="-536575">
              <a:lnSpc>
                <a:spcPct val="150000"/>
              </a:lnSpc>
              <a:buAutoNum type="arabicPeriod"/>
            </a:pPr>
            <a:r>
              <a:rPr lang="ko-KR" altLang="en-US" sz="2800" dirty="0" smtClean="0">
                <a:gradFill>
                  <a:gsLst>
                    <a:gs pos="0">
                      <a:srgbClr val="16375D"/>
                    </a:gs>
                    <a:gs pos="100000">
                      <a:srgbClr val="122643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상품구성</a:t>
            </a:r>
            <a:endParaRPr lang="en-US" altLang="ko-KR" sz="2800" dirty="0" smtClean="0">
              <a:gradFill>
                <a:gsLst>
                  <a:gs pos="0">
                    <a:srgbClr val="16375D"/>
                  </a:gs>
                  <a:gs pos="100000">
                    <a:srgbClr val="122643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  <a:p>
            <a:pPr indent="-536575">
              <a:lnSpc>
                <a:spcPct val="150000"/>
              </a:lnSpc>
              <a:buFontTx/>
              <a:buAutoNum type="arabicPeriod"/>
            </a:pPr>
            <a:r>
              <a:rPr lang="ko-KR" altLang="en-US" sz="2800" dirty="0" smtClean="0">
                <a:gradFill>
                  <a:gsLst>
                    <a:gs pos="0">
                      <a:srgbClr val="16375D"/>
                    </a:gs>
                    <a:gs pos="100000">
                      <a:srgbClr val="122643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상품가입</a:t>
            </a:r>
            <a:endParaRPr lang="en-US" altLang="ko-KR" sz="2800" dirty="0" smtClean="0">
              <a:gradFill>
                <a:gsLst>
                  <a:gs pos="0">
                    <a:srgbClr val="16375D"/>
                  </a:gs>
                  <a:gs pos="100000">
                    <a:srgbClr val="122643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  <a:p>
            <a:pPr indent="-536575">
              <a:lnSpc>
                <a:spcPct val="150000"/>
              </a:lnSpc>
              <a:buAutoNum type="arabicPeriod"/>
            </a:pPr>
            <a:r>
              <a:rPr lang="ko-KR" altLang="en-US" sz="2800" dirty="0" smtClean="0">
                <a:gradFill>
                  <a:gsLst>
                    <a:gs pos="0">
                      <a:srgbClr val="16375D"/>
                    </a:gs>
                    <a:gs pos="100000">
                      <a:srgbClr val="122643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사용방법</a:t>
            </a:r>
            <a:endParaRPr lang="en-US" altLang="ko-KR" sz="2800" dirty="0" smtClean="0">
              <a:gradFill>
                <a:gsLst>
                  <a:gs pos="0">
                    <a:srgbClr val="16375D"/>
                  </a:gs>
                  <a:gs pos="100000">
                    <a:srgbClr val="122643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  <a:p>
            <a:pPr indent="-536575">
              <a:lnSpc>
                <a:spcPct val="150000"/>
              </a:lnSpc>
              <a:buAutoNum type="arabicPeriod"/>
            </a:pPr>
            <a:r>
              <a:rPr lang="ko-KR" altLang="en-US" sz="2800" dirty="0" smtClean="0">
                <a:gradFill>
                  <a:gsLst>
                    <a:gs pos="0">
                      <a:srgbClr val="16375D"/>
                    </a:gs>
                    <a:gs pos="100000">
                      <a:srgbClr val="122643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주의사항</a:t>
            </a:r>
            <a:endParaRPr lang="en-US" altLang="ko-KR" sz="2800" dirty="0" smtClean="0">
              <a:gradFill>
                <a:gsLst>
                  <a:gs pos="0">
                    <a:srgbClr val="16375D"/>
                  </a:gs>
                  <a:gs pos="100000">
                    <a:srgbClr val="122643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828438" y="1592728"/>
            <a:ext cx="851892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4200" dirty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glow rad="50800">
                    <a:schemeClr val="tx1">
                      <a:lumMod val="85000"/>
                      <a:lumOff val="15000"/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I.  </a:t>
            </a:r>
            <a:r>
              <a:rPr lang="ko-KR" altLang="en-US" sz="420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glow rad="50800">
                    <a:schemeClr val="tx1">
                      <a:lumMod val="85000"/>
                      <a:lumOff val="15000"/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아실 광고 교육자료</a:t>
            </a:r>
            <a:endParaRPr lang="en-US" altLang="ko-KR" sz="4200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glow rad="50800">
                  <a:schemeClr val="tx1">
                    <a:lumMod val="85000"/>
                    <a:lumOff val="15000"/>
                    <a:alpha val="6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altLang="ko-KR" sz="4200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glow rad="50800">
                  <a:schemeClr val="tx1">
                    <a:lumMod val="85000"/>
                    <a:lumOff val="15000"/>
                    <a:alpha val="6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5" name="그림 4" descr="홍희마케팅_로고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9061476" y="565921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="" xmlns:p14="http://schemas.microsoft.com/office/powerpoint/2010/main" val="244977800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1.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상품소개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" name="직사각형 6"/>
          <p:cNvSpPr>
            <a:spLocks noChangeArrowheads="1"/>
          </p:cNvSpPr>
          <p:nvPr/>
        </p:nvSpPr>
        <p:spPr bwMode="auto">
          <a:xfrm>
            <a:off x="581026" y="1340298"/>
            <a:ext cx="155096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ctr" eaLnBrk="1" hangingPunct="1"/>
            <a:r>
              <a:rPr lang="ko-KR" altLang="en-US" sz="1200" dirty="0" smtClean="0">
                <a:solidFill>
                  <a:srgbClr val="000000"/>
                </a:solidFill>
              </a:rPr>
              <a:t>아실이란</a:t>
            </a:r>
            <a:r>
              <a:rPr lang="en-US" altLang="ko-KR" sz="1200" dirty="0" smtClean="0">
                <a:solidFill>
                  <a:srgbClr val="000000"/>
                </a:solidFill>
              </a:rPr>
              <a:t>?</a:t>
            </a:r>
            <a:endParaRPr lang="ko-KR" altLang="en-US" sz="1200" dirty="0">
              <a:solidFill>
                <a:srgbClr val="000000"/>
              </a:solidFill>
            </a:endParaRPr>
          </a:p>
        </p:txBody>
      </p:sp>
      <p:sp>
        <p:nvSpPr>
          <p:cNvPr id="50" name="Line 277"/>
          <p:cNvSpPr>
            <a:spLocks noChangeShapeType="1"/>
          </p:cNvSpPr>
          <p:nvPr/>
        </p:nvSpPr>
        <p:spPr bwMode="gray">
          <a:xfrm>
            <a:off x="404812" y="1611758"/>
            <a:ext cx="1727178" cy="45719"/>
          </a:xfrm>
          <a:custGeom>
            <a:avLst/>
            <a:gdLst>
              <a:gd name="connsiteX0" fmla="*/ 0 w 1208"/>
              <a:gd name="connsiteY0" fmla="*/ 0 h 0"/>
              <a:gd name="connsiteX1" fmla="*/ 1208 w 1208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08">
                <a:moveTo>
                  <a:pt x="0" y="0"/>
                </a:moveTo>
                <a:lnTo>
                  <a:pt x="1208" y="0"/>
                </a:lnTo>
              </a:path>
            </a:pathLst>
          </a:custGeom>
          <a:ln>
            <a:headEnd type="none" w="sm" len="sm"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52" name="Picture 278" descr="클라우드"/>
          <p:cNvPicPr>
            <a:picLocks noChangeAspect="1" noChangeArrowheads="1"/>
          </p:cNvPicPr>
          <p:nvPr/>
        </p:nvPicPr>
        <p:blipFill>
          <a:blip r:embed="rId2" cstate="print">
            <a:lum bright="18000" contrast="-6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63" y="1332359"/>
            <a:ext cx="295275" cy="22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" name="직사각형 54"/>
          <p:cNvSpPr/>
          <p:nvPr/>
        </p:nvSpPr>
        <p:spPr>
          <a:xfrm>
            <a:off x="1846238" y="2423309"/>
            <a:ext cx="7000924" cy="3857652"/>
          </a:xfrm>
          <a:prstGeom prst="rect">
            <a:avLst/>
          </a:prstGeom>
          <a:noFill/>
          <a:ln w="3175"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marL="260764" indent="-260764" algn="ctr"/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※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모바일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 PC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에서 아파트 실거래를 검색할 수 있는 수단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 algn="ctr"/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 algn="ctr"/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※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아파트 실거래가 빠르고 간편하게 검색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 algn="ctr"/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 algn="ctr"/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※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매매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전세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매물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분양정보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부동산 정보 제공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 algn="ctr"/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 algn="ctr"/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※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빅테이터를 이용한 다양한 접근으로 관련 정보 제공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 algn="ctr"/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 algn="ctr"/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인구이동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가격변동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단지비교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학군정보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아파트공급량 등등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 algn="ctr"/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 algn="ctr"/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※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단지별 프리미엄 중개업소 노출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 algn="ctr"/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 algn="ctr"/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가입 중개업소 네이버 매물 자동 연동 써비스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 algn="ctr"/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 algn="ctr"/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※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아파트 실거래 정보 제공 업체 중 유일하게 거래 해당동 정보 제공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 algn="ctr"/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 algn="ctr"/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※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아실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TV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써비스로 부동산관련 유투브 영상 제공 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 algn="ctr"/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 algn="ctr"/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※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구글 플레이스토어 아파트 실거래  어플 평점 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4.1,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리뷰 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6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천개로 단독 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위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10" name="그림 9" descr="홍희마케팅_로고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="" xmlns:p14="http://schemas.microsoft.com/office/powerpoint/2010/main" val="32880557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1.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상품소개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69" name="그룹 68"/>
          <p:cNvGrpSpPr/>
          <p:nvPr/>
        </p:nvGrpSpPr>
        <p:grpSpPr>
          <a:xfrm>
            <a:off x="404814" y="1340313"/>
            <a:ext cx="2084366" cy="317501"/>
            <a:chOff x="404814" y="1340313"/>
            <a:chExt cx="3441688" cy="317501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584761" y="1340313"/>
              <a:ext cx="3261741" cy="276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아실 광고 필요성  </a:t>
              </a:r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404814" y="1611776"/>
              <a:ext cx="3295785" cy="46038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74" name="Picture 278" descr="클라우드"/>
          <p:cNvPicPr>
            <a:picLocks noChangeAspect="1" noChangeArrowheads="1"/>
          </p:cNvPicPr>
          <p:nvPr/>
        </p:nvPicPr>
        <p:blipFill>
          <a:blip r:embed="rId2" cstate="print">
            <a:lum bright="18000" contrast="-6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299" y="1332375"/>
            <a:ext cx="301533" cy="227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" name="Line 281"/>
          <p:cNvSpPr>
            <a:spLocks noChangeShapeType="1"/>
          </p:cNvSpPr>
          <p:nvPr/>
        </p:nvSpPr>
        <p:spPr bwMode="gray">
          <a:xfrm flipV="1">
            <a:off x="404814" y="1511763"/>
            <a:ext cx="115101" cy="103188"/>
          </a:xfrm>
          <a:prstGeom prst="line">
            <a:avLst/>
          </a:prstGeom>
          <a:noFill/>
          <a:ln w="19050">
            <a:solidFill>
              <a:srgbClr val="808080"/>
            </a:solidFill>
            <a:round/>
            <a:headEnd type="none" w="sm" len="sm"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3" cstate="print">
            <a:lum bright="9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0" name="그림 8" descr="8.png"/>
          <p:cNvPicPr>
            <a:picLocks noChangeAspect="1"/>
          </p:cNvPicPr>
          <p:nvPr/>
        </p:nvPicPr>
        <p:blipFill>
          <a:blip r:embed="rId4" cstate="print"/>
          <a:srcRect l="6300" r="73750" b="52878"/>
          <a:stretch>
            <a:fillRect/>
          </a:stretch>
        </p:blipFill>
        <p:spPr bwMode="auto">
          <a:xfrm>
            <a:off x="9204352" y="5566581"/>
            <a:ext cx="1059345" cy="1147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pic>
        <p:nvPicPr>
          <p:cNvPr id="70" name="그림 69" descr="Screenshot_20210226-081020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07967" y="1923243"/>
            <a:ext cx="2357454" cy="4429155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75" name="직사각형 74"/>
          <p:cNvSpPr/>
          <p:nvPr/>
        </p:nvSpPr>
        <p:spPr>
          <a:xfrm>
            <a:off x="579404" y="3261515"/>
            <a:ext cx="2205053" cy="295277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accent4"/>
              </a:solidFill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293653" y="6500038"/>
            <a:ext cx="2786082" cy="2616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★실거래테이블 최상단 연관매물노출★</a:t>
            </a:r>
          </a:p>
        </p:txBody>
      </p:sp>
      <p:pic>
        <p:nvPicPr>
          <p:cNvPr id="78" name="그림 77" descr="Screenshot_20210226-081041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244821" y="1924628"/>
            <a:ext cx="2359058" cy="4427771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79" name="TextBox 78"/>
          <p:cNvSpPr txBox="1"/>
          <p:nvPr/>
        </p:nvSpPr>
        <p:spPr>
          <a:xfrm>
            <a:off x="3032111" y="6495275"/>
            <a:ext cx="2786082" cy="43088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★실거래가 시세 하단 중개업소노출★</a:t>
            </a:r>
            <a:r>
              <a: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/>
            </a:r>
            <a:br>
              <a: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</a:br>
            <a:r>
              <a:rPr lang="ko-KR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 ★매물목록 최상단에 추천노출 ★</a:t>
            </a:r>
          </a:p>
        </p:txBody>
      </p:sp>
      <p:pic>
        <p:nvPicPr>
          <p:cNvPr id="80" name="그림 79" descr="아실홈페이지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57916" y="1923243"/>
            <a:ext cx="4489444" cy="371477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1" name="TextBox 80"/>
          <p:cNvSpPr txBox="1"/>
          <p:nvPr/>
        </p:nvSpPr>
        <p:spPr>
          <a:xfrm>
            <a:off x="6346832" y="5876475"/>
            <a:ext cx="2786082" cy="2616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★부동산 홈페이지 빅데이터 제공★</a:t>
            </a:r>
          </a:p>
        </p:txBody>
      </p:sp>
    </p:spTree>
    <p:extLst>
      <p:ext uri="{BB962C8B-B14F-4D97-AF65-F5344CB8AC3E}">
        <p14:creationId xmlns="" xmlns:p14="http://schemas.microsoft.com/office/powerpoint/2010/main" val="21411102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1.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상품소개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10" name="그림 9" descr="홍희마케팅_로고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pic>
        <p:nvPicPr>
          <p:cNvPr id="11" name="그림 10" descr="Screenshot_20210225-19385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0818" y="1905124"/>
            <a:ext cx="3300407" cy="1518317"/>
          </a:xfrm>
          <a:prstGeom prst="rect">
            <a:avLst/>
          </a:prstGeom>
          <a:ln>
            <a:solidFill>
              <a:schemeClr val="accent1"/>
            </a:solidFill>
          </a:ln>
        </p:spPr>
      </p:pic>
      <p:grpSp>
        <p:nvGrpSpPr>
          <p:cNvPr id="17" name="그룹 16"/>
          <p:cNvGrpSpPr/>
          <p:nvPr/>
        </p:nvGrpSpPr>
        <p:grpSpPr>
          <a:xfrm>
            <a:off x="450818" y="3504405"/>
            <a:ext cx="9888604" cy="1648620"/>
            <a:chOff x="450818" y="3504405"/>
            <a:chExt cx="9888604" cy="1648620"/>
          </a:xfrm>
        </p:grpSpPr>
        <p:pic>
          <p:nvPicPr>
            <p:cNvPr id="12" name="그림 11" descr="Screenshot_20210225-193854_0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50818" y="3509167"/>
              <a:ext cx="2471754" cy="1643074"/>
            </a:xfrm>
            <a:prstGeom prst="rect">
              <a:avLst/>
            </a:prstGeom>
            <a:ln>
              <a:solidFill>
                <a:schemeClr val="accent1"/>
              </a:solidFill>
            </a:ln>
          </p:spPr>
        </p:pic>
        <p:pic>
          <p:nvPicPr>
            <p:cNvPr id="13" name="그림 12" descr="Screenshot_20210225-193900.jp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922572" y="3504405"/>
              <a:ext cx="2452704" cy="1648620"/>
            </a:xfrm>
            <a:prstGeom prst="rect">
              <a:avLst/>
            </a:prstGeom>
            <a:ln>
              <a:solidFill>
                <a:schemeClr val="accent1"/>
              </a:solidFill>
            </a:ln>
          </p:spPr>
        </p:pic>
        <p:pic>
          <p:nvPicPr>
            <p:cNvPr id="15" name="그림 14" descr="Screenshot_20210225-193908.jp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380039" y="3504405"/>
              <a:ext cx="2500330" cy="1648620"/>
            </a:xfrm>
            <a:prstGeom prst="rect">
              <a:avLst/>
            </a:prstGeom>
            <a:ln>
              <a:solidFill>
                <a:schemeClr val="accent1"/>
              </a:solidFill>
            </a:ln>
          </p:spPr>
        </p:pic>
        <p:pic>
          <p:nvPicPr>
            <p:cNvPr id="16" name="그림 15" descr="Screenshot_20210225-193912.jp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889894" y="3504424"/>
              <a:ext cx="2449528" cy="1648601"/>
            </a:xfrm>
            <a:prstGeom prst="rect">
              <a:avLst/>
            </a:prstGeom>
            <a:ln>
              <a:solidFill>
                <a:schemeClr val="accent1"/>
              </a:solidFill>
            </a:ln>
          </p:spPr>
        </p:pic>
      </p:grpSp>
      <p:grpSp>
        <p:nvGrpSpPr>
          <p:cNvPr id="23" name="그룹 22"/>
          <p:cNvGrpSpPr/>
          <p:nvPr/>
        </p:nvGrpSpPr>
        <p:grpSpPr>
          <a:xfrm>
            <a:off x="450816" y="5244368"/>
            <a:ext cx="7426359" cy="1608097"/>
            <a:chOff x="450816" y="5244368"/>
            <a:chExt cx="7426359" cy="1608097"/>
          </a:xfrm>
        </p:grpSpPr>
        <p:pic>
          <p:nvPicPr>
            <p:cNvPr id="18" name="그림 17" descr="Screenshot_20210225-194221.jp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50816" y="5252253"/>
              <a:ext cx="2463834" cy="1600212"/>
            </a:xfrm>
            <a:prstGeom prst="rect">
              <a:avLst/>
            </a:prstGeom>
            <a:ln>
              <a:solidFill>
                <a:schemeClr val="accent1"/>
              </a:solidFill>
            </a:ln>
          </p:spPr>
        </p:pic>
        <p:pic>
          <p:nvPicPr>
            <p:cNvPr id="19" name="그림 18" descr="Screenshot_20210225-194227.jpg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917808" y="5244368"/>
              <a:ext cx="2454292" cy="1604108"/>
            </a:xfrm>
            <a:prstGeom prst="rect">
              <a:avLst/>
            </a:prstGeom>
            <a:ln>
              <a:solidFill>
                <a:schemeClr val="accent1"/>
              </a:solidFill>
            </a:ln>
          </p:spPr>
        </p:pic>
        <p:pic>
          <p:nvPicPr>
            <p:cNvPr id="20" name="그림 19" descr="Screenshot_20210225-194232.jpg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380038" y="5252254"/>
              <a:ext cx="2497137" cy="1596221"/>
            </a:xfrm>
            <a:prstGeom prst="rect">
              <a:avLst/>
            </a:prstGeom>
            <a:ln>
              <a:solidFill>
                <a:schemeClr val="accent1"/>
              </a:solidFill>
            </a:ln>
          </p:spPr>
        </p:pic>
      </p:grpSp>
      <p:sp>
        <p:nvSpPr>
          <p:cNvPr id="21" name="타원 20"/>
          <p:cNvSpPr/>
          <p:nvPr/>
        </p:nvSpPr>
        <p:spPr>
          <a:xfrm>
            <a:off x="317879" y="1789892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322228" y="5076454"/>
            <a:ext cx="239898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494207" y="1967395"/>
            <a:ext cx="5643602" cy="138499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342900" indent="-342900"/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1.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지도 기반으로 아파트 정보 확인메뉴 및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Rix정고딕 B" pitchFamily="18" charset="-127"/>
              <a:ea typeface="Rix정고딕 B" pitchFamily="18" charset="-127"/>
            </a:endParaRPr>
          </a:p>
          <a:p>
            <a:pPr marL="342900" indent="-342900"/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   분양단지 리스트 확인 가능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Rix정고딕 B" pitchFamily="18" charset="-127"/>
              <a:ea typeface="Rix정고딕 B" pitchFamily="18" charset="-127"/>
            </a:endParaRPr>
          </a:p>
          <a:p>
            <a:pPr marL="342900" indent="-342900"/>
            <a:endParaRPr lang="en-US" altLang="ko-KR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Rix정고딕 B" pitchFamily="18" charset="-127"/>
              <a:ea typeface="Rix정고딕 B" pitchFamily="18" charset="-127"/>
            </a:endParaRPr>
          </a:p>
          <a:p>
            <a:pPr marL="342900" indent="-342900"/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2.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각 항목별 데이터 기반 그래프 제공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Rix정고딕 B" pitchFamily="18" charset="-127"/>
              <a:ea typeface="Rix정고딕 B" pitchFamily="18" charset="-127"/>
            </a:endParaRPr>
          </a:p>
          <a:p>
            <a:pPr marL="342900" indent="-342900"/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  ※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부동산스터디 메뉴는 표시 형태만 다르고 동일메뉴가 대부분임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.</a:t>
            </a:r>
          </a:p>
          <a:p>
            <a:pPr marL="342900" indent="-342900"/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    (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일부 메뉴는 부동산빅테이터에 포함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)</a:t>
            </a:r>
          </a:p>
        </p:txBody>
      </p:sp>
      <p:pic>
        <p:nvPicPr>
          <p:cNvPr id="29" name="Picture 278" descr="클라우드"/>
          <p:cNvPicPr>
            <a:picLocks noChangeAspect="1" noChangeArrowheads="1"/>
          </p:cNvPicPr>
          <p:nvPr/>
        </p:nvPicPr>
        <p:blipFill>
          <a:blip r:embed="rId11" cstate="print">
            <a:lum bright="18000" contrast="-6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63" y="1332359"/>
            <a:ext cx="295275" cy="22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Line 281"/>
          <p:cNvSpPr>
            <a:spLocks noChangeShapeType="1"/>
          </p:cNvSpPr>
          <p:nvPr/>
        </p:nvSpPr>
        <p:spPr bwMode="gray">
          <a:xfrm flipV="1">
            <a:off x="404814" y="1511763"/>
            <a:ext cx="115101" cy="103188"/>
          </a:xfrm>
          <a:prstGeom prst="line">
            <a:avLst/>
          </a:prstGeom>
          <a:noFill/>
          <a:ln w="19050">
            <a:solidFill>
              <a:srgbClr val="808080"/>
            </a:solidFill>
            <a:round/>
            <a:headEnd type="none" w="sm" len="sm"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33" name="그룹 32"/>
          <p:cNvGrpSpPr/>
          <p:nvPr/>
        </p:nvGrpSpPr>
        <p:grpSpPr>
          <a:xfrm>
            <a:off x="404812" y="1340297"/>
            <a:ext cx="2512996" cy="317180"/>
            <a:chOff x="404812" y="1340297"/>
            <a:chExt cx="3298814" cy="317180"/>
          </a:xfrm>
        </p:grpSpPr>
        <p:sp>
          <p:nvSpPr>
            <p:cNvPr id="34" name="직사각형 6"/>
            <p:cNvSpPr>
              <a:spLocks noChangeArrowheads="1"/>
            </p:cNvSpPr>
            <p:nvPr/>
          </p:nvSpPr>
          <p:spPr bwMode="auto">
            <a:xfrm>
              <a:off x="581026" y="1340297"/>
              <a:ext cx="312260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홈 화면 메뉴 설명 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(1)</a:t>
              </a:r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35" name="Line 277"/>
            <p:cNvSpPr>
              <a:spLocks noChangeShapeType="1"/>
            </p:cNvSpPr>
            <p:nvPr/>
          </p:nvSpPr>
          <p:spPr bwMode="gray">
            <a:xfrm>
              <a:off x="404812" y="1611758"/>
              <a:ext cx="2923707" cy="4571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32880557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그림 26" descr="Screenshot_20210225-1942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0354" y="4256884"/>
            <a:ext cx="3714776" cy="2590818"/>
          </a:xfrm>
          <a:prstGeom prst="rect">
            <a:avLst/>
          </a:prstGeom>
          <a:ln>
            <a:solidFill>
              <a:schemeClr val="accent1"/>
            </a:solidFill>
          </a:ln>
        </p:spPr>
      </p:pic>
      <p:grpSp>
        <p:nvGrpSpPr>
          <p:cNvPr id="28" name="그룹 27"/>
          <p:cNvGrpSpPr/>
          <p:nvPr/>
        </p:nvGrpSpPr>
        <p:grpSpPr>
          <a:xfrm>
            <a:off x="560354" y="2066119"/>
            <a:ext cx="9637624" cy="2000264"/>
            <a:chOff x="560354" y="2066119"/>
            <a:chExt cx="9637624" cy="2143932"/>
          </a:xfrm>
        </p:grpSpPr>
        <p:pic>
          <p:nvPicPr>
            <p:cNvPr id="23" name="그림 22" descr="Screenshot_20210225-193944.jp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60354" y="2066119"/>
              <a:ext cx="3214710" cy="2143139"/>
            </a:xfrm>
            <a:prstGeom prst="rect">
              <a:avLst/>
            </a:prstGeom>
            <a:ln>
              <a:solidFill>
                <a:schemeClr val="accent1"/>
              </a:solidFill>
            </a:ln>
          </p:spPr>
        </p:pic>
        <p:pic>
          <p:nvPicPr>
            <p:cNvPr id="25" name="그림 24" descr="Screenshot_20210225-193950.jpg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779827" y="2066121"/>
              <a:ext cx="3205185" cy="2143930"/>
            </a:xfrm>
            <a:prstGeom prst="rect">
              <a:avLst/>
            </a:prstGeom>
            <a:ln>
              <a:solidFill>
                <a:schemeClr val="accent1"/>
              </a:solidFill>
            </a:ln>
          </p:spPr>
        </p:pic>
        <p:pic>
          <p:nvPicPr>
            <p:cNvPr id="26" name="그림 25" descr="Screenshot_20210225-193956.jpg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994537" y="2066119"/>
              <a:ext cx="3203441" cy="2143931"/>
            </a:xfrm>
            <a:prstGeom prst="rect">
              <a:avLst/>
            </a:prstGeom>
            <a:ln>
              <a:solidFill>
                <a:schemeClr val="accent1"/>
              </a:solidFill>
            </a:ln>
          </p:spPr>
        </p:pic>
      </p:grp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1.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상품소개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30" name="그룹 29"/>
          <p:cNvGrpSpPr/>
          <p:nvPr/>
        </p:nvGrpSpPr>
        <p:grpSpPr>
          <a:xfrm>
            <a:off x="404812" y="1340297"/>
            <a:ext cx="2512996" cy="317180"/>
            <a:chOff x="404812" y="1340297"/>
            <a:chExt cx="3298814" cy="317180"/>
          </a:xfrm>
        </p:grpSpPr>
        <p:sp>
          <p:nvSpPr>
            <p:cNvPr id="31" name="직사각형 6"/>
            <p:cNvSpPr>
              <a:spLocks noChangeArrowheads="1"/>
            </p:cNvSpPr>
            <p:nvPr/>
          </p:nvSpPr>
          <p:spPr bwMode="auto">
            <a:xfrm>
              <a:off x="581026" y="1340297"/>
              <a:ext cx="312260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홈 화면 메뉴 설명 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(2)</a:t>
              </a:r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50" name="Line 277"/>
            <p:cNvSpPr>
              <a:spLocks noChangeShapeType="1"/>
            </p:cNvSpPr>
            <p:nvPr/>
          </p:nvSpPr>
          <p:spPr bwMode="gray">
            <a:xfrm>
              <a:off x="404812" y="1611758"/>
              <a:ext cx="2923707" cy="4571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52" name="Picture 278" descr="클라우드"/>
          <p:cNvPicPr>
            <a:picLocks noChangeAspect="1" noChangeArrowheads="1"/>
          </p:cNvPicPr>
          <p:nvPr/>
        </p:nvPicPr>
        <p:blipFill>
          <a:blip r:embed="rId6" cstate="print">
            <a:lum bright="18000" contrast="-6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63" y="1332359"/>
            <a:ext cx="295275" cy="22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그림 9" descr="홍희마케팅_로고.jpg"/>
          <p:cNvPicPr>
            <a:picLocks noGrp="1" noChangeAspect="1"/>
          </p:cNvPicPr>
          <p:nvPr isPhoto="1"/>
        </p:nvPicPr>
        <p:blipFill>
          <a:blip r:embed="rId7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21" name="타원 20"/>
          <p:cNvSpPr/>
          <p:nvPr/>
        </p:nvSpPr>
        <p:spPr>
          <a:xfrm>
            <a:off x="436942" y="1942708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439520" y="4128297"/>
            <a:ext cx="239898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846634" y="4709325"/>
            <a:ext cx="5000660" cy="98488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342900" indent="-342900"/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3.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최근 조회한 아파트 단지 기본 정보 표시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Rix정고딕 B" pitchFamily="18" charset="-127"/>
              <a:ea typeface="Rix정고딕 B" pitchFamily="18" charset="-127"/>
            </a:endParaRPr>
          </a:p>
          <a:p>
            <a:pPr marL="342900" indent="-342900"/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   ☞가격상승 및 매물 추이 확인</a:t>
            </a:r>
            <a:endParaRPr lang="en-US" altLang="ko-KR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Rix정고딕 B" pitchFamily="18" charset="-127"/>
              <a:ea typeface="Rix정고딕 B" pitchFamily="18" charset="-127"/>
            </a:endParaRPr>
          </a:p>
          <a:p>
            <a:pPr marL="342900" indent="-342900"/>
            <a:endParaRPr lang="en-US" altLang="ko-KR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Rix정고딕 B" pitchFamily="18" charset="-127"/>
              <a:ea typeface="Rix정고딕 B" pitchFamily="18" charset="-127"/>
            </a:endParaRPr>
          </a:p>
          <a:p>
            <a:pPr marL="342900" indent="-342900"/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4.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최근 조회한 아파트 매물 취급 중개사 정보 표시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Rix정고딕 B" pitchFamily="18" charset="-127"/>
              <a:ea typeface="Rix정고딕 B" pitchFamily="18" charset="-127"/>
            </a:endParaRPr>
          </a:p>
        </p:txBody>
      </p:sp>
      <p:sp>
        <p:nvSpPr>
          <p:cNvPr id="29" name="Line 281"/>
          <p:cNvSpPr>
            <a:spLocks noChangeShapeType="1"/>
          </p:cNvSpPr>
          <p:nvPr/>
        </p:nvSpPr>
        <p:spPr bwMode="gray">
          <a:xfrm flipV="1">
            <a:off x="404814" y="1511763"/>
            <a:ext cx="115101" cy="103188"/>
          </a:xfrm>
          <a:prstGeom prst="line">
            <a:avLst/>
          </a:prstGeom>
          <a:noFill/>
          <a:ln w="19050">
            <a:solidFill>
              <a:srgbClr val="808080"/>
            </a:solidFill>
            <a:round/>
            <a:headEnd type="none" w="sm" len="sm"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880557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1.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상품소개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52" name="Picture 278" descr="클라우드"/>
          <p:cNvPicPr>
            <a:picLocks noChangeAspect="1" noChangeArrowheads="1"/>
          </p:cNvPicPr>
          <p:nvPr/>
        </p:nvPicPr>
        <p:blipFill>
          <a:blip r:embed="rId2" cstate="print">
            <a:lum bright="18000" contrast="-6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63" y="1332359"/>
            <a:ext cx="295275" cy="22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그림 9" descr="홍희마케팅_로고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24" name="TextBox 23"/>
          <p:cNvSpPr txBox="1"/>
          <p:nvPr/>
        </p:nvSpPr>
        <p:spPr>
          <a:xfrm>
            <a:off x="5749890" y="4233316"/>
            <a:ext cx="3883090" cy="224676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342900" indent="-342900"/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5.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분류별 파워 블로그 링크 제공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Rix정고딕 B" pitchFamily="18" charset="-127"/>
              <a:ea typeface="Rix정고딕 B" pitchFamily="18" charset="-127"/>
            </a:endParaRPr>
          </a:p>
          <a:p>
            <a:pPr marL="342900" indent="-342900"/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   ☞클릭 시 파워 블로그 접속</a:t>
            </a:r>
            <a:endParaRPr lang="en-US" altLang="ko-KR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Rix정고딕 B" pitchFamily="18" charset="-127"/>
              <a:ea typeface="Rix정고딕 B" pitchFamily="18" charset="-127"/>
            </a:endParaRPr>
          </a:p>
          <a:p>
            <a:pPr marL="342900" indent="-342900"/>
            <a:endParaRPr lang="en-US" altLang="ko-KR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Rix정고딕 B" pitchFamily="18" charset="-127"/>
              <a:ea typeface="Rix정고딕 B" pitchFamily="18" charset="-127"/>
            </a:endParaRPr>
          </a:p>
          <a:p>
            <a:pPr marL="342900" indent="-342900"/>
            <a:endParaRPr lang="en-US" altLang="ko-KR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Rix정고딕 B" pitchFamily="18" charset="-127"/>
              <a:ea typeface="Rix정고딕 B" pitchFamily="18" charset="-127"/>
            </a:endParaRPr>
          </a:p>
          <a:p>
            <a:pPr marL="342900" indent="-342900"/>
            <a:endParaRPr lang="en-US" altLang="ko-KR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Rix정고딕 B" pitchFamily="18" charset="-127"/>
              <a:ea typeface="Rix정고딕 B" pitchFamily="18" charset="-127"/>
            </a:endParaRPr>
          </a:p>
          <a:p>
            <a:pPr marL="342900" indent="-342900"/>
            <a:endParaRPr lang="en-US" altLang="ko-KR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Rix정고딕 B" pitchFamily="18" charset="-127"/>
              <a:ea typeface="Rix정고딕 B" pitchFamily="18" charset="-127"/>
            </a:endParaRPr>
          </a:p>
          <a:p>
            <a:pPr marL="342900" indent="-342900"/>
            <a:endParaRPr lang="en-US" altLang="ko-KR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Rix정고딕 B" pitchFamily="18" charset="-127"/>
              <a:ea typeface="Rix정고딕 B" pitchFamily="18" charset="-127"/>
            </a:endParaRPr>
          </a:p>
          <a:p>
            <a:pPr marL="342900" indent="-342900"/>
            <a:endParaRPr lang="en-US" altLang="ko-KR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Rix정고딕 B" pitchFamily="18" charset="-127"/>
              <a:ea typeface="Rix정고딕 B" pitchFamily="18" charset="-127"/>
            </a:endParaRPr>
          </a:p>
          <a:p>
            <a:pPr marL="342900" indent="-342900"/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6.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최근에 조회했던 아파트 단지 리스트 표시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Rix정고딕 B" pitchFamily="18" charset="-127"/>
              <a:ea typeface="Rix정고딕 B" pitchFamily="18" charset="-127"/>
            </a:endParaRPr>
          </a:p>
          <a:p>
            <a:pPr marL="342900" indent="-342900"/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  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 ☞클릭 시 아파트 단지 정보 진입</a:t>
            </a:r>
            <a:endParaRPr lang="en-US" altLang="ko-KR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Rix정고딕 B" pitchFamily="18" charset="-127"/>
              <a:ea typeface="Rix정고딕 B" pitchFamily="18" charset="-127"/>
            </a:endParaRPr>
          </a:p>
        </p:txBody>
      </p:sp>
      <p:sp>
        <p:nvSpPr>
          <p:cNvPr id="29" name="Line 281"/>
          <p:cNvSpPr>
            <a:spLocks noChangeShapeType="1"/>
          </p:cNvSpPr>
          <p:nvPr/>
        </p:nvSpPr>
        <p:spPr bwMode="gray">
          <a:xfrm flipV="1">
            <a:off x="404814" y="1511763"/>
            <a:ext cx="115101" cy="103188"/>
          </a:xfrm>
          <a:prstGeom prst="line">
            <a:avLst/>
          </a:prstGeom>
          <a:noFill/>
          <a:ln w="19050">
            <a:solidFill>
              <a:srgbClr val="808080"/>
            </a:solidFill>
            <a:round/>
            <a:headEnd type="none" w="sm" len="sm"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18" name="그림 17" descr="Screenshot_20210225-19423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8982" y="1923243"/>
            <a:ext cx="4357718" cy="5072098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19" name="직사각형 18"/>
          <p:cNvSpPr/>
          <p:nvPr/>
        </p:nvSpPr>
        <p:spPr>
          <a:xfrm>
            <a:off x="988982" y="3494879"/>
            <a:ext cx="4357718" cy="1857388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accent4"/>
              </a:solidFill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869919" y="3376228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5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988982" y="5495143"/>
            <a:ext cx="4357718" cy="1500198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accent4"/>
              </a:solidFill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877673" y="5386019"/>
            <a:ext cx="239898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6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grpSp>
        <p:nvGrpSpPr>
          <p:cNvPr id="28" name="그룹 27"/>
          <p:cNvGrpSpPr/>
          <p:nvPr/>
        </p:nvGrpSpPr>
        <p:grpSpPr>
          <a:xfrm>
            <a:off x="404812" y="1340297"/>
            <a:ext cx="2512996" cy="317180"/>
            <a:chOff x="404812" y="1340297"/>
            <a:chExt cx="3298814" cy="317180"/>
          </a:xfrm>
        </p:grpSpPr>
        <p:sp>
          <p:nvSpPr>
            <p:cNvPr id="30" name="직사각형 6"/>
            <p:cNvSpPr>
              <a:spLocks noChangeArrowheads="1"/>
            </p:cNvSpPr>
            <p:nvPr/>
          </p:nvSpPr>
          <p:spPr bwMode="auto">
            <a:xfrm>
              <a:off x="581026" y="1340297"/>
              <a:ext cx="312260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홈 화면 메뉴 설명 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(3)</a:t>
              </a:r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33" name="Line 277"/>
            <p:cNvSpPr>
              <a:spLocks noChangeShapeType="1"/>
            </p:cNvSpPr>
            <p:nvPr/>
          </p:nvSpPr>
          <p:spPr bwMode="gray">
            <a:xfrm>
              <a:off x="404812" y="1611758"/>
              <a:ext cx="2923707" cy="4571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32880557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1.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상품소개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52" name="Picture 278" descr="클라우드"/>
          <p:cNvPicPr>
            <a:picLocks noChangeAspect="1" noChangeArrowheads="1"/>
          </p:cNvPicPr>
          <p:nvPr/>
        </p:nvPicPr>
        <p:blipFill>
          <a:blip r:embed="rId2" cstate="print">
            <a:lum bright="18000" contrast="-6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63" y="1332359"/>
            <a:ext cx="295275" cy="22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그림 9" descr="홍희마케팅_로고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29" name="Line 281"/>
          <p:cNvSpPr>
            <a:spLocks noChangeShapeType="1"/>
          </p:cNvSpPr>
          <p:nvPr/>
        </p:nvSpPr>
        <p:spPr bwMode="gray">
          <a:xfrm flipV="1">
            <a:off x="404814" y="1511763"/>
            <a:ext cx="115101" cy="103188"/>
          </a:xfrm>
          <a:prstGeom prst="line">
            <a:avLst/>
          </a:prstGeom>
          <a:noFill/>
          <a:ln w="19050">
            <a:solidFill>
              <a:srgbClr val="808080"/>
            </a:solidFill>
            <a:round/>
            <a:headEnd type="none" w="sm" len="sm"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그룹 27"/>
          <p:cNvGrpSpPr/>
          <p:nvPr/>
        </p:nvGrpSpPr>
        <p:grpSpPr>
          <a:xfrm>
            <a:off x="404812" y="1340297"/>
            <a:ext cx="2084368" cy="317180"/>
            <a:chOff x="404812" y="1340297"/>
            <a:chExt cx="3298814" cy="317180"/>
          </a:xfrm>
        </p:grpSpPr>
        <p:sp>
          <p:nvSpPr>
            <p:cNvPr id="30" name="직사각형 6"/>
            <p:cNvSpPr>
              <a:spLocks noChangeArrowheads="1"/>
            </p:cNvSpPr>
            <p:nvPr/>
          </p:nvSpPr>
          <p:spPr bwMode="auto">
            <a:xfrm>
              <a:off x="581026" y="1340297"/>
              <a:ext cx="312260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지도 화면 구성</a:t>
              </a:r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33" name="Line 277"/>
            <p:cNvSpPr>
              <a:spLocks noChangeShapeType="1"/>
            </p:cNvSpPr>
            <p:nvPr/>
          </p:nvSpPr>
          <p:spPr bwMode="gray">
            <a:xfrm>
              <a:off x="404812" y="1611758"/>
              <a:ext cx="2923707" cy="4571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7" name="그림 16" descr="Screenshot_20210225-19450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0354" y="1851805"/>
            <a:ext cx="3791680" cy="4929222"/>
          </a:xfrm>
          <a:prstGeom prst="rect">
            <a:avLst/>
          </a:prstGeom>
          <a:ln>
            <a:solidFill>
              <a:schemeClr val="accent1"/>
            </a:solidFill>
          </a:ln>
        </p:spPr>
      </p:pic>
      <p:cxnSp>
        <p:nvCxnSpPr>
          <p:cNvPr id="25" name="직선 화살표 연결선 24"/>
          <p:cNvCxnSpPr/>
          <p:nvPr/>
        </p:nvCxnSpPr>
        <p:spPr>
          <a:xfrm flipV="1">
            <a:off x="4365618" y="2137557"/>
            <a:ext cx="695330" cy="180976"/>
          </a:xfrm>
          <a:prstGeom prst="bentConnector3">
            <a:avLst>
              <a:gd name="adj1" fmla="val 50000"/>
            </a:avLst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직선 화살표 연결선 24"/>
          <p:cNvCxnSpPr/>
          <p:nvPr/>
        </p:nvCxnSpPr>
        <p:spPr>
          <a:xfrm flipV="1">
            <a:off x="4275130" y="2208995"/>
            <a:ext cx="3714776" cy="785818"/>
          </a:xfrm>
          <a:prstGeom prst="bentConnector3">
            <a:avLst>
              <a:gd name="adj1" fmla="val 93077"/>
            </a:avLst>
          </a:prstGeom>
          <a:ln w="190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직사각형 38"/>
          <p:cNvSpPr/>
          <p:nvPr/>
        </p:nvSpPr>
        <p:spPr>
          <a:xfrm>
            <a:off x="3541285" y="2203153"/>
            <a:ext cx="814808" cy="253494"/>
          </a:xfrm>
          <a:prstGeom prst="rect">
            <a:avLst/>
          </a:prstGeom>
          <a:noFill/>
          <a:ln w="1905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41" name="그림 40" descr="Screenshot_20210225-19451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60948" y="1351739"/>
            <a:ext cx="2561785" cy="1500198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42" name="직사각형 41"/>
          <p:cNvSpPr/>
          <p:nvPr/>
        </p:nvSpPr>
        <p:spPr>
          <a:xfrm>
            <a:off x="3807985" y="2851936"/>
            <a:ext cx="457620" cy="276227"/>
          </a:xfrm>
          <a:prstGeom prst="rect">
            <a:avLst/>
          </a:prstGeom>
          <a:noFill/>
          <a:ln w="19050">
            <a:solidFill>
              <a:srgbClr val="00B05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55" name="그림 54" descr="Screenshot_20210225-19453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989906" y="1666067"/>
            <a:ext cx="2514589" cy="1125410"/>
          </a:xfrm>
          <a:prstGeom prst="rect">
            <a:avLst/>
          </a:prstGeom>
          <a:ln>
            <a:solidFill>
              <a:srgbClr val="00B050"/>
            </a:solidFill>
          </a:ln>
        </p:spPr>
      </p:pic>
      <p:sp>
        <p:nvSpPr>
          <p:cNvPr id="56" name="직사각형 55"/>
          <p:cNvSpPr/>
          <p:nvPr/>
        </p:nvSpPr>
        <p:spPr>
          <a:xfrm>
            <a:off x="3813164" y="3790156"/>
            <a:ext cx="457620" cy="276227"/>
          </a:xfrm>
          <a:prstGeom prst="rect">
            <a:avLst/>
          </a:prstGeom>
          <a:noFill/>
          <a:ln w="19050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cxnSp>
        <p:nvCxnSpPr>
          <p:cNvPr id="57" name="직선 화살표 연결선 24"/>
          <p:cNvCxnSpPr/>
          <p:nvPr/>
        </p:nvCxnSpPr>
        <p:spPr>
          <a:xfrm flipV="1">
            <a:off x="4275130" y="3566317"/>
            <a:ext cx="3857652" cy="357190"/>
          </a:xfrm>
          <a:prstGeom prst="bentConnector3">
            <a:avLst>
              <a:gd name="adj1" fmla="val 15185"/>
            </a:avLst>
          </a:prstGeom>
          <a:ln w="1905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0" name="그림 59" descr="Screenshot_20210225-194542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137573" y="2923375"/>
            <a:ext cx="2371713" cy="1459516"/>
          </a:xfrm>
          <a:prstGeom prst="rect">
            <a:avLst/>
          </a:prstGeom>
          <a:ln>
            <a:solidFill>
              <a:srgbClr val="0070C0"/>
            </a:solidFill>
          </a:ln>
        </p:spPr>
      </p:pic>
      <p:sp>
        <p:nvSpPr>
          <p:cNvPr id="62" name="직사각형 61"/>
          <p:cNvSpPr/>
          <p:nvPr/>
        </p:nvSpPr>
        <p:spPr>
          <a:xfrm>
            <a:off x="3813164" y="4085433"/>
            <a:ext cx="457620" cy="276227"/>
          </a:xfrm>
          <a:prstGeom prst="rect">
            <a:avLst/>
          </a:prstGeom>
          <a:noFill/>
          <a:ln w="19050"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cxnSp>
        <p:nvCxnSpPr>
          <p:cNvPr id="63" name="직선 화살표 연결선 24"/>
          <p:cNvCxnSpPr/>
          <p:nvPr/>
        </p:nvCxnSpPr>
        <p:spPr>
          <a:xfrm>
            <a:off x="4275130" y="4228309"/>
            <a:ext cx="714380" cy="409578"/>
          </a:xfrm>
          <a:prstGeom prst="bentConnector3">
            <a:avLst>
              <a:gd name="adj1" fmla="val 56667"/>
            </a:avLst>
          </a:prstGeom>
          <a:ln w="1905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5" name="그림 64" descr="Screenshot_20210225-194550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989510" y="3766344"/>
            <a:ext cx="3000396" cy="1690700"/>
          </a:xfrm>
          <a:prstGeom prst="rect">
            <a:avLst/>
          </a:prstGeom>
          <a:ln>
            <a:solidFill>
              <a:srgbClr val="7030A0"/>
            </a:solidFill>
          </a:ln>
        </p:spPr>
      </p:pic>
      <p:sp>
        <p:nvSpPr>
          <p:cNvPr id="66" name="직사각형 65"/>
          <p:cNvSpPr/>
          <p:nvPr/>
        </p:nvSpPr>
        <p:spPr>
          <a:xfrm>
            <a:off x="3813164" y="4976027"/>
            <a:ext cx="457620" cy="276227"/>
          </a:xfrm>
          <a:prstGeom prst="rect">
            <a:avLst/>
          </a:prstGeom>
          <a:noFill/>
          <a:ln w="19050">
            <a:solidFill>
              <a:srgbClr val="FFFF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cxnSp>
        <p:nvCxnSpPr>
          <p:cNvPr id="67" name="직선 화살표 연결선 24"/>
          <p:cNvCxnSpPr>
            <a:stCxn id="66" idx="3"/>
          </p:cNvCxnSpPr>
          <p:nvPr/>
        </p:nvCxnSpPr>
        <p:spPr>
          <a:xfrm>
            <a:off x="4270784" y="5114141"/>
            <a:ext cx="3861998" cy="523878"/>
          </a:xfrm>
          <a:prstGeom prst="bentConnector3">
            <a:avLst>
              <a:gd name="adj1" fmla="val 10785"/>
            </a:avLst>
          </a:prstGeom>
          <a:ln w="1905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6" name="그림 75" descr="Screenshot_20210225-194559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8156595" y="4666462"/>
            <a:ext cx="2214578" cy="1915584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79" name="직사각형 78"/>
          <p:cNvSpPr/>
          <p:nvPr/>
        </p:nvSpPr>
        <p:spPr>
          <a:xfrm>
            <a:off x="3817510" y="5271304"/>
            <a:ext cx="457620" cy="276227"/>
          </a:xfrm>
          <a:prstGeom prst="rect">
            <a:avLst/>
          </a:prstGeom>
          <a:noFill/>
          <a:ln w="19050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cxnSp>
        <p:nvCxnSpPr>
          <p:cNvPr id="80" name="직선 화살표 연결선 24"/>
          <p:cNvCxnSpPr/>
          <p:nvPr/>
        </p:nvCxnSpPr>
        <p:spPr>
          <a:xfrm>
            <a:off x="4275130" y="5495143"/>
            <a:ext cx="928694" cy="838206"/>
          </a:xfrm>
          <a:prstGeom prst="bentConnector3">
            <a:avLst>
              <a:gd name="adj1" fmla="val 28462"/>
            </a:avLst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6" name="그림 85" descr="Screenshot_20210225-194609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222903" y="5728507"/>
            <a:ext cx="2767003" cy="1285884"/>
          </a:xfrm>
          <a:prstGeom prst="rect">
            <a:avLst/>
          </a:prstGeom>
          <a:ln>
            <a:solidFill>
              <a:srgbClr val="C00000"/>
            </a:solidFill>
          </a:ln>
        </p:spPr>
      </p:pic>
      <p:sp>
        <p:nvSpPr>
          <p:cNvPr id="88" name="직사각형 87"/>
          <p:cNvSpPr/>
          <p:nvPr/>
        </p:nvSpPr>
        <p:spPr>
          <a:xfrm>
            <a:off x="3275413" y="6138085"/>
            <a:ext cx="1020362" cy="253494"/>
          </a:xfrm>
          <a:prstGeom prst="rect">
            <a:avLst/>
          </a:prstGeom>
          <a:noFill/>
          <a:ln w="19050">
            <a:solidFill>
              <a:schemeClr val="accent6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cxnSp>
        <p:nvCxnSpPr>
          <p:cNvPr id="89" name="직선 화살표 연결선 24"/>
          <p:cNvCxnSpPr/>
          <p:nvPr/>
        </p:nvCxnSpPr>
        <p:spPr>
          <a:xfrm rot="16200000" flipV="1">
            <a:off x="3060684" y="5423705"/>
            <a:ext cx="714380" cy="714380"/>
          </a:xfrm>
          <a:prstGeom prst="bentConnector3">
            <a:avLst>
              <a:gd name="adj1" fmla="val 50000"/>
            </a:avLst>
          </a:prstGeom>
          <a:ln w="1905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2" name="그림 111" descr="Screenshot_20210225-194632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060420" y="4585513"/>
            <a:ext cx="2300275" cy="828667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</p:pic>
    </p:spTree>
    <p:extLst>
      <p:ext uri="{BB962C8B-B14F-4D97-AF65-F5344CB8AC3E}">
        <p14:creationId xmlns="" xmlns:p14="http://schemas.microsoft.com/office/powerpoint/2010/main" val="32880557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1.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상품소개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52" name="Picture 278" descr="클라우드"/>
          <p:cNvPicPr>
            <a:picLocks noChangeAspect="1" noChangeArrowheads="1"/>
          </p:cNvPicPr>
          <p:nvPr/>
        </p:nvPicPr>
        <p:blipFill>
          <a:blip r:embed="rId2" cstate="print">
            <a:lum bright="18000" contrast="-6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63" y="1332359"/>
            <a:ext cx="295275" cy="22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그림 9" descr="홍희마케팅_로고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29" name="Line 281"/>
          <p:cNvSpPr>
            <a:spLocks noChangeShapeType="1"/>
          </p:cNvSpPr>
          <p:nvPr/>
        </p:nvSpPr>
        <p:spPr bwMode="gray">
          <a:xfrm flipV="1">
            <a:off x="404814" y="1511763"/>
            <a:ext cx="115101" cy="103188"/>
          </a:xfrm>
          <a:prstGeom prst="line">
            <a:avLst/>
          </a:prstGeom>
          <a:noFill/>
          <a:ln w="19050">
            <a:solidFill>
              <a:srgbClr val="808080"/>
            </a:solidFill>
            <a:round/>
            <a:headEnd type="none" w="sm" len="sm"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그룹 27"/>
          <p:cNvGrpSpPr/>
          <p:nvPr/>
        </p:nvGrpSpPr>
        <p:grpSpPr>
          <a:xfrm>
            <a:off x="404812" y="1340297"/>
            <a:ext cx="2512996" cy="317180"/>
            <a:chOff x="404812" y="1340297"/>
            <a:chExt cx="3298814" cy="317180"/>
          </a:xfrm>
        </p:grpSpPr>
        <p:sp>
          <p:nvSpPr>
            <p:cNvPr id="30" name="직사각형 6"/>
            <p:cNvSpPr>
              <a:spLocks noChangeArrowheads="1"/>
            </p:cNvSpPr>
            <p:nvPr/>
          </p:nvSpPr>
          <p:spPr bwMode="auto">
            <a:xfrm>
              <a:off x="581026" y="1340297"/>
              <a:ext cx="312260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아파트 단지정보 구성</a:t>
              </a:r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33" name="Line 277"/>
            <p:cNvSpPr>
              <a:spLocks noChangeShapeType="1"/>
            </p:cNvSpPr>
            <p:nvPr/>
          </p:nvSpPr>
          <p:spPr bwMode="gray">
            <a:xfrm>
              <a:off x="404812" y="1611758"/>
              <a:ext cx="2923707" cy="4571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6" name="그림 15" descr="Screenshot_20210225-194655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0354" y="1923244"/>
            <a:ext cx="3643338" cy="500066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cxnSp>
        <p:nvCxnSpPr>
          <p:cNvPr id="17" name="직선 화살표 연결선 24"/>
          <p:cNvCxnSpPr/>
          <p:nvPr/>
        </p:nvCxnSpPr>
        <p:spPr>
          <a:xfrm>
            <a:off x="4084630" y="2547138"/>
            <a:ext cx="1190632" cy="233361"/>
          </a:xfrm>
          <a:prstGeom prst="bentConnector3">
            <a:avLst>
              <a:gd name="adj1" fmla="val 50000"/>
            </a:avLst>
          </a:prstGeom>
          <a:ln w="190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직사각형 22"/>
          <p:cNvSpPr/>
          <p:nvPr/>
        </p:nvSpPr>
        <p:spPr>
          <a:xfrm>
            <a:off x="2774932" y="2332824"/>
            <a:ext cx="1300173" cy="419099"/>
          </a:xfrm>
          <a:prstGeom prst="rect">
            <a:avLst/>
          </a:prstGeom>
          <a:noFill/>
          <a:ln w="19050">
            <a:solidFill>
              <a:srgbClr val="00B05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26" name="그림 25" descr="Screenshot_20210225-19470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89552" y="1708929"/>
            <a:ext cx="3557610" cy="2000264"/>
          </a:xfrm>
          <a:prstGeom prst="rect">
            <a:avLst/>
          </a:prstGeom>
          <a:ln>
            <a:solidFill>
              <a:srgbClr val="00B050"/>
            </a:solidFill>
          </a:ln>
        </p:spPr>
      </p:pic>
      <p:sp>
        <p:nvSpPr>
          <p:cNvPr id="27" name="직사각형 26"/>
          <p:cNvSpPr/>
          <p:nvPr/>
        </p:nvSpPr>
        <p:spPr>
          <a:xfrm>
            <a:off x="1908151" y="2756686"/>
            <a:ext cx="957686" cy="276227"/>
          </a:xfrm>
          <a:prstGeom prst="rect">
            <a:avLst/>
          </a:prstGeom>
          <a:noFill/>
          <a:ln w="19050"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cxnSp>
        <p:nvCxnSpPr>
          <p:cNvPr id="28" name="직선 화살표 연결선 24"/>
          <p:cNvCxnSpPr/>
          <p:nvPr/>
        </p:nvCxnSpPr>
        <p:spPr>
          <a:xfrm>
            <a:off x="2870183" y="2899562"/>
            <a:ext cx="1905013" cy="1809763"/>
          </a:xfrm>
          <a:prstGeom prst="bentConnector3">
            <a:avLst>
              <a:gd name="adj1" fmla="val 83000"/>
            </a:avLst>
          </a:prstGeom>
          <a:ln w="1905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6" name="그림 35" descr="Screenshot_20210225-194736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775196" y="3818731"/>
            <a:ext cx="2714644" cy="2390792"/>
          </a:xfrm>
          <a:prstGeom prst="rect">
            <a:avLst/>
          </a:prstGeom>
          <a:ln>
            <a:solidFill>
              <a:srgbClr val="7030A0"/>
            </a:solidFill>
          </a:ln>
        </p:spPr>
      </p:pic>
      <p:cxnSp>
        <p:nvCxnSpPr>
          <p:cNvPr id="47" name="직선 화살표 연결선 24"/>
          <p:cNvCxnSpPr/>
          <p:nvPr/>
        </p:nvCxnSpPr>
        <p:spPr>
          <a:xfrm flipV="1">
            <a:off x="4122729" y="5352267"/>
            <a:ext cx="3795739" cy="1138246"/>
          </a:xfrm>
          <a:prstGeom prst="bentConnector3">
            <a:avLst>
              <a:gd name="adj1" fmla="val 93413"/>
            </a:avLst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직사각형 47"/>
          <p:cNvSpPr/>
          <p:nvPr/>
        </p:nvSpPr>
        <p:spPr>
          <a:xfrm>
            <a:off x="3417874" y="6375131"/>
            <a:ext cx="695330" cy="477333"/>
          </a:xfrm>
          <a:prstGeom prst="rect">
            <a:avLst/>
          </a:prstGeom>
          <a:noFill/>
          <a:ln w="1905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55" name="그림 54" descr="Screenshot_20210225-194746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921749" y="3885407"/>
            <a:ext cx="2458949" cy="2928958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="" xmlns:p14="http://schemas.microsoft.com/office/powerpoint/2010/main" val="32880557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1.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상품소개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52" name="Picture 278" descr="클라우드"/>
          <p:cNvPicPr>
            <a:picLocks noChangeAspect="1" noChangeArrowheads="1"/>
          </p:cNvPicPr>
          <p:nvPr/>
        </p:nvPicPr>
        <p:blipFill>
          <a:blip r:embed="rId2" cstate="print">
            <a:lum bright="18000" contrast="-6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63" y="1332359"/>
            <a:ext cx="295275" cy="22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그림 9" descr="홍희마케팅_로고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29" name="Line 281"/>
          <p:cNvSpPr>
            <a:spLocks noChangeShapeType="1"/>
          </p:cNvSpPr>
          <p:nvPr/>
        </p:nvSpPr>
        <p:spPr bwMode="gray">
          <a:xfrm flipV="1">
            <a:off x="404814" y="1511763"/>
            <a:ext cx="115101" cy="103188"/>
          </a:xfrm>
          <a:prstGeom prst="line">
            <a:avLst/>
          </a:prstGeom>
          <a:noFill/>
          <a:ln w="19050">
            <a:solidFill>
              <a:srgbClr val="808080"/>
            </a:solidFill>
            <a:round/>
            <a:headEnd type="none" w="sm" len="sm"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그룹 27"/>
          <p:cNvGrpSpPr/>
          <p:nvPr/>
        </p:nvGrpSpPr>
        <p:grpSpPr>
          <a:xfrm>
            <a:off x="404812" y="1340297"/>
            <a:ext cx="1941492" cy="317180"/>
            <a:chOff x="404812" y="1340297"/>
            <a:chExt cx="3298814" cy="317180"/>
          </a:xfrm>
        </p:grpSpPr>
        <p:sp>
          <p:nvSpPr>
            <p:cNvPr id="30" name="직사각형 6"/>
            <p:cNvSpPr>
              <a:spLocks noChangeArrowheads="1"/>
            </p:cNvSpPr>
            <p:nvPr/>
          </p:nvSpPr>
          <p:spPr bwMode="auto">
            <a:xfrm>
              <a:off x="581026" y="1340297"/>
              <a:ext cx="312260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아실 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PC </a:t>
              </a:r>
              <a:r>
                <a:rPr lang="ko-KR" altLang="en-US" sz="1200" dirty="0" smtClean="0">
                  <a:solidFill>
                    <a:srgbClr val="000000"/>
                  </a:solidFill>
                </a:rPr>
                <a:t>버전</a:t>
              </a:r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33" name="Line 277"/>
            <p:cNvSpPr>
              <a:spLocks noChangeShapeType="1"/>
            </p:cNvSpPr>
            <p:nvPr/>
          </p:nvSpPr>
          <p:spPr bwMode="gray">
            <a:xfrm>
              <a:off x="404812" y="1611758"/>
              <a:ext cx="2923707" cy="4571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20" name="그림 19" descr="아실PC버전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89048" y="1923243"/>
            <a:ext cx="7869743" cy="4233687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22" name="TextBox 21"/>
          <p:cNvSpPr txBox="1"/>
          <p:nvPr/>
        </p:nvSpPr>
        <p:spPr>
          <a:xfrm>
            <a:off x="3793230" y="6352399"/>
            <a:ext cx="3106941" cy="47705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ko-KR" altLang="en-US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★</a:t>
            </a:r>
            <a: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htpps://asil.kr/asil</a:t>
            </a:r>
            <a:r>
              <a:rPr lang="ko-KR" altLang="en-US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★</a:t>
            </a:r>
            <a: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/>
            </a:r>
            <a:b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</a:br>
            <a:r>
              <a:rPr lang="ko-KR" altLang="en-US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네이버 검색창에 </a:t>
            </a:r>
            <a: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‘</a:t>
            </a:r>
            <a:r>
              <a:rPr lang="ko-KR" altLang="en-US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아실</a:t>
            </a:r>
            <a: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’</a:t>
            </a:r>
            <a:r>
              <a:rPr lang="ko-KR" altLang="en-US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 검색 링크 노출됨</a:t>
            </a:r>
            <a:endParaRPr lang="ko-KR" altLang="en-US" sz="1250" dirty="0" smtClean="0">
              <a:solidFill>
                <a:schemeClr val="tx1">
                  <a:lumMod val="75000"/>
                  <a:lumOff val="25000"/>
                </a:schemeClr>
              </a:solidFill>
              <a:latin typeface="Rix정고딕 B" pitchFamily="18" charset="-127"/>
              <a:ea typeface="Rix정고딕 B" pitchFamily="18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880557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71" name="Group 282"/>
          <p:cNvGrpSpPr>
            <a:grpSpLocks/>
          </p:cNvGrpSpPr>
          <p:nvPr/>
        </p:nvGrpSpPr>
        <p:grpSpPr bwMode="auto">
          <a:xfrm>
            <a:off x="404813" y="1332361"/>
            <a:ext cx="1995488" cy="469901"/>
            <a:chOff x="255" y="3581"/>
            <a:chExt cx="1257" cy="29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366" y="3586"/>
              <a:ext cx="1146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상품 구성</a:t>
              </a:r>
              <a:endParaRPr lang="ko-KR" altLang="en-US" sz="1200" dirty="0">
                <a:solidFill>
                  <a:srgbClr val="000000"/>
                </a:solidFill>
              </a:endParaRPr>
            </a:p>
            <a:p>
              <a:pPr algn="ctr" eaLnBrk="1" hangingPunct="1"/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187524" y="280169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2.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상품구성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" name="Line 277"/>
          <p:cNvSpPr>
            <a:spLocks noChangeShapeType="1"/>
          </p:cNvSpPr>
          <p:nvPr/>
        </p:nvSpPr>
        <p:spPr bwMode="gray">
          <a:xfrm>
            <a:off x="404812" y="1611758"/>
            <a:ext cx="1798616" cy="45719"/>
          </a:xfrm>
          <a:custGeom>
            <a:avLst/>
            <a:gdLst>
              <a:gd name="connsiteX0" fmla="*/ 0 w 1208"/>
              <a:gd name="connsiteY0" fmla="*/ 0 h 0"/>
              <a:gd name="connsiteX1" fmla="*/ 1208 w 1208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08">
                <a:moveTo>
                  <a:pt x="0" y="0"/>
                </a:moveTo>
                <a:lnTo>
                  <a:pt x="1208" y="0"/>
                </a:lnTo>
              </a:path>
            </a:pathLst>
          </a:custGeom>
          <a:ln>
            <a:headEnd type="none" w="sm" len="sm"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33" name="그림 32" descr="홍희마케팅_로고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pic>
        <p:nvPicPr>
          <p:cNvPr id="12" name="그림 11" descr="Screenshot_20210226-07011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8982" y="1994681"/>
            <a:ext cx="4002285" cy="4352135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13" name="TextBox 12"/>
          <p:cNvSpPr txBox="1"/>
          <p:nvPr/>
        </p:nvSpPr>
        <p:spPr>
          <a:xfrm>
            <a:off x="1910775" y="6500038"/>
            <a:ext cx="2159566" cy="284693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ko-KR" altLang="en-US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★타 지역 본사 가격 정책★</a:t>
            </a:r>
          </a:p>
        </p:txBody>
      </p:sp>
      <p:graphicFrame>
        <p:nvGraphicFramePr>
          <p:cNvPr id="15" name="표 14"/>
          <p:cNvGraphicFramePr>
            <a:graphicFrameLocks noGrp="1"/>
          </p:cNvGraphicFramePr>
          <p:nvPr/>
        </p:nvGraphicFramePr>
        <p:xfrm>
          <a:off x="5418137" y="2068583"/>
          <a:ext cx="4857786" cy="41409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19262"/>
                <a:gridCol w="1738325"/>
                <a:gridCol w="1500199"/>
              </a:tblGrid>
              <a:tr h="50006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aseline="0" dirty="0" smtClean="0">
                          <a:solidFill>
                            <a:schemeClr val="tx1"/>
                          </a:solidFill>
                        </a:rPr>
                        <a:t>구분</a:t>
                      </a:r>
                      <a:endParaRPr lang="ko-KR" altLang="en-US" sz="180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aseline="0" dirty="0" smtClean="0">
                          <a:solidFill>
                            <a:schemeClr val="tx1"/>
                          </a:solidFill>
                        </a:rPr>
                        <a:t>전략지역</a:t>
                      </a:r>
                      <a:endParaRPr lang="en-US" altLang="ko-KR" sz="180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</a:rPr>
                        <a:t>대전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</a:rPr>
                        <a:t>세종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</a:rPr>
                        <a:t>청주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</a:rPr>
                        <a:t>천안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</a:rPr>
                        <a:t>아산</a:t>
                      </a:r>
                      <a:endParaRPr lang="ko-KR" altLang="en-US" sz="100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aseline="0" dirty="0" smtClean="0">
                          <a:solidFill>
                            <a:schemeClr val="tx1"/>
                          </a:solidFill>
                        </a:rPr>
                        <a:t>전략 외 지역</a:t>
                      </a:r>
                      <a:endParaRPr lang="ko-KR" altLang="en-US" sz="180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724556">
                <a:tc>
                  <a:txBody>
                    <a:bodyPr/>
                    <a:lstStyle/>
                    <a:p>
                      <a:pPr lvl="0" algn="ctr" latinLnBrk="1">
                        <a:lnSpc>
                          <a:spcPct val="250000"/>
                        </a:lnSpc>
                      </a:pPr>
                      <a:r>
                        <a:rPr lang="en-US" altLang="ko-KR" sz="1400" baseline="0" dirty="0" smtClean="0">
                          <a:solidFill>
                            <a:schemeClr val="tx1"/>
                          </a:solidFill>
                        </a:rPr>
                        <a:t>300</a:t>
                      </a:r>
                      <a:r>
                        <a:rPr lang="ko-KR" altLang="en-US" sz="1400" baseline="0" dirty="0" smtClean="0">
                          <a:solidFill>
                            <a:schemeClr val="tx1"/>
                          </a:solidFill>
                        </a:rPr>
                        <a:t>세대 이하</a:t>
                      </a:r>
                      <a:endParaRPr lang="ko-KR" altLang="en-US" sz="1400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 latinLnBrk="1">
                        <a:lnSpc>
                          <a:spcPct val="250000"/>
                        </a:lnSpc>
                      </a:pPr>
                      <a:r>
                        <a:rPr lang="en-US" altLang="ko-KR" sz="1400" baseline="0" dirty="0" smtClean="0">
                          <a:solidFill>
                            <a:schemeClr val="tx1"/>
                          </a:solidFill>
                        </a:rPr>
                        <a:t>22</a:t>
                      </a:r>
                      <a:r>
                        <a:rPr lang="ko-KR" altLang="en-US" sz="1400" baseline="0" dirty="0" smtClean="0">
                          <a:solidFill>
                            <a:schemeClr val="tx1"/>
                          </a:solidFill>
                        </a:rPr>
                        <a:t>만</a:t>
                      </a:r>
                      <a:endParaRPr lang="ko-KR" altLang="en-US" sz="1400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pPr lvl="0" algn="ctr" latinLnBrk="1">
                        <a:lnSpc>
                          <a:spcPct val="250000"/>
                        </a:lnSpc>
                      </a:pPr>
                      <a:r>
                        <a:rPr lang="ko-KR" altLang="en-US" sz="1400" baseline="0" dirty="0" smtClean="0">
                          <a:solidFill>
                            <a:schemeClr val="tx1"/>
                          </a:solidFill>
                        </a:rPr>
                        <a:t>사장님 컨펌</a:t>
                      </a:r>
                      <a:endParaRPr lang="ko-KR" altLang="en-US" sz="1400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724556">
                <a:tc>
                  <a:txBody>
                    <a:bodyPr/>
                    <a:lstStyle/>
                    <a:p>
                      <a:pPr lvl="0" algn="ctr" latinLnBrk="1">
                        <a:lnSpc>
                          <a:spcPct val="250000"/>
                        </a:lnSpc>
                      </a:pPr>
                      <a:r>
                        <a:rPr lang="en-US" altLang="ko-KR" sz="1400" baseline="0" dirty="0" smtClean="0">
                          <a:solidFill>
                            <a:schemeClr val="tx1"/>
                          </a:solidFill>
                        </a:rPr>
                        <a:t>301~1000</a:t>
                      </a:r>
                      <a:r>
                        <a:rPr lang="ko-KR" altLang="en-US" sz="1400" baseline="0" dirty="0" smtClean="0">
                          <a:solidFill>
                            <a:schemeClr val="tx1"/>
                          </a:solidFill>
                        </a:rPr>
                        <a:t>세대</a:t>
                      </a:r>
                      <a:endParaRPr lang="ko-KR" altLang="en-US" sz="1400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 latinLnBrk="1">
                        <a:lnSpc>
                          <a:spcPct val="250000"/>
                        </a:lnSpc>
                      </a:pPr>
                      <a:r>
                        <a:rPr lang="en-US" altLang="ko-KR" sz="1400" baseline="0" dirty="0" smtClean="0">
                          <a:solidFill>
                            <a:schemeClr val="tx1"/>
                          </a:solidFill>
                        </a:rPr>
                        <a:t>33</a:t>
                      </a:r>
                      <a:r>
                        <a:rPr lang="ko-KR" altLang="en-US" sz="1400" baseline="0" dirty="0" smtClean="0">
                          <a:solidFill>
                            <a:schemeClr val="tx1"/>
                          </a:solidFill>
                        </a:rPr>
                        <a:t>만</a:t>
                      </a:r>
                      <a:endParaRPr lang="ko-KR" altLang="en-US" sz="1400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vl="0" algn="ctr" latinLnBrk="1">
                        <a:lnSpc>
                          <a:spcPct val="250000"/>
                        </a:lnSpc>
                      </a:pPr>
                      <a:endParaRPr lang="ko-KR" altLang="en-US" sz="1400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724556">
                <a:tc>
                  <a:txBody>
                    <a:bodyPr/>
                    <a:lstStyle/>
                    <a:p>
                      <a:pPr lvl="0" algn="ctr" latinLnBrk="1">
                        <a:lnSpc>
                          <a:spcPct val="250000"/>
                        </a:lnSpc>
                      </a:pPr>
                      <a:r>
                        <a:rPr lang="en-US" altLang="ko-KR" sz="1400" baseline="0" dirty="0" smtClean="0">
                          <a:solidFill>
                            <a:schemeClr val="tx1"/>
                          </a:solidFill>
                        </a:rPr>
                        <a:t>1001~2000</a:t>
                      </a:r>
                      <a:r>
                        <a:rPr lang="ko-KR" altLang="en-US" sz="1400" baseline="0" dirty="0" smtClean="0">
                          <a:solidFill>
                            <a:schemeClr val="tx1"/>
                          </a:solidFill>
                        </a:rPr>
                        <a:t>세대</a:t>
                      </a:r>
                      <a:endParaRPr lang="ko-KR" altLang="en-US" sz="1400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 latinLnBrk="1">
                        <a:lnSpc>
                          <a:spcPct val="250000"/>
                        </a:lnSpc>
                      </a:pPr>
                      <a:r>
                        <a:rPr lang="en-US" altLang="ko-KR" sz="1400" baseline="0" dirty="0" smtClean="0">
                          <a:solidFill>
                            <a:schemeClr val="tx1"/>
                          </a:solidFill>
                        </a:rPr>
                        <a:t>44</a:t>
                      </a:r>
                      <a:r>
                        <a:rPr lang="ko-KR" altLang="en-US" sz="1400" baseline="0" dirty="0" smtClean="0">
                          <a:solidFill>
                            <a:schemeClr val="tx1"/>
                          </a:solidFill>
                        </a:rPr>
                        <a:t>만</a:t>
                      </a:r>
                      <a:endParaRPr lang="ko-KR" altLang="en-US" sz="1400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vl="0" algn="ctr" latinLnBrk="1">
                        <a:lnSpc>
                          <a:spcPct val="250000"/>
                        </a:lnSpc>
                      </a:pPr>
                      <a:endParaRPr lang="ko-KR" altLang="en-US" sz="1400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724556">
                <a:tc>
                  <a:txBody>
                    <a:bodyPr/>
                    <a:lstStyle/>
                    <a:p>
                      <a:pPr lvl="0" algn="ctr" latinLnBrk="1">
                        <a:lnSpc>
                          <a:spcPct val="250000"/>
                        </a:lnSpc>
                      </a:pPr>
                      <a:r>
                        <a:rPr lang="en-US" altLang="ko-KR" sz="1400" baseline="0" dirty="0" smtClean="0">
                          <a:solidFill>
                            <a:schemeClr val="tx1"/>
                          </a:solidFill>
                        </a:rPr>
                        <a:t>2001~3000</a:t>
                      </a:r>
                      <a:r>
                        <a:rPr lang="ko-KR" altLang="en-US" sz="1400" baseline="0" dirty="0" smtClean="0">
                          <a:solidFill>
                            <a:schemeClr val="tx1"/>
                          </a:solidFill>
                        </a:rPr>
                        <a:t>세대</a:t>
                      </a:r>
                      <a:endParaRPr lang="ko-KR" altLang="en-US" sz="1400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 latinLnBrk="1">
                        <a:lnSpc>
                          <a:spcPct val="250000"/>
                        </a:lnSpc>
                      </a:pPr>
                      <a:r>
                        <a:rPr lang="en-US" altLang="ko-KR" sz="1400" baseline="0" dirty="0" smtClean="0">
                          <a:solidFill>
                            <a:schemeClr val="tx1"/>
                          </a:solidFill>
                        </a:rPr>
                        <a:t>55</a:t>
                      </a:r>
                      <a:r>
                        <a:rPr lang="ko-KR" altLang="en-US" sz="1400" baseline="0" dirty="0" smtClean="0">
                          <a:solidFill>
                            <a:schemeClr val="tx1"/>
                          </a:solidFill>
                        </a:rPr>
                        <a:t>만</a:t>
                      </a:r>
                      <a:endParaRPr lang="ko-KR" altLang="en-US" sz="1400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vl="0" algn="ctr" latinLnBrk="1">
                        <a:lnSpc>
                          <a:spcPct val="250000"/>
                        </a:lnSpc>
                      </a:pPr>
                      <a:endParaRPr lang="ko-KR" altLang="en-US" sz="1400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724556">
                <a:tc>
                  <a:txBody>
                    <a:bodyPr/>
                    <a:lstStyle/>
                    <a:p>
                      <a:pPr lvl="0" algn="ctr" latinLnBrk="1">
                        <a:lnSpc>
                          <a:spcPct val="250000"/>
                        </a:lnSpc>
                      </a:pPr>
                      <a:r>
                        <a:rPr lang="en-US" altLang="ko-KR" sz="1400" baseline="0" dirty="0" smtClean="0">
                          <a:solidFill>
                            <a:schemeClr val="tx1"/>
                          </a:solidFill>
                        </a:rPr>
                        <a:t>3001</a:t>
                      </a:r>
                      <a:r>
                        <a:rPr lang="ko-KR" altLang="en-US" sz="1400" baseline="0" dirty="0" smtClean="0">
                          <a:solidFill>
                            <a:schemeClr val="tx1"/>
                          </a:solidFill>
                        </a:rPr>
                        <a:t>세대</a:t>
                      </a:r>
                      <a:r>
                        <a:rPr lang="en-US" altLang="ko-KR" sz="1400" baseline="0" dirty="0" smtClean="0">
                          <a:solidFill>
                            <a:schemeClr val="tx1"/>
                          </a:solidFill>
                        </a:rPr>
                        <a:t>~</a:t>
                      </a:r>
                      <a:endParaRPr lang="ko-KR" altLang="en-US" sz="1400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 latinLnBrk="1">
                        <a:lnSpc>
                          <a:spcPct val="250000"/>
                        </a:lnSpc>
                      </a:pPr>
                      <a:r>
                        <a:rPr lang="en-US" altLang="ko-KR" sz="1400" baseline="0" dirty="0" smtClean="0">
                          <a:solidFill>
                            <a:schemeClr val="tx1"/>
                          </a:solidFill>
                        </a:rPr>
                        <a:t>77</a:t>
                      </a:r>
                      <a:r>
                        <a:rPr lang="ko-KR" altLang="en-US" sz="1400" baseline="0" dirty="0" smtClean="0">
                          <a:solidFill>
                            <a:schemeClr val="tx1"/>
                          </a:solidFill>
                        </a:rPr>
                        <a:t>만</a:t>
                      </a:r>
                      <a:endParaRPr lang="ko-KR" altLang="en-US" sz="1400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vl="0" algn="ctr" latinLnBrk="1">
                        <a:lnSpc>
                          <a:spcPct val="250000"/>
                        </a:lnSpc>
                      </a:pPr>
                      <a:endParaRPr lang="ko-KR" altLang="en-US" sz="1400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6759034" y="6495275"/>
            <a:ext cx="1999265" cy="284693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ko-KR" altLang="en-US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★충청 지역 가격 정책★</a:t>
            </a:r>
          </a:p>
        </p:txBody>
      </p:sp>
    </p:spTree>
    <p:extLst>
      <p:ext uri="{BB962C8B-B14F-4D97-AF65-F5344CB8AC3E}">
        <p14:creationId xmlns="" xmlns:p14="http://schemas.microsoft.com/office/powerpoint/2010/main" val="32880557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 descr="신청서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94" y="1834374"/>
            <a:ext cx="4429409" cy="3946521"/>
          </a:xfrm>
          <a:prstGeom prst="rect">
            <a:avLst/>
          </a:prstGeom>
          <a:ln w="19050">
            <a:solidFill>
              <a:srgbClr val="FF0000"/>
            </a:solidFill>
          </a:ln>
        </p:spPr>
      </p:pic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71" name="Group 282"/>
          <p:cNvGrpSpPr>
            <a:grpSpLocks/>
          </p:cNvGrpSpPr>
          <p:nvPr/>
        </p:nvGrpSpPr>
        <p:grpSpPr bwMode="auto">
          <a:xfrm>
            <a:off x="404813" y="1332359"/>
            <a:ext cx="1995488" cy="284163"/>
            <a:chOff x="255" y="3581"/>
            <a:chExt cx="1257" cy="179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366" y="3586"/>
              <a:ext cx="1146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상품 가입 절차 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(1/3)</a:t>
              </a:r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08" cy="0"/>
            </a:xfrm>
            <a:prstGeom prst="line">
              <a:avLst/>
            </a:prstGeom>
            <a:noFill/>
            <a:ln w="2540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3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3.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상품가입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19" name="Group 13"/>
          <p:cNvGrpSpPr>
            <a:grpSpLocks/>
          </p:cNvGrpSpPr>
          <p:nvPr/>
        </p:nvGrpSpPr>
        <p:grpSpPr bwMode="auto">
          <a:xfrm>
            <a:off x="1499309" y="6020811"/>
            <a:ext cx="2847259" cy="688778"/>
            <a:chOff x="341" y="2030"/>
            <a:chExt cx="3651" cy="222"/>
          </a:xfrm>
        </p:grpSpPr>
        <p:sp>
          <p:nvSpPr>
            <p:cNvPr id="20" name="AutoShape 435"/>
            <p:cNvSpPr>
              <a:spLocks noChangeArrowheads="1"/>
            </p:cNvSpPr>
            <p:nvPr/>
          </p:nvSpPr>
          <p:spPr bwMode="gray">
            <a:xfrm>
              <a:off x="341" y="2030"/>
              <a:ext cx="3651" cy="222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25400" algn="ctr">
              <a:solidFill>
                <a:srgbClr val="498DCB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algn="ctr" eaLnBrk="1" latinLnBrk="1" hangingPunct="1"/>
              <a:endParaRPr lang="ko-KR" altLang="en-US" sz="1800" dirty="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21" name="Rectangle 448"/>
            <p:cNvSpPr>
              <a:spLocks noChangeArrowheads="1"/>
            </p:cNvSpPr>
            <p:nvPr/>
          </p:nvSpPr>
          <p:spPr bwMode="gray">
            <a:xfrm>
              <a:off x="555" y="2087"/>
              <a:ext cx="3291" cy="1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>
              <a:lvl1pPr marL="95250" indent="-95250" defTabSz="995363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defTabSz="995363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defTabSz="995363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defTabSz="995363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defTabSz="995363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defTabSz="995363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defTabSz="995363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defTabSz="995363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defTabSz="995363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fontAlgn="ctr" hangingPunct="1">
                <a:spcBef>
                  <a:spcPct val="20000"/>
                </a:spcBef>
                <a:buClr>
                  <a:srgbClr val="4D4D4D"/>
                </a:buClr>
                <a:buFontTx/>
                <a:buChar char="•"/>
              </a:pPr>
              <a:r>
                <a:rPr lang="ko-KR" altLang="en-US" sz="1100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아실 어드민 로그인</a:t>
              </a:r>
              <a:r>
                <a:rPr lang="en-US" altLang="ko-KR" sz="1100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(asil.kr/adm)</a:t>
              </a:r>
            </a:p>
            <a:p>
              <a:pPr marL="0" indent="0" eaLnBrk="1" fontAlgn="ctr" hangingPunct="1">
                <a:spcBef>
                  <a:spcPct val="20000"/>
                </a:spcBef>
                <a:buClr>
                  <a:srgbClr val="4D4D4D"/>
                </a:buClr>
              </a:pPr>
              <a:endParaRPr lang="en-US" altLang="ko-KR" sz="11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endParaRPr>
            </a:p>
            <a:p>
              <a:pPr eaLnBrk="1" fontAlgn="ctr" hangingPunct="1">
                <a:spcBef>
                  <a:spcPct val="20000"/>
                </a:spcBef>
                <a:buClr>
                  <a:srgbClr val="4D4D4D"/>
                </a:buClr>
                <a:buFontTx/>
                <a:buChar char="•"/>
              </a:pPr>
              <a:r>
                <a:rPr lang="en-US" altLang="ko-KR" sz="1100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ID : dj1   ,   PW : dj1111</a:t>
              </a:r>
            </a:p>
          </p:txBody>
        </p:sp>
      </p:grpSp>
      <p:grpSp>
        <p:nvGrpSpPr>
          <p:cNvPr id="22" name="Group 86"/>
          <p:cNvGrpSpPr>
            <a:grpSpLocks/>
          </p:cNvGrpSpPr>
          <p:nvPr/>
        </p:nvGrpSpPr>
        <p:grpSpPr bwMode="auto">
          <a:xfrm rot="5400000">
            <a:off x="5425282" y="4033840"/>
            <a:ext cx="168275" cy="182563"/>
            <a:chOff x="2114" y="4558"/>
            <a:chExt cx="106" cy="115"/>
          </a:xfrm>
        </p:grpSpPr>
        <p:grpSp>
          <p:nvGrpSpPr>
            <p:cNvPr id="24" name="Group 87"/>
            <p:cNvGrpSpPr>
              <a:grpSpLocks/>
            </p:cNvGrpSpPr>
            <p:nvPr/>
          </p:nvGrpSpPr>
          <p:grpSpPr bwMode="auto">
            <a:xfrm>
              <a:off x="2114" y="4558"/>
              <a:ext cx="106" cy="58"/>
              <a:chOff x="4356" y="3584"/>
              <a:chExt cx="258" cy="140"/>
            </a:xfrm>
          </p:grpSpPr>
          <p:sp>
            <p:nvSpPr>
              <p:cNvPr id="30" name="AutoShape 88"/>
              <p:cNvSpPr>
                <a:spLocks noChangeArrowheads="1"/>
              </p:cNvSpPr>
              <p:nvPr/>
            </p:nvSpPr>
            <p:spPr bwMode="gray">
              <a:xfrm>
                <a:off x="4356" y="3584"/>
                <a:ext cx="258" cy="136"/>
              </a:xfrm>
              <a:prstGeom prst="triangle">
                <a:avLst>
                  <a:gd name="adj" fmla="val 50000"/>
                </a:avLst>
              </a:pr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1pPr>
                <a:lvl2pPr marL="742950" indent="-28575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2pPr>
                <a:lvl3pPr marL="11430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3pPr>
                <a:lvl4pPr marL="16002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4pPr>
                <a:lvl5pPr marL="20574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31" name="AutoShape 89"/>
              <p:cNvSpPr>
                <a:spLocks noChangeArrowheads="1"/>
              </p:cNvSpPr>
              <p:nvPr/>
            </p:nvSpPr>
            <p:spPr bwMode="gray">
              <a:xfrm>
                <a:off x="4425" y="3662"/>
                <a:ext cx="120" cy="62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1pPr>
                <a:lvl2pPr marL="742950" indent="-28575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2pPr>
                <a:lvl3pPr marL="11430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3pPr>
                <a:lvl4pPr marL="16002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4pPr>
                <a:lvl5pPr marL="20574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</p:grpSp>
        <p:grpSp>
          <p:nvGrpSpPr>
            <p:cNvPr id="27" name="Group 90"/>
            <p:cNvGrpSpPr>
              <a:grpSpLocks/>
            </p:cNvGrpSpPr>
            <p:nvPr/>
          </p:nvGrpSpPr>
          <p:grpSpPr bwMode="auto">
            <a:xfrm>
              <a:off x="2114" y="4615"/>
              <a:ext cx="106" cy="58"/>
              <a:chOff x="4356" y="3584"/>
              <a:chExt cx="258" cy="140"/>
            </a:xfrm>
          </p:grpSpPr>
          <p:sp>
            <p:nvSpPr>
              <p:cNvPr id="28" name="AutoShape 91"/>
              <p:cNvSpPr>
                <a:spLocks noChangeArrowheads="1"/>
              </p:cNvSpPr>
              <p:nvPr/>
            </p:nvSpPr>
            <p:spPr bwMode="gray">
              <a:xfrm>
                <a:off x="4356" y="3584"/>
                <a:ext cx="258" cy="136"/>
              </a:xfrm>
              <a:prstGeom prst="triangle">
                <a:avLst>
                  <a:gd name="adj" fmla="val 50000"/>
                </a:avLst>
              </a:pr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1pPr>
                <a:lvl2pPr marL="742950" indent="-28575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2pPr>
                <a:lvl3pPr marL="11430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3pPr>
                <a:lvl4pPr marL="16002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4pPr>
                <a:lvl5pPr marL="20574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29" name="AutoShape 92"/>
              <p:cNvSpPr>
                <a:spLocks noChangeArrowheads="1"/>
              </p:cNvSpPr>
              <p:nvPr/>
            </p:nvSpPr>
            <p:spPr bwMode="gray">
              <a:xfrm>
                <a:off x="4425" y="3662"/>
                <a:ext cx="120" cy="62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1pPr>
                <a:lvl2pPr marL="742950" indent="-28575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2pPr>
                <a:lvl3pPr marL="11430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3pPr>
                <a:lvl4pPr marL="16002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4pPr>
                <a:lvl5pPr marL="20574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</p:grpSp>
      </p:grpSp>
      <p:pic>
        <p:nvPicPr>
          <p:cNvPr id="32" name="그림 31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pic>
        <p:nvPicPr>
          <p:cNvPr id="25" name="그림 24" descr="아실어드민2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22940" y="1837519"/>
            <a:ext cx="4267230" cy="3934632"/>
          </a:xfrm>
          <a:prstGeom prst="rect">
            <a:avLst/>
          </a:prstGeom>
          <a:ln>
            <a:solidFill>
              <a:srgbClr val="FF0000"/>
            </a:solidFill>
          </a:ln>
        </p:spPr>
      </p:pic>
      <p:grpSp>
        <p:nvGrpSpPr>
          <p:cNvPr id="26" name="Group 13"/>
          <p:cNvGrpSpPr>
            <a:grpSpLocks/>
          </p:cNvGrpSpPr>
          <p:nvPr/>
        </p:nvGrpSpPr>
        <p:grpSpPr bwMode="auto">
          <a:xfrm>
            <a:off x="6428531" y="6020811"/>
            <a:ext cx="2847259" cy="688778"/>
            <a:chOff x="341" y="2030"/>
            <a:chExt cx="3651" cy="222"/>
          </a:xfrm>
        </p:grpSpPr>
        <p:sp>
          <p:nvSpPr>
            <p:cNvPr id="33" name="AutoShape 435"/>
            <p:cNvSpPr>
              <a:spLocks noChangeArrowheads="1"/>
            </p:cNvSpPr>
            <p:nvPr/>
          </p:nvSpPr>
          <p:spPr bwMode="gray">
            <a:xfrm>
              <a:off x="341" y="2030"/>
              <a:ext cx="3651" cy="222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25400" algn="ctr">
              <a:solidFill>
                <a:srgbClr val="498DCB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algn="ctr" eaLnBrk="1" latinLnBrk="1" hangingPunct="1"/>
              <a:endParaRPr lang="ko-KR" altLang="en-US" sz="1800" dirty="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34" name="Rectangle 448"/>
            <p:cNvSpPr>
              <a:spLocks noChangeArrowheads="1"/>
            </p:cNvSpPr>
            <p:nvPr/>
          </p:nvSpPr>
          <p:spPr bwMode="gray">
            <a:xfrm>
              <a:off x="609" y="2112"/>
              <a:ext cx="3291" cy="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>
              <a:lvl1pPr marL="95250" indent="-95250" defTabSz="995363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defTabSz="995363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defTabSz="995363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defTabSz="995363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defTabSz="995363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defTabSz="995363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defTabSz="995363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defTabSz="995363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defTabSz="995363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fontAlgn="ctr" hangingPunct="1">
                <a:spcBef>
                  <a:spcPct val="20000"/>
                </a:spcBef>
                <a:buClr>
                  <a:srgbClr val="4D4D4D"/>
                </a:buClr>
                <a:buFontTx/>
                <a:buChar char="•"/>
              </a:pPr>
              <a:r>
                <a:rPr lang="ko-KR" altLang="en-US" sz="1100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중개업소 기본 정보 입력</a:t>
              </a:r>
              <a:endParaRPr lang="en-US" altLang="ko-KR" sz="11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32880557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71" name="Group 282"/>
          <p:cNvGrpSpPr>
            <a:grpSpLocks/>
          </p:cNvGrpSpPr>
          <p:nvPr/>
        </p:nvGrpSpPr>
        <p:grpSpPr bwMode="auto">
          <a:xfrm>
            <a:off x="404813" y="1332359"/>
            <a:ext cx="1995488" cy="284163"/>
            <a:chOff x="255" y="3581"/>
            <a:chExt cx="1257" cy="179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366" y="3586"/>
              <a:ext cx="1146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상품 가입 절차 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(2/3)</a:t>
              </a:r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08" cy="0"/>
            </a:xfrm>
            <a:prstGeom prst="line">
              <a:avLst/>
            </a:prstGeom>
            <a:noFill/>
            <a:ln w="2540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3.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상품가입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0" name="사각형 설명선 69"/>
          <p:cNvSpPr/>
          <p:nvPr/>
        </p:nvSpPr>
        <p:spPr>
          <a:xfrm>
            <a:off x="6565520" y="2670959"/>
            <a:ext cx="3424650" cy="1895489"/>
          </a:xfrm>
          <a:prstGeom prst="wedgeRectCallout">
            <a:avLst>
              <a:gd name="adj1" fmla="val -61776"/>
              <a:gd name="adj2" fmla="val 27036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marL="260764" indent="-260764">
              <a:buAutoNum type="arabicPeriod"/>
            </a:pP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네이버단체 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ID 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기입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네이버 매물 연동하기 위해 입력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)</a:t>
            </a:r>
          </a:p>
          <a:p>
            <a:pPr marL="260764" indent="-260764">
              <a:buAutoNum type="arabicPeriod"/>
            </a:pP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결제금액을 입력</a:t>
            </a: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계약기간을 가입당일부터 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년으로 지정</a:t>
            </a: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가입 단지를 선택</a:t>
            </a: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결제 방법 체크</a:t>
            </a: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가입단지가 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3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개 이상일 경우 추가단지 입력</a:t>
            </a: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저장하기 클릭</a:t>
            </a: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21" name="그림 20" descr="톡방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668" y="1994681"/>
            <a:ext cx="5214974" cy="4714908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31" name="그림 30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28" name="타원 27"/>
          <p:cNvSpPr/>
          <p:nvPr/>
        </p:nvSpPr>
        <p:spPr>
          <a:xfrm>
            <a:off x="503618" y="2294720"/>
            <a:ext cx="242475" cy="204789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6" name="타원 35"/>
          <p:cNvSpPr/>
          <p:nvPr/>
        </p:nvSpPr>
        <p:spPr>
          <a:xfrm>
            <a:off x="498854" y="2575710"/>
            <a:ext cx="242475" cy="204789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7" name="타원 36"/>
          <p:cNvSpPr/>
          <p:nvPr/>
        </p:nvSpPr>
        <p:spPr>
          <a:xfrm>
            <a:off x="489330" y="3566317"/>
            <a:ext cx="242475" cy="204789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8" name="타원 37"/>
          <p:cNvSpPr/>
          <p:nvPr/>
        </p:nvSpPr>
        <p:spPr>
          <a:xfrm>
            <a:off x="494093" y="5137953"/>
            <a:ext cx="242475" cy="204789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5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9" name="타원 38"/>
          <p:cNvSpPr/>
          <p:nvPr/>
        </p:nvSpPr>
        <p:spPr>
          <a:xfrm>
            <a:off x="488916" y="5790420"/>
            <a:ext cx="242475" cy="204789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6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0" name="타원 39"/>
          <p:cNvSpPr/>
          <p:nvPr/>
        </p:nvSpPr>
        <p:spPr>
          <a:xfrm>
            <a:off x="498441" y="3032913"/>
            <a:ext cx="242475" cy="204789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1" name="타원 40"/>
          <p:cNvSpPr/>
          <p:nvPr/>
        </p:nvSpPr>
        <p:spPr>
          <a:xfrm>
            <a:off x="2861072" y="6442887"/>
            <a:ext cx="242475" cy="204789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7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4976436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그림 29" descr="신청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0785" y="1923243"/>
            <a:ext cx="2726803" cy="4929222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332359"/>
            <a:ext cx="1995488" cy="284163"/>
            <a:chOff x="255" y="3581"/>
            <a:chExt cx="1257" cy="179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366" y="3586"/>
              <a:ext cx="1146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상품 가입 절차 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(3/3)</a:t>
              </a:r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08" cy="0"/>
            </a:xfrm>
            <a:prstGeom prst="line">
              <a:avLst/>
            </a:prstGeom>
            <a:noFill/>
            <a:ln w="2540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3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3.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상품가입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0" name="사각형 설명선 69"/>
          <p:cNvSpPr/>
          <p:nvPr/>
        </p:nvSpPr>
        <p:spPr>
          <a:xfrm>
            <a:off x="6418270" y="2851937"/>
            <a:ext cx="3424650" cy="1285884"/>
          </a:xfrm>
          <a:prstGeom prst="wedgeRectCallout">
            <a:avLst>
              <a:gd name="adj1" fmla="val -65669"/>
              <a:gd name="adj2" fmla="val 38481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marL="260764" indent="-260764">
              <a:buAutoNum type="arabicPeriod"/>
            </a:pP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아실 어드민 등록 후 카톡방에 요청</a:t>
            </a: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신용카드 결제 시 페이엣 영수증을 첨부한다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  <a:b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페이엣 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ID : aptdj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 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  PW : aptdj)</a:t>
            </a:r>
          </a:p>
          <a:p>
            <a:pPr marL="260764" indent="-260764">
              <a:buAutoNum type="arabicPeriod"/>
            </a:pP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계좌이체 시 사업자 등록증을 첨부한다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  <a:b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국민은행 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410701-04-184962 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㈜아실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세금계산서 발행 관련 필수 사항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)</a:t>
            </a:r>
          </a:p>
        </p:txBody>
      </p:sp>
      <p:pic>
        <p:nvPicPr>
          <p:cNvPr id="21" name="그림 20" descr="톡방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73310" y="1923243"/>
            <a:ext cx="3108605" cy="4934639"/>
          </a:xfrm>
          <a:prstGeom prst="rect">
            <a:avLst/>
          </a:prstGeom>
          <a:ln>
            <a:solidFill>
              <a:srgbClr val="002060"/>
            </a:solidFill>
          </a:ln>
        </p:spPr>
      </p:pic>
      <p:grpSp>
        <p:nvGrpSpPr>
          <p:cNvPr id="3" name="Group 86"/>
          <p:cNvGrpSpPr>
            <a:grpSpLocks/>
          </p:cNvGrpSpPr>
          <p:nvPr/>
        </p:nvGrpSpPr>
        <p:grpSpPr bwMode="auto">
          <a:xfrm rot="5400000">
            <a:off x="5671347" y="4914906"/>
            <a:ext cx="168275" cy="182563"/>
            <a:chOff x="2114" y="4558"/>
            <a:chExt cx="106" cy="115"/>
          </a:xfrm>
        </p:grpSpPr>
        <p:grpSp>
          <p:nvGrpSpPr>
            <p:cNvPr id="4" name="Group 87"/>
            <p:cNvGrpSpPr>
              <a:grpSpLocks/>
            </p:cNvGrpSpPr>
            <p:nvPr/>
          </p:nvGrpSpPr>
          <p:grpSpPr bwMode="auto">
            <a:xfrm>
              <a:off x="2114" y="4558"/>
              <a:ext cx="106" cy="58"/>
              <a:chOff x="4356" y="3584"/>
              <a:chExt cx="258" cy="140"/>
            </a:xfrm>
          </p:grpSpPr>
          <p:sp>
            <p:nvSpPr>
              <p:cNvPr id="27" name="AutoShape 88"/>
              <p:cNvSpPr>
                <a:spLocks noChangeArrowheads="1"/>
              </p:cNvSpPr>
              <p:nvPr/>
            </p:nvSpPr>
            <p:spPr bwMode="gray">
              <a:xfrm>
                <a:off x="4356" y="3584"/>
                <a:ext cx="258" cy="136"/>
              </a:xfrm>
              <a:prstGeom prst="triangle">
                <a:avLst>
                  <a:gd name="adj" fmla="val 50000"/>
                </a:avLst>
              </a:pr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1pPr>
                <a:lvl2pPr marL="742950" indent="-28575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2pPr>
                <a:lvl3pPr marL="11430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3pPr>
                <a:lvl4pPr marL="16002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4pPr>
                <a:lvl5pPr marL="20574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29" name="AutoShape 89"/>
              <p:cNvSpPr>
                <a:spLocks noChangeArrowheads="1"/>
              </p:cNvSpPr>
              <p:nvPr/>
            </p:nvSpPr>
            <p:spPr bwMode="gray">
              <a:xfrm>
                <a:off x="4425" y="3662"/>
                <a:ext cx="120" cy="62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1pPr>
                <a:lvl2pPr marL="742950" indent="-28575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2pPr>
                <a:lvl3pPr marL="11430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3pPr>
                <a:lvl4pPr marL="16002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4pPr>
                <a:lvl5pPr marL="20574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</p:grpSp>
        <p:grpSp>
          <p:nvGrpSpPr>
            <p:cNvPr id="5" name="Group 90"/>
            <p:cNvGrpSpPr>
              <a:grpSpLocks/>
            </p:cNvGrpSpPr>
            <p:nvPr/>
          </p:nvGrpSpPr>
          <p:grpSpPr bwMode="auto">
            <a:xfrm>
              <a:off x="2114" y="4615"/>
              <a:ext cx="106" cy="58"/>
              <a:chOff x="4356" y="3584"/>
              <a:chExt cx="258" cy="140"/>
            </a:xfrm>
          </p:grpSpPr>
          <p:sp>
            <p:nvSpPr>
              <p:cNvPr id="25" name="AutoShape 91"/>
              <p:cNvSpPr>
                <a:spLocks noChangeArrowheads="1"/>
              </p:cNvSpPr>
              <p:nvPr/>
            </p:nvSpPr>
            <p:spPr bwMode="gray">
              <a:xfrm>
                <a:off x="4356" y="3584"/>
                <a:ext cx="258" cy="136"/>
              </a:xfrm>
              <a:prstGeom prst="triangle">
                <a:avLst>
                  <a:gd name="adj" fmla="val 50000"/>
                </a:avLst>
              </a:pr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1pPr>
                <a:lvl2pPr marL="742950" indent="-28575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2pPr>
                <a:lvl3pPr marL="11430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3pPr>
                <a:lvl4pPr marL="16002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4pPr>
                <a:lvl5pPr marL="20574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26" name="AutoShape 92"/>
              <p:cNvSpPr>
                <a:spLocks noChangeArrowheads="1"/>
              </p:cNvSpPr>
              <p:nvPr/>
            </p:nvSpPr>
            <p:spPr bwMode="gray">
              <a:xfrm>
                <a:off x="4425" y="3662"/>
                <a:ext cx="120" cy="62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1pPr>
                <a:lvl2pPr marL="742950" indent="-28575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2pPr>
                <a:lvl3pPr marL="11430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3pPr>
                <a:lvl4pPr marL="16002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4pPr>
                <a:lvl5pPr marL="20574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</p:grpSp>
      </p:grpSp>
      <p:pic>
        <p:nvPicPr>
          <p:cNvPr id="31" name="그림 30" descr="홍희마케팅_로고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22" name="직사각형 21"/>
          <p:cNvSpPr/>
          <p:nvPr/>
        </p:nvSpPr>
        <p:spPr>
          <a:xfrm>
            <a:off x="1665262" y="4971263"/>
            <a:ext cx="3116288" cy="666756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4976436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71" name="Group 282"/>
          <p:cNvGrpSpPr>
            <a:grpSpLocks/>
          </p:cNvGrpSpPr>
          <p:nvPr/>
        </p:nvGrpSpPr>
        <p:grpSpPr bwMode="auto">
          <a:xfrm>
            <a:off x="404812" y="1332359"/>
            <a:ext cx="2655871" cy="284163"/>
            <a:chOff x="255" y="3581"/>
            <a:chExt cx="1257" cy="179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366" y="3586"/>
              <a:ext cx="1146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광고 사용 방법 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(</a:t>
              </a:r>
              <a:r>
                <a:rPr lang="ko-KR" altLang="en-US" sz="1200" dirty="0" smtClean="0">
                  <a:solidFill>
                    <a:srgbClr val="000000"/>
                  </a:solidFill>
                </a:rPr>
                <a:t>관리자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)</a:t>
              </a:r>
              <a:r>
                <a:rPr lang="ko-KR" altLang="en-US" sz="1200" dirty="0" smtClean="0">
                  <a:solidFill>
                    <a:srgbClr val="000000"/>
                  </a:solidFill>
                </a:rPr>
                <a:t> </a:t>
              </a:r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08" cy="0"/>
            </a:xfrm>
            <a:prstGeom prst="line">
              <a:avLst/>
            </a:prstGeom>
            <a:noFill/>
            <a:ln w="2540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사용방법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20" name="그림 19" descr="회선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733" y="1923243"/>
            <a:ext cx="4154215" cy="4000528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22" name="그림 21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grpSp>
        <p:nvGrpSpPr>
          <p:cNvPr id="12" name="Group 13"/>
          <p:cNvGrpSpPr>
            <a:grpSpLocks/>
          </p:cNvGrpSpPr>
          <p:nvPr/>
        </p:nvGrpSpPr>
        <p:grpSpPr bwMode="auto">
          <a:xfrm>
            <a:off x="1560486" y="6092244"/>
            <a:ext cx="2847259" cy="864165"/>
            <a:chOff x="341" y="2030"/>
            <a:chExt cx="3651" cy="222"/>
          </a:xfrm>
        </p:grpSpPr>
        <p:sp>
          <p:nvSpPr>
            <p:cNvPr id="13" name="AutoShape 435"/>
            <p:cNvSpPr>
              <a:spLocks noChangeArrowheads="1"/>
            </p:cNvSpPr>
            <p:nvPr/>
          </p:nvSpPr>
          <p:spPr bwMode="gray">
            <a:xfrm>
              <a:off x="341" y="2030"/>
              <a:ext cx="3651" cy="222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25400" algn="ctr">
              <a:solidFill>
                <a:srgbClr val="498DCB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algn="ctr" eaLnBrk="1" latinLnBrk="1" hangingPunct="1"/>
              <a:endParaRPr lang="ko-KR" altLang="en-US" sz="1800" dirty="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4" name="Rectangle 448"/>
            <p:cNvSpPr>
              <a:spLocks noChangeArrowheads="1"/>
            </p:cNvSpPr>
            <p:nvPr/>
          </p:nvSpPr>
          <p:spPr bwMode="gray">
            <a:xfrm>
              <a:off x="555" y="2055"/>
              <a:ext cx="3291" cy="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>
              <a:lvl1pPr marL="95250" indent="-95250" defTabSz="995363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defTabSz="995363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defTabSz="995363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defTabSz="995363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defTabSz="995363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defTabSz="995363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defTabSz="995363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defTabSz="995363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defTabSz="995363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fontAlgn="ctr" hangingPunct="1">
                <a:spcBef>
                  <a:spcPct val="20000"/>
                </a:spcBef>
                <a:buClr>
                  <a:srgbClr val="4D4D4D"/>
                </a:buClr>
                <a:buFontTx/>
                <a:buChar char="•"/>
              </a:pPr>
              <a:r>
                <a:rPr lang="ko-KR" altLang="en-US" sz="1100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중개업소 전화번호로 관리자 로그인</a:t>
              </a:r>
              <a:r>
                <a:rPr lang="en-US" altLang="ko-KR" sz="1100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/>
              </a:r>
              <a:br>
                <a:rPr lang="en-US" altLang="ko-KR" sz="1100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</a:br>
              <a:r>
                <a:rPr lang="en-US" altLang="ko-KR" sz="1100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(ex : 044-998-2244.aptpr.kr)</a:t>
              </a:r>
            </a:p>
            <a:p>
              <a:pPr eaLnBrk="1" fontAlgn="ctr" hangingPunct="1">
                <a:spcBef>
                  <a:spcPct val="20000"/>
                </a:spcBef>
                <a:buClr>
                  <a:srgbClr val="4D4D4D"/>
                </a:buClr>
                <a:buFontTx/>
                <a:buChar char="•"/>
              </a:pPr>
              <a:r>
                <a:rPr lang="ko-KR" altLang="en-US" sz="1100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비밀번호는 전화번호 뒤 네자리</a:t>
              </a:r>
              <a:endParaRPr lang="en-US" altLang="ko-KR" sz="11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5" name="그림 14" descr="회선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07327" y="1923243"/>
            <a:ext cx="4725719" cy="4000527"/>
          </a:xfrm>
          <a:prstGeom prst="rect">
            <a:avLst/>
          </a:prstGeom>
          <a:ln>
            <a:solidFill>
              <a:srgbClr val="002060"/>
            </a:solidFill>
          </a:ln>
        </p:spPr>
      </p:pic>
      <p:grpSp>
        <p:nvGrpSpPr>
          <p:cNvPr id="16" name="Group 13"/>
          <p:cNvGrpSpPr>
            <a:grpSpLocks/>
          </p:cNvGrpSpPr>
          <p:nvPr/>
        </p:nvGrpSpPr>
        <p:grpSpPr bwMode="auto">
          <a:xfrm>
            <a:off x="6061081" y="6007354"/>
            <a:ext cx="3500462" cy="1031205"/>
            <a:chOff x="341" y="2030"/>
            <a:chExt cx="3651" cy="222"/>
          </a:xfrm>
        </p:grpSpPr>
        <p:sp>
          <p:nvSpPr>
            <p:cNvPr id="17" name="AutoShape 435"/>
            <p:cNvSpPr>
              <a:spLocks noChangeArrowheads="1"/>
            </p:cNvSpPr>
            <p:nvPr/>
          </p:nvSpPr>
          <p:spPr bwMode="gray">
            <a:xfrm>
              <a:off x="341" y="2030"/>
              <a:ext cx="3651" cy="222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25400" algn="ctr">
              <a:solidFill>
                <a:srgbClr val="498DCB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algn="ctr" eaLnBrk="1" latinLnBrk="1" hangingPunct="1"/>
              <a:endParaRPr lang="ko-KR" altLang="en-US" sz="1800" dirty="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8" name="Rectangle 448"/>
            <p:cNvSpPr>
              <a:spLocks noChangeArrowheads="1"/>
            </p:cNvSpPr>
            <p:nvPr/>
          </p:nvSpPr>
          <p:spPr bwMode="gray">
            <a:xfrm>
              <a:off x="555" y="2045"/>
              <a:ext cx="3291" cy="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>
              <a:lvl1pPr marL="95250" indent="-95250" defTabSz="995363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defTabSz="995363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defTabSz="995363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defTabSz="995363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defTabSz="995363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defTabSz="995363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defTabSz="995363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defTabSz="995363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defTabSz="995363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fontAlgn="ctr" hangingPunct="1">
                <a:spcBef>
                  <a:spcPct val="20000"/>
                </a:spcBef>
                <a:buClr>
                  <a:srgbClr val="4D4D4D"/>
                </a:buClr>
                <a:buFontTx/>
                <a:buChar char="•"/>
              </a:pPr>
              <a:r>
                <a:rPr lang="ko-KR" altLang="en-US" sz="1100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계약내용 확인 및 계약서 출력 가능</a:t>
              </a:r>
              <a:endParaRPr lang="en-US" altLang="ko-KR" sz="11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endParaRPr>
            </a:p>
            <a:p>
              <a:pPr eaLnBrk="1" fontAlgn="ctr" hangingPunct="1">
                <a:spcBef>
                  <a:spcPct val="20000"/>
                </a:spcBef>
                <a:buClr>
                  <a:srgbClr val="4D4D4D"/>
                </a:buClr>
                <a:buFontTx/>
                <a:buChar char="•"/>
              </a:pPr>
              <a:r>
                <a:rPr lang="ko-KR" altLang="en-US" sz="1100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아실에 직접 매물등록 가능</a:t>
              </a:r>
              <a:endParaRPr lang="en-US" altLang="ko-KR" sz="11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endParaRPr>
            </a:p>
            <a:p>
              <a:pPr eaLnBrk="1" fontAlgn="ctr" hangingPunct="1">
                <a:spcBef>
                  <a:spcPct val="20000"/>
                </a:spcBef>
                <a:buClr>
                  <a:srgbClr val="4D4D4D"/>
                </a:buClr>
                <a:buFontTx/>
                <a:buChar char="•"/>
              </a:pPr>
              <a:r>
                <a:rPr lang="ko-KR" altLang="en-US" sz="1100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네이버매물 중 추천매물 선택 가능</a:t>
              </a:r>
              <a:endParaRPr lang="en-US" altLang="ko-KR" sz="11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endParaRPr>
            </a:p>
            <a:p>
              <a:pPr eaLnBrk="1" fontAlgn="ctr" hangingPunct="1">
                <a:spcBef>
                  <a:spcPct val="20000"/>
                </a:spcBef>
                <a:buClr>
                  <a:srgbClr val="4D4D4D"/>
                </a:buClr>
                <a:buFontTx/>
                <a:buChar char="•"/>
              </a:pPr>
              <a:r>
                <a:rPr lang="ko-KR" altLang="en-US" sz="1100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실거래 정보 확인 및 빅데이터 열람가능 </a:t>
              </a:r>
              <a:endParaRPr lang="en-US" altLang="ko-KR" sz="11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304976436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332359"/>
            <a:ext cx="2155806" cy="284163"/>
            <a:chOff x="255" y="3581"/>
            <a:chExt cx="1358" cy="179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366" y="3586"/>
              <a:ext cx="1247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아실 판매 정책</a:t>
              </a:r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5.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주의사항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489048" y="2352433"/>
            <a:ext cx="8215370" cy="3600986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r>
              <a:rPr lang="en-US" altLang="ko-KR" sz="1200" dirty="0" smtClean="0"/>
              <a:t>1. </a:t>
            </a:r>
            <a:r>
              <a:rPr lang="ko-KR" altLang="en-US" sz="1200" dirty="0" smtClean="0"/>
              <a:t>기본 </a:t>
            </a:r>
            <a:r>
              <a:rPr lang="en-US" altLang="ko-KR" sz="1200" dirty="0" smtClean="0"/>
              <a:t>12</a:t>
            </a:r>
            <a:r>
              <a:rPr lang="ko-KR" altLang="en-US" sz="1200" dirty="0" smtClean="0"/>
              <a:t>개월 계약으로 진행한다</a:t>
            </a:r>
            <a:r>
              <a:rPr lang="en-US" altLang="ko-KR" sz="1200" dirty="0" smtClean="0"/>
              <a:t>.</a:t>
            </a:r>
          </a:p>
          <a:p>
            <a:endParaRPr lang="en-US" altLang="ko-KR" sz="1200" dirty="0" smtClean="0"/>
          </a:p>
          <a:p>
            <a:r>
              <a:rPr lang="en-US" altLang="ko-KR" sz="1200" dirty="0" smtClean="0"/>
              <a:t>2. </a:t>
            </a:r>
            <a:r>
              <a:rPr lang="ko-KR" altLang="en-US" sz="1200" dirty="0" smtClean="0"/>
              <a:t>아파트 단지 별 프리미엄 업소는 </a:t>
            </a:r>
            <a:r>
              <a:rPr lang="en-US" altLang="ko-KR" sz="1200" dirty="0" smtClean="0"/>
              <a:t>2</a:t>
            </a:r>
            <a:r>
              <a:rPr lang="ko-KR" altLang="en-US" sz="1200" dirty="0" smtClean="0"/>
              <a:t>개까지 등록 가능하다</a:t>
            </a:r>
            <a:r>
              <a:rPr lang="en-US" altLang="ko-KR" sz="1200" dirty="0" smtClean="0"/>
              <a:t>.</a:t>
            </a:r>
          </a:p>
          <a:p>
            <a:endParaRPr lang="en-US" altLang="ko-KR" sz="1200" dirty="0" smtClean="0"/>
          </a:p>
          <a:p>
            <a:r>
              <a:rPr lang="en-US" altLang="ko-KR" sz="1200" dirty="0" smtClean="0"/>
              <a:t>3. </a:t>
            </a:r>
            <a:r>
              <a:rPr lang="ko-KR" altLang="en-US" sz="1200" dirty="0" smtClean="0"/>
              <a:t>계약 단지는 동일 세대수 기준으로 계약 기간 내에 다른 단지로 변경 가능하다</a:t>
            </a:r>
            <a:r>
              <a:rPr lang="en-US" altLang="ko-KR" sz="1200" dirty="0" smtClean="0"/>
              <a:t>.</a:t>
            </a:r>
          </a:p>
          <a:p>
            <a:endParaRPr lang="en-US" altLang="ko-KR" sz="1200" dirty="0" smtClean="0"/>
          </a:p>
          <a:p>
            <a:r>
              <a:rPr lang="en-US" altLang="ko-KR" sz="1200" dirty="0" smtClean="0"/>
              <a:t>4. </a:t>
            </a:r>
            <a:r>
              <a:rPr lang="ko-KR" altLang="en-US" sz="1200" dirty="0" smtClean="0"/>
              <a:t>짝수 단지 가입 시 </a:t>
            </a:r>
            <a:r>
              <a:rPr lang="en-US" altLang="ko-KR" sz="1200" dirty="0" smtClean="0"/>
              <a:t>11</a:t>
            </a:r>
            <a:r>
              <a:rPr lang="ko-KR" altLang="en-US" sz="1200" dirty="0" smtClean="0"/>
              <a:t>만원씩 할인 가능 하다</a:t>
            </a:r>
            <a:r>
              <a:rPr lang="en-US" altLang="ko-KR" sz="1200" dirty="0" smtClean="0"/>
              <a:t>.(EX-2</a:t>
            </a:r>
            <a:r>
              <a:rPr lang="ko-KR" altLang="en-US" sz="1200" dirty="0" smtClean="0"/>
              <a:t>단지</a:t>
            </a:r>
            <a:r>
              <a:rPr lang="en-US" altLang="ko-KR" sz="1200" dirty="0" smtClean="0"/>
              <a:t>:-11</a:t>
            </a:r>
            <a:r>
              <a:rPr lang="ko-KR" altLang="en-US" sz="1200" dirty="0" smtClean="0"/>
              <a:t>만원</a:t>
            </a:r>
            <a:r>
              <a:rPr lang="en-US" altLang="ko-KR" sz="1200" dirty="0" smtClean="0"/>
              <a:t>,4</a:t>
            </a:r>
            <a:r>
              <a:rPr lang="ko-KR" altLang="en-US" sz="1200" dirty="0" smtClean="0"/>
              <a:t>단지</a:t>
            </a:r>
            <a:r>
              <a:rPr lang="en-US" altLang="ko-KR" sz="1200" dirty="0" smtClean="0"/>
              <a:t>:-11</a:t>
            </a:r>
            <a:r>
              <a:rPr lang="ko-KR" altLang="en-US" sz="1200" dirty="0" smtClean="0"/>
              <a:t>만원</a:t>
            </a:r>
            <a:r>
              <a:rPr lang="en-US" altLang="ko-KR" sz="1200" dirty="0" smtClean="0"/>
              <a:t>,6</a:t>
            </a:r>
            <a:r>
              <a:rPr lang="ko-KR" altLang="en-US" sz="1200" dirty="0" smtClean="0"/>
              <a:t>단지</a:t>
            </a:r>
            <a:r>
              <a:rPr lang="en-US" altLang="ko-KR" sz="1200" dirty="0" smtClean="0"/>
              <a:t>-11</a:t>
            </a:r>
            <a:r>
              <a:rPr lang="ko-KR" altLang="en-US" sz="1200" dirty="0" smtClean="0"/>
              <a:t>만원</a:t>
            </a:r>
            <a:r>
              <a:rPr lang="en-US" altLang="ko-KR" sz="1200" dirty="0" smtClean="0"/>
              <a:t>…)</a:t>
            </a:r>
            <a:r>
              <a:rPr lang="ko-KR" altLang="en-US" sz="1200" dirty="0" smtClean="0"/>
              <a:t> </a:t>
            </a:r>
            <a:endParaRPr lang="en-US" altLang="ko-KR" sz="1200" dirty="0" smtClean="0"/>
          </a:p>
          <a:p>
            <a:endParaRPr lang="en-US" altLang="ko-KR" sz="1200" dirty="0" smtClean="0"/>
          </a:p>
          <a:p>
            <a:r>
              <a:rPr lang="en-US" altLang="ko-KR" sz="1200" dirty="0" smtClean="0"/>
              <a:t> - </a:t>
            </a:r>
            <a:r>
              <a:rPr lang="ko-KR" altLang="en-US" sz="1200" dirty="0" smtClean="0">
                <a:solidFill>
                  <a:srgbClr val="FF0000"/>
                </a:solidFill>
              </a:rPr>
              <a:t>분양권 단지는 할인에 포함되지 않는다</a:t>
            </a:r>
            <a:r>
              <a:rPr lang="en-US" altLang="ko-KR" sz="1200" dirty="0" smtClean="0">
                <a:solidFill>
                  <a:srgbClr val="FF0000"/>
                </a:solidFill>
              </a:rPr>
              <a:t>.</a:t>
            </a:r>
          </a:p>
          <a:p>
            <a:endParaRPr lang="en-US" altLang="ko-KR" sz="1200" dirty="0" smtClean="0"/>
          </a:p>
          <a:p>
            <a:r>
              <a:rPr lang="en-US" altLang="ko-KR" sz="1200" dirty="0" smtClean="0"/>
              <a:t>5. </a:t>
            </a:r>
            <a:r>
              <a:rPr lang="ko-KR" altLang="en-US" sz="1200" dirty="0" smtClean="0"/>
              <a:t>상품환불 시 환불정책에 의거 위약금 적용 및 잔여기간에 따라 정산한다</a:t>
            </a:r>
            <a:r>
              <a:rPr lang="en-US" altLang="ko-KR" sz="1200" dirty="0" smtClean="0"/>
              <a:t>.</a:t>
            </a:r>
          </a:p>
          <a:p>
            <a:endParaRPr lang="en-US" altLang="ko-KR" sz="1200" dirty="0" smtClean="0"/>
          </a:p>
          <a:p>
            <a:r>
              <a:rPr lang="en-US" altLang="ko-KR" sz="1200" dirty="0" smtClean="0"/>
              <a:t>6. 2</a:t>
            </a:r>
            <a:r>
              <a:rPr lang="ko-KR" altLang="en-US" sz="1200" dirty="0" smtClean="0"/>
              <a:t>개 업소 등록 마감된 단지는 예약을 받고 예약 리스트에 기입하여 정리한다</a:t>
            </a:r>
            <a:r>
              <a:rPr lang="en-US" altLang="ko-KR" sz="1200" dirty="0" smtClean="0"/>
              <a:t>.</a:t>
            </a:r>
            <a:endParaRPr lang="ko-KR" altLang="en-US" sz="1200" dirty="0" smtClean="0"/>
          </a:p>
          <a:p>
            <a:endParaRPr lang="ko-KR" altLang="en-US" sz="1200" dirty="0" smtClean="0"/>
          </a:p>
          <a:p>
            <a:r>
              <a:rPr lang="ko-KR" altLang="en-US" sz="1200" dirty="0" smtClean="0"/>
              <a:t> </a:t>
            </a:r>
            <a:r>
              <a:rPr lang="en-US" altLang="ko-KR" sz="1200" dirty="0" smtClean="0"/>
              <a:t>- </a:t>
            </a:r>
            <a:r>
              <a:rPr lang="ko-KR" altLang="en-US" sz="1200" dirty="0" smtClean="0"/>
              <a:t>예약업소가 여러개일때 리스트 우선순위로 가입 진행한다</a:t>
            </a:r>
            <a:r>
              <a:rPr lang="en-US" altLang="ko-KR" sz="1200" dirty="0" smtClean="0"/>
              <a:t>.</a:t>
            </a:r>
            <a:endParaRPr lang="ko-KR" altLang="en-US" sz="1200" dirty="0" smtClean="0"/>
          </a:p>
          <a:p>
            <a:endParaRPr lang="ko-KR" altLang="en-US" sz="1200" dirty="0" smtClean="0"/>
          </a:p>
          <a:p>
            <a:r>
              <a:rPr lang="en-US" altLang="ko-KR" sz="1200" dirty="0" smtClean="0"/>
              <a:t>7. </a:t>
            </a:r>
            <a:r>
              <a:rPr lang="ko-KR" altLang="en-US" sz="1200" dirty="0" smtClean="0"/>
              <a:t>전략지역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대전</a:t>
            </a:r>
            <a:r>
              <a:rPr lang="en-US" altLang="ko-KR" sz="1200" dirty="0" smtClean="0"/>
              <a:t>,</a:t>
            </a:r>
            <a:r>
              <a:rPr lang="ko-KR" altLang="en-US" sz="1200" dirty="0" smtClean="0"/>
              <a:t>청주</a:t>
            </a:r>
            <a:r>
              <a:rPr lang="en-US" altLang="ko-KR" sz="1200" dirty="0" smtClean="0"/>
              <a:t>,</a:t>
            </a:r>
            <a:r>
              <a:rPr lang="ko-KR" altLang="en-US" sz="1200" dirty="0" smtClean="0"/>
              <a:t>세종</a:t>
            </a:r>
            <a:r>
              <a:rPr lang="en-US" altLang="ko-KR" sz="1200" dirty="0" smtClean="0"/>
              <a:t>,</a:t>
            </a:r>
            <a:r>
              <a:rPr lang="ko-KR" altLang="en-US" sz="1200" dirty="0" smtClean="0"/>
              <a:t>천안</a:t>
            </a:r>
            <a:r>
              <a:rPr lang="en-US" altLang="ko-KR" sz="1200" dirty="0" smtClean="0"/>
              <a:t>,</a:t>
            </a:r>
            <a:r>
              <a:rPr lang="ko-KR" altLang="en-US" sz="1200" dirty="0" smtClean="0"/>
              <a:t>아산</a:t>
            </a:r>
            <a:r>
              <a:rPr lang="en-US" altLang="ko-KR" sz="1200" dirty="0" smtClean="0"/>
              <a:t>)</a:t>
            </a:r>
            <a:r>
              <a:rPr lang="ko-KR" altLang="en-US" sz="1200" dirty="0" smtClean="0"/>
              <a:t> 외 타지역은 사장님 컨펌으로 상품금액 정하여 영업한다</a:t>
            </a:r>
            <a:r>
              <a:rPr lang="en-US" altLang="ko-KR" sz="1200" dirty="0" smtClean="0"/>
              <a:t>.</a:t>
            </a:r>
            <a:br>
              <a:rPr lang="en-US" altLang="ko-KR" sz="1200" dirty="0" smtClean="0"/>
            </a:br>
            <a:endParaRPr lang="en-US" altLang="ko-KR" sz="1200" dirty="0" smtClean="0"/>
          </a:p>
          <a:p>
            <a:r>
              <a:rPr lang="en-US" altLang="ko-KR" sz="1200" dirty="0" smtClean="0"/>
              <a:t>8. </a:t>
            </a:r>
            <a:r>
              <a:rPr lang="ko-KR" altLang="en-US" sz="1200" dirty="0" smtClean="0"/>
              <a:t>아실 상품은 양도</a:t>
            </a:r>
            <a:r>
              <a:rPr lang="en-US" altLang="ko-KR" sz="1200" dirty="0" smtClean="0"/>
              <a:t>.</a:t>
            </a:r>
            <a:r>
              <a:rPr lang="ko-KR" altLang="en-US" sz="1200" dirty="0" smtClean="0"/>
              <a:t>양수가 가능하다</a:t>
            </a:r>
            <a:r>
              <a:rPr lang="en-US" altLang="ko-KR" sz="1200" dirty="0" smtClean="0"/>
              <a:t>.</a:t>
            </a:r>
            <a:endParaRPr lang="ko-KR" altLang="en-US" sz="1200" dirty="0"/>
          </a:p>
        </p:txBody>
      </p:sp>
      <p:sp>
        <p:nvSpPr>
          <p:cNvPr id="13" name="Line 277"/>
          <p:cNvSpPr>
            <a:spLocks noChangeShapeType="1"/>
          </p:cNvSpPr>
          <p:nvPr/>
        </p:nvSpPr>
        <p:spPr bwMode="gray">
          <a:xfrm flipV="1">
            <a:off x="404812" y="1566039"/>
            <a:ext cx="2012930" cy="45719"/>
          </a:xfrm>
          <a:custGeom>
            <a:avLst/>
            <a:gdLst>
              <a:gd name="connsiteX0" fmla="*/ 0 w 1208"/>
              <a:gd name="connsiteY0" fmla="*/ 0 h 0"/>
              <a:gd name="connsiteX1" fmla="*/ 1208 w 1208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08">
                <a:moveTo>
                  <a:pt x="0" y="0"/>
                </a:moveTo>
                <a:lnTo>
                  <a:pt x="1208" y="0"/>
                </a:lnTo>
              </a:path>
            </a:pathLst>
          </a:custGeom>
          <a:ln>
            <a:headEnd type="none" w="sm" len="sm"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14" name="그림 13" descr="홍희마케팅_로고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="" xmlns:p14="http://schemas.microsoft.com/office/powerpoint/2010/main" val="304976436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332359"/>
            <a:ext cx="1995488" cy="284163"/>
            <a:chOff x="255" y="3581"/>
            <a:chExt cx="1257" cy="179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366" y="3586"/>
              <a:ext cx="1146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환불 정책</a:t>
              </a:r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08" cy="0"/>
            </a:xfrm>
            <a:prstGeom prst="line">
              <a:avLst/>
            </a:prstGeom>
            <a:noFill/>
            <a:ln w="2540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5.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주의사항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25" name="그림 24" descr="홍희마케팅_로고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pic>
        <p:nvPicPr>
          <p:cNvPr id="17" name="그림 16" descr="아실어드민4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3230" y="1889133"/>
            <a:ext cx="4865606" cy="4749018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6" name="그림 15" descr="아실어드민5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32320" y="1423177"/>
            <a:ext cx="5550187" cy="3915132"/>
          </a:xfrm>
          <a:prstGeom prst="rect">
            <a:avLst/>
          </a:prstGeom>
          <a:ln>
            <a:solidFill>
              <a:schemeClr val="accent1"/>
            </a:solidFill>
          </a:ln>
        </p:spPr>
      </p:pic>
      <p:cxnSp>
        <p:nvCxnSpPr>
          <p:cNvPr id="18" name="직선 화살표 연결선 24"/>
          <p:cNvCxnSpPr/>
          <p:nvPr/>
        </p:nvCxnSpPr>
        <p:spPr>
          <a:xfrm flipV="1">
            <a:off x="1279497" y="2351871"/>
            <a:ext cx="3352823" cy="981082"/>
          </a:xfrm>
          <a:prstGeom prst="bentConnector3">
            <a:avLst>
              <a:gd name="adj1" fmla="val 50000"/>
            </a:avLst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직사각형 21"/>
          <p:cNvSpPr/>
          <p:nvPr/>
        </p:nvSpPr>
        <p:spPr>
          <a:xfrm>
            <a:off x="703230" y="3160422"/>
            <a:ext cx="571504" cy="334458"/>
          </a:xfrm>
          <a:prstGeom prst="rect">
            <a:avLst/>
          </a:prstGeom>
          <a:noFill/>
          <a:ln w="1905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8" name="Group 13"/>
          <p:cNvGrpSpPr>
            <a:grpSpLocks/>
          </p:cNvGrpSpPr>
          <p:nvPr/>
        </p:nvGrpSpPr>
        <p:grpSpPr bwMode="auto">
          <a:xfrm>
            <a:off x="6146806" y="5676128"/>
            <a:ext cx="3704514" cy="688779"/>
            <a:chOff x="271" y="2030"/>
            <a:chExt cx="3651" cy="222"/>
          </a:xfrm>
        </p:grpSpPr>
        <p:sp>
          <p:nvSpPr>
            <p:cNvPr id="29" name="AutoShape 435"/>
            <p:cNvSpPr>
              <a:spLocks noChangeArrowheads="1"/>
            </p:cNvSpPr>
            <p:nvPr/>
          </p:nvSpPr>
          <p:spPr bwMode="gray">
            <a:xfrm>
              <a:off x="271" y="2030"/>
              <a:ext cx="3651" cy="222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25400" algn="ctr">
              <a:solidFill>
                <a:srgbClr val="498DCB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algn="ctr" eaLnBrk="1" latinLnBrk="1" hangingPunct="1"/>
              <a:endParaRPr lang="ko-KR" altLang="en-US" sz="1800" dirty="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30" name="Rectangle 448"/>
            <p:cNvSpPr>
              <a:spLocks noChangeArrowheads="1"/>
            </p:cNvSpPr>
            <p:nvPr/>
          </p:nvSpPr>
          <p:spPr bwMode="gray">
            <a:xfrm>
              <a:off x="546" y="2050"/>
              <a:ext cx="3291" cy="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>
              <a:lvl1pPr marL="95250" indent="-95250" defTabSz="995363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defTabSz="995363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defTabSz="995363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defTabSz="995363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defTabSz="995363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defTabSz="995363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defTabSz="995363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defTabSz="995363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defTabSz="995363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fontAlgn="ctr" hangingPunct="1">
                <a:spcBef>
                  <a:spcPct val="20000"/>
                </a:spcBef>
                <a:buClr>
                  <a:srgbClr val="4D4D4D"/>
                </a:buClr>
                <a:buFontTx/>
                <a:buChar char="•"/>
              </a:pPr>
              <a:r>
                <a:rPr lang="ko-KR" altLang="en-US" sz="1100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아실 어드민에서 단지조회로 중개업소 검색</a:t>
              </a:r>
              <a:endParaRPr lang="en-US" altLang="ko-KR" sz="11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endParaRPr>
            </a:p>
            <a:p>
              <a:pPr eaLnBrk="1" fontAlgn="ctr" hangingPunct="1">
                <a:spcBef>
                  <a:spcPct val="20000"/>
                </a:spcBef>
                <a:buClr>
                  <a:srgbClr val="4D4D4D"/>
                </a:buClr>
                <a:buFontTx/>
                <a:buChar char="•"/>
              </a:pPr>
              <a:r>
                <a:rPr lang="ko-KR" altLang="en-US" sz="1100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환불금 클릭 하면 현재날짜 기준 환불금 조회가능</a:t>
              </a:r>
              <a:endParaRPr lang="en-US" altLang="ko-KR" sz="11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304976436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C00000"/>
        </a:solidFill>
      </a:spPr>
      <a:bodyPr rtlCol="0" anchor="ctr"/>
      <a:lstStyle>
        <a:defPPr algn="ctr">
          <a:defRPr/>
        </a:defPPr>
      </a:lstStyle>
      <a:style>
        <a:lnRef idx="2">
          <a:schemeClr val="accent2">
            <a:shade val="50000"/>
          </a:schemeClr>
        </a:lnRef>
        <a:fillRef idx="1">
          <a:schemeClr val="accent2"/>
        </a:fillRef>
        <a:effectRef idx="0">
          <a:schemeClr val="accent2"/>
        </a:effectRef>
        <a:fontRef idx="minor">
          <a:schemeClr val="lt1"/>
        </a:fontRef>
      </a:style>
    </a:spDef>
    <a:lnDef>
      <a:spPr>
        <a:ln w="12700">
          <a:solidFill>
            <a:schemeClr val="bg1">
              <a:lumMod val="65000"/>
            </a:schemeClr>
          </a:solidFill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 anchor="ctr">
        <a:spAutoFit/>
      </a:bodyPr>
      <a:lstStyle>
        <a:defPPr algn="ctr">
          <a:defRPr sz="1250" dirty="0" smtClean="0">
            <a:solidFill>
              <a:schemeClr val="tx1">
                <a:lumMod val="75000"/>
                <a:lumOff val="25000"/>
              </a:schemeClr>
            </a:solidFill>
            <a:latin typeface="Rix정고딕 B" pitchFamily="18" charset="-127"/>
            <a:ea typeface="Rix정고딕 B" pitchFamily="18" charset="-127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14718</TotalTime>
  <Words>601</Words>
  <Application>Microsoft Office PowerPoint</Application>
  <PresentationFormat>사용자 지정</PresentationFormat>
  <Paragraphs>149</Paragraphs>
  <Slides>16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17" baseType="lpstr">
      <vt:lpstr>Office 테마</vt:lpstr>
      <vt:lpstr>슬라이드 0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kimsh</dc:creator>
  <cp:lastModifiedBy>USER</cp:lastModifiedBy>
  <cp:revision>1129</cp:revision>
  <cp:lastPrinted>2014-12-26T10:59:37Z</cp:lastPrinted>
  <dcterms:created xsi:type="dcterms:W3CDTF">2011-11-10T01:07:43Z</dcterms:created>
  <dcterms:modified xsi:type="dcterms:W3CDTF">2021-03-07T23:41:12Z</dcterms:modified>
</cp:coreProperties>
</file>