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472" r:id="rId2"/>
    <p:sldId id="540" r:id="rId3"/>
    <p:sldId id="525" r:id="rId4"/>
    <p:sldId id="526" r:id="rId5"/>
    <p:sldId id="527" r:id="rId6"/>
    <p:sldId id="528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41" r:id="rId16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4F9EF3"/>
    <a:srgbClr val="FF5A00"/>
    <a:srgbClr val="E46C0A"/>
    <a:srgbClr val="B3DCE7"/>
    <a:srgbClr val="31859C"/>
    <a:srgbClr val="154D68"/>
    <a:srgbClr val="5E9D18"/>
    <a:srgbClr val="01A2BF"/>
    <a:srgbClr val="00A0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293" autoAdjust="0"/>
    <p:restoredTop sz="98940" autoAdjust="0"/>
  </p:normalViewPr>
  <p:slideViewPr>
    <p:cSldViewPr showGuides="1">
      <p:cViewPr varScale="1">
        <p:scale>
          <a:sx n="60" d="100"/>
          <a:sy n="60" d="100"/>
        </p:scale>
        <p:origin x="-1368" y="-80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2020-11-16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2020-11-16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2020-11-16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E65BFE-B708-4527-877C-DDB41C556336}" type="datetimeFigureOut">
              <a:rPr lang="ko-KR" altLang="en-US" smtClean="0"/>
              <a:pPr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8C71E-F715-48D7-AF9A-25639B58B69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2020-11-16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  <p:sldLayoutId id="2147483665" r:id="rId7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s://www.youtube.com/watch?v=8opOQEZLNN0&amp;list=PLQhJA5_iDAR_g8ASJZWakPPK2bZ43pFwO&amp;index=10" TargetMode="External"/><Relationship Id="rId7" Type="http://schemas.openxmlformats.org/officeDocument/2006/relationships/image" Target="../media/image17.png"/><Relationship Id="rId2" Type="http://schemas.openxmlformats.org/officeDocument/2006/relationships/hyperlink" Target="https://www.youtube.com/watch?v=8iu9KyNw1vY&amp;list=PLQhJA5_iDAR_g8ASJZWakPPK2bZ43pFwO&amp;index=5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youtube.com/watch?v=dykIZ_uob-4&amp;list=PLQhJA5_iDAR_g8ASJZWakPPK2bZ43pFwO&amp;index=2" TargetMode="External"/><Relationship Id="rId5" Type="http://schemas.openxmlformats.org/officeDocument/2006/relationships/hyperlink" Target="https://www.youtube.com/watch?v=Rzkp5pM3uhU&amp;list=PLQhJA5_iDAR_g8ASJZWakPPK2bZ43pFwO&amp;index=3" TargetMode="External"/><Relationship Id="rId4" Type="http://schemas.openxmlformats.org/officeDocument/2006/relationships/hyperlink" Target="https://www.youtube.com/watch?v=fUG3APNybJ8&amp;list=PLQhJA5_iDAR_g8ASJZWakPPK2bZ43pFwO&amp;index=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youtube.com/watch?v=8GsSM0nKcfI&amp;list=PLQhJA5_iDAR_g8ASJZWakPPK2bZ43pFwO&amp;index=12" TargetMode="External"/><Relationship Id="rId4" Type="http://schemas.openxmlformats.org/officeDocument/2006/relationships/hyperlink" Target="https://www.youtube.com/watch?v=aAx-KlKzWOw&amp;list=PLQhJA5_iDAR_g8ASJZWakPPK2bZ43pFwO&amp;index=1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545165"/>
            <a:ext cx="10693400" cy="1515386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2764" y="3132559"/>
            <a:ext cx="2162772" cy="25771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86260" y="1592728"/>
            <a:ext cx="851892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>
              <a:defRPr/>
            </a:pP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  보는 부동산 광고 교육자료</a:t>
            </a:r>
            <a:endParaRPr lang="en-US" altLang="ko-KR" sz="420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marL="857250" indent="-857250">
              <a:defRPr/>
            </a:pPr>
            <a:r>
              <a:rPr lang="en-US" altLang="ko-KR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                        </a:t>
            </a:r>
            <a:r>
              <a:rPr lang="ko-KR" altLang="en-US" sz="20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작성자 </a:t>
            </a:r>
            <a:r>
              <a:rPr lang="en-US" altLang="ko-KR" sz="20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20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이희갑 부장</a:t>
            </a:r>
            <a:endParaRPr lang="en-US" altLang="ko-KR" sz="20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449778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260923"/>
            <a:ext cx="2708620" cy="523876"/>
            <a:chOff x="255" y="3536"/>
            <a:chExt cx="1224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3" y="3536"/>
              <a:ext cx="110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보는 부동산 </a:t>
              </a:r>
              <a:r>
                <a:rPr lang="en-US" altLang="ko-KR" sz="1600" b="1" dirty="0" smtClean="0">
                  <a:solidFill>
                    <a:srgbClr val="000000"/>
                  </a:solidFill>
                </a:rPr>
                <a:t>DID</a:t>
              </a:r>
              <a:r>
                <a:rPr lang="ko-KR" altLang="en-US" sz="1600" b="1" dirty="0" smtClean="0">
                  <a:solidFill>
                    <a:srgbClr val="000000"/>
                  </a:solidFill>
                </a:rPr>
                <a:t> 소개</a:t>
              </a:r>
              <a:r>
                <a:rPr lang="en-US" altLang="ko-KR" sz="1600" b="1" dirty="0" smtClean="0">
                  <a:solidFill>
                    <a:srgbClr val="000000"/>
                  </a:solidFill>
                </a:rPr>
                <a:t>-1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20391"/>
            <a:ext cx="2709640" cy="72008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378148" y="1764407"/>
            <a:ext cx="9865096" cy="5256584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DID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는 부동산중개업소에서 네트웍으로 연결하여 원격으로 원하는 장소와 시간에 각종 정보와 광고를 제공하는 시스템이다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뉴미디어 매체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마케팅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광고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상호간 정보를 커뮤니케이션 할 수 있는 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“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 부동산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DID”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는 한번의 매물등록으로 전광판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브리핑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매물설명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),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홈페이지 전송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23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네이버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부동산 매물전송까지 가능하여 인기를 끌고 있으며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향후 회원간 공동 </a:t>
            </a:r>
            <a:r>
              <a:rPr kumimoji="0" lang="ko-KR" altLang="en-US" sz="23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중개망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서</a:t>
            </a:r>
            <a:endParaRPr kumimoji="0" lang="en-US" altLang="ko-KR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비스까지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확대 제공 할 계획이다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현 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1200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개의 업소에서 가입하여 사용중임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사람의 감각 </a:t>
            </a:r>
            <a:r>
              <a:rPr kumimoji="0" lang="ko-KR" altLang="en-US" sz="23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기관중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시각이 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83%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의 비중을 차지한다고 한다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 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그만큼 시각적인 효과가 크며 요즘 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VR</a:t>
            </a: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 흥행하는것도 마찬가</a:t>
            </a:r>
            <a:endParaRPr kumimoji="0" lang="en-US" altLang="ko-KR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지이다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부동산 매물은 다른 업종에 비해 실시간으로 매물이 바뀐다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직접 찍은 사진이나 영상을 바로 대형 스크린에 송출하여 매물 홍보 및 화면을 통한 매물 브리핑이 가능하다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차별화된 매물 홍보로 고객을 다시 오게 끔 만든다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고객은 한정된 시간과 공간에서 매물에 관해 최대한 많은 정보를 얻으려 한다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 부동산은 대형 스크린을 통해 거래되는 실물의 영상과 자료를 빠르게 보여 줌으로써 고객이 원하는 매물을 빠른 시간에</a:t>
            </a:r>
            <a:endParaRPr kumimoji="0" lang="en-US" altLang="ko-KR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찾아줄 수 있다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사전에 사진과 영상으로 매물을 확인 후 최소의 매물만 직접 가서 본다면 빠른 시간에 효과적인 선택을 할 수 있다</a:t>
            </a:r>
            <a:r>
              <a:rPr kumimoji="0" lang="en-US" altLang="ko-K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260923"/>
            <a:ext cx="2708620" cy="523876"/>
            <a:chOff x="255" y="3536"/>
            <a:chExt cx="1224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3" y="3536"/>
              <a:ext cx="110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50156" y="1692399"/>
            <a:ext cx="3816424" cy="72008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666180" y="1836415"/>
            <a:ext cx="9505056" cy="50405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♦ 소비자가 어떤걸 원하는지 정확히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파악한다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소비자는 솔직한 매물을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좋아한다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소비자는 시간이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부족하다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소비자가 원하는 매물을 설명해 주고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소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자가 선택을 하도록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한다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3)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대세는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동영상이다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글보다는 사진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사진보다는 영상으로 찍어서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설명해준다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4)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친절하게 설명해 주는 곳을 소비자 좋아한다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10196" y="1260351"/>
            <a:ext cx="34772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보는 부동산 </a:t>
            </a:r>
            <a:r>
              <a:rPr lang="en-US" altLang="ko-KR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DID</a:t>
            </a:r>
            <a:r>
              <a:rPr lang="ko-KR" altLang="en-US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소개</a:t>
            </a:r>
            <a:r>
              <a:rPr lang="en-US" altLang="ko-KR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-2</a:t>
            </a:r>
            <a:endParaRPr lang="ko-KR" altLang="en-US" sz="2400" b="1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6900" y="3132559"/>
            <a:ext cx="330137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2524" y="3060551"/>
            <a:ext cx="3463203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612648" y="1620391"/>
            <a:ext cx="9630596" cy="5204767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*삼성보급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43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형 기준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기본사양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1)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최초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가입시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기본 사양으로 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사이니지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(DID)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모니터와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셋톱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등의 장비를 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지급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받게 된다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2)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이와 더불어 매물관리센터에 직접촬영한 사진이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6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장 이상 있을 경우 매물의 정보를 활용해 아래와 같은 서비스도 진행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된다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블로그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마케팅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홍보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모바일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&amp; PC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홈페이지 제공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"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보는부동산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"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사이트를 통한 검색노출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전광판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▷안에서는 매물관리와 브리핑용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▷외부노출 전광판 역할로 매물 홍보효과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▷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QR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코드 제공으로 고객과 커뮤니케이션 연동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6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3)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별도의 충전을 할 경우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네이버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부동산으로 원가로 매물전송가능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기본 계약기간인 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600" b="1" dirty="0" err="1" smtClean="0">
                <a:latin typeface="굴림" pitchFamily="50" charset="-127"/>
                <a:ea typeface="굴림" pitchFamily="50" charset="-127"/>
              </a:rPr>
              <a:t>년동안은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매물관리센터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이용료  없음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257" y="1260923"/>
            <a:ext cx="2520521" cy="523876"/>
            <a:chOff x="243" y="3536"/>
            <a:chExt cx="1139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43" y="3536"/>
              <a:ext cx="113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  상품 구성 및 특징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565624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r="2128"/>
          <a:stretch>
            <a:fillRect/>
          </a:stretch>
        </p:blipFill>
        <p:spPr bwMode="auto">
          <a:xfrm>
            <a:off x="234132" y="1692399"/>
            <a:ext cx="9937104" cy="5350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260923"/>
            <a:ext cx="2637806" cy="523876"/>
            <a:chOff x="255" y="3536"/>
            <a:chExt cx="1192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3" y="3536"/>
              <a:ext cx="107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smtClean="0">
                  <a:solidFill>
                    <a:srgbClr val="000000"/>
                  </a:solidFill>
                </a:rPr>
                <a:t>  상품별 가격 테이블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493616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4" name="모서리가 둥근 사각형 설명선 13"/>
          <p:cNvSpPr/>
          <p:nvPr/>
        </p:nvSpPr>
        <p:spPr>
          <a:xfrm>
            <a:off x="5850756" y="2556495"/>
            <a:ext cx="4032448" cy="720080"/>
          </a:xfrm>
          <a:prstGeom prst="wedgeRoundRectCallout">
            <a:avLst>
              <a:gd name="adj1" fmla="val -64430"/>
              <a:gd name="adj2" fmla="val 16913"/>
              <a:gd name="adj3" fmla="val 16667"/>
            </a:avLst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영업하기 좋은 상품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가격부담이 </a:t>
            </a:r>
            <a:r>
              <a:rPr lang="ko-KR" altLang="en-US" sz="10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있을수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있으므로 저렴한 상품으로 </a:t>
            </a:r>
            <a:r>
              <a:rPr lang="ko-KR" altLang="en-US" sz="10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가입후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효과적인 </a:t>
            </a:r>
            <a:r>
              <a:rPr lang="ko-KR" altLang="en-US" sz="10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바이럴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상품 서비스를 무료로 </a:t>
            </a:r>
            <a:r>
              <a:rPr lang="ko-KR" altLang="en-US" sz="10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이용할수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있다는 점 강조</a:t>
            </a:r>
            <a:endParaRPr lang="ko-KR" altLang="en-US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74292" y="2916535"/>
            <a:ext cx="352839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4203692" y="5495143"/>
            <a:ext cx="6357982" cy="357190"/>
          </a:xfrm>
          <a:prstGeom prst="wedgeRoundRectCallout">
            <a:avLst>
              <a:gd name="adj1" fmla="val -55232"/>
              <a:gd name="adj2" fmla="val 31797"/>
              <a:gd name="adj3" fmla="val 16667"/>
            </a:avLst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바이럴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상품만 </a:t>
            </a:r>
            <a:r>
              <a:rPr lang="ko-KR" altLang="en-US" sz="12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필요시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년 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990,000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원으로 가입하여 월 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10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건의 서비스를 </a:t>
            </a:r>
            <a:r>
              <a:rPr lang="ko-KR" altLang="en-US" sz="12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제공받을수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있다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05230" y="1260923"/>
            <a:ext cx="3025068" cy="523876"/>
            <a:chOff x="210" y="3536"/>
            <a:chExt cx="1367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10" y="3536"/>
              <a:ext cx="13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  보는 부동산 계약서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997672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450156" y="1692399"/>
            <a:ext cx="5815260" cy="5184576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4900" b="1" noProof="0" dirty="0" smtClean="0">
                <a:latin typeface="굴림" pitchFamily="50" charset="-127"/>
                <a:ea typeface="굴림" pitchFamily="50" charset="-127"/>
              </a:rPr>
              <a:t>일시불 결재를 원칙으로 한다</a:t>
            </a:r>
            <a:r>
              <a:rPr lang="en-US" altLang="ko-KR" sz="4900" b="1" noProof="0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kumimoji="0" lang="en-US" altLang="ko-KR" sz="4900" b="1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4900" b="1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카드사별 가능 한도 내에서 할부 가능</a:t>
            </a:r>
            <a:endParaRPr kumimoji="0" lang="en-US" altLang="ko-KR" sz="4900" b="1" i="0" u="none" strike="noStrike" kern="1200" cap="none" spc="0" normalizeH="0" baseline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(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카드사별 무이자 할부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개월수는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매월 초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단톡에서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공지로 확인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kumimoji="0" lang="en-US" altLang="ko-KR" sz="4900" b="1" i="0" u="none" strike="noStrike" kern="1200" cap="none" spc="0" normalizeH="0" baseline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noProof="0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kumimoji="0" lang="en-US" altLang="ko-KR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상품 선택 후 샘플과 같이 양식에 계약서를 작성한다</a:t>
            </a:r>
            <a:r>
              <a:rPr kumimoji="0" lang="en-US" altLang="ko-KR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kumimoji="0" lang="en-US" altLang="ko-KR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가입 후 약 </a:t>
            </a:r>
            <a:r>
              <a:rPr kumimoji="0" lang="en-US" altLang="ko-KR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7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 이내에 중개 업소에 입고 되어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설치 및 사용 안내 드림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보는 부동산에서 제공되는 모든 서비스는 가입설치 후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년까지 제공되며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이후 계속적인 서비스를 원할 경우 월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44,000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원을 지급하여 이용 가능함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(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서비스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매물관리센터이용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바이럴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마케팅 서비스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네이버매물등록등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결재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카드 결재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카드번호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유효기간 및 할부 개월 수를 확인 한 후 본사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단톡방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에 전달후 결재 요청한다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계좌 </a:t>
            </a: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이체시</a:t>
            </a:r>
            <a:endParaRPr kumimoji="0" lang="en-US" altLang="ko-KR" sz="4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하나은행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: 914-910005-37504(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예금주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주식회사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카이로스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 (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계약서에 명시되어 있음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설치비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-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기본 설치비용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설치비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33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만원 별도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스탠드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배송료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인건비로 사용됨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실제 설치비용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수도권외 지방지역 설치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출장시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실비용은 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11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만원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이금액은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실비용으로 본사에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지급해야함</a:t>
            </a: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4900" b="1" dirty="0" err="1" smtClean="0">
                <a:latin typeface="굴림" pitchFamily="50" charset="-127"/>
                <a:ea typeface="굴림" pitchFamily="50" charset="-127"/>
              </a:rPr>
              <a:t>그외</a:t>
            </a:r>
            <a:r>
              <a:rPr lang="ko-KR" altLang="en-US" sz="4900" b="1" dirty="0" smtClean="0">
                <a:latin typeface="굴림" pitchFamily="50" charset="-127"/>
                <a:ea typeface="굴림" pitchFamily="50" charset="-127"/>
              </a:rPr>
              <a:t> 금액은 영업마진이 되므로 조절 가능</a:t>
            </a: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900" b="1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9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4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4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2804" y="1332359"/>
            <a:ext cx="3600400" cy="576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378148" y="1596008"/>
            <a:ext cx="9865096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-  https://www.bonun.co.kr/RLI01D</a:t>
            </a:r>
          </a:p>
          <a:p>
            <a:pPr>
              <a:lnSpc>
                <a:spcPct val="150000"/>
              </a:lnSpc>
              <a:buNone/>
            </a:pP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본사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en-US" altLang="ko-KR" sz="1400" b="1" dirty="0" err="1" smtClean="0">
                <a:latin typeface="굴림" pitchFamily="50" charset="-127"/>
                <a:ea typeface="굴림" pitchFamily="50" charset="-127"/>
              </a:rPr>
              <a:t>kairos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/ bonun!1101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-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홍희마케팅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: pjjh0305 / 0425447635</a:t>
            </a:r>
          </a:p>
          <a:p>
            <a:pPr>
              <a:lnSpc>
                <a:spcPct val="150000"/>
              </a:lnSpc>
              <a:buNone/>
            </a:pP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현 페이지에서 매물 등록 및 수정 관리가능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네이버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매물등록도 가능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매물등록가입업소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- 3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분만에 배우는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PC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와 모바일 매물등록 방법 동영상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  <a:hlinkClick r:id="rId2"/>
              </a:rPr>
              <a:t>https://www.youtube.com/watch?v=8iu9KyNw1vY&amp;list=PLQhJA5_iDAR_g8ASJZWakPPK2bZ43pFwO&amp;index=5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등록된 매물리스트에서 노출 하고자 하면 매물 사진 및 영상 등록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1)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사진 분할 선택 등록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재생시간 설정 가능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2)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텍스트 형식 등록 가능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텍스트 크기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색상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글자체 모두 편집 가능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3)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영상등록 가능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 4)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전광판 등록 방법 동영상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굴림" pitchFamily="50" charset="-127"/>
                <a:ea typeface="굴림" pitchFamily="50" charset="-127"/>
                <a:hlinkClick r:id="rId3"/>
              </a:rPr>
              <a:t>https://www.youtube.com/watch?v=8opOQEZLNN0&amp;list=PLQhJA5_iDAR_g8ASJZWakPPK2bZ43pFwO&amp;index=10</a:t>
            </a:r>
            <a:endParaRPr lang="en-US" altLang="ko-KR" sz="14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7524" y="280169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162817" y="1260923"/>
            <a:ext cx="3368471" cy="523876"/>
            <a:chOff x="105667" y="1260923"/>
            <a:chExt cx="3368471" cy="523876"/>
          </a:xfrm>
        </p:grpSpPr>
        <p:sp>
          <p:nvSpPr>
            <p:cNvPr id="83" name="Rectangle 70" descr="큰 다이아몬드"/>
            <p:cNvSpPr>
              <a:spLocks noChangeArrowheads="1"/>
            </p:cNvSpPr>
            <p:nvPr/>
          </p:nvSpPr>
          <p:spPr bwMode="auto">
            <a:xfrm>
              <a:off x="105667" y="1306827"/>
              <a:ext cx="92075" cy="387350"/>
            </a:xfrm>
            <a:prstGeom prst="rect">
              <a:avLst/>
            </a:prstGeom>
            <a:pattFill prst="solidDmnd">
              <a:fgClr>
                <a:srgbClr val="808080"/>
              </a:fgClr>
              <a:bgClr>
                <a:srgbClr val="969696"/>
              </a:bgClr>
            </a:patt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" name="Group 282"/>
            <p:cNvGrpSpPr>
              <a:grpSpLocks/>
            </p:cNvGrpSpPr>
            <p:nvPr/>
          </p:nvGrpSpPr>
          <p:grpSpPr bwMode="auto">
            <a:xfrm>
              <a:off x="404812" y="1260923"/>
              <a:ext cx="3069326" cy="523876"/>
              <a:chOff x="255" y="3536"/>
              <a:chExt cx="1387" cy="330"/>
            </a:xfrm>
          </p:grpSpPr>
          <p:sp>
            <p:nvSpPr>
              <p:cNvPr id="72" name="직사각형 6"/>
              <p:cNvSpPr>
                <a:spLocks noChangeArrowheads="1"/>
              </p:cNvSpPr>
              <p:nvPr/>
            </p:nvSpPr>
            <p:spPr bwMode="auto">
              <a:xfrm>
                <a:off x="275" y="3536"/>
                <a:ext cx="1367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600" b="1" smtClean="0">
                    <a:solidFill>
                      <a:srgbClr val="000000"/>
                    </a:solidFill>
                  </a:rPr>
                  <a:t>  보는 부동산 테스트 계정</a:t>
                </a:r>
                <a:endParaRPr lang="ko-KR" altLang="en-US" sz="1600" b="1" dirty="0">
                  <a:solidFill>
                    <a:srgbClr val="000000"/>
                  </a:solidFill>
                </a:endParaRPr>
              </a:p>
              <a:p>
                <a:pPr algn="ctr" eaLnBrk="1" hangingPunct="1"/>
                <a:endParaRPr lang="ko-KR" altLang="en-US" sz="12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74" name="Picture 278" descr="클라우드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18000" contrast="-6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" y="3581"/>
                <a:ext cx="186" cy="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7" name="Line 281"/>
              <p:cNvSpPr>
                <a:spLocks noChangeShapeType="1"/>
              </p:cNvSpPr>
              <p:nvPr/>
            </p:nvSpPr>
            <p:spPr bwMode="gray">
              <a:xfrm flipV="1">
                <a:off x="255" y="3694"/>
                <a:ext cx="71" cy="65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 type="none" w="sm" len="sm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31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97672" cy="8064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2178348" y="4428703"/>
            <a:ext cx="7560840" cy="1512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50556" y="1260351"/>
            <a:ext cx="182373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4812" y="1692399"/>
            <a:ext cx="398099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왼쪽 중괄호 19"/>
          <p:cNvSpPr/>
          <p:nvPr/>
        </p:nvSpPr>
        <p:spPr>
          <a:xfrm rot="10641336">
            <a:off x="5086015" y="3001225"/>
            <a:ext cx="577362" cy="1198775"/>
          </a:xfrm>
          <a:prstGeom prst="leftBrace">
            <a:avLst>
              <a:gd name="adj1" fmla="val 8333"/>
              <a:gd name="adj2" fmla="val 5030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왼쪽 중괄호 20"/>
          <p:cNvSpPr/>
          <p:nvPr/>
        </p:nvSpPr>
        <p:spPr>
          <a:xfrm rot="10641336">
            <a:off x="5804304" y="5163341"/>
            <a:ext cx="657008" cy="1123011"/>
          </a:xfrm>
          <a:prstGeom prst="leftBrace">
            <a:avLst>
              <a:gd name="adj1" fmla="val 8333"/>
              <a:gd name="adj2" fmla="val 46093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0836" y="4572719"/>
            <a:ext cx="381689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그룹 28"/>
          <p:cNvGrpSpPr/>
          <p:nvPr/>
        </p:nvGrpSpPr>
        <p:grpSpPr>
          <a:xfrm>
            <a:off x="981" y="4644727"/>
            <a:ext cx="3025068" cy="523876"/>
            <a:chOff x="-55476" y="1260923"/>
            <a:chExt cx="3025068" cy="523876"/>
          </a:xfrm>
        </p:grpSpPr>
        <p:sp>
          <p:nvSpPr>
            <p:cNvPr id="30" name="Rectangle 70" descr="큰 다이아몬드"/>
            <p:cNvSpPr>
              <a:spLocks noChangeArrowheads="1"/>
            </p:cNvSpPr>
            <p:nvPr/>
          </p:nvSpPr>
          <p:spPr bwMode="auto">
            <a:xfrm>
              <a:off x="105667" y="1306827"/>
              <a:ext cx="92075" cy="387350"/>
            </a:xfrm>
            <a:prstGeom prst="rect">
              <a:avLst/>
            </a:prstGeom>
            <a:pattFill prst="solidDmnd">
              <a:fgClr>
                <a:srgbClr val="808080"/>
              </a:fgClr>
              <a:bgClr>
                <a:srgbClr val="969696"/>
              </a:bgClr>
            </a:patt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32" name="Group 282"/>
            <p:cNvGrpSpPr>
              <a:grpSpLocks/>
            </p:cNvGrpSpPr>
            <p:nvPr/>
          </p:nvGrpSpPr>
          <p:grpSpPr bwMode="auto">
            <a:xfrm>
              <a:off x="-55476" y="1260923"/>
              <a:ext cx="3025068" cy="523876"/>
              <a:chOff x="47" y="3536"/>
              <a:chExt cx="1367" cy="330"/>
            </a:xfrm>
          </p:grpSpPr>
          <p:sp>
            <p:nvSpPr>
              <p:cNvPr id="35" name="직사각형 6"/>
              <p:cNvSpPr>
                <a:spLocks noChangeArrowheads="1"/>
              </p:cNvSpPr>
              <p:nvPr/>
            </p:nvSpPr>
            <p:spPr bwMode="auto">
              <a:xfrm>
                <a:off x="47" y="3536"/>
                <a:ext cx="1367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600" b="1" dirty="0" smtClean="0">
                    <a:solidFill>
                      <a:srgbClr val="000000"/>
                    </a:solidFill>
                  </a:rPr>
                  <a:t>전광판 관리</a:t>
                </a:r>
                <a:endParaRPr lang="ko-KR" altLang="en-US" sz="1600" b="1" dirty="0">
                  <a:solidFill>
                    <a:srgbClr val="000000"/>
                  </a:solidFill>
                </a:endParaRPr>
              </a:p>
              <a:p>
                <a:pPr algn="ctr" eaLnBrk="1" hangingPunct="1"/>
                <a:endParaRPr lang="ko-KR" altLang="en-US" sz="12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36" name="Picture 278" descr="클라우드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18000" contrast="-6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" y="3581"/>
                <a:ext cx="186" cy="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7" name="Line 281"/>
              <p:cNvSpPr>
                <a:spLocks noChangeShapeType="1"/>
              </p:cNvSpPr>
              <p:nvPr/>
            </p:nvSpPr>
            <p:spPr bwMode="gray">
              <a:xfrm flipV="1">
                <a:off x="255" y="3694"/>
                <a:ext cx="71" cy="65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 type="none" w="sm" len="sm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34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1717079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162124" y="2772519"/>
            <a:ext cx="2536411" cy="523876"/>
            <a:chOff x="105667" y="1260923"/>
            <a:chExt cx="2536411" cy="523876"/>
          </a:xfrm>
        </p:grpSpPr>
        <p:sp>
          <p:nvSpPr>
            <p:cNvPr id="39" name="Rectangle 70" descr="큰 다이아몬드"/>
            <p:cNvSpPr>
              <a:spLocks noChangeArrowheads="1"/>
            </p:cNvSpPr>
            <p:nvPr/>
          </p:nvSpPr>
          <p:spPr bwMode="auto">
            <a:xfrm>
              <a:off x="105667" y="1306827"/>
              <a:ext cx="92075" cy="387350"/>
            </a:xfrm>
            <a:prstGeom prst="rect">
              <a:avLst/>
            </a:prstGeom>
            <a:pattFill prst="solidDmnd">
              <a:fgClr>
                <a:srgbClr val="808080"/>
              </a:fgClr>
              <a:bgClr>
                <a:srgbClr val="969696"/>
              </a:bgClr>
            </a:patt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40" name="Group 282"/>
            <p:cNvGrpSpPr>
              <a:grpSpLocks/>
            </p:cNvGrpSpPr>
            <p:nvPr/>
          </p:nvGrpSpPr>
          <p:grpSpPr bwMode="auto">
            <a:xfrm>
              <a:off x="393747" y="1260923"/>
              <a:ext cx="2248331" cy="523876"/>
              <a:chOff x="250" y="3536"/>
              <a:chExt cx="1016" cy="330"/>
            </a:xfrm>
          </p:grpSpPr>
          <p:sp>
            <p:nvSpPr>
              <p:cNvPr id="42" name="직사각형 6"/>
              <p:cNvSpPr>
                <a:spLocks noChangeArrowheads="1"/>
              </p:cNvSpPr>
              <p:nvPr/>
            </p:nvSpPr>
            <p:spPr bwMode="auto">
              <a:xfrm>
                <a:off x="250" y="3536"/>
                <a:ext cx="1016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600" b="1" dirty="0" smtClean="0">
                    <a:solidFill>
                      <a:srgbClr val="000000"/>
                    </a:solidFill>
                  </a:rPr>
                  <a:t>  매물등록관리</a:t>
                </a:r>
                <a:endParaRPr lang="ko-KR" altLang="en-US" sz="1600" b="1" dirty="0">
                  <a:solidFill>
                    <a:srgbClr val="000000"/>
                  </a:solidFill>
                </a:endParaRPr>
              </a:p>
              <a:p>
                <a:pPr algn="ctr" eaLnBrk="1" hangingPunct="1"/>
                <a:endParaRPr lang="ko-KR" altLang="en-US" sz="12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43" name="Picture 278" descr="클라우드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18000" contrast="-6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" y="3581"/>
                <a:ext cx="186" cy="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" name="Line 281"/>
              <p:cNvSpPr>
                <a:spLocks noChangeShapeType="1"/>
              </p:cNvSpPr>
              <p:nvPr/>
            </p:nvSpPr>
            <p:spPr bwMode="gray">
              <a:xfrm flipV="1">
                <a:off x="255" y="3694"/>
                <a:ext cx="71" cy="65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 type="none" w="sm" len="sm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221135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257" y="1260923"/>
            <a:ext cx="3025068" cy="523876"/>
            <a:chOff x="243" y="3536"/>
            <a:chExt cx="1367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43" y="3536"/>
              <a:ext cx="13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  바탕 화면 기본 아이콘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997672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44850"/>
            <a:ext cx="9847708" cy="1979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사각형 설명선 13"/>
          <p:cNvSpPr/>
          <p:nvPr/>
        </p:nvSpPr>
        <p:spPr>
          <a:xfrm>
            <a:off x="1316710" y="1858833"/>
            <a:ext cx="418716" cy="344070"/>
          </a:xfrm>
          <a:prstGeom prst="wedgeRoundRectCallout">
            <a:avLst>
              <a:gd name="adj1" fmla="val -110328"/>
              <a:gd name="adj2" fmla="val 44359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5" name="모서리가 둥근 사각형 설명선 14"/>
          <p:cNvSpPr/>
          <p:nvPr/>
        </p:nvSpPr>
        <p:spPr>
          <a:xfrm>
            <a:off x="2405371" y="1772815"/>
            <a:ext cx="418716" cy="344070"/>
          </a:xfrm>
          <a:prstGeom prst="wedgeRoundRectCallout">
            <a:avLst>
              <a:gd name="adj1" fmla="val -110328"/>
              <a:gd name="adj2" fmla="val 44359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6" name="모서리가 둥근 사각형 설명선 15"/>
          <p:cNvSpPr/>
          <p:nvPr/>
        </p:nvSpPr>
        <p:spPr>
          <a:xfrm>
            <a:off x="3577775" y="1772815"/>
            <a:ext cx="418716" cy="344070"/>
          </a:xfrm>
          <a:prstGeom prst="wedgeRoundRectCallout">
            <a:avLst>
              <a:gd name="adj1" fmla="val -110328"/>
              <a:gd name="adj2" fmla="val 44359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3402484" y="3348583"/>
            <a:ext cx="418716" cy="344070"/>
          </a:xfrm>
          <a:prstGeom prst="wedgeRoundRectCallout">
            <a:avLst>
              <a:gd name="adj1" fmla="val -81938"/>
              <a:gd name="adj2" fmla="val -72576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모서리가 둥근 사각형 설명선 17"/>
          <p:cNvSpPr/>
          <p:nvPr/>
        </p:nvSpPr>
        <p:spPr>
          <a:xfrm>
            <a:off x="1149224" y="3407148"/>
            <a:ext cx="418716" cy="344070"/>
          </a:xfrm>
          <a:prstGeom prst="wedgeRoundRectCallout">
            <a:avLst>
              <a:gd name="adj1" fmla="val -66790"/>
              <a:gd name="adj2" fmla="val -85650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4554612" y="3348583"/>
            <a:ext cx="418716" cy="344070"/>
          </a:xfrm>
          <a:prstGeom prst="wedgeRoundRectCallout">
            <a:avLst>
              <a:gd name="adj1" fmla="val -73272"/>
              <a:gd name="adj2" fmla="val -78044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1" name="모서리가 둥근 사각형 설명선 20"/>
          <p:cNvSpPr/>
          <p:nvPr/>
        </p:nvSpPr>
        <p:spPr>
          <a:xfrm>
            <a:off x="5634732" y="2196455"/>
            <a:ext cx="418716" cy="344070"/>
          </a:xfrm>
          <a:prstGeom prst="wedgeRoundRectCallout">
            <a:avLst>
              <a:gd name="adj1" fmla="val 61405"/>
              <a:gd name="adj2" fmla="val 92735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세로 텍스트 개체 틀 2"/>
          <p:cNvSpPr txBox="1">
            <a:spLocks/>
          </p:cNvSpPr>
          <p:nvPr/>
        </p:nvSpPr>
        <p:spPr>
          <a:xfrm>
            <a:off x="323528" y="1628800"/>
            <a:ext cx="9847708" cy="452628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10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10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10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1.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 부동산 전광판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: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밖을 향할 때 전광판 기능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2.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 부동산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브리핑룸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: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안을 향할 때 매물 브리핑 기능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영상브리핑 가능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지도 연동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200" b="1" noProof="0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원격데스트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톱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중개사무실의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PC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화면을 원격으로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DID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화면에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띄울수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 있는 기능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지도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계약서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작성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실거래가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 브리핑 등에 유용함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91146" indent="-391146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상권분석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중개업소 주변 업종별 상권 분석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indent="-391146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크롬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크롬을 통해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네이버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다음 등 모든 인터넷 이용가능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6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미라캐스트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: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모바일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화면을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DID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화면에 띄울 수 있는 기능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네이버지도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카카오지도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포털지도를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 통해 물건을 방문하기 전 주변 상황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브맆이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 가능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로드뷰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</a:rPr>
              <a:t>항공부를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 통한 브리핑 가능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8.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네이버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TV,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카카오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TV</a:t>
            </a:r>
            <a:r>
              <a:rPr kumimoji="0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: </a:t>
            </a:r>
            <a:r>
              <a:rPr kumimoji="0" lang="ko-KR" altLang="en-US" sz="12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포털에서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제공하는 실시간 </a:t>
            </a:r>
            <a:r>
              <a:rPr kumimoji="0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TV 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시청 가능</a:t>
            </a:r>
            <a:endParaRPr kumimoji="0" lang="en-US" altLang="ko-KR" sz="12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7794972" y="2196455"/>
            <a:ext cx="418716" cy="344070"/>
          </a:xfrm>
          <a:prstGeom prst="wedgeRoundRectCallout">
            <a:avLst>
              <a:gd name="adj1" fmla="val 61405"/>
              <a:gd name="adj2" fmla="val 92735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914652" y="2700511"/>
            <a:ext cx="1944216" cy="864096"/>
          </a:xfrm>
          <a:prstGeom prst="ellipse">
            <a:avLst/>
          </a:prstGeom>
          <a:noFill/>
          <a:ln w="12700"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7074892" y="2700511"/>
            <a:ext cx="1944216" cy="864096"/>
          </a:xfrm>
          <a:prstGeom prst="ellipse">
            <a:avLst/>
          </a:prstGeom>
          <a:noFill/>
          <a:ln w="12700"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260923"/>
            <a:ext cx="3069326" cy="523876"/>
            <a:chOff x="255" y="3536"/>
            <a:chExt cx="1387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75" y="3536"/>
              <a:ext cx="13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  원격 시스템 이용 방법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997672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450156" y="1476375"/>
            <a:ext cx="9631684" cy="5069160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4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1)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아이디 생성 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아이디 하나로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드라이브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포토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뮤직을 모두 사용가능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특히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포토는 현장에서 찍은 사진을 바로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DID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에서 확인 할수 있다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동기화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아이디 등록 방법 영상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  <a:hlinkClick r:id="rId4"/>
              </a:rPr>
              <a:t>     https://www.youtube.com/watch?v=fUG3APNybJ8&amp;list=PLQhJA5_iDAR_g8ASJZWakPPK2bZ43pFwO&amp;index=4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2)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원격데스크톱 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 PC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화면이 바로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DID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에서 그대로 보여짐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–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브리핑용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/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휴대폰 화면도 그대로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DID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에서 볼수있다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크롬에서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구글검색창에서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크롬원격데스크톱 검색하여 설치 가능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이용방법 영상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  <a:hlinkClick r:id="rId5"/>
              </a:rPr>
              <a:t>   https://www.youtube.com/watch?v=Rzkp5pM3uhU&amp;list=PLQhJA5_iDAR_g8ASJZWakPPK2bZ43pFwO&amp;index=3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3)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네이버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5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클라우스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– 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휴대폰에 저장된 자료를 바로 </a:t>
            </a: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PC</a:t>
            </a: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에서 확인할수 있는 방법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사용법 관련 영상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  <a:hlinkClick r:id="rId6"/>
              </a:rPr>
              <a:t>  https://www.youtube.com/watch?v=dykIZ_uob-4&amp;list=PLQhJA5_iDAR_g8ASJZWakPPK2bZ43pFwO&amp;index=2</a:t>
            </a:r>
            <a:endParaRPr kumimoji="0" lang="en-US" altLang="ko-KR" sz="5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05230" y="1260923"/>
            <a:ext cx="2303655" cy="523876"/>
            <a:chOff x="210" y="3536"/>
            <a:chExt cx="1041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10" y="3536"/>
              <a:ext cx="1041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  기타 사용 팁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1917552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450156" y="1620391"/>
            <a:ext cx="9774612" cy="5348783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1)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사진 동영상 촬영방법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사진과 동영상은 노출될 화면들이 모두 가로임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 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기본적으로 가로로 촬영하여야 한다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영상의 경우 상하로 움직이지 말고 양쪽 팔을 겨드랑이에 붙여 자연스럽게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2~3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분이내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영상으로 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촬영하는게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좋다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촬영해온 영상을 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네이버미디어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플레이어를 다운받아 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퀵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메뉴에서 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캡처를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하면 사진을 많이 만들 수 있으니 영상만 찍어 오면 된다</a:t>
            </a:r>
            <a:endParaRPr kumimoji="0" lang="en-US" altLang="ko-KR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부동산 매물 영상 촬영 비법 </a:t>
            </a:r>
            <a:endParaRPr kumimoji="0" lang="en-US" altLang="ko-KR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  <a:hlinkClick r:id="rId4"/>
              </a:rPr>
              <a:t>https://www.youtube.com/watch?v=aAx-KlKzWOw&amp;list=PLQhJA5_iDAR_g8ASJZWakPPK2bZ43pFwO&amp;index=11</a:t>
            </a:r>
            <a:endParaRPr kumimoji="0" lang="ko-KR" altLang="en-US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★사진은 휴대폰 카메라 설정에서 </a:t>
            </a:r>
            <a:r>
              <a:rPr kumimoji="0" lang="en-US" altLang="ko-KR" sz="3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16:9</a:t>
            </a:r>
            <a:r>
              <a:rPr kumimoji="0" lang="ko-KR" altLang="en-US" sz="3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로 설정★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보는부동산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매물관리센터에는 사진은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jpg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형식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영상은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mp4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형식이 올라간다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개당 최대 용량은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256mb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이니 용량이 큰 경우 줄여서 등록해야 한다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[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_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화면비율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]</a:t>
            </a:r>
            <a:endParaRPr kumimoji="0" lang="ko-KR" altLang="en-US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유튜브의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데스크톱용 화면 비율은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16:9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이는 꼭 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유튜브가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아니더라도 일반적인 모니터의 크기가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16:9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이기 때문에 가장 보편적으로 사용하고 있고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권장하는 비율이다</a:t>
            </a:r>
            <a:endParaRPr kumimoji="0" lang="en-US" altLang="ko-KR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-</a:t>
            </a:r>
            <a:r>
              <a:rPr kumimoji="0" lang="ko-KR" alt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스마트폰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화면 비율 바꾸기 </a:t>
            </a: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(16:9) </a:t>
            </a:r>
            <a:r>
              <a:rPr kumimoji="0" lang="ko-KR" alt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영상</a:t>
            </a:r>
            <a:endParaRPr kumimoji="0" lang="en-US" altLang="ko-KR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  <a:hlinkClick r:id="rId5"/>
              </a:rPr>
              <a:t>https://www.youtube.com/watch?v=8GsSM0nKcfI&amp;list=PLQhJA5_iDAR_g8ASJZWakPPK2bZ43pFwO&amp;index=12</a:t>
            </a:r>
            <a:endParaRPr kumimoji="0" lang="en-US" altLang="ko-KR" sz="3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234417" y="1260923"/>
            <a:ext cx="3025068" cy="523876"/>
            <a:chOff x="178" y="3536"/>
            <a:chExt cx="1367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178" y="3536"/>
              <a:ext cx="13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  </a:t>
              </a:r>
              <a:r>
                <a:rPr lang="ko-KR" altLang="en-US" sz="1600" b="1" dirty="0" err="1" smtClean="0">
                  <a:solidFill>
                    <a:srgbClr val="000000"/>
                  </a:solidFill>
                </a:rPr>
                <a:t>바이럴</a:t>
              </a:r>
              <a:r>
                <a:rPr lang="ko-KR" altLang="en-US" sz="1600" b="1" dirty="0" smtClean="0">
                  <a:solidFill>
                    <a:srgbClr val="000000"/>
                  </a:solidFill>
                </a:rPr>
                <a:t> 서비스 제공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997672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306140" y="1764407"/>
            <a:ext cx="10063732" cy="5276775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바이럴서비스는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등록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한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중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메모란에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블로그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or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유튜브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구분하여 기재해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주면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작업 진행해주는 서비스다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매물관리센터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-&gt;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신규 매물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등록시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원하시는 매물은  화면 하단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메모란에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내용을 기재해주면 된다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 등록 기준 가이드를 잘 지켜서 올려진 건 이라면 순차적으로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해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준다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.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매물등록 후 최소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3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~5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일정도 소요되는데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혹 누락 될 시에는 번거롭더라도 해달라고 한번 더 요청하면 최대한 빨리 피드백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해 준다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.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[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매물포스팅기준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]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매물의 직접적인 영상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(2~3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분이상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과 현장 매물사진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6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장 이상이면 매물이 등록되는 순서대로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블로그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및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유투브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편집해서 처리해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준다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(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캡처한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사진이나 해상도가 떨어지는 사진은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포스팅이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안됨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 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포털에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노출되는 기준은 회사가 정할 수 있는 범위가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아니다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“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지역명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+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물건명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+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거래형태”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를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위주로 제목을 정하고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하며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많은 회원사의 매물을 다루다 보니 제목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포스팅하는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내용 등을 회사가 방향을 정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하고 있는 부분이므로 이점에 대해 업소에 양해를 구하도록 한다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또한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포스팅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된 매물이 항상 상위에 노출 되는 부분은 아니다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회원사별 사진 등의 등록 조건에 맞는 물건에 한 해 월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건 이내로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등록해주고 있고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 부분은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유료가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아닌 무료서비스이다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각종 검색사이트에서 키워드 검색 시 상위에 노출된 것들을 보면 사진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영상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매물의 설명이 많을 경우 상위 노출될 가능성이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커진다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되도록 상세한 정보를  넣어주어야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포털 노출에 효과가 크다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.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257" y="1260923"/>
            <a:ext cx="3025068" cy="523876"/>
            <a:chOff x="243" y="3536"/>
            <a:chExt cx="1367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43" y="3536"/>
              <a:ext cx="13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네이버</a:t>
              </a:r>
              <a:r>
                <a:rPr lang="ko-KR" altLang="en-US" sz="1600" b="1" dirty="0" smtClean="0">
                  <a:solidFill>
                    <a:srgbClr val="000000"/>
                  </a:solidFill>
                </a:rPr>
                <a:t> 매물 등록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997672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594172" y="1836416"/>
            <a:ext cx="9702604" cy="50405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 부동산 회원이라면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네이버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부동산에 매물 등록이 가능하다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계약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기간내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이용가능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1)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기간 및 건수 별 타사대비 가격테이블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2)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상기와 같이 책정되어 있으며 이는 건당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1,700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원인 원가로 책정됨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별도의 매체 이용료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없음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계약 기간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계약기간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만기전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쿠폰 소진했을 경우 재계약으로 추가 이용가능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계약 기간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만기시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쿠폰이 남았을 경우 쿠폰이월은 불가하며 없어짐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6220" y="2700511"/>
            <a:ext cx="651021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6275394" y="4434206"/>
            <a:ext cx="1071570" cy="1428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260923"/>
            <a:ext cx="3286193" cy="523876"/>
            <a:chOff x="255" y="3536"/>
            <a:chExt cx="1485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3" y="3536"/>
              <a:ext cx="13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네이버</a:t>
              </a:r>
              <a:r>
                <a:rPr lang="ko-KR" altLang="en-US" sz="1600" b="1" dirty="0" smtClean="0">
                  <a:solidFill>
                    <a:srgbClr val="000000"/>
                  </a:solidFill>
                </a:rPr>
                <a:t> 매물 </a:t>
              </a:r>
              <a:r>
                <a:rPr lang="ko-KR" altLang="en-US" sz="1600" b="1" dirty="0" err="1" smtClean="0">
                  <a:solidFill>
                    <a:srgbClr val="000000"/>
                  </a:solidFill>
                </a:rPr>
                <a:t>랭킹순</a:t>
              </a:r>
              <a:r>
                <a:rPr lang="ko-KR" altLang="en-US" sz="1600" b="1" dirty="0" smtClean="0">
                  <a:solidFill>
                    <a:srgbClr val="000000"/>
                  </a:solidFill>
                </a:rPr>
                <a:t> 산정 기준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2997672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612648" y="1600199"/>
            <a:ext cx="9630596" cy="5060751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검증방식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현장확인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&gt;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모바일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&gt;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모바일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V2&gt;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홍보확인서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V2&gt;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전화확인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&gt;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홍보확인서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근거리 매물 우선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3)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매물의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진정성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정보 상세기입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)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층노출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/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지도표시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/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사진등록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/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상세설명 자세히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작성등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4)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최신등록순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96" y="3060551"/>
            <a:ext cx="7344816" cy="1566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4212" y="1980431"/>
            <a:ext cx="5265585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437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234417" y="1188343"/>
            <a:ext cx="2303655" cy="523876"/>
            <a:chOff x="178" y="3536"/>
            <a:chExt cx="1041" cy="33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178" y="3536"/>
              <a:ext cx="1041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환불관련</a:t>
              </a:r>
              <a:endParaRPr lang="ko-KR" altLang="en-US" sz="1600" b="1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 사항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548383"/>
            <a:ext cx="1629520" cy="80641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세로 텍스트 개체 틀 2"/>
          <p:cNvSpPr txBox="1">
            <a:spLocks/>
          </p:cNvSpPr>
          <p:nvPr/>
        </p:nvSpPr>
        <p:spPr>
          <a:xfrm>
            <a:off x="522164" y="1620391"/>
            <a:ext cx="9774612" cy="5184576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391146" lvl="0" indent="-39114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해지</a:t>
            </a: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391146" lvl="0" indent="-39114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다음 약관의 조약과 같이 입고 된 제품의 외부포장을 뜯는 순간 반품 및 구매 해지는 불가함</a:t>
            </a: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391146" lvl="0" indent="-391146">
              <a:lnSpc>
                <a:spcPct val="120000"/>
              </a:lnSpc>
              <a:spcBef>
                <a:spcPct val="20000"/>
              </a:spcBef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lvl="0" indent="-391146">
              <a:lnSpc>
                <a:spcPct val="120000"/>
              </a:lnSpc>
              <a:spcBef>
                <a:spcPct val="20000"/>
              </a:spcBef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914400" marR="0" lvl="0" indent="-914400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arenR"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1. 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보는 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부동산에서 제공되는 모든 서비스는 구입 후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36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개월간 제공된다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이후 계속적인 서비스 이용을 원한다면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월 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44,000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원으로 계약 기간을 연장하여 </a:t>
            </a: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이용가능하다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     (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제공 서비스 내용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매물관리센터이용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바이럴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마케팅 서비스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네이버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매물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등록등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 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- 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원치 않을 모든 서비스 기능은 중지된다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514350" marR="0" lvl="0" indent="-514350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유투브나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블로그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무상 제공 서비스로써 이는 전적으로 서비스에 해당되므로 상품이므로 </a:t>
            </a: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브리핑시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</a:t>
            </a: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메인으로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부각해서 설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514350" marR="0" lvl="0" indent="-514350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명하지 않는다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514350" marR="0" lvl="0" indent="-514350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이 서비스에 관련 고객의 불만족으로 인한 해지 </a:t>
            </a: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요청시에는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해지의 사유가 되지 않는다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.</a:t>
            </a:r>
          </a:p>
          <a:p>
            <a:pPr marL="514350" marR="0" lvl="0" indent="-514350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514350" marR="0" lvl="0" indent="-514350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514350" lvl="0" indent="-51435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4000" b="1" dirty="0" smtClean="0"/>
              <a:t> 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전면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썬팅지는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높이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1.4m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이하 부착한다 그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이상일시에는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DID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모니터를 가리게 됨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514350" lvl="0" indent="-51435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 2.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멀티탭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준비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셋트박스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및 모니터 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구 필요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514350" lvl="0" indent="-51435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 3.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빠른 구동을 원할 시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랜선을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모니터 위치에 빼놓는다</a:t>
            </a: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514350" lvl="0" indent="-51435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 4.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대표자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구글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아이디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비밀번호 찾아놓아 빠르게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진행할수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있도록한다</a:t>
            </a:r>
            <a:endParaRPr lang="en-US" altLang="ko-KR" sz="4000" b="1" dirty="0" smtClean="0">
              <a:latin typeface="굴림" pitchFamily="50" charset="-127"/>
              <a:ea typeface="굴림" pitchFamily="50" charset="-127"/>
            </a:endParaRPr>
          </a:p>
          <a:p>
            <a:pPr marL="514350" lvl="0" indent="-51435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 5.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와이파이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비번 찾아 재 확인하여 빠르게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설정및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000" b="1" dirty="0" err="1" smtClean="0">
                <a:latin typeface="굴림" pitchFamily="50" charset="-127"/>
                <a:ea typeface="굴림" pitchFamily="50" charset="-127"/>
              </a:rPr>
              <a:t>가동할수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 있게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4000" b="1" dirty="0" smtClean="0">
                <a:latin typeface="굴림" pitchFamily="50" charset="-127"/>
                <a:ea typeface="굴림" pitchFamily="50" charset="-127"/>
              </a:rPr>
              <a:t>한다</a:t>
            </a:r>
            <a:r>
              <a:rPr lang="en-US" altLang="ko-KR" sz="4000" b="1" dirty="0" smtClean="0">
                <a:latin typeface="굴림" pitchFamily="50" charset="-127"/>
                <a:ea typeface="굴림" pitchFamily="50" charset="-127"/>
              </a:rPr>
              <a:t>.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5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62124" y="2628503"/>
            <a:ext cx="3671641" cy="523876"/>
            <a:chOff x="105667" y="1260923"/>
            <a:chExt cx="3671641" cy="523876"/>
          </a:xfrm>
        </p:grpSpPr>
        <p:sp>
          <p:nvSpPr>
            <p:cNvPr id="16" name="Rectangle 70" descr="큰 다이아몬드"/>
            <p:cNvSpPr>
              <a:spLocks noChangeArrowheads="1"/>
            </p:cNvSpPr>
            <p:nvPr/>
          </p:nvSpPr>
          <p:spPr bwMode="auto">
            <a:xfrm>
              <a:off x="105667" y="1306827"/>
              <a:ext cx="92075" cy="387350"/>
            </a:xfrm>
            <a:prstGeom prst="rect">
              <a:avLst/>
            </a:prstGeom>
            <a:pattFill prst="solidDmnd">
              <a:fgClr>
                <a:srgbClr val="808080"/>
              </a:fgClr>
              <a:bgClr>
                <a:srgbClr val="969696"/>
              </a:bgClr>
            </a:patt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17" name="Group 282"/>
            <p:cNvGrpSpPr>
              <a:grpSpLocks/>
            </p:cNvGrpSpPr>
            <p:nvPr/>
          </p:nvGrpSpPr>
          <p:grpSpPr bwMode="auto">
            <a:xfrm>
              <a:off x="404812" y="1260923"/>
              <a:ext cx="3372496" cy="523876"/>
              <a:chOff x="255" y="3536"/>
              <a:chExt cx="1524" cy="330"/>
            </a:xfrm>
          </p:grpSpPr>
          <p:sp>
            <p:nvSpPr>
              <p:cNvPr id="20" name="직사각형 6"/>
              <p:cNvSpPr>
                <a:spLocks noChangeArrowheads="1"/>
              </p:cNvSpPr>
              <p:nvPr/>
            </p:nvSpPr>
            <p:spPr bwMode="auto">
              <a:xfrm>
                <a:off x="315" y="3536"/>
                <a:ext cx="1464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600" b="1" dirty="0" smtClean="0">
                    <a:solidFill>
                      <a:srgbClr val="000000"/>
                    </a:solidFill>
                  </a:rPr>
                  <a:t> 약정기간 종료 후 이용 관련</a:t>
                </a:r>
                <a:endParaRPr lang="ko-KR" altLang="en-US" sz="1600" b="1" dirty="0">
                  <a:solidFill>
                    <a:srgbClr val="000000"/>
                  </a:solidFill>
                </a:endParaRPr>
              </a:p>
              <a:p>
                <a:pPr algn="ctr" eaLnBrk="1" hangingPunct="1"/>
                <a:endParaRPr lang="ko-KR" altLang="en-US" sz="12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21" name="Picture 278" descr="클라우드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18000" contrast="-6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" y="3581"/>
                <a:ext cx="186" cy="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Line 281"/>
              <p:cNvSpPr>
                <a:spLocks noChangeShapeType="1"/>
              </p:cNvSpPr>
              <p:nvPr/>
            </p:nvSpPr>
            <p:spPr bwMode="gray">
              <a:xfrm flipV="1">
                <a:off x="255" y="3694"/>
                <a:ext cx="71" cy="65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 type="none" w="sm" len="sm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18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3013223" cy="15322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162124" y="3996655"/>
            <a:ext cx="2897118" cy="523876"/>
            <a:chOff x="105667" y="1260923"/>
            <a:chExt cx="2897118" cy="523876"/>
          </a:xfrm>
        </p:grpSpPr>
        <p:sp>
          <p:nvSpPr>
            <p:cNvPr id="24" name="Rectangle 70" descr="큰 다이아몬드"/>
            <p:cNvSpPr>
              <a:spLocks noChangeArrowheads="1"/>
            </p:cNvSpPr>
            <p:nvPr/>
          </p:nvSpPr>
          <p:spPr bwMode="auto">
            <a:xfrm>
              <a:off x="105667" y="1306827"/>
              <a:ext cx="92075" cy="387350"/>
            </a:xfrm>
            <a:prstGeom prst="rect">
              <a:avLst/>
            </a:prstGeom>
            <a:pattFill prst="solidDmnd">
              <a:fgClr>
                <a:srgbClr val="808080"/>
              </a:fgClr>
              <a:bgClr>
                <a:srgbClr val="969696"/>
              </a:bgClr>
            </a:patt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5" name="Group 282"/>
            <p:cNvGrpSpPr>
              <a:grpSpLocks/>
            </p:cNvGrpSpPr>
            <p:nvPr/>
          </p:nvGrpSpPr>
          <p:grpSpPr bwMode="auto">
            <a:xfrm>
              <a:off x="404812" y="1260923"/>
              <a:ext cx="2597973" cy="523876"/>
              <a:chOff x="255" y="3536"/>
              <a:chExt cx="1174" cy="330"/>
            </a:xfrm>
          </p:grpSpPr>
          <p:sp>
            <p:nvSpPr>
              <p:cNvPr id="27" name="직사각형 6"/>
              <p:cNvSpPr>
                <a:spLocks noChangeArrowheads="1"/>
              </p:cNvSpPr>
              <p:nvPr/>
            </p:nvSpPr>
            <p:spPr bwMode="auto">
              <a:xfrm>
                <a:off x="413" y="3536"/>
                <a:ext cx="1016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600" b="1" dirty="0" err="1" smtClean="0">
                    <a:solidFill>
                      <a:srgbClr val="000000"/>
                    </a:solidFill>
                  </a:rPr>
                  <a:t>바이럴</a:t>
                </a:r>
                <a:r>
                  <a:rPr lang="ko-KR" altLang="en-US" sz="1600" b="1" dirty="0" smtClean="0">
                    <a:solidFill>
                      <a:srgbClr val="000000"/>
                    </a:solidFill>
                  </a:rPr>
                  <a:t> 서비스 관련</a:t>
                </a:r>
                <a:endParaRPr lang="ko-KR" altLang="en-US" sz="1600" b="1" dirty="0">
                  <a:solidFill>
                    <a:srgbClr val="000000"/>
                  </a:solidFill>
                </a:endParaRPr>
              </a:p>
              <a:p>
                <a:pPr algn="ctr" eaLnBrk="1" hangingPunct="1"/>
                <a:endParaRPr lang="ko-KR" altLang="en-US" sz="12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28" name="Picture 278" descr="클라우드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18000" contrast="-6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" y="3581"/>
                <a:ext cx="186" cy="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Line 281"/>
              <p:cNvSpPr>
                <a:spLocks noChangeShapeType="1"/>
              </p:cNvSpPr>
              <p:nvPr/>
            </p:nvSpPr>
            <p:spPr bwMode="gray">
              <a:xfrm flipV="1">
                <a:off x="255" y="3694"/>
                <a:ext cx="71" cy="65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 type="none" w="sm" len="sm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6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437159" cy="81213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162124" y="5148783"/>
            <a:ext cx="3169308" cy="523876"/>
            <a:chOff x="105667" y="1260923"/>
            <a:chExt cx="3169308" cy="523876"/>
          </a:xfrm>
        </p:grpSpPr>
        <p:sp>
          <p:nvSpPr>
            <p:cNvPr id="34" name="Rectangle 70" descr="큰 다이아몬드"/>
            <p:cNvSpPr>
              <a:spLocks noChangeArrowheads="1"/>
            </p:cNvSpPr>
            <p:nvPr/>
          </p:nvSpPr>
          <p:spPr bwMode="auto">
            <a:xfrm>
              <a:off x="105667" y="1306827"/>
              <a:ext cx="92075" cy="387350"/>
            </a:xfrm>
            <a:prstGeom prst="rect">
              <a:avLst/>
            </a:prstGeom>
            <a:pattFill prst="solidDmnd">
              <a:fgClr>
                <a:srgbClr val="808080"/>
              </a:fgClr>
              <a:bgClr>
                <a:srgbClr val="969696"/>
              </a:bgClr>
            </a:patt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35" name="Group 282"/>
            <p:cNvGrpSpPr>
              <a:grpSpLocks/>
            </p:cNvGrpSpPr>
            <p:nvPr/>
          </p:nvGrpSpPr>
          <p:grpSpPr bwMode="auto">
            <a:xfrm>
              <a:off x="404812" y="1260923"/>
              <a:ext cx="2870163" cy="523876"/>
              <a:chOff x="255" y="3536"/>
              <a:chExt cx="1297" cy="330"/>
            </a:xfrm>
          </p:grpSpPr>
          <p:sp>
            <p:nvSpPr>
              <p:cNvPr id="37" name="직사각형 6"/>
              <p:cNvSpPr>
                <a:spLocks noChangeArrowheads="1"/>
              </p:cNvSpPr>
              <p:nvPr/>
            </p:nvSpPr>
            <p:spPr bwMode="auto">
              <a:xfrm>
                <a:off x="413" y="3536"/>
                <a:ext cx="1139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600" b="1" dirty="0" smtClean="0">
                    <a:solidFill>
                      <a:srgbClr val="000000"/>
                    </a:solidFill>
                  </a:rPr>
                  <a:t> 설치 전 사전 준비사항</a:t>
                </a:r>
                <a:endParaRPr lang="ko-KR" altLang="en-US" sz="1600" b="1" dirty="0">
                  <a:solidFill>
                    <a:srgbClr val="000000"/>
                  </a:solidFill>
                </a:endParaRPr>
              </a:p>
              <a:p>
                <a:pPr algn="ctr" eaLnBrk="1" hangingPunct="1"/>
                <a:endParaRPr lang="ko-KR" altLang="en-US" sz="12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38" name="Picture 278" descr="클라우드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18000" contrast="-6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" y="3581"/>
                <a:ext cx="186" cy="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" name="Line 281"/>
              <p:cNvSpPr>
                <a:spLocks noChangeShapeType="1"/>
              </p:cNvSpPr>
              <p:nvPr/>
            </p:nvSpPr>
            <p:spPr bwMode="gray">
              <a:xfrm flipV="1">
                <a:off x="255" y="3694"/>
                <a:ext cx="71" cy="65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 type="none" w="sm" len="sm"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36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653183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0" name="모서리가 둥근 사각형 설명선 39"/>
          <p:cNvSpPr/>
          <p:nvPr/>
        </p:nvSpPr>
        <p:spPr>
          <a:xfrm>
            <a:off x="6714852" y="1548383"/>
            <a:ext cx="2448272" cy="1368152"/>
          </a:xfrm>
          <a:prstGeom prst="wedgeRoundRectCallout">
            <a:avLst>
              <a:gd name="adj1" fmla="val -81455"/>
              <a:gd name="adj2" fmla="val -22640"/>
              <a:gd name="adj3" fmla="val 16667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 무상 </a:t>
            </a:r>
            <a:r>
              <a:rPr lang="en-US" altLang="ko-KR" sz="1200" dirty="0" smtClean="0">
                <a:solidFill>
                  <a:schemeClr val="tx1"/>
                </a:solidFill>
              </a:rPr>
              <a:t>A/S</a:t>
            </a:r>
            <a:r>
              <a:rPr lang="ko-KR" altLang="en-US" sz="1200" dirty="0" smtClean="0">
                <a:solidFill>
                  <a:schemeClr val="tx1"/>
                </a:solidFill>
              </a:rPr>
              <a:t>관련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</a:rPr>
              <a:t>패널 </a:t>
            </a:r>
            <a:r>
              <a:rPr lang="en-US" altLang="ko-KR" sz="1200" dirty="0" smtClean="0">
                <a:solidFill>
                  <a:schemeClr val="tx1"/>
                </a:solidFill>
              </a:rPr>
              <a:t>: 1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제조사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</a:rPr>
              <a:t>부품 </a:t>
            </a:r>
            <a:r>
              <a:rPr lang="en-US" altLang="ko-KR" sz="1200" dirty="0" smtClean="0">
                <a:solidFill>
                  <a:schemeClr val="tx1"/>
                </a:solidFill>
              </a:rPr>
              <a:t>: 2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제조사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셋톱박스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3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보는부동산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sz="1200" dirty="0" smtClean="0">
                <a:solidFill>
                  <a:schemeClr val="tx1"/>
                </a:solidFill>
              </a:rPr>
              <a:t>사용자의 물리적 결함은 제외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641488" y="1478259"/>
            <a:ext cx="7494633" cy="41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7500" dirty="0" smtClean="0"/>
              <a:t>감사합니다</a:t>
            </a:r>
            <a:r>
              <a:rPr lang="en-US" altLang="ko-KR" sz="7500" dirty="0" smtClean="0"/>
              <a:t>~~</a:t>
            </a:r>
            <a:endParaRPr lang="ko-KR" altLang="en-US" sz="7500" dirty="0"/>
          </a:p>
        </p:txBody>
      </p:sp>
    </p:spTree>
    <p:extLst>
      <p:ext uri="{BB962C8B-B14F-4D97-AF65-F5344CB8AC3E}">
        <p14:creationId xmlns="" xmlns:p14="http://schemas.microsoft.com/office/powerpoint/2010/main" val="1532420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14855</TotalTime>
  <Words>1706</Words>
  <Application>Microsoft Office PowerPoint</Application>
  <PresentationFormat>사용자 지정</PresentationFormat>
  <Paragraphs>273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영업5</cp:lastModifiedBy>
  <cp:revision>1164</cp:revision>
  <cp:lastPrinted>2014-12-26T10:59:37Z</cp:lastPrinted>
  <dcterms:created xsi:type="dcterms:W3CDTF">2011-11-10T01:07:43Z</dcterms:created>
  <dcterms:modified xsi:type="dcterms:W3CDTF">2020-11-16T03:52:14Z</dcterms:modified>
</cp:coreProperties>
</file>