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210 NuriGothic Bold"/>
      <p:bold r:id="rId16"/>
    </p:embeddedFont>
    <p:embeddedFont>
      <p:font typeface="HSSaemaul"/>
      <p:regular r:id="rId17"/>
    </p:embeddedFont>
    <p:embeddedFont>
      <p:font typeface="210 NuriGothic Light"/>
      <p:regular r:id="rId18"/>
    </p:embeddedFont>
    <p:embeddedFont>
      <p:font typeface="210 NuriGothic Regular"/>
      <p:regular r:id="rId19"/>
    </p:embeddedFont>
    <p:embeddedFont>
      <p:font typeface="Noto Sans CJK KR Regular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.fntdata" Type="http://schemas.openxmlformats.org/officeDocument/2006/relationships/font"/><Relationship Id="rId17" Target="fonts/font2.fntdata" Type="http://schemas.openxmlformats.org/officeDocument/2006/relationships/font"/><Relationship Id="rId18" Target="fonts/font3.fntdata" Type="http://schemas.openxmlformats.org/officeDocument/2006/relationships/font"/><Relationship Id="rId19" Target="fonts/font4.fntdata" Type="http://schemas.openxmlformats.org/officeDocument/2006/relationships/font"/><Relationship Id="rId2" Target="presProps.xml" Type="http://schemas.openxmlformats.org/officeDocument/2006/relationships/presProps"/><Relationship Id="rId20" Target="fonts/font5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12.png" Type="http://schemas.openxmlformats.org/officeDocument/2006/relationships/image"/><Relationship Id="rId12" Target="../media/image13.png" Type="http://schemas.openxmlformats.org/officeDocument/2006/relationships/image"/><Relationship Id="rId13" Target="../media/image14.png" Type="http://schemas.openxmlformats.org/officeDocument/2006/relationships/image"/><Relationship Id="rId14" Target="../media/image15.png" Type="http://schemas.openxmlformats.org/officeDocument/2006/relationships/image"/><Relationship Id="rId15" Target="../media/image16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Relationship Id="rId7" Target="../media/image8.png" Type="http://schemas.openxmlformats.org/officeDocument/2006/relationships/image"/><Relationship Id="rId8" Target="../media/image9.pn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7.png" Type="http://schemas.openxmlformats.org/officeDocument/2006/relationships/image"/><Relationship Id="rId6" Target="../media/image17.png" Type="http://schemas.openxmlformats.org/officeDocument/2006/relationships/image"/><Relationship Id="rId7" Target="../media/image8.png" Type="http://schemas.openxmlformats.org/officeDocument/2006/relationships/image"/><Relationship Id="rId8" Target="../media/image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png" Type="http://schemas.openxmlformats.org/officeDocument/2006/relationships/image"/><Relationship Id="rId12" Target="../media/image22.png" Type="http://schemas.openxmlformats.org/officeDocument/2006/relationships/image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2.pn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Relationship Id="rId7" Target="../media/image7.pn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3.png" Type="http://schemas.openxmlformats.org/officeDocument/2006/relationships/image"/><Relationship Id="rId12" Target="../media/image24.png" Type="http://schemas.openxmlformats.org/officeDocument/2006/relationships/image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2.pn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Relationship Id="rId7" Target="../media/image7.pn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5.png" Type="http://schemas.openxmlformats.org/officeDocument/2006/relationships/image"/><Relationship Id="rId12" Target="../media/image26.png" Type="http://schemas.openxmlformats.org/officeDocument/2006/relationships/image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2.pn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Relationship Id="rId7" Target="../media/image7.pn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7.png" Type="http://schemas.openxmlformats.org/officeDocument/2006/relationships/image"/><Relationship Id="rId12" Target="../media/image28.png" Type="http://schemas.openxmlformats.org/officeDocument/2006/relationships/image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2.pn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Relationship Id="rId7" Target="../media/image7.pn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31.png" Type="http://schemas.openxmlformats.org/officeDocument/2006/relationships/image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2.pn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Relationship Id="rId7" Target="../media/image7.png" Type="http://schemas.openxmlformats.org/officeDocument/2006/relationships/image"/><Relationship Id="rId8" Target="../media/image29.pn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34.png" Type="http://schemas.openxmlformats.org/officeDocument/2006/relationships/image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2.pn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Relationship Id="rId7" Target="../media/image7.png" Type="http://schemas.openxmlformats.org/officeDocument/2006/relationships/image"/><Relationship Id="rId8" Target="../media/image32.png" Type="http://schemas.openxmlformats.org/officeDocument/2006/relationships/image"/><Relationship Id="rId9" Target="../media/image3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35.png" Type="http://schemas.openxmlformats.org/officeDocument/2006/relationships/image"/><Relationship Id="rId5" Target="../media/image2.png" Type="http://schemas.openxmlformats.org/officeDocument/2006/relationships/image"/><Relationship Id="rId6" Target="../media/image8.png" Type="http://schemas.openxmlformats.org/officeDocument/2006/relationships/image"/><Relationship Id="rId7" Target="../media/image9.png" Type="http://schemas.openxmlformats.org/officeDocument/2006/relationships/image"/><Relationship Id="rId8" Target="../media/image7.png" Type="http://schemas.openxmlformats.org/officeDocument/2006/relationships/image"/><Relationship Id="rId9" Target="../media/image3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F454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24000"/>
          </a:blip>
          <a:stretch>
            <a:fillRect/>
          </a:stretch>
        </p:blipFill>
        <p:spPr>
          <a:xfrm rot="0"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>
            <a:alphaModFix amt="88000"/>
          </a:blip>
          <a:stretch>
            <a:fillRect/>
          </a:stretch>
        </p:blipFill>
        <p:spPr>
          <a:xfrm rot="0">
            <a:off x="0" y="-165100"/>
            <a:ext cx="1206500" cy="10414000"/>
          </a:xfrm>
          <a:prstGeom prst="rect">
            <a:avLst/>
          </a:prstGeom>
          <a:effectLst>
            <a:outerShdw dir="2700000" dist="83710" blurRad="10921">
              <a:srgbClr val="1F4548">
                <a:alpha val="50000"/>
              </a:srgbClr>
            </a:outerShdw>
          </a:effectLst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422400" y="292100"/>
            <a:ext cx="16522700" cy="9766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>
            <a:alphaModFix amt="90000"/>
          </a:blip>
          <a:stretch>
            <a:fillRect/>
          </a:stretch>
        </p:blipFill>
        <p:spPr>
          <a:xfrm rot="0">
            <a:off x="5257800" y="2654300"/>
            <a:ext cx="8420100" cy="4864100"/>
          </a:xfrm>
          <a:prstGeom prst="rect">
            <a:avLst/>
          </a:prstGeom>
          <a:effectLst>
            <a:outerShdw dir="2700000" dist="0" blurRad="117980">
              <a:srgbClr val="000000">
                <a:alpha val="23000"/>
              </a:srgbClr>
            </a:outerShdw>
          </a:effectLst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8267700" y="9131300"/>
            <a:ext cx="1752600" cy="495300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6946900" y="3378200"/>
            <a:ext cx="4775200" cy="3683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ko-KR" sz="2100" b="false" i="false" u="none" strike="noStrike" spc="600">
                <a:solidFill>
                  <a:srgbClr val="7C6E59"/>
                </a:solidFill>
                <a:ea typeface="210 NuriGothic Bold"/>
              </a:rPr>
              <a:t>홍희마케팅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413500" y="4267200"/>
            <a:ext cx="6096000" cy="1727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07899"/>
              </a:lnSpc>
            </a:pPr>
            <a:r>
              <a:rPr lang="ko-KR" sz="9700" b="false" i="false" u="none" strike="noStrike" spc="1000">
                <a:solidFill>
                  <a:srgbClr val="4A6463"/>
                </a:solidFill>
                <a:ea typeface="HSSaemaul"/>
              </a:rPr>
              <a:t>맵핑등록방법</a:t>
            </a:r>
            <a:r>
              <a:rPr lang="en-US" sz="5600" b="false" i="false" u="none" strike="noStrike" spc="600">
                <a:solidFill>
                  <a:srgbClr val="4A6463"/>
                </a:solidFill>
                <a:latin typeface="HSSaemaul"/>
              </a:rPr>
              <a:t/>
            </a:r>
            <a:br>
              <a:rPr lang="en-US" sz="5600" b="false" i="false" u="none" strike="noStrike" spc="600">
                <a:solidFill>
                  <a:srgbClr val="4A6463"/>
                </a:solidFill>
                <a:latin typeface="HSSaemaul"/>
              </a:rPr>
            </a:br>
            <a:r>
              <a:rPr lang="en-US" sz="5600" b="false" i="false" u="none" strike="noStrike" spc="600">
                <a:solidFill>
                  <a:srgbClr val="4A6463"/>
                </a:solidFill>
                <a:latin typeface="HSSaemaul"/>
              </a:rPr>
              <a:t/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959600" y="6629400"/>
            <a:ext cx="5016500" cy="3048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16199"/>
              </a:lnSpc>
            </a:pPr>
            <a:r>
              <a:rPr lang="en-US" sz="1700" b="false" i="false" u="none" strike="noStrike">
                <a:solidFill>
                  <a:srgbClr val="7C6E59"/>
                </a:solidFill>
                <a:latin typeface="210 NuriGothic Bold"/>
              </a:rPr>
              <a:t>2025.02.21 | </a:t>
            </a:r>
            <a:r>
              <a:rPr lang="ko-KR" sz="1700" b="false" i="false" u="none" strike="noStrike">
                <a:solidFill>
                  <a:srgbClr val="7C6E59"/>
                </a:solidFill>
                <a:ea typeface="210 NuriGothic Bold"/>
              </a:rPr>
              <a:t>작성자</a:t>
            </a:r>
            <a:r>
              <a:rPr lang="en-US" sz="1700" b="false" i="false" u="none" strike="noStrike">
                <a:solidFill>
                  <a:srgbClr val="7C6E59"/>
                </a:solidFill>
                <a:latin typeface="210 NuriGothic Bold"/>
              </a:rPr>
              <a:t> </a:t>
            </a:r>
            <a:r>
              <a:rPr lang="ko-KR" sz="1700" b="false" i="false" u="none" strike="noStrike">
                <a:solidFill>
                  <a:srgbClr val="7C6E59"/>
                </a:solidFill>
                <a:ea typeface="210 NuriGothic Bold"/>
              </a:rPr>
              <a:t>전지연</a:t>
            </a:r>
            <a:r>
              <a:rPr lang="en-US" sz="1700" b="false" i="false" u="none" strike="noStrike">
                <a:solidFill>
                  <a:srgbClr val="7C6E59"/>
                </a:solidFill>
                <a:latin typeface="210 NuriGothic Bold"/>
              </a:rPr>
              <a:t> </a:t>
            </a:r>
            <a:r>
              <a:rPr lang="ko-KR" sz="1700" b="false" i="false" u="none" strike="noStrike">
                <a:solidFill>
                  <a:srgbClr val="7C6E59"/>
                </a:solidFill>
                <a:ea typeface="210 NuriGothic Bold"/>
              </a:rPr>
              <a:t>주임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F454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24000"/>
          </a:blip>
          <a:stretch>
            <a:fillRect/>
          </a:stretch>
        </p:blipFill>
        <p:spPr>
          <a:xfrm rot="0"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>
            <a:alphaModFix amt="88000"/>
          </a:blip>
          <a:stretch>
            <a:fillRect/>
          </a:stretch>
        </p:blipFill>
        <p:spPr>
          <a:xfrm rot="0">
            <a:off x="0" y="-165100"/>
            <a:ext cx="1206500" cy="10414000"/>
          </a:xfrm>
          <a:prstGeom prst="rect">
            <a:avLst/>
          </a:prstGeom>
          <a:effectLst>
            <a:outerShdw dir="2700000" dist="83710" blurRad="10921">
              <a:srgbClr val="1F4548">
                <a:alpha val="50000"/>
              </a:srgbClr>
            </a:outerShdw>
          </a:effectLst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422400" y="292100"/>
            <a:ext cx="16522700" cy="9766300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5130800" y="1663700"/>
            <a:ext cx="9118600" cy="13335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en-US" sz="7500" b="false" i="false" u="none" strike="noStrike" spc="-500">
                <a:solidFill>
                  <a:srgbClr val="FFF7EC"/>
                </a:solidFill>
                <a:latin typeface="HSSaemaul"/>
              </a:rPr>
              <a:t>8</a:t>
            </a:r>
            <a:r>
              <a:rPr lang="ko-KR" sz="7500" b="false" i="false" u="none" strike="noStrike" spc="-500">
                <a:solidFill>
                  <a:srgbClr val="FFF7EC"/>
                </a:solidFill>
                <a:ea typeface="HSSaemaul"/>
              </a:rPr>
              <a:t>대</a:t>
            </a:r>
            <a:r>
              <a:rPr lang="en-US" sz="7500" b="false" i="false" u="none" strike="noStrike" spc="-500">
                <a:solidFill>
                  <a:srgbClr val="FFF7EC"/>
                </a:solidFill>
                <a:latin typeface="HSSaemaul"/>
              </a:rPr>
              <a:t> </a:t>
            </a:r>
            <a:r>
              <a:rPr lang="ko-KR" sz="7500" b="false" i="false" u="none" strike="noStrike" spc="-500">
                <a:solidFill>
                  <a:srgbClr val="FFF7EC"/>
                </a:solidFill>
                <a:ea typeface="HSSaemaul"/>
              </a:rPr>
              <a:t>네비게이션</a:t>
            </a:r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3263900" y="3505200"/>
            <a:ext cx="12319000" cy="5422900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9398000" y="1054100"/>
            <a:ext cx="711200" cy="736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99600"/>
              </a:lnSpc>
            </a:pPr>
            <a:r>
              <a:rPr lang="en-US" sz="4100" b="false" i="false" u="none" strike="noStrike" spc="-100">
                <a:solidFill>
                  <a:srgbClr val="FFF7EC"/>
                </a:solidFill>
                <a:latin typeface="210 NuriGothic Light"/>
              </a:rPr>
              <a:t>01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6">
            <a:alphaModFix amt="43000"/>
          </a:blip>
          <a:stretch>
            <a:fillRect/>
          </a:stretch>
        </p:blipFill>
        <p:spPr>
          <a:xfrm rot="0">
            <a:off x="8991600" y="901700"/>
            <a:ext cx="609600" cy="609600"/>
          </a:xfrm>
          <a:prstGeom prst="rect">
            <a:avLst/>
          </a:prstGeom>
        </p:spPr>
      </p:pic>
      <p:grpSp>
        <p:nvGrpSpPr>
          <p:cNvPr name="Group 9" id="9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0" id="10"/>
          <p:cNvPicPr>
            <a:picLocks noChangeAspect="true"/>
          </p:cNvPicPr>
          <p:nvPr/>
        </p:nvPicPr>
        <p:blipFill>
          <a:blip r:embed="rId7">
            <a:alphaModFix amt="73000"/>
          </a:blip>
          <a:stretch>
            <a:fillRect/>
          </a:stretch>
        </p:blipFill>
        <p:spPr>
          <a:xfrm rot="0">
            <a:off x="16713200" y="7188200"/>
            <a:ext cx="1828800" cy="31877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16205200" y="7658100"/>
            <a:ext cx="2070100" cy="2692400"/>
          </a:xfrm>
          <a:prstGeom prst="rect">
            <a:avLst/>
          </a:prstGeom>
        </p:spPr>
      </p:pic>
      <p:graphicFrame>
        <p:nvGraphicFramePr>
          <p:cNvPr name="Table 12" id="12"/>
          <p:cNvGraphicFramePr>
            <a:graphicFrameLocks noGrp="true"/>
          </p:cNvGraphicFramePr>
          <p:nvPr/>
        </p:nvGraphicFramePr>
        <p:xfrm>
          <a:off x="3835400" y="4140200"/>
          <a:ext cx="11099800" cy="4152900"/>
        </p:xfrm>
        <a:graphic>
          <a:graphicData uri="http://schemas.openxmlformats.org/drawingml/2006/table">
            <a:tbl>
              <a:tblPr/>
              <a:tblGrid>
                <a:gridCol w="2781300"/>
                <a:gridCol w="2781300"/>
                <a:gridCol w="2781300"/>
                <a:gridCol w="2781300"/>
              </a:tblGrid>
              <a:tr h="2044700">
                <a:tc>
                  <a:txBody>
                    <a:bodyPr anchor="t" rtlCol="false"/>
                    <a:lstStyle/>
                    <a:p>
                      <a:pPr algn="ctr" lvl="0">
                        <a:lnSpc>
                          <a:spcPct val="91714"/>
                        </a:lnSpc>
                        <a:defRPr/>
                      </a:pPr>
                      <a:r>
                        <a:rPr lang="en-US" sz="1700" b="false" i="false" u="none" strike="noStrike">
                          <a:solidFill>
                            <a:srgbClr val="787878"/>
                          </a:solidFill>
                          <a:latin typeface="S-Core Dream 5 Medium"/>
                        </a:rPr>
                        <a:t/>
                      </a:r>
                      <a:endParaRPr lang="en-US" sz="1100"/>
                    </a:p>
                  </a:txBody>
                  <a:tcPr anchor="ctr" marL="19050" marT="19050" marR="19050" marB="19050">
                    <a:lnL cmpd="sng" algn="ctr" cap="flat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mpd="sng" algn="ctr" cap="flat">
                      <a:solidFill>
                        <a:srgbClr val="787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mpd="sng" algn="ctr" cap="flat">
                      <a:solidFill>
                        <a:srgbClr val="787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mpd="sng" algn="ctr" cap="flat">
                      <a:solidFill>
                        <a:srgbClr val="787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lvl="0">
                        <a:lnSpc>
                          <a:spcPct val="91714"/>
                        </a:lnSpc>
                        <a:defRPr/>
                      </a:pPr>
                      <a:r>
                        <a:rPr lang="en-US" sz="1700" b="false" i="false" u="none" strike="noStrike">
                          <a:solidFill>
                            <a:srgbClr val="787878"/>
                          </a:solidFill>
                          <a:latin typeface="S-Core Dream 5 Medium"/>
                        </a:rPr>
                        <a:t/>
                      </a:r>
                      <a:endParaRPr lang="en-US" sz="1100"/>
                    </a:p>
                  </a:txBody>
                  <a:tcPr anchor="ctr" marL="19050" marT="19050" marR="19050" marB="19050">
                    <a:lnL w="6349" cmpd="sng" algn="ctr" cap="flat">
                      <a:solidFill>
                        <a:srgbClr val="787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mpd="sng" algn="ctr" cap="flat">
                      <a:solidFill>
                        <a:srgbClr val="787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mpd="sng" algn="ctr" cap="flat">
                      <a:solidFill>
                        <a:srgbClr val="787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mpd="sng" algn="ctr" cap="flat">
                      <a:solidFill>
                        <a:srgbClr val="787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lvl="0">
                        <a:lnSpc>
                          <a:spcPct val="91714"/>
                        </a:lnSpc>
                        <a:defRPr/>
                      </a:pPr>
                      <a:r>
                        <a:rPr lang="en-US" sz="1700" b="false" i="false" u="none" strike="noStrike">
                          <a:solidFill>
                            <a:srgbClr val="787878"/>
                          </a:solidFill>
                          <a:latin typeface="S-Core Dream 5 Medium"/>
                        </a:rPr>
                        <a:t/>
                      </a:r>
                      <a:endParaRPr lang="en-US" sz="1100"/>
                    </a:p>
                  </a:txBody>
                  <a:tcPr anchor="ctr" marL="19050" marT="19050" marR="19050" marB="19050">
                    <a:lnL w="6349" cmpd="sng" algn="ctr" cap="flat">
                      <a:solidFill>
                        <a:srgbClr val="787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mpd="sng" algn="ctr" cap="flat">
                      <a:solidFill>
                        <a:srgbClr val="787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mpd="sng" algn="ctr" cap="flat">
                      <a:solidFill>
                        <a:srgbClr val="787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mpd="sng" algn="ctr" cap="flat">
                      <a:solidFill>
                        <a:srgbClr val="787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lvl="0">
                        <a:lnSpc>
                          <a:spcPct val="91714"/>
                        </a:lnSpc>
                        <a:defRPr/>
                      </a:pPr>
                      <a:r>
                        <a:rPr lang="en-US" sz="1700" b="false" i="false" u="none" strike="noStrike">
                          <a:solidFill>
                            <a:srgbClr val="787878"/>
                          </a:solidFill>
                          <a:latin typeface="S-Core Dream 5 Medium"/>
                        </a:rPr>
                        <a:t/>
                      </a:r>
                      <a:endParaRPr lang="en-US" sz="1100"/>
                    </a:p>
                  </a:txBody>
                  <a:tcPr anchor="ctr" marL="19050" marT="19050" marR="19050" marB="19050">
                    <a:lnL w="6349" cmpd="sng" algn="ctr" cap="flat">
                      <a:solidFill>
                        <a:srgbClr val="787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mpd="sng" algn="ctr" cap="flat">
                      <a:solidFill>
                        <a:srgbClr val="787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cmpd="sng" algn="ctr" cap="flat">
                      <a:solidFill>
                        <a:srgbClr val="787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</a:tr>
              <a:tr h="2095500">
                <a:tc>
                  <a:txBody>
                    <a:bodyPr anchor="t" rtlCol="false"/>
                    <a:lstStyle/>
                    <a:p>
                      <a:pPr algn="ctr" lvl="0">
                        <a:lnSpc>
                          <a:spcPct val="91714"/>
                        </a:lnSpc>
                        <a:defRPr/>
                      </a:pPr>
                      <a:r>
                        <a:rPr lang="en-US" sz="1700" b="false" i="false" u="none" strike="noStrike">
                          <a:solidFill>
                            <a:srgbClr val="787878"/>
                          </a:solidFill>
                          <a:latin typeface="S-Core Dream 5 Medium"/>
                        </a:rPr>
                        <a:t/>
                      </a:r>
                      <a:endParaRPr lang="en-US" sz="1100"/>
                    </a:p>
                  </a:txBody>
                  <a:tcPr anchor="ctr" marL="19050" marT="19050" marR="19050" marB="19050">
                    <a:lnL cmpd="sng" algn="ctr" cap="flat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mpd="sng" algn="ctr" cap="flat">
                      <a:solidFill>
                        <a:srgbClr val="787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mpd="sng" algn="ctr" cap="flat">
                      <a:solidFill>
                        <a:srgbClr val="787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lvl="0">
                        <a:lnSpc>
                          <a:spcPct val="91714"/>
                        </a:lnSpc>
                        <a:defRPr/>
                      </a:pPr>
                      <a:r>
                        <a:rPr lang="en-US" sz="1700" b="false" i="false" u="none" strike="noStrike">
                          <a:solidFill>
                            <a:srgbClr val="787878"/>
                          </a:solidFill>
                          <a:latin typeface="S-Core Dream 5 Medium"/>
                        </a:rPr>
                        <a:t/>
                      </a:r>
                      <a:endParaRPr lang="en-US" sz="1100"/>
                    </a:p>
                  </a:txBody>
                  <a:tcPr anchor="ctr" marL="19050" marT="19050" marR="19050" marB="19050">
                    <a:lnL w="6349" cmpd="sng" algn="ctr" cap="flat">
                      <a:solidFill>
                        <a:srgbClr val="787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mpd="sng" algn="ctr" cap="flat">
                      <a:solidFill>
                        <a:srgbClr val="787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mpd="sng" algn="ctr" cap="flat">
                      <a:solidFill>
                        <a:srgbClr val="787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lvl="0">
                        <a:lnSpc>
                          <a:spcPct val="91714"/>
                        </a:lnSpc>
                        <a:defRPr/>
                      </a:pPr>
                      <a:r>
                        <a:rPr lang="en-US" sz="1700" b="false" i="false" u="none" strike="noStrike">
                          <a:solidFill>
                            <a:srgbClr val="787878"/>
                          </a:solidFill>
                          <a:latin typeface="S-Core Dream 5 Medium"/>
                        </a:rPr>
                        <a:t/>
                      </a:r>
                      <a:endParaRPr lang="en-US" sz="1100"/>
                    </a:p>
                  </a:txBody>
                  <a:tcPr anchor="ctr" marL="19050" marT="19050" marR="19050" marB="19050">
                    <a:lnL w="6349" cmpd="sng" algn="ctr" cap="flat">
                      <a:solidFill>
                        <a:srgbClr val="787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49" cmpd="sng" algn="ctr" cap="flat">
                      <a:solidFill>
                        <a:srgbClr val="787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mpd="sng" algn="ctr" cap="flat">
                      <a:solidFill>
                        <a:srgbClr val="787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lvl="0">
                        <a:lnSpc>
                          <a:spcPct val="91714"/>
                        </a:lnSpc>
                        <a:defRPr/>
                      </a:pPr>
                      <a:r>
                        <a:rPr lang="en-US" sz="1700" b="false" i="false" u="none" strike="noStrike">
                          <a:solidFill>
                            <a:srgbClr val="787878"/>
                          </a:solidFill>
                          <a:latin typeface="S-Core Dream 5 Medium"/>
                        </a:rPr>
                        <a:t/>
                      </a:r>
                      <a:endParaRPr lang="en-US" sz="1100"/>
                    </a:p>
                  </a:txBody>
                  <a:tcPr anchor="ctr" marL="19050" marT="19050" marR="19050" marB="19050">
                    <a:lnL w="6349" cmpd="sng" algn="ctr" cap="flat">
                      <a:solidFill>
                        <a:srgbClr val="787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49" cmpd="sng" algn="ctr" cap="flat">
                      <a:solidFill>
                        <a:srgbClr val="7878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name="Picture 13" id="13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4064000" y="4406900"/>
            <a:ext cx="2311400" cy="15748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6883400" y="4406900"/>
            <a:ext cx="2311400" cy="15748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2471400" y="4406900"/>
            <a:ext cx="2311400" cy="15748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9664700" y="4406900"/>
            <a:ext cx="2311400" cy="1574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4064000" y="6400800"/>
            <a:ext cx="2311400" cy="15748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6883400" y="6400800"/>
            <a:ext cx="2311400" cy="1574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9664700" y="6400800"/>
            <a:ext cx="2311400" cy="1574800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sp>
        <p:nvSpPr>
          <p:cNvPr name="TextBox 21" id="21"/>
          <p:cNvSpPr txBox="true"/>
          <p:nvPr/>
        </p:nvSpPr>
        <p:spPr>
          <a:xfrm rot="0">
            <a:off x="4572000" y="3822700"/>
            <a:ext cx="1117600" cy="2794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24499"/>
              </a:lnSpc>
            </a:pPr>
            <a:r>
              <a:rPr lang="ko-KR" sz="1600" b="false" i="false" u="none" strike="noStrike" spc="-100">
                <a:solidFill>
                  <a:srgbClr val="000000"/>
                </a:solidFill>
                <a:ea typeface="210 NuriGothic Regular"/>
              </a:rPr>
              <a:t>카카오맵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404100" y="3822700"/>
            <a:ext cx="1117600" cy="2794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24499"/>
              </a:lnSpc>
            </a:pPr>
            <a:r>
              <a:rPr lang="en-US" sz="1600" b="false" i="false" u="none" strike="noStrike" spc="-100">
                <a:solidFill>
                  <a:srgbClr val="000000"/>
                </a:solidFill>
                <a:latin typeface="210 NuriGothic Regular"/>
              </a:rPr>
              <a:t>T</a:t>
            </a:r>
            <a:r>
              <a:rPr lang="ko-KR" sz="1600" b="false" i="false" u="none" strike="noStrike" spc="-100">
                <a:solidFill>
                  <a:srgbClr val="000000"/>
                </a:solidFill>
                <a:ea typeface="210 NuriGothic Regular"/>
              </a:rPr>
              <a:t>맵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236200" y="3822700"/>
            <a:ext cx="1117600" cy="2794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24499"/>
              </a:lnSpc>
            </a:pPr>
            <a:r>
              <a:rPr lang="ko-KR" sz="1600" b="false" i="false" u="none" strike="noStrike" spc="-100">
                <a:solidFill>
                  <a:srgbClr val="000000"/>
                </a:solidFill>
                <a:ea typeface="210 NuriGothic Regular"/>
              </a:rPr>
              <a:t>네이버맵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068300" y="3822700"/>
            <a:ext cx="1117600" cy="2794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24499"/>
              </a:lnSpc>
            </a:pPr>
            <a:r>
              <a:rPr lang="ko-KR" sz="1600" b="false" i="false" u="none" strike="noStrike" spc="-100">
                <a:solidFill>
                  <a:srgbClr val="000000"/>
                </a:solidFill>
                <a:ea typeface="210 NuriGothic Regular"/>
              </a:rPr>
              <a:t>구글맵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572000" y="8369300"/>
            <a:ext cx="1117600" cy="2794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24499"/>
              </a:lnSpc>
            </a:pPr>
            <a:r>
              <a:rPr lang="ko-KR" sz="1600" b="false" i="false" u="none" strike="noStrike" spc="-100">
                <a:solidFill>
                  <a:srgbClr val="000000"/>
                </a:solidFill>
                <a:ea typeface="210 NuriGothic Regular"/>
              </a:rPr>
              <a:t>아이나비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404100" y="8369300"/>
            <a:ext cx="1117600" cy="2794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24499"/>
              </a:lnSpc>
            </a:pPr>
            <a:r>
              <a:rPr lang="ko-KR" sz="1600" b="false" i="false" u="none" strike="noStrike" spc="-100">
                <a:solidFill>
                  <a:srgbClr val="000000"/>
                </a:solidFill>
                <a:ea typeface="210 NuriGothic Regular"/>
              </a:rPr>
              <a:t>원내비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779000" y="8369300"/>
            <a:ext cx="2044700" cy="2794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24499"/>
              </a:lnSpc>
            </a:pPr>
            <a:r>
              <a:rPr lang="ko-KR" sz="1600" b="false" i="false" u="none" strike="noStrike" spc="-100">
                <a:solidFill>
                  <a:srgbClr val="000000"/>
                </a:solidFill>
                <a:ea typeface="210 NuriGothic Regular"/>
              </a:rPr>
              <a:t>현대오토에버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3068300" y="8369300"/>
            <a:ext cx="1117600" cy="2794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24499"/>
              </a:lnSpc>
            </a:pPr>
            <a:r>
              <a:rPr lang="ko-KR" sz="1600" b="false" i="false" u="none" strike="noStrike" spc="-100">
                <a:solidFill>
                  <a:srgbClr val="000000"/>
                </a:solidFill>
                <a:ea typeface="210 NuriGothic Regular"/>
              </a:rPr>
              <a:t>네이트지도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F454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24000"/>
          </a:blip>
          <a:stretch>
            <a:fillRect/>
          </a:stretch>
        </p:blipFill>
        <p:spPr>
          <a:xfrm rot="0"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>
            <a:alphaModFix amt="88000"/>
          </a:blip>
          <a:stretch>
            <a:fillRect/>
          </a:stretch>
        </p:blipFill>
        <p:spPr>
          <a:xfrm rot="0">
            <a:off x="0" y="-165100"/>
            <a:ext cx="1206500" cy="10414000"/>
          </a:xfrm>
          <a:prstGeom prst="rect">
            <a:avLst/>
          </a:prstGeom>
          <a:effectLst>
            <a:outerShdw dir="2700000" dist="83710" blurRad="10921">
              <a:srgbClr val="1F4548">
                <a:alpha val="50000"/>
              </a:srgbClr>
            </a:outerShdw>
          </a:effectLst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422400" y="292100"/>
            <a:ext cx="16522700" cy="9766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>
            <a:alphaModFix amt="43000"/>
          </a:blip>
          <a:stretch>
            <a:fillRect/>
          </a:stretch>
        </p:blipFill>
        <p:spPr>
          <a:xfrm rot="0">
            <a:off x="8991600" y="901700"/>
            <a:ext cx="609600" cy="609600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9398000" y="1054100"/>
            <a:ext cx="1130300" cy="7239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99600"/>
              </a:lnSpc>
            </a:pPr>
            <a:r>
              <a:rPr lang="en-US" sz="4100" b="false" i="false" u="none" strike="noStrike" spc="-100">
                <a:solidFill>
                  <a:srgbClr val="FFF7EC"/>
                </a:solidFill>
                <a:latin typeface="210 NuriGothic Light"/>
              </a:rPr>
              <a:t>02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2667000" y="3543300"/>
            <a:ext cx="13804900" cy="5143500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3225800" y="4165600"/>
            <a:ext cx="13423900" cy="40767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141100"/>
              </a:lnSpc>
            </a:pPr>
            <a:r>
              <a:rPr lang="ko-KR" sz="2400" b="false" i="false" u="none" strike="noStrike" spc="-100">
                <a:solidFill>
                  <a:srgbClr val="1F4548"/>
                </a:solidFill>
                <a:ea typeface="210 NuriGothic Bold"/>
              </a:rPr>
              <a:t>카카오맵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Bold"/>
              </a:rPr>
              <a:t>: 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업소명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주소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위치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전화번호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업종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사업자등록증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영업시간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(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휴무일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)/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설명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이미지</a:t>
            </a:r>
          </a:p>
          <a:p>
            <a:pPr algn="l" lvl="0">
              <a:lnSpc>
                <a:spcPct val="141100"/>
              </a:lnSpc>
            </a:pPr>
            <a:r>
              <a:rPr lang="en-US" sz="2400" b="false" i="false" u="none" strike="noStrike" spc="-100">
                <a:solidFill>
                  <a:srgbClr val="1F4548"/>
                </a:solidFill>
                <a:latin typeface="210 NuriGothic Bold"/>
              </a:rPr>
              <a:t>T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Bold"/>
              </a:rPr>
              <a:t>맵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Bold"/>
              </a:rPr>
              <a:t>: 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업체명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주소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전화번호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업종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/url.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주차여부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영업시간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&amp;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휴무일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소개글</a:t>
            </a:r>
          </a:p>
          <a:p>
            <a:pPr algn="l" lvl="0">
              <a:lnSpc>
                <a:spcPct val="141100"/>
              </a:lnSpc>
            </a:pPr>
            <a:r>
              <a:rPr lang="ko-KR" sz="2400" b="false" i="false" u="none" strike="noStrike" spc="-100">
                <a:solidFill>
                  <a:srgbClr val="1F4548"/>
                </a:solidFill>
                <a:ea typeface="210 NuriGothic Bold"/>
              </a:rPr>
              <a:t>네이버맵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Bold"/>
              </a:rPr>
              <a:t>: 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사업자등록증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업체명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(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영문가능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)/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전화번호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주소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업종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운영시간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키워드</a:t>
            </a:r>
          </a:p>
          <a:p>
            <a:pPr algn="l" lvl="0">
              <a:lnSpc>
                <a:spcPct val="141100"/>
              </a:lnSpc>
            </a:pPr>
            <a:r>
              <a:rPr lang="ko-KR" sz="2400" b="false" i="false" u="none" strike="noStrike" spc="-100">
                <a:solidFill>
                  <a:srgbClr val="1F4548"/>
                </a:solidFill>
                <a:ea typeface="210 NuriGothic Bold"/>
              </a:rPr>
              <a:t>구글맵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Bold"/>
              </a:rPr>
              <a:t>: 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업소명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카테고리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주소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위치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영업시간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전화번호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웹사이트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간판사진</a:t>
            </a:r>
          </a:p>
          <a:p>
            <a:pPr algn="l" lvl="0">
              <a:lnSpc>
                <a:spcPct val="141100"/>
              </a:lnSpc>
            </a:pPr>
            <a:r>
              <a:rPr lang="ko-KR" sz="2400" b="false" i="false" u="none" strike="noStrike" spc="-100">
                <a:solidFill>
                  <a:srgbClr val="1F4548"/>
                </a:solidFill>
                <a:ea typeface="210 NuriGothic Bold"/>
              </a:rPr>
              <a:t>아이나비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Bold"/>
              </a:rPr>
              <a:t>: 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카테고리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업소명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전화번호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주소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사진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상세설명</a:t>
            </a:r>
          </a:p>
          <a:p>
            <a:pPr algn="l" lvl="0">
              <a:lnSpc>
                <a:spcPct val="141100"/>
              </a:lnSpc>
            </a:pPr>
            <a:r>
              <a:rPr lang="ko-KR" sz="2400" b="false" i="false" u="none" strike="noStrike" spc="-100">
                <a:solidFill>
                  <a:srgbClr val="1F4548"/>
                </a:solidFill>
                <a:ea typeface="210 NuriGothic Bold"/>
              </a:rPr>
              <a:t>원내비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Bold"/>
              </a:rPr>
              <a:t>: 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업소명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주소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전화번호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설명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Bold"/>
              </a:rPr>
              <a:t> </a:t>
            </a:r>
          </a:p>
          <a:p>
            <a:pPr algn="l" lvl="0">
              <a:lnSpc>
                <a:spcPct val="141100"/>
              </a:lnSpc>
            </a:pPr>
            <a:r>
              <a:rPr lang="ko-KR" sz="2400" b="false" i="false" u="none" strike="noStrike" spc="-100">
                <a:solidFill>
                  <a:srgbClr val="1F4548"/>
                </a:solidFill>
                <a:ea typeface="210 NuriGothic Bold"/>
              </a:rPr>
              <a:t>현대오토에버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Bold"/>
              </a:rPr>
              <a:t>: 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업체명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설명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이미지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/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이메일주소</a:t>
            </a:r>
          </a:p>
          <a:p>
            <a:pPr algn="l" lvl="0">
              <a:lnSpc>
                <a:spcPct val="141100"/>
              </a:lnSpc>
            </a:pPr>
            <a:r>
              <a:rPr lang="ko-KR" sz="2400" b="false" i="false" u="none" strike="noStrike" spc="-100">
                <a:solidFill>
                  <a:srgbClr val="1F4548"/>
                </a:solidFill>
                <a:ea typeface="210 NuriGothic Bold"/>
              </a:rPr>
              <a:t>네이트지도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Bold"/>
              </a:rPr>
              <a:t>: 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정보없음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&amp;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카카오지도로</a:t>
            </a:r>
            <a:r>
              <a:rPr lang="en-US" sz="2400" b="false" i="false" u="none" strike="noStrike" spc="-100">
                <a:solidFill>
                  <a:srgbClr val="1F4548"/>
                </a:solidFill>
                <a:latin typeface="210 NuriGothic Regular"/>
              </a:rPr>
              <a:t> </a:t>
            </a:r>
            <a:r>
              <a:rPr lang="ko-KR" sz="2400" b="false" i="false" u="none" strike="noStrike" spc="-100">
                <a:solidFill>
                  <a:srgbClr val="1F4548"/>
                </a:solidFill>
                <a:ea typeface="210 NuriGothic Regular"/>
              </a:rPr>
              <a:t>연결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130800" y="1651000"/>
            <a:ext cx="9118600" cy="13335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ko-KR" sz="7500" b="false" i="false" u="none" strike="noStrike" spc="-500">
                <a:solidFill>
                  <a:srgbClr val="FFF7EC"/>
                </a:solidFill>
                <a:ea typeface="HSSaemaul"/>
              </a:rPr>
              <a:t>비고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184900" y="2946400"/>
            <a:ext cx="6997700" cy="2794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24499"/>
              </a:lnSpc>
            </a:pPr>
            <a:r>
              <a:rPr lang="ko-KR" sz="1600" b="false" i="false" u="none" strike="noStrike" spc="-100">
                <a:solidFill>
                  <a:srgbClr val="D8D3BE"/>
                </a:solidFill>
                <a:ea typeface="210 NuriGothic Regular"/>
              </a:rPr>
              <a:t>필요정보</a:t>
            </a:r>
          </a:p>
        </p:txBody>
      </p:sp>
      <p:grpSp>
        <p:nvGrpSpPr>
          <p:cNvPr name="Group 11" id="1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7">
            <a:alphaModFix amt="73000"/>
          </a:blip>
          <a:stretch>
            <a:fillRect/>
          </a:stretch>
        </p:blipFill>
        <p:spPr>
          <a:xfrm rot="0">
            <a:off x="16713200" y="7188200"/>
            <a:ext cx="1828800" cy="31877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16205200" y="7658100"/>
            <a:ext cx="2070100" cy="2692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F454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24000"/>
          </a:blip>
          <a:stretch>
            <a:fillRect/>
          </a:stretch>
        </p:blipFill>
        <p:spPr>
          <a:xfrm rot="0"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422400" y="292100"/>
            <a:ext cx="16522700" cy="97663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>
            <a:alphaModFix amt="88000"/>
          </a:blip>
          <a:stretch>
            <a:fillRect/>
          </a:stretch>
        </p:blipFill>
        <p:spPr>
          <a:xfrm rot="0">
            <a:off x="0" y="-165100"/>
            <a:ext cx="1206500" cy="10414000"/>
          </a:xfrm>
          <a:prstGeom prst="rect">
            <a:avLst/>
          </a:prstGeom>
          <a:effectLst>
            <a:outerShdw dir="2700000" dist="83710" blurRad="10921">
              <a:srgbClr val="1F4548">
                <a:alpha val="50000"/>
              </a:srgbClr>
            </a:outerShdw>
          </a:effectLst>
        </p:spPr>
      </p:pic>
      <p:grpSp>
        <p:nvGrpSpPr>
          <p:cNvPr name="Group 5" id="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5">
            <a:alphaModFix amt="73000"/>
          </a:blip>
          <a:stretch>
            <a:fillRect/>
          </a:stretch>
        </p:blipFill>
        <p:spPr>
          <a:xfrm rot="0">
            <a:off x="16713200" y="7188200"/>
            <a:ext cx="1828800" cy="31877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16205200" y="7658100"/>
            <a:ext cx="2070100" cy="26924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7">
            <a:alphaModFix amt="43000"/>
          </a:blip>
          <a:stretch>
            <a:fillRect/>
          </a:stretch>
        </p:blipFill>
        <p:spPr>
          <a:xfrm rot="0">
            <a:off x="8991600" y="901700"/>
            <a:ext cx="609600" cy="609600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9398000" y="1003300"/>
            <a:ext cx="850900" cy="736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99600"/>
              </a:lnSpc>
            </a:pPr>
            <a:r>
              <a:rPr lang="en-US" sz="4100" b="false" i="false" u="none" strike="noStrike" spc="-100">
                <a:solidFill>
                  <a:srgbClr val="FFF7EC"/>
                </a:solidFill>
                <a:latin typeface="210 NuriGothic Light"/>
              </a:rPr>
              <a:t>04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130800" y="1663700"/>
            <a:ext cx="9118600" cy="13335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ko-KR" sz="7500" b="false" i="false" u="none" strike="noStrike" spc="-100">
                <a:solidFill>
                  <a:srgbClr val="FFF7EC"/>
                </a:solidFill>
                <a:ea typeface="HSSaemaul"/>
              </a:rPr>
              <a:t>카카오맵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184900" y="2870200"/>
            <a:ext cx="6997700" cy="6985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3830"/>
              </a:lnSpc>
            </a:pPr>
            <a:r>
              <a:rPr lang="en-US" sz="1600" b="false" i="false" u="none" strike="noStrike" spc="-100">
                <a:solidFill>
                  <a:srgbClr val="D8D3BE"/>
                </a:solidFill>
                <a:latin typeface="210 NuriGothic Regular"/>
              </a:rPr>
              <a:t>https://map.kakao.com/?nil_profile=title&amp;nil_src=local</a:t>
            </a:r>
          </a:p>
          <a:p>
            <a:pPr algn="ctr" lvl="0">
              <a:lnSpc>
                <a:spcPct val="83830"/>
              </a:lnSpc>
            </a:pPr>
            <a:r>
              <a:rPr lang="en-US" sz="1600" b="false" i="false" u="none" strike="noStrike" spc="-100">
                <a:solidFill>
                  <a:srgbClr val="D8D3BE"/>
                </a:solidFill>
                <a:latin typeface="210 NuriGothic Regular"/>
              </a:rPr>
              <a:t/>
            </a:r>
          </a:p>
          <a:p>
            <a:pPr algn="ctr" lvl="0">
              <a:lnSpc>
                <a:spcPct val="83830"/>
              </a:lnSpc>
            </a:pPr>
            <a:r>
              <a:rPr lang="ko-KR" sz="1600" b="false" i="false" u="none" strike="noStrike" spc="-100">
                <a:solidFill>
                  <a:srgbClr val="FFFFFF"/>
                </a:solidFill>
                <a:ea typeface="210 NuriGothic Regular"/>
              </a:rPr>
              <a:t>필수</a:t>
            </a:r>
            <a:r>
              <a:rPr lang="en-US" sz="1600" b="false" i="false" u="none" strike="noStrike" spc="-100">
                <a:solidFill>
                  <a:srgbClr val="FFFFFF"/>
                </a:solidFill>
                <a:latin typeface="210 NuriGothic Regular"/>
              </a:rPr>
              <a:t>) </a:t>
            </a:r>
            <a:r>
              <a:rPr lang="ko-KR" sz="1600" b="false" i="false" u="none" strike="noStrike" spc="-100">
                <a:solidFill>
                  <a:srgbClr val="FFFFFF"/>
                </a:solidFill>
                <a:ea typeface="210 NuriGothic Regular"/>
              </a:rPr>
              <a:t>카카오톡</a:t>
            </a:r>
            <a:r>
              <a:rPr lang="en-US" sz="1600" b="false" i="false" u="none" strike="noStrike" spc="-100">
                <a:solidFill>
                  <a:srgbClr val="FFFFFF"/>
                </a:solidFill>
                <a:latin typeface="210 NuriGothic Regular"/>
              </a:rPr>
              <a:t> </a:t>
            </a:r>
            <a:r>
              <a:rPr lang="ko-KR" sz="1600" b="false" i="false" u="none" strike="noStrike" spc="-100">
                <a:solidFill>
                  <a:srgbClr val="FFFFFF"/>
                </a:solidFill>
                <a:ea typeface="210 NuriGothic Regular"/>
              </a:rPr>
              <a:t>로그인</a:t>
            </a: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4318000" y="3276600"/>
            <a:ext cx="3810000" cy="47625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4584700" y="3492500"/>
            <a:ext cx="3263900" cy="43307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11239500" y="3276600"/>
            <a:ext cx="3810000" cy="47625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11518900" y="3492500"/>
            <a:ext cx="3263900" cy="43307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-5400000">
            <a:off x="8966200" y="2959100"/>
            <a:ext cx="1270000" cy="11747500"/>
          </a:xfrm>
          <a:prstGeom prst="rect">
            <a:avLst/>
          </a:prstGeom>
        </p:spPr>
      </p:pic>
      <p:sp>
        <p:nvSpPr>
          <p:cNvPr name="TextBox 17" id="17"/>
          <p:cNvSpPr txBox="true"/>
          <p:nvPr/>
        </p:nvSpPr>
        <p:spPr>
          <a:xfrm rot="0">
            <a:off x="4089400" y="8420100"/>
            <a:ext cx="11226800" cy="8763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170149"/>
              </a:lnSpc>
            </a:pP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*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필요정보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) 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업소명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/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위치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/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업종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/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전화번호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/URL/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제공서비스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(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주차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/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예약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/WIFI/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반려동물여부등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)</a:t>
            </a:r>
          </a:p>
          <a:p>
            <a:pPr algn="l" lvl="0">
              <a:lnSpc>
                <a:spcPct val="170149"/>
              </a:lnSpc>
            </a:pP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*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처음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 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연동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 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시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 2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차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 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인증을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 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해야하기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 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때문에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 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시간이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 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소요될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 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듯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 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합니다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.</a:t>
            </a:r>
          </a:p>
          <a:p>
            <a:pPr algn="l" lvl="0">
              <a:lnSpc>
                <a:spcPct val="170149"/>
              </a:lnSpc>
            </a:pP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/>
            </a:r>
          </a:p>
        </p:txBody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4229100" y="4229100"/>
            <a:ext cx="3987800" cy="28702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1150600" y="4229100"/>
            <a:ext cx="3987800" cy="2870200"/>
          </a:xfrm>
          <a:prstGeom prst="rect">
            <a:avLst/>
          </a:prstGeom>
        </p:spPr>
      </p:pic>
      <p:sp>
        <p:nvSpPr>
          <p:cNvPr name="TextBox 20" id="20"/>
          <p:cNvSpPr txBox="true"/>
          <p:nvPr/>
        </p:nvSpPr>
        <p:spPr>
          <a:xfrm rot="0">
            <a:off x="14122400" y="558800"/>
            <a:ext cx="3695700" cy="330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3830"/>
              </a:lnSpc>
            </a:pP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※ </a:t>
            </a:r>
            <a:r>
              <a:rPr lang="ko-KR" sz="1800" b="false" i="false" u="none" strike="noStrike" spc="-100">
                <a:solidFill>
                  <a:srgbClr val="D8D3BE"/>
                </a:solidFill>
                <a:ea typeface="210 NuriGothic Regular"/>
              </a:rPr>
              <a:t>자세한</a:t>
            </a: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 </a:t>
            </a:r>
            <a:r>
              <a:rPr lang="ko-KR" sz="1800" b="false" i="false" u="none" strike="noStrike" spc="-100">
                <a:solidFill>
                  <a:srgbClr val="D8D3BE"/>
                </a:solidFill>
                <a:ea typeface="210 NuriGothic Regular"/>
              </a:rPr>
              <a:t>정보는</a:t>
            </a: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 </a:t>
            </a:r>
            <a:r>
              <a:rPr lang="ko-KR" sz="1800" b="false" i="false" u="none" strike="noStrike" spc="-100">
                <a:solidFill>
                  <a:srgbClr val="D8D3BE"/>
                </a:solidFill>
                <a:ea typeface="210 NuriGothic Regular"/>
              </a:rPr>
              <a:t>한글파일</a:t>
            </a: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 </a:t>
            </a:r>
            <a:r>
              <a:rPr lang="ko-KR" sz="1800" b="false" i="false" u="none" strike="noStrike" spc="-100">
                <a:solidFill>
                  <a:srgbClr val="D8D3BE"/>
                </a:solidFill>
                <a:ea typeface="210 NuriGothic Regular"/>
              </a:rPr>
              <a:t>참조</a:t>
            </a: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 ※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F454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24000"/>
          </a:blip>
          <a:stretch>
            <a:fillRect/>
          </a:stretch>
        </p:blipFill>
        <p:spPr>
          <a:xfrm rot="0"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422400" y="292100"/>
            <a:ext cx="16522700" cy="97663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>
            <a:alphaModFix amt="88000"/>
          </a:blip>
          <a:stretch>
            <a:fillRect/>
          </a:stretch>
        </p:blipFill>
        <p:spPr>
          <a:xfrm rot="0">
            <a:off x="0" y="-165100"/>
            <a:ext cx="1206500" cy="10414000"/>
          </a:xfrm>
          <a:prstGeom prst="rect">
            <a:avLst/>
          </a:prstGeom>
          <a:effectLst>
            <a:outerShdw dir="2700000" dist="83710" blurRad="10921">
              <a:srgbClr val="1F4548">
                <a:alpha val="50000"/>
              </a:srgbClr>
            </a:outerShdw>
          </a:effectLst>
        </p:spPr>
      </p:pic>
      <p:grpSp>
        <p:nvGrpSpPr>
          <p:cNvPr name="Group 5" id="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5">
            <a:alphaModFix amt="73000"/>
          </a:blip>
          <a:stretch>
            <a:fillRect/>
          </a:stretch>
        </p:blipFill>
        <p:spPr>
          <a:xfrm rot="0">
            <a:off x="16713200" y="7188200"/>
            <a:ext cx="1828800" cy="31877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16205200" y="7658100"/>
            <a:ext cx="2070100" cy="26924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7">
            <a:alphaModFix amt="43000"/>
          </a:blip>
          <a:stretch>
            <a:fillRect/>
          </a:stretch>
        </p:blipFill>
        <p:spPr>
          <a:xfrm rot="0">
            <a:off x="8991600" y="901700"/>
            <a:ext cx="609600" cy="609600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9398000" y="952500"/>
            <a:ext cx="850900" cy="736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99600"/>
              </a:lnSpc>
            </a:pPr>
            <a:r>
              <a:rPr lang="en-US" sz="4100" b="false" i="false" u="none" strike="noStrike" spc="-100">
                <a:solidFill>
                  <a:srgbClr val="FFF7EC"/>
                </a:solidFill>
                <a:latin typeface="210 NuriGothic Light"/>
              </a:rPr>
              <a:t>05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130800" y="1663700"/>
            <a:ext cx="9118600" cy="13335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en-US" sz="7500" b="false" i="false" u="none" strike="noStrike" spc="-100">
                <a:solidFill>
                  <a:srgbClr val="FFF7EC"/>
                </a:solidFill>
                <a:latin typeface="HSSaemaul"/>
              </a:rPr>
              <a:t>T</a:t>
            </a:r>
            <a:r>
              <a:rPr lang="ko-KR" sz="7500" b="false" i="false" u="none" strike="noStrike" spc="-100">
                <a:solidFill>
                  <a:srgbClr val="FFF7EC"/>
                </a:solidFill>
                <a:ea typeface="HSSaemaul"/>
              </a:rPr>
              <a:t>맵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184900" y="3086100"/>
            <a:ext cx="6997700" cy="292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3830"/>
              </a:lnSpc>
            </a:pPr>
            <a:r>
              <a:rPr lang="en-US" sz="1600" b="false" i="false" u="none" strike="noStrike" spc="-100">
                <a:solidFill>
                  <a:srgbClr val="D8D3BE"/>
                </a:solidFill>
                <a:latin typeface="210 NuriGothic Regular"/>
              </a:rPr>
              <a:t> https://www.tmap.co.kr/my_tmap/my_map_tip/map_tip.do</a:t>
            </a: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4318000" y="3276600"/>
            <a:ext cx="3810000" cy="47625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4584700" y="3492500"/>
            <a:ext cx="3263900" cy="43307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11239500" y="3276600"/>
            <a:ext cx="3810000" cy="47625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11518900" y="3492500"/>
            <a:ext cx="3263900" cy="43307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-5400000">
            <a:off x="8966200" y="2959100"/>
            <a:ext cx="1270000" cy="11747500"/>
          </a:xfrm>
          <a:prstGeom prst="rect">
            <a:avLst/>
          </a:prstGeom>
        </p:spPr>
      </p:pic>
      <p:sp>
        <p:nvSpPr>
          <p:cNvPr name="TextBox 17" id="17"/>
          <p:cNvSpPr txBox="true"/>
          <p:nvPr/>
        </p:nvSpPr>
        <p:spPr>
          <a:xfrm rot="0">
            <a:off x="4089400" y="8674100"/>
            <a:ext cx="11226800" cy="355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170149"/>
              </a:lnSpc>
            </a:pP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*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필요정보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) 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업체명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/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주소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/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전화번호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/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업종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/URL/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주차여부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/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영업시간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&amp;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휴무일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/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소개글</a:t>
            </a:r>
          </a:p>
          <a:p>
            <a:pPr algn="l" lvl="0">
              <a:lnSpc>
                <a:spcPct val="170149"/>
              </a:lnSpc>
            </a:pP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/>
            </a:r>
          </a:p>
          <a:p>
            <a:pPr algn="l" lvl="0">
              <a:lnSpc>
                <a:spcPct val="170149"/>
              </a:lnSpc>
            </a:pPr>
            <a:r>
              <a:rPr lang="en-US" sz="900" b="false" i="false" u="none" strike="noStrike">
                <a:solidFill>
                  <a:srgbClr val="000000"/>
                </a:solidFill>
                <a:latin typeface="Noto Sans CJK KR Regular"/>
              </a:rPr>
              <a:t/>
            </a:r>
          </a:p>
        </p:txBody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4229100" y="4229100"/>
            <a:ext cx="3987800" cy="28702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1150600" y="4229100"/>
            <a:ext cx="3987800" cy="2870200"/>
          </a:xfrm>
          <a:prstGeom prst="rect">
            <a:avLst/>
          </a:prstGeom>
        </p:spPr>
      </p:pic>
      <p:sp>
        <p:nvSpPr>
          <p:cNvPr name="TextBox 20" id="20"/>
          <p:cNvSpPr txBox="true"/>
          <p:nvPr/>
        </p:nvSpPr>
        <p:spPr>
          <a:xfrm rot="0">
            <a:off x="14122400" y="558800"/>
            <a:ext cx="3695700" cy="330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3830"/>
              </a:lnSpc>
            </a:pP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※ </a:t>
            </a:r>
            <a:r>
              <a:rPr lang="ko-KR" sz="1800" b="false" i="false" u="none" strike="noStrike" spc="-100">
                <a:solidFill>
                  <a:srgbClr val="D8D3BE"/>
                </a:solidFill>
                <a:ea typeface="210 NuriGothic Regular"/>
              </a:rPr>
              <a:t>자세한</a:t>
            </a: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 </a:t>
            </a:r>
            <a:r>
              <a:rPr lang="ko-KR" sz="1800" b="false" i="false" u="none" strike="noStrike" spc="-100">
                <a:solidFill>
                  <a:srgbClr val="D8D3BE"/>
                </a:solidFill>
                <a:ea typeface="210 NuriGothic Regular"/>
              </a:rPr>
              <a:t>정보는</a:t>
            </a: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 </a:t>
            </a:r>
            <a:r>
              <a:rPr lang="ko-KR" sz="1800" b="false" i="false" u="none" strike="noStrike" spc="-100">
                <a:solidFill>
                  <a:srgbClr val="D8D3BE"/>
                </a:solidFill>
                <a:ea typeface="210 NuriGothic Regular"/>
              </a:rPr>
              <a:t>한글파일</a:t>
            </a: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 </a:t>
            </a:r>
            <a:r>
              <a:rPr lang="ko-KR" sz="1800" b="false" i="false" u="none" strike="noStrike" spc="-100">
                <a:solidFill>
                  <a:srgbClr val="D8D3BE"/>
                </a:solidFill>
                <a:ea typeface="210 NuriGothic Regular"/>
              </a:rPr>
              <a:t>참조</a:t>
            </a: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 ※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F454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24000"/>
          </a:blip>
          <a:stretch>
            <a:fillRect/>
          </a:stretch>
        </p:blipFill>
        <p:spPr>
          <a:xfrm rot="0"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422400" y="292100"/>
            <a:ext cx="16522700" cy="97663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>
            <a:alphaModFix amt="88000"/>
          </a:blip>
          <a:stretch>
            <a:fillRect/>
          </a:stretch>
        </p:blipFill>
        <p:spPr>
          <a:xfrm rot="0">
            <a:off x="0" y="-165100"/>
            <a:ext cx="1206500" cy="10414000"/>
          </a:xfrm>
          <a:prstGeom prst="rect">
            <a:avLst/>
          </a:prstGeom>
          <a:effectLst>
            <a:outerShdw dir="2700000" dist="83710" blurRad="10921">
              <a:srgbClr val="1F4548">
                <a:alpha val="50000"/>
              </a:srgbClr>
            </a:outerShdw>
          </a:effectLst>
        </p:spPr>
      </p:pic>
      <p:grpSp>
        <p:nvGrpSpPr>
          <p:cNvPr name="Group 5" id="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5">
            <a:alphaModFix amt="73000"/>
          </a:blip>
          <a:stretch>
            <a:fillRect/>
          </a:stretch>
        </p:blipFill>
        <p:spPr>
          <a:xfrm rot="0">
            <a:off x="16713200" y="7188200"/>
            <a:ext cx="1828800" cy="31877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16205200" y="7658100"/>
            <a:ext cx="2070100" cy="26924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7">
            <a:alphaModFix amt="43000"/>
          </a:blip>
          <a:stretch>
            <a:fillRect/>
          </a:stretch>
        </p:blipFill>
        <p:spPr>
          <a:xfrm rot="0">
            <a:off x="8991600" y="901700"/>
            <a:ext cx="609600" cy="609600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9398000" y="1003300"/>
            <a:ext cx="850900" cy="736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99600"/>
              </a:lnSpc>
            </a:pPr>
            <a:r>
              <a:rPr lang="en-US" sz="4100" b="false" i="false" u="none" strike="noStrike" spc="-100">
                <a:solidFill>
                  <a:srgbClr val="FFF7EC"/>
                </a:solidFill>
                <a:latin typeface="210 NuriGothic Light"/>
              </a:rPr>
              <a:t>06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130800" y="1663700"/>
            <a:ext cx="9118600" cy="13335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ko-KR" sz="7500" b="false" i="false" u="none" strike="noStrike" spc="-100">
                <a:solidFill>
                  <a:srgbClr val="FFF7EC"/>
                </a:solidFill>
                <a:ea typeface="HSSaemaul"/>
              </a:rPr>
              <a:t>네이버맵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184900" y="3086100"/>
            <a:ext cx="6997700" cy="292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3830"/>
              </a:lnSpc>
            </a:pPr>
            <a:r>
              <a:rPr lang="en-US" sz="1600" b="false" i="false" u="none" strike="noStrike" spc="-100">
                <a:solidFill>
                  <a:srgbClr val="D8D3BE"/>
                </a:solidFill>
                <a:latin typeface="210 NuriGothic Regular"/>
              </a:rPr>
              <a:t>https://new.smartplace.naver.com/</a:t>
            </a: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4318000" y="3276600"/>
            <a:ext cx="3810000" cy="47625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4584700" y="3492500"/>
            <a:ext cx="3263900" cy="43307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11239500" y="3276600"/>
            <a:ext cx="3810000" cy="47625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11518900" y="3492500"/>
            <a:ext cx="3263900" cy="43307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-5400000">
            <a:off x="8966200" y="2959100"/>
            <a:ext cx="1270000" cy="11747500"/>
          </a:xfrm>
          <a:prstGeom prst="rect">
            <a:avLst/>
          </a:prstGeom>
        </p:spPr>
      </p:pic>
      <p:sp>
        <p:nvSpPr>
          <p:cNvPr name="TextBox 17" id="17"/>
          <p:cNvSpPr txBox="true"/>
          <p:nvPr/>
        </p:nvSpPr>
        <p:spPr>
          <a:xfrm rot="0">
            <a:off x="4089400" y="8420100"/>
            <a:ext cx="11226800" cy="8763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170149"/>
              </a:lnSpc>
            </a:pP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*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필요서류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)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사업자등록증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 &amp; 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업종별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 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요구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 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서류</a:t>
            </a:r>
          </a:p>
          <a:p>
            <a:pPr algn="l" lvl="0">
              <a:lnSpc>
                <a:spcPct val="170149"/>
              </a:lnSpc>
            </a:pP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*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정보제공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)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네이버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 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공식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 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홈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 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등록방법</a:t>
            </a:r>
          </a:p>
        </p:txBody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4229100" y="4229100"/>
            <a:ext cx="3987800" cy="28702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1150600" y="4229100"/>
            <a:ext cx="3987800" cy="2870200"/>
          </a:xfrm>
          <a:prstGeom prst="rect">
            <a:avLst/>
          </a:prstGeom>
        </p:spPr>
      </p:pic>
      <p:sp>
        <p:nvSpPr>
          <p:cNvPr name="TextBox 20" id="20"/>
          <p:cNvSpPr txBox="true"/>
          <p:nvPr/>
        </p:nvSpPr>
        <p:spPr>
          <a:xfrm rot="0">
            <a:off x="14122400" y="558800"/>
            <a:ext cx="3695700" cy="330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3830"/>
              </a:lnSpc>
            </a:pP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※ </a:t>
            </a:r>
            <a:r>
              <a:rPr lang="ko-KR" sz="1800" b="false" i="false" u="none" strike="noStrike" spc="-100">
                <a:solidFill>
                  <a:srgbClr val="D8D3BE"/>
                </a:solidFill>
                <a:ea typeface="210 NuriGothic Regular"/>
              </a:rPr>
              <a:t>자세한</a:t>
            </a: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 </a:t>
            </a:r>
            <a:r>
              <a:rPr lang="ko-KR" sz="1800" b="false" i="false" u="none" strike="noStrike" spc="-100">
                <a:solidFill>
                  <a:srgbClr val="D8D3BE"/>
                </a:solidFill>
                <a:ea typeface="210 NuriGothic Regular"/>
              </a:rPr>
              <a:t>정보는</a:t>
            </a: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 </a:t>
            </a:r>
            <a:r>
              <a:rPr lang="ko-KR" sz="1800" b="false" i="false" u="none" strike="noStrike" spc="-100">
                <a:solidFill>
                  <a:srgbClr val="D8D3BE"/>
                </a:solidFill>
                <a:ea typeface="210 NuriGothic Regular"/>
              </a:rPr>
              <a:t>한글파일</a:t>
            </a: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 </a:t>
            </a:r>
            <a:r>
              <a:rPr lang="ko-KR" sz="1800" b="false" i="false" u="none" strike="noStrike" spc="-100">
                <a:solidFill>
                  <a:srgbClr val="D8D3BE"/>
                </a:solidFill>
                <a:ea typeface="210 NuriGothic Regular"/>
              </a:rPr>
              <a:t>참조</a:t>
            </a: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 ※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F454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24000"/>
          </a:blip>
          <a:stretch>
            <a:fillRect/>
          </a:stretch>
        </p:blipFill>
        <p:spPr>
          <a:xfrm rot="0"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422400" y="292100"/>
            <a:ext cx="16522700" cy="97663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>
            <a:alphaModFix amt="88000"/>
          </a:blip>
          <a:stretch>
            <a:fillRect/>
          </a:stretch>
        </p:blipFill>
        <p:spPr>
          <a:xfrm rot="0">
            <a:off x="0" y="-165100"/>
            <a:ext cx="1206500" cy="10414000"/>
          </a:xfrm>
          <a:prstGeom prst="rect">
            <a:avLst/>
          </a:prstGeom>
          <a:effectLst>
            <a:outerShdw dir="2700000" dist="83710" blurRad="10921">
              <a:srgbClr val="1F4548">
                <a:alpha val="50000"/>
              </a:srgbClr>
            </a:outerShdw>
          </a:effectLst>
        </p:spPr>
      </p:pic>
      <p:grpSp>
        <p:nvGrpSpPr>
          <p:cNvPr name="Group 5" id="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5">
            <a:alphaModFix amt="73000"/>
          </a:blip>
          <a:stretch>
            <a:fillRect/>
          </a:stretch>
        </p:blipFill>
        <p:spPr>
          <a:xfrm rot="0">
            <a:off x="16713200" y="7188200"/>
            <a:ext cx="1828800" cy="31877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16205200" y="7658100"/>
            <a:ext cx="2070100" cy="26924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7">
            <a:alphaModFix amt="43000"/>
          </a:blip>
          <a:stretch>
            <a:fillRect/>
          </a:stretch>
        </p:blipFill>
        <p:spPr>
          <a:xfrm rot="0">
            <a:off x="8991600" y="901700"/>
            <a:ext cx="609600" cy="609600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9398000" y="1003300"/>
            <a:ext cx="850900" cy="736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99600"/>
              </a:lnSpc>
            </a:pPr>
            <a:r>
              <a:rPr lang="en-US" sz="4100" b="false" i="false" u="none" strike="noStrike" spc="-100">
                <a:solidFill>
                  <a:srgbClr val="FFF7EC"/>
                </a:solidFill>
                <a:latin typeface="210 NuriGothic Light"/>
              </a:rPr>
              <a:t>07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130800" y="1663700"/>
            <a:ext cx="9118600" cy="13335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ko-KR" sz="7500" b="false" i="false" u="none" strike="noStrike" spc="-100">
                <a:solidFill>
                  <a:srgbClr val="FFF7EC"/>
                </a:solidFill>
                <a:ea typeface="HSSaemaul"/>
              </a:rPr>
              <a:t>구글맵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759200" y="3086100"/>
            <a:ext cx="11861800" cy="292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3830"/>
              </a:lnSpc>
            </a:pPr>
            <a:r>
              <a:rPr lang="en-US" sz="1600" b="false" i="false" u="none" strike="noStrike" spc="-100">
                <a:solidFill>
                  <a:srgbClr val="D8D3BE"/>
                </a:solidFill>
                <a:latin typeface="210 NuriGothic Regular"/>
              </a:rPr>
              <a:t> www.google.com/maps/@/data=!3m1!1e3?entry=ttu&amp;g_ep=EgoyMDI0MTAxMy4wIKXMDSoASAFQAw%3D%3D</a:t>
            </a: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4318000" y="3276600"/>
            <a:ext cx="3810000" cy="47625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4584700" y="3492500"/>
            <a:ext cx="3263900" cy="43307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11239500" y="3276600"/>
            <a:ext cx="3810000" cy="47625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11518900" y="3492500"/>
            <a:ext cx="3263900" cy="43307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-5400000">
            <a:off x="8966200" y="2959100"/>
            <a:ext cx="1270000" cy="11747500"/>
          </a:xfrm>
          <a:prstGeom prst="rect">
            <a:avLst/>
          </a:prstGeom>
        </p:spPr>
      </p:pic>
      <p:sp>
        <p:nvSpPr>
          <p:cNvPr name="TextBox 17" id="17"/>
          <p:cNvSpPr txBox="true"/>
          <p:nvPr/>
        </p:nvSpPr>
        <p:spPr>
          <a:xfrm rot="0">
            <a:off x="4089400" y="8674100"/>
            <a:ext cx="11226800" cy="355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170149"/>
              </a:lnSpc>
            </a:pP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*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필요정보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)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업소명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/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카테고리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/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주소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/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위치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/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영업시간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/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전화번호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/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웹사이트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/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간판사진</a:t>
            </a:r>
          </a:p>
          <a:p>
            <a:pPr algn="l" lvl="0">
              <a:lnSpc>
                <a:spcPct val="170149"/>
              </a:lnSpc>
            </a:pP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/>
            </a:r>
          </a:p>
        </p:txBody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4229100" y="4229100"/>
            <a:ext cx="3987800" cy="28702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1150600" y="4229100"/>
            <a:ext cx="3987800" cy="2870200"/>
          </a:xfrm>
          <a:prstGeom prst="rect">
            <a:avLst/>
          </a:prstGeom>
        </p:spPr>
      </p:pic>
      <p:sp>
        <p:nvSpPr>
          <p:cNvPr name="TextBox 20" id="20"/>
          <p:cNvSpPr txBox="true"/>
          <p:nvPr/>
        </p:nvSpPr>
        <p:spPr>
          <a:xfrm rot="0">
            <a:off x="14122400" y="558800"/>
            <a:ext cx="3695700" cy="330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3830"/>
              </a:lnSpc>
            </a:pP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※ </a:t>
            </a:r>
            <a:r>
              <a:rPr lang="ko-KR" sz="1800" b="false" i="false" u="none" strike="noStrike" spc="-100">
                <a:solidFill>
                  <a:srgbClr val="D8D3BE"/>
                </a:solidFill>
                <a:ea typeface="210 NuriGothic Regular"/>
              </a:rPr>
              <a:t>자세한</a:t>
            </a: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 </a:t>
            </a:r>
            <a:r>
              <a:rPr lang="ko-KR" sz="1800" b="false" i="false" u="none" strike="noStrike" spc="-100">
                <a:solidFill>
                  <a:srgbClr val="D8D3BE"/>
                </a:solidFill>
                <a:ea typeface="210 NuriGothic Regular"/>
              </a:rPr>
              <a:t>정보는</a:t>
            </a: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 </a:t>
            </a:r>
            <a:r>
              <a:rPr lang="ko-KR" sz="1800" b="false" i="false" u="none" strike="noStrike" spc="-100">
                <a:solidFill>
                  <a:srgbClr val="D8D3BE"/>
                </a:solidFill>
                <a:ea typeface="210 NuriGothic Regular"/>
              </a:rPr>
              <a:t>한글파일</a:t>
            </a: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 </a:t>
            </a:r>
            <a:r>
              <a:rPr lang="ko-KR" sz="1800" b="false" i="false" u="none" strike="noStrike" spc="-100">
                <a:solidFill>
                  <a:srgbClr val="D8D3BE"/>
                </a:solidFill>
                <a:ea typeface="210 NuriGothic Regular"/>
              </a:rPr>
              <a:t>참조</a:t>
            </a: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 ※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F454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24000"/>
          </a:blip>
          <a:stretch>
            <a:fillRect/>
          </a:stretch>
        </p:blipFill>
        <p:spPr>
          <a:xfrm rot="0"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422400" y="292100"/>
            <a:ext cx="16522700" cy="97663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>
            <a:alphaModFix amt="88000"/>
          </a:blip>
          <a:stretch>
            <a:fillRect/>
          </a:stretch>
        </p:blipFill>
        <p:spPr>
          <a:xfrm rot="0">
            <a:off x="0" y="-165100"/>
            <a:ext cx="1206500" cy="10414000"/>
          </a:xfrm>
          <a:prstGeom prst="rect">
            <a:avLst/>
          </a:prstGeom>
          <a:effectLst>
            <a:outerShdw dir="2700000" dist="83710" blurRad="10921">
              <a:srgbClr val="1F4548">
                <a:alpha val="50000"/>
              </a:srgbClr>
            </a:outerShdw>
          </a:effectLst>
        </p:spPr>
      </p:pic>
      <p:grpSp>
        <p:nvGrpSpPr>
          <p:cNvPr name="Group 5" id="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5">
            <a:alphaModFix amt="73000"/>
          </a:blip>
          <a:stretch>
            <a:fillRect/>
          </a:stretch>
        </p:blipFill>
        <p:spPr>
          <a:xfrm rot="0">
            <a:off x="16713200" y="7188200"/>
            <a:ext cx="1828800" cy="31877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16205200" y="7658100"/>
            <a:ext cx="2070100" cy="26924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7">
            <a:alphaModFix amt="43000"/>
          </a:blip>
          <a:stretch>
            <a:fillRect/>
          </a:stretch>
        </p:blipFill>
        <p:spPr>
          <a:xfrm rot="0">
            <a:off x="8991600" y="901700"/>
            <a:ext cx="609600" cy="609600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9398000" y="1003300"/>
            <a:ext cx="850900" cy="736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99600"/>
              </a:lnSpc>
            </a:pPr>
            <a:r>
              <a:rPr lang="en-US" sz="4100" b="false" i="false" u="none" strike="noStrike" spc="-100">
                <a:solidFill>
                  <a:srgbClr val="FFF7EC"/>
                </a:solidFill>
                <a:latin typeface="210 NuriGothic Light"/>
              </a:rPr>
              <a:t>08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130800" y="1663700"/>
            <a:ext cx="9118600" cy="13335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ko-KR" sz="7500" b="false" i="false" u="none" strike="noStrike" spc="-100">
                <a:solidFill>
                  <a:srgbClr val="FFF7EC"/>
                </a:solidFill>
                <a:ea typeface="HSSaemaul"/>
              </a:rPr>
              <a:t>아이나비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759200" y="3086100"/>
            <a:ext cx="11861800" cy="292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3830"/>
              </a:lnSpc>
            </a:pPr>
            <a:r>
              <a:rPr lang="en-US" sz="1600" b="false" i="false" u="none" strike="noStrike" spc="-100">
                <a:solidFill>
                  <a:srgbClr val="D8D3BE"/>
                </a:solidFill>
                <a:latin typeface="210 NuriGothic Regular"/>
              </a:rPr>
              <a:t>https://www.fivepin.co.kr/NaviMap/MapMain#127.110474/37.402461/14/0</a:t>
            </a: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7759700" y="-165100"/>
            <a:ext cx="3810000" cy="116586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7924800" y="152400"/>
            <a:ext cx="3263900" cy="110109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-5400000">
            <a:off x="8966200" y="2959100"/>
            <a:ext cx="1270000" cy="11747500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4089400" y="8674100"/>
            <a:ext cx="11226800" cy="355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170149"/>
              </a:lnSpc>
            </a:pP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*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필요정보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) 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카테고리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/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업소명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/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전화번호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/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주소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/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사진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/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상세설명</a:t>
            </a:r>
          </a:p>
          <a:p>
            <a:pPr algn="l" lvl="0">
              <a:lnSpc>
                <a:spcPct val="170149"/>
              </a:lnSpc>
            </a:pP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/>
            </a:r>
          </a:p>
        </p:txBody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4229100" y="4229100"/>
            <a:ext cx="10680700" cy="2870200"/>
          </a:xfrm>
          <a:prstGeom prst="rect">
            <a:avLst/>
          </a:prstGeom>
        </p:spPr>
      </p:pic>
      <p:sp>
        <p:nvSpPr>
          <p:cNvPr name="TextBox 17" id="17"/>
          <p:cNvSpPr txBox="true"/>
          <p:nvPr/>
        </p:nvSpPr>
        <p:spPr>
          <a:xfrm rot="0">
            <a:off x="14122400" y="558800"/>
            <a:ext cx="3695700" cy="330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3830"/>
              </a:lnSpc>
            </a:pP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※ </a:t>
            </a:r>
            <a:r>
              <a:rPr lang="ko-KR" sz="1800" b="false" i="false" u="none" strike="noStrike" spc="-100">
                <a:solidFill>
                  <a:srgbClr val="D8D3BE"/>
                </a:solidFill>
                <a:ea typeface="210 NuriGothic Regular"/>
              </a:rPr>
              <a:t>자세한</a:t>
            </a: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 </a:t>
            </a:r>
            <a:r>
              <a:rPr lang="ko-KR" sz="1800" b="false" i="false" u="none" strike="noStrike" spc="-100">
                <a:solidFill>
                  <a:srgbClr val="D8D3BE"/>
                </a:solidFill>
                <a:ea typeface="210 NuriGothic Regular"/>
              </a:rPr>
              <a:t>정보는</a:t>
            </a: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 </a:t>
            </a:r>
            <a:r>
              <a:rPr lang="ko-KR" sz="1800" b="false" i="false" u="none" strike="noStrike" spc="-100">
                <a:solidFill>
                  <a:srgbClr val="D8D3BE"/>
                </a:solidFill>
                <a:ea typeface="210 NuriGothic Regular"/>
              </a:rPr>
              <a:t>한글파일</a:t>
            </a: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 </a:t>
            </a:r>
            <a:r>
              <a:rPr lang="ko-KR" sz="1800" b="false" i="false" u="none" strike="noStrike" spc="-100">
                <a:solidFill>
                  <a:srgbClr val="D8D3BE"/>
                </a:solidFill>
                <a:ea typeface="210 NuriGothic Regular"/>
              </a:rPr>
              <a:t>참조</a:t>
            </a: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 ※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F454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24000"/>
          </a:blip>
          <a:stretch>
            <a:fillRect/>
          </a:stretch>
        </p:blipFill>
        <p:spPr>
          <a:xfrm rot="0"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422400" y="292100"/>
            <a:ext cx="16522700" cy="97663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>
            <a:alphaModFix amt="88000"/>
          </a:blip>
          <a:stretch>
            <a:fillRect/>
          </a:stretch>
        </p:blipFill>
        <p:spPr>
          <a:xfrm rot="0">
            <a:off x="0" y="-165100"/>
            <a:ext cx="1206500" cy="10414000"/>
          </a:xfrm>
          <a:prstGeom prst="rect">
            <a:avLst/>
          </a:prstGeom>
          <a:effectLst>
            <a:outerShdw dir="2700000" dist="83710" blurRad="10921">
              <a:srgbClr val="1F4548">
                <a:alpha val="50000"/>
              </a:srgbClr>
            </a:outerShdw>
          </a:effectLst>
        </p:spPr>
      </p:pic>
      <p:grpSp>
        <p:nvGrpSpPr>
          <p:cNvPr name="Group 5" id="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5">
            <a:alphaModFix amt="73000"/>
          </a:blip>
          <a:stretch>
            <a:fillRect/>
          </a:stretch>
        </p:blipFill>
        <p:spPr>
          <a:xfrm rot="0">
            <a:off x="16713200" y="7188200"/>
            <a:ext cx="1828800" cy="31877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16205200" y="7658100"/>
            <a:ext cx="2070100" cy="26924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7">
            <a:alphaModFix amt="43000"/>
          </a:blip>
          <a:stretch>
            <a:fillRect/>
          </a:stretch>
        </p:blipFill>
        <p:spPr>
          <a:xfrm rot="0">
            <a:off x="8991600" y="901700"/>
            <a:ext cx="609600" cy="609600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9398000" y="1003300"/>
            <a:ext cx="850900" cy="736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99600"/>
              </a:lnSpc>
            </a:pPr>
            <a:r>
              <a:rPr lang="en-US" sz="4100" b="false" i="false" u="none" strike="noStrike" spc="-100">
                <a:solidFill>
                  <a:srgbClr val="FFF7EC"/>
                </a:solidFill>
                <a:latin typeface="210 NuriGothic Light"/>
              </a:rPr>
              <a:t>09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130800" y="1663700"/>
            <a:ext cx="9118600" cy="13335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ko-KR" sz="7500" b="false" i="false" u="none" strike="noStrike" spc="-100">
                <a:solidFill>
                  <a:srgbClr val="FFF7EC"/>
                </a:solidFill>
                <a:ea typeface="HSSaemaul"/>
              </a:rPr>
              <a:t>원내비</a:t>
            </a:r>
            <a:r>
              <a:rPr lang="en-US" sz="7500" b="false" i="false" u="none" strike="noStrike" spc="-100">
                <a:solidFill>
                  <a:srgbClr val="FFF7EC"/>
                </a:solidFill>
                <a:latin typeface="HSSaemaul"/>
              </a:rPr>
              <a:t>(</a:t>
            </a:r>
            <a:r>
              <a:rPr lang="ko-KR" sz="7500" b="false" i="false" u="none" strike="noStrike" spc="-100">
                <a:solidFill>
                  <a:srgbClr val="FFF7EC"/>
                </a:solidFill>
                <a:ea typeface="HSSaemaul"/>
              </a:rPr>
              <a:t>어플설치</a:t>
            </a:r>
            <a:r>
              <a:rPr lang="en-US" sz="7500" b="false" i="false" u="none" strike="noStrike" spc="-100">
                <a:solidFill>
                  <a:srgbClr val="FFF7EC"/>
                </a:solidFill>
                <a:latin typeface="HSSaemaul"/>
              </a:rPr>
              <a:t>)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759200" y="3086100"/>
            <a:ext cx="11861800" cy="292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3830"/>
              </a:lnSpc>
            </a:pPr>
            <a:r>
              <a:rPr lang="en-US" sz="1600" b="false" i="false" u="none" strike="noStrike" spc="-100">
                <a:solidFill>
                  <a:srgbClr val="D8D3BE"/>
                </a:solidFill>
                <a:latin typeface="210 NuriGothic Regular"/>
              </a:rPr>
              <a:t> https://new.smartplace.naver.com/</a:t>
            </a: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7543800" y="-165100"/>
            <a:ext cx="4229100" cy="116586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7670800" y="152400"/>
            <a:ext cx="3797300" cy="110109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-5400000">
            <a:off x="8966200" y="2959100"/>
            <a:ext cx="1270000" cy="11747500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4089400" y="8674100"/>
            <a:ext cx="11226800" cy="355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170149"/>
              </a:lnSpc>
            </a:pP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*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필요정보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) 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업소명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/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주소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/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전화번호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/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설명</a:t>
            </a:r>
          </a:p>
        </p:txBody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4229100" y="3898900"/>
            <a:ext cx="10680700" cy="3530600"/>
          </a:xfrm>
          <a:prstGeom prst="rect">
            <a:avLst/>
          </a:prstGeom>
        </p:spPr>
      </p:pic>
      <p:sp>
        <p:nvSpPr>
          <p:cNvPr name="TextBox 17" id="17"/>
          <p:cNvSpPr txBox="true"/>
          <p:nvPr/>
        </p:nvSpPr>
        <p:spPr>
          <a:xfrm rot="0">
            <a:off x="14122400" y="558800"/>
            <a:ext cx="3695700" cy="330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3830"/>
              </a:lnSpc>
            </a:pP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※ </a:t>
            </a:r>
            <a:r>
              <a:rPr lang="ko-KR" sz="1800" b="false" i="false" u="none" strike="noStrike" spc="-100">
                <a:solidFill>
                  <a:srgbClr val="D8D3BE"/>
                </a:solidFill>
                <a:ea typeface="210 NuriGothic Regular"/>
              </a:rPr>
              <a:t>자세한</a:t>
            </a: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 </a:t>
            </a:r>
            <a:r>
              <a:rPr lang="ko-KR" sz="1800" b="false" i="false" u="none" strike="noStrike" spc="-100">
                <a:solidFill>
                  <a:srgbClr val="D8D3BE"/>
                </a:solidFill>
                <a:ea typeface="210 NuriGothic Regular"/>
              </a:rPr>
              <a:t>정보는</a:t>
            </a: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 </a:t>
            </a:r>
            <a:r>
              <a:rPr lang="ko-KR" sz="1800" b="false" i="false" u="none" strike="noStrike" spc="-100">
                <a:solidFill>
                  <a:srgbClr val="D8D3BE"/>
                </a:solidFill>
                <a:ea typeface="210 NuriGothic Regular"/>
              </a:rPr>
              <a:t>한글파일</a:t>
            </a: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 </a:t>
            </a:r>
            <a:r>
              <a:rPr lang="ko-KR" sz="1800" b="false" i="false" u="none" strike="noStrike" spc="-100">
                <a:solidFill>
                  <a:srgbClr val="D8D3BE"/>
                </a:solidFill>
                <a:ea typeface="210 NuriGothic Regular"/>
              </a:rPr>
              <a:t>참조</a:t>
            </a: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 ※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F454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24000"/>
          </a:blip>
          <a:stretch>
            <a:fillRect/>
          </a:stretch>
        </p:blipFill>
        <p:spPr>
          <a:xfrm rot="0"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422400" y="292100"/>
            <a:ext cx="16522700" cy="97663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264900" y="3378200"/>
            <a:ext cx="3937000" cy="66040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>
            <a:alphaModFix amt="88000"/>
          </a:blip>
          <a:stretch>
            <a:fillRect/>
          </a:stretch>
        </p:blipFill>
        <p:spPr>
          <a:xfrm rot="0">
            <a:off x="0" y="-165100"/>
            <a:ext cx="1206500" cy="10414000"/>
          </a:xfrm>
          <a:prstGeom prst="rect">
            <a:avLst/>
          </a:prstGeom>
          <a:effectLst>
            <a:outerShdw dir="2700000" dist="83710" blurRad="10921">
              <a:srgbClr val="1F4548">
                <a:alpha val="50000"/>
              </a:srgbClr>
            </a:outerShdw>
          </a:effectLst>
        </p:spPr>
      </p:pic>
      <p:grpSp>
        <p:nvGrpSpPr>
          <p:cNvPr name="Group 6" id="6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7" id="7"/>
          <p:cNvPicPr>
            <a:picLocks noChangeAspect="true"/>
          </p:cNvPicPr>
          <p:nvPr/>
        </p:nvPicPr>
        <p:blipFill>
          <a:blip r:embed="rId6">
            <a:alphaModFix amt="73000"/>
          </a:blip>
          <a:stretch>
            <a:fillRect/>
          </a:stretch>
        </p:blipFill>
        <p:spPr>
          <a:xfrm rot="0">
            <a:off x="16713200" y="7188200"/>
            <a:ext cx="1828800" cy="31877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6205200" y="7658100"/>
            <a:ext cx="2070100" cy="26924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8">
            <a:alphaModFix amt="43000"/>
          </a:blip>
          <a:stretch>
            <a:fillRect/>
          </a:stretch>
        </p:blipFill>
        <p:spPr>
          <a:xfrm rot="0">
            <a:off x="8991600" y="901700"/>
            <a:ext cx="609600" cy="609600"/>
          </a:xfrm>
          <a:prstGeom prst="rect">
            <a:avLst/>
          </a:prstGeom>
        </p:spPr>
      </p:pic>
      <p:sp>
        <p:nvSpPr>
          <p:cNvPr name="TextBox 10" id="10"/>
          <p:cNvSpPr txBox="true"/>
          <p:nvPr/>
        </p:nvSpPr>
        <p:spPr>
          <a:xfrm rot="0">
            <a:off x="9398000" y="1003300"/>
            <a:ext cx="850900" cy="736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99600"/>
              </a:lnSpc>
            </a:pPr>
            <a:r>
              <a:rPr lang="en-US" sz="4100" b="false" i="false" u="none" strike="noStrike" spc="-100">
                <a:solidFill>
                  <a:srgbClr val="FFF7EC"/>
                </a:solidFill>
                <a:latin typeface="210 NuriGothic Light"/>
              </a:rPr>
              <a:t>09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130800" y="1663700"/>
            <a:ext cx="9118600" cy="13335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ko-KR" sz="7500" b="false" i="false" u="none" strike="noStrike" spc="-100">
                <a:solidFill>
                  <a:srgbClr val="FFF7EC"/>
                </a:solidFill>
                <a:ea typeface="HSSaemaul"/>
              </a:rPr>
              <a:t>현대오토에버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759200" y="3086100"/>
            <a:ext cx="11861800" cy="292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3830"/>
              </a:lnSpc>
            </a:pPr>
            <a:r>
              <a:rPr lang="en-US" sz="1600" b="false" i="false" u="none" strike="noStrike" spc="-100">
                <a:solidFill>
                  <a:srgbClr val="D8D3BE"/>
                </a:solidFill>
                <a:latin typeface="210 NuriGothic Regular"/>
              </a:rPr>
              <a:t>https://mapsearch.hyundai-autoever.com/index.mms</a:t>
            </a: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-5400000">
            <a:off x="6210300" y="4229100"/>
            <a:ext cx="3568700" cy="4318000"/>
          </a:xfrm>
          <a:prstGeom prst="rect">
            <a:avLst/>
          </a:prstGeom>
        </p:spPr>
      </p:pic>
      <p:sp>
        <p:nvSpPr>
          <p:cNvPr name="TextBox 14" id="14"/>
          <p:cNvSpPr txBox="true"/>
          <p:nvPr/>
        </p:nvSpPr>
        <p:spPr>
          <a:xfrm rot="0">
            <a:off x="6235700" y="4965700"/>
            <a:ext cx="3568700" cy="28067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170149"/>
              </a:lnSpc>
            </a:pP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1. 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업체명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 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입력</a:t>
            </a:r>
          </a:p>
          <a:p>
            <a:pPr algn="l" lvl="0">
              <a:lnSpc>
                <a:spcPct val="170149"/>
              </a:lnSpc>
            </a:pP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2. 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설명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 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입력</a:t>
            </a:r>
          </a:p>
          <a:p>
            <a:pPr algn="l" lvl="0">
              <a:lnSpc>
                <a:spcPct val="170149"/>
              </a:lnSpc>
            </a:pP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3. 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이미지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 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등록</a:t>
            </a:r>
          </a:p>
          <a:p>
            <a:pPr algn="l" lvl="0">
              <a:lnSpc>
                <a:spcPct val="170149"/>
              </a:lnSpc>
            </a:pP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4. 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이메일주소로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 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입력</a:t>
            </a:r>
          </a:p>
          <a:p>
            <a:pPr algn="l" lvl="0">
              <a:lnSpc>
                <a:spcPct val="170149"/>
              </a:lnSpc>
            </a:pP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5. 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동의합니다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 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체크하고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 [</a:t>
            </a:r>
            <a:r>
              <a:rPr lang="ko-KR" sz="2000" b="false" i="false" u="none" strike="noStrike">
                <a:solidFill>
                  <a:srgbClr val="FF0000"/>
                </a:solidFill>
                <a:ea typeface="210 NuriGothic Regular"/>
              </a:rPr>
              <a:t>등록</a:t>
            </a:r>
            <a:r>
              <a:rPr lang="en-US" sz="2000" b="false" i="false" u="none" strike="noStrike">
                <a:solidFill>
                  <a:srgbClr val="FF0000"/>
                </a:solidFill>
                <a:latin typeface="210 NuriGothic Regular"/>
              </a:rPr>
              <a:t>]</a:t>
            </a:r>
          </a:p>
          <a:p>
            <a:pPr algn="l" lvl="0">
              <a:lnSpc>
                <a:spcPct val="170149"/>
              </a:lnSpc>
            </a:pPr>
            <a:r>
              <a:rPr lang="en-US" sz="1300" b="false" i="false" u="none" strike="noStrike">
                <a:solidFill>
                  <a:srgbClr val="FF0000"/>
                </a:solidFill>
                <a:latin typeface="210 NuriGothic Regular"/>
              </a:rPr>
              <a:t>*</a:t>
            </a:r>
            <a:r>
              <a:rPr lang="ko-KR" sz="1300" b="false" i="false" u="none" strike="noStrike">
                <a:solidFill>
                  <a:srgbClr val="FF0000"/>
                </a:solidFill>
                <a:ea typeface="210 NuriGothic Regular"/>
              </a:rPr>
              <a:t>필요정보</a:t>
            </a:r>
            <a:r>
              <a:rPr lang="en-US" sz="1300" b="false" i="false" u="none" strike="noStrike">
                <a:solidFill>
                  <a:srgbClr val="FF0000"/>
                </a:solidFill>
                <a:latin typeface="210 NuriGothic Regular"/>
              </a:rPr>
              <a:t>) </a:t>
            </a:r>
            <a:r>
              <a:rPr lang="ko-KR" sz="1300" b="false" i="false" u="none" strike="noStrike">
                <a:solidFill>
                  <a:srgbClr val="FF0000"/>
                </a:solidFill>
                <a:ea typeface="210 NuriGothic Regular"/>
              </a:rPr>
              <a:t>업소명</a:t>
            </a:r>
            <a:r>
              <a:rPr lang="en-US" sz="1300" b="false" i="false" u="none" strike="noStrike">
                <a:solidFill>
                  <a:srgbClr val="FF0000"/>
                </a:solidFill>
                <a:latin typeface="210 NuriGothic Regular"/>
              </a:rPr>
              <a:t>/</a:t>
            </a:r>
            <a:r>
              <a:rPr lang="ko-KR" sz="1300" b="false" i="false" u="none" strike="noStrike">
                <a:solidFill>
                  <a:srgbClr val="FF0000"/>
                </a:solidFill>
                <a:ea typeface="210 NuriGothic Regular"/>
              </a:rPr>
              <a:t>설명</a:t>
            </a:r>
            <a:r>
              <a:rPr lang="en-US" sz="1300" b="false" i="false" u="none" strike="noStrike">
                <a:solidFill>
                  <a:srgbClr val="FF0000"/>
                </a:solidFill>
                <a:latin typeface="210 NuriGothic Regular"/>
              </a:rPr>
              <a:t>/</a:t>
            </a:r>
            <a:r>
              <a:rPr lang="ko-KR" sz="1300" b="false" i="false" u="none" strike="noStrike">
                <a:solidFill>
                  <a:srgbClr val="FF0000"/>
                </a:solidFill>
                <a:ea typeface="210 NuriGothic Regular"/>
              </a:rPr>
              <a:t>이미지</a:t>
            </a:r>
            <a:r>
              <a:rPr lang="en-US" sz="1300" b="false" i="false" u="none" strike="noStrike">
                <a:solidFill>
                  <a:srgbClr val="FF0000"/>
                </a:solidFill>
                <a:latin typeface="210 NuriGothic Regular"/>
              </a:rPr>
              <a:t>/</a:t>
            </a:r>
            <a:r>
              <a:rPr lang="ko-KR" sz="1300" b="false" i="false" u="none" strike="noStrike">
                <a:solidFill>
                  <a:srgbClr val="FF0000"/>
                </a:solidFill>
                <a:ea typeface="210 NuriGothic Regular"/>
              </a:rPr>
              <a:t>이메일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4122400" y="558800"/>
            <a:ext cx="3695700" cy="330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83830"/>
              </a:lnSpc>
            </a:pP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※ </a:t>
            </a:r>
            <a:r>
              <a:rPr lang="ko-KR" sz="1800" b="false" i="false" u="none" strike="noStrike" spc="-100">
                <a:solidFill>
                  <a:srgbClr val="D8D3BE"/>
                </a:solidFill>
                <a:ea typeface="210 NuriGothic Regular"/>
              </a:rPr>
              <a:t>자세한</a:t>
            </a: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 </a:t>
            </a:r>
            <a:r>
              <a:rPr lang="ko-KR" sz="1800" b="false" i="false" u="none" strike="noStrike" spc="-100">
                <a:solidFill>
                  <a:srgbClr val="D8D3BE"/>
                </a:solidFill>
                <a:ea typeface="210 NuriGothic Regular"/>
              </a:rPr>
              <a:t>정보는</a:t>
            </a: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 </a:t>
            </a:r>
            <a:r>
              <a:rPr lang="ko-KR" sz="1800" b="false" i="false" u="none" strike="noStrike" spc="-100">
                <a:solidFill>
                  <a:srgbClr val="D8D3BE"/>
                </a:solidFill>
                <a:ea typeface="210 NuriGothic Regular"/>
              </a:rPr>
              <a:t>한글파일</a:t>
            </a: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 </a:t>
            </a:r>
            <a:r>
              <a:rPr lang="ko-KR" sz="1800" b="false" i="false" u="none" strike="noStrike" spc="-100">
                <a:solidFill>
                  <a:srgbClr val="D8D3BE"/>
                </a:solidFill>
                <a:ea typeface="210 NuriGothic Regular"/>
              </a:rPr>
              <a:t>참조</a:t>
            </a:r>
            <a:r>
              <a:rPr lang="en-US" sz="1800" b="false" i="false" u="none" strike="noStrike" spc="-100">
                <a:solidFill>
                  <a:srgbClr val="D8D3BE"/>
                </a:solidFill>
                <a:latin typeface="210 NuriGothic Regular"/>
              </a:rPr>
              <a:t> 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