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8" r:id="rId9"/>
    <p:sldId id="262" r:id="rId10"/>
    <p:sldId id="263" r:id="rId11"/>
    <p:sldId id="264" r:id="rId12"/>
    <p:sldId id="265" r:id="rId13"/>
    <p:sldId id="266" r:id="rId14"/>
    <p:sldId id="269" r:id="rId1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819" userDrawn="1">
          <p15:clr>
            <a:srgbClr val="A4A3A4"/>
          </p15:clr>
        </p15:guide>
        <p15:guide id="2" pos="436" userDrawn="1">
          <p15:clr>
            <a:srgbClr val="A4A3A4"/>
          </p15:clr>
        </p15:guide>
        <p15:guide id="3" pos="3861" userDrawn="1">
          <p15:clr>
            <a:srgbClr val="A4A3A4"/>
          </p15:clr>
        </p15:guide>
        <p15:guide id="4" orient="horz" pos="11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9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1" autoAdjust="0"/>
    <p:restoredTop sz="94660"/>
  </p:normalViewPr>
  <p:slideViewPr>
    <p:cSldViewPr snapToGrid="0">
      <p:cViewPr>
        <p:scale>
          <a:sx n="75" d="100"/>
          <a:sy n="75" d="100"/>
        </p:scale>
        <p:origin x="1518" y="54"/>
      </p:cViewPr>
      <p:guideLst>
        <p:guide orient="horz" pos="5819"/>
        <p:guide pos="436"/>
        <p:guide pos="3861"/>
        <p:guide orient="horz" pos="11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730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60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3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8917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19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996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105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103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906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402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7782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4A930D-0355-4E86-B3D5-92AC2F1342AC}" type="datetimeFigureOut">
              <a:rPr lang="ko-KR" altLang="en-US" smtClean="0"/>
              <a:t>2024-11-15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76C9FB-11BF-4CF6-9E7F-51E2CDA964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773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23B469A6-9A49-77E9-1ADC-2B45F67C43E5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9DF7F3-5737-8AED-06C4-0C26CBB7DF37}"/>
              </a:ext>
            </a:extLst>
          </p:cNvPr>
          <p:cNvSpPr txBox="1"/>
          <p:nvPr/>
        </p:nvSpPr>
        <p:spPr>
          <a:xfrm>
            <a:off x="621212" y="3354310"/>
            <a:ext cx="49065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4800" dirty="0">
                <a:latin typeface="+mj-lt"/>
                <a:ea typeface="나눔바른고딕OTF" panose="02020603020101020101" pitchFamily="18" charset="-127"/>
              </a:rPr>
              <a:t>소상공인</a:t>
            </a:r>
            <a:endParaRPr lang="en-US" altLang="ko-KR" sz="4800" dirty="0">
              <a:latin typeface="+mj-lt"/>
              <a:ea typeface="나눔바른고딕OTF" panose="02020603020101020101" pitchFamily="18" charset="-127"/>
            </a:endParaRPr>
          </a:p>
          <a:p>
            <a:r>
              <a:rPr lang="ko-KR" altLang="en-US" sz="4800" dirty="0">
                <a:solidFill>
                  <a:srgbClr val="07913A"/>
                </a:solidFill>
                <a:latin typeface="+mj-lt"/>
                <a:ea typeface="나눔바른고딕OTF" panose="02020603020101020101" pitchFamily="18" charset="-127"/>
              </a:rPr>
              <a:t>마케팅 계획서</a:t>
            </a:r>
            <a:endParaRPr lang="en-US" altLang="ko-KR" sz="4800" dirty="0">
              <a:solidFill>
                <a:srgbClr val="07913A"/>
              </a:solidFill>
              <a:latin typeface="+mj-lt"/>
              <a:ea typeface="나눔바른고딕OTF" panose="02020603020101020101" pitchFamily="18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71F3931-13B5-3752-FE7C-8A3A6A77DE9A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09A6BCF-D0F2-ED14-05D6-D993AFFFC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0CB7E593-0AD0-00B2-8CC3-D91A192D4211}"/>
              </a:ext>
            </a:extLst>
          </p:cNvPr>
          <p:cNvSpPr/>
          <p:nvPr/>
        </p:nvSpPr>
        <p:spPr>
          <a:xfrm>
            <a:off x="0" y="8797833"/>
            <a:ext cx="6858000" cy="1108168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90206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DE25E-7713-AA8C-8970-899791A07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7" name="직선 연결선 116">
            <a:extLst>
              <a:ext uri="{FF2B5EF4-FFF2-40B4-BE49-F238E27FC236}">
                <a16:creationId xmlns:a16="http://schemas.microsoft.com/office/drawing/2014/main" id="{369BC931-EED7-5281-2C35-60AF4E23115F}"/>
              </a:ext>
            </a:extLst>
          </p:cNvPr>
          <p:cNvCxnSpPr>
            <a:cxnSpLocks/>
            <a:stCxn id="17" idx="2"/>
            <a:endCxn id="96" idx="0"/>
          </p:cNvCxnSpPr>
          <p:nvPr/>
        </p:nvCxnSpPr>
        <p:spPr>
          <a:xfrm>
            <a:off x="961072" y="3093982"/>
            <a:ext cx="1738" cy="4142724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042F2588-D4A7-4701-DB02-C56F6B079FDA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10F2EC9-0D07-4FD4-BA5F-4718DD166E42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6C2DACF-1DE0-AB26-6900-C7216EEF4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880CD0D2-3C30-BE96-4604-59E07B70F341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754A37F1-7648-ADF3-F84F-950160EF2921}"/>
              </a:ext>
            </a:extLst>
          </p:cNvPr>
          <p:cNvGrpSpPr/>
          <p:nvPr/>
        </p:nvGrpSpPr>
        <p:grpSpPr>
          <a:xfrm>
            <a:off x="718183" y="1608433"/>
            <a:ext cx="2463083" cy="577681"/>
            <a:chOff x="718183" y="1295901"/>
            <a:chExt cx="2463083" cy="577681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6EE59AF5-F134-90DC-8AE8-9BED81708CFA}"/>
                </a:ext>
              </a:extLst>
            </p:cNvPr>
            <p:cNvSpPr/>
            <p:nvPr/>
          </p:nvSpPr>
          <p:spPr>
            <a:xfrm>
              <a:off x="718183" y="1342068"/>
              <a:ext cx="485777" cy="509031"/>
            </a:xfrm>
            <a:prstGeom prst="rect">
              <a:avLst/>
            </a:prstGeom>
            <a:solidFill>
              <a:srgbClr val="0791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latin typeface="+mj-ea"/>
                  <a:ea typeface="+mj-ea"/>
                </a:rPr>
                <a:t>01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50A90E-3F50-59D6-BCF1-6EDAAFBEFD55}"/>
                </a:ext>
              </a:extLst>
            </p:cNvPr>
            <p:cNvSpPr txBox="1"/>
            <p:nvPr/>
          </p:nvSpPr>
          <p:spPr>
            <a:xfrm>
              <a:off x="1265357" y="1295901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ea typeface="나눔바른고딕OTF" panose="02020603020101020101" pitchFamily="18" charset="-127"/>
                </a:rPr>
                <a:t>영업방법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5A0BD24-7055-B5D8-FBE9-13CC29036AC6}"/>
                </a:ext>
              </a:extLst>
            </p:cNvPr>
            <p:cNvSpPr txBox="1"/>
            <p:nvPr/>
          </p:nvSpPr>
          <p:spPr>
            <a:xfrm>
              <a:off x="1265357" y="1596583"/>
              <a:ext cx="19159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n-ea"/>
                </a:rPr>
                <a:t>소개 </a:t>
              </a:r>
              <a:r>
                <a:rPr lang="en-US" altLang="ko-KR" sz="1200" dirty="0">
                  <a:latin typeface="+mn-ea"/>
                </a:rPr>
                <a:t>/ TM / </a:t>
              </a:r>
              <a:r>
                <a:rPr lang="ko-KR" altLang="en-US" sz="1200" dirty="0">
                  <a:latin typeface="+mn-ea"/>
                </a:rPr>
                <a:t>우편 </a:t>
              </a:r>
              <a:r>
                <a:rPr lang="en-US" altLang="ko-KR" sz="1200" dirty="0">
                  <a:latin typeface="+mn-ea"/>
                </a:rPr>
                <a:t>/ </a:t>
              </a:r>
              <a:r>
                <a:rPr lang="ko-KR" altLang="en-US" sz="1200" dirty="0">
                  <a:latin typeface="+mn-ea"/>
                </a:rPr>
                <a:t>전단지</a:t>
              </a: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78DDE0F0-869B-1070-81D6-64D471425FAB}"/>
              </a:ext>
            </a:extLst>
          </p:cNvPr>
          <p:cNvGrpSpPr/>
          <p:nvPr/>
        </p:nvGrpSpPr>
        <p:grpSpPr>
          <a:xfrm>
            <a:off x="718183" y="2538784"/>
            <a:ext cx="1552577" cy="577681"/>
            <a:chOff x="718183" y="2382577"/>
            <a:chExt cx="1552577" cy="577681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036C40C6-C8BA-C3B8-CC35-6C6DB2BD99E7}"/>
                </a:ext>
              </a:extLst>
            </p:cNvPr>
            <p:cNvSpPr/>
            <p:nvPr/>
          </p:nvSpPr>
          <p:spPr>
            <a:xfrm>
              <a:off x="718183" y="2428744"/>
              <a:ext cx="485777" cy="509031"/>
            </a:xfrm>
            <a:prstGeom prst="rect">
              <a:avLst/>
            </a:prstGeom>
            <a:solidFill>
              <a:srgbClr val="0791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latin typeface="+mj-ea"/>
                  <a:ea typeface="+mj-ea"/>
                </a:rPr>
                <a:t>02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E9DE86-B59B-3CE4-7553-41EA81C8AA99}"/>
                </a:ext>
              </a:extLst>
            </p:cNvPr>
            <p:cNvSpPr txBox="1"/>
            <p:nvPr/>
          </p:nvSpPr>
          <p:spPr>
            <a:xfrm>
              <a:off x="1265357" y="2382577"/>
              <a:ext cx="1005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ea typeface="나눔바른고딕OTF" panose="02020603020101020101" pitchFamily="18" charset="-127"/>
                </a:rPr>
                <a:t>파워링크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076FA78-409F-0D8D-CDC4-2C88AB07F983}"/>
                </a:ext>
              </a:extLst>
            </p:cNvPr>
            <p:cNvSpPr txBox="1"/>
            <p:nvPr/>
          </p:nvSpPr>
          <p:spPr>
            <a:xfrm>
              <a:off x="1265357" y="2683259"/>
              <a:ext cx="76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n-ea"/>
                </a:rPr>
                <a:t>필요정보</a:t>
              </a:r>
            </a:p>
          </p:txBody>
        </p:sp>
      </p:grp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4D860A34-8DF1-9E21-4E15-887BBBE3A27E}"/>
              </a:ext>
            </a:extLst>
          </p:cNvPr>
          <p:cNvGrpSpPr/>
          <p:nvPr/>
        </p:nvGrpSpPr>
        <p:grpSpPr>
          <a:xfrm>
            <a:off x="718183" y="3469135"/>
            <a:ext cx="2168131" cy="577681"/>
            <a:chOff x="718183" y="3469253"/>
            <a:chExt cx="2168131" cy="577681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B006311-1F52-D24E-F4E3-B26C72A3B96F}"/>
                </a:ext>
              </a:extLst>
            </p:cNvPr>
            <p:cNvSpPr/>
            <p:nvPr/>
          </p:nvSpPr>
          <p:spPr>
            <a:xfrm>
              <a:off x="718183" y="3515420"/>
              <a:ext cx="485777" cy="509031"/>
            </a:xfrm>
            <a:prstGeom prst="rect">
              <a:avLst/>
            </a:prstGeom>
            <a:solidFill>
              <a:srgbClr val="0791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latin typeface="+mj-ea"/>
                  <a:ea typeface="+mj-ea"/>
                </a:rPr>
                <a:t>03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3B87821-9B6D-07BE-E8F8-3CD1D2D898D5}"/>
                </a:ext>
              </a:extLst>
            </p:cNvPr>
            <p:cNvSpPr txBox="1"/>
            <p:nvPr/>
          </p:nvSpPr>
          <p:spPr>
            <a:xfrm>
              <a:off x="1265357" y="3469253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 err="1">
                  <a:ea typeface="나눔바른고딕OTF" panose="02020603020101020101" pitchFamily="18" charset="-127"/>
                </a:rPr>
                <a:t>스마트플레이스</a:t>
              </a:r>
              <a:endParaRPr lang="ko-KR" altLang="en-US" dirty="0">
                <a:ea typeface="나눔바른고딕OTF" panose="02020603020101020101" pitchFamily="18" charset="-127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EA6792-FCA9-872D-9166-291C7D0917E4}"/>
                </a:ext>
              </a:extLst>
            </p:cNvPr>
            <p:cNvSpPr txBox="1"/>
            <p:nvPr/>
          </p:nvSpPr>
          <p:spPr>
            <a:xfrm>
              <a:off x="1265357" y="3769935"/>
              <a:ext cx="76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n-ea"/>
                </a:rPr>
                <a:t>필요정보</a:t>
              </a:r>
            </a:p>
          </p:txBody>
        </p:sp>
      </p:grpSp>
      <p:grpSp>
        <p:nvGrpSpPr>
          <p:cNvPr id="107" name="그룹 106">
            <a:extLst>
              <a:ext uri="{FF2B5EF4-FFF2-40B4-BE49-F238E27FC236}">
                <a16:creationId xmlns:a16="http://schemas.microsoft.com/office/drawing/2014/main" id="{C8BC8EF8-FB0E-DC03-75B4-EB188336572C}"/>
              </a:ext>
            </a:extLst>
          </p:cNvPr>
          <p:cNvGrpSpPr/>
          <p:nvPr/>
        </p:nvGrpSpPr>
        <p:grpSpPr>
          <a:xfrm>
            <a:off x="718183" y="4399486"/>
            <a:ext cx="1315333" cy="577681"/>
            <a:chOff x="718183" y="4555929"/>
            <a:chExt cx="1315333" cy="577681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FD21535B-31CF-251E-7C3D-15B234D4C026}"/>
                </a:ext>
              </a:extLst>
            </p:cNvPr>
            <p:cNvSpPr/>
            <p:nvPr/>
          </p:nvSpPr>
          <p:spPr>
            <a:xfrm>
              <a:off x="718183" y="4602096"/>
              <a:ext cx="485777" cy="509031"/>
            </a:xfrm>
            <a:prstGeom prst="rect">
              <a:avLst/>
            </a:prstGeom>
            <a:solidFill>
              <a:srgbClr val="0791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latin typeface="+mj-ea"/>
                  <a:ea typeface="+mj-ea"/>
                </a:rPr>
                <a:t>04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11DF31E-18D7-92E2-DD2F-60632E4B684E}"/>
                </a:ext>
              </a:extLst>
            </p:cNvPr>
            <p:cNvSpPr txBox="1"/>
            <p:nvPr/>
          </p:nvSpPr>
          <p:spPr>
            <a:xfrm>
              <a:off x="1265357" y="4555929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ea typeface="나눔바른고딕OTF" panose="02020603020101020101" pitchFamily="18" charset="-127"/>
                </a:rPr>
                <a:t>맵핑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D58CAE0-D3BB-15B3-1841-33F3ED847849}"/>
                </a:ext>
              </a:extLst>
            </p:cNvPr>
            <p:cNvSpPr txBox="1"/>
            <p:nvPr/>
          </p:nvSpPr>
          <p:spPr>
            <a:xfrm>
              <a:off x="1265357" y="4856611"/>
              <a:ext cx="76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n-ea"/>
                </a:rPr>
                <a:t>필요정보</a:t>
              </a:r>
            </a:p>
          </p:txBody>
        </p: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060620B9-9C69-FA5E-804B-0A3F8E0B3D82}"/>
              </a:ext>
            </a:extLst>
          </p:cNvPr>
          <p:cNvGrpSpPr/>
          <p:nvPr/>
        </p:nvGrpSpPr>
        <p:grpSpPr>
          <a:xfrm>
            <a:off x="718183" y="5329837"/>
            <a:ext cx="4447601" cy="577681"/>
            <a:chOff x="718183" y="5642605"/>
            <a:chExt cx="4447601" cy="577681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8B07FDA-48E2-977A-28B3-14E74A75FDF8}"/>
                </a:ext>
              </a:extLst>
            </p:cNvPr>
            <p:cNvSpPr/>
            <p:nvPr/>
          </p:nvSpPr>
          <p:spPr>
            <a:xfrm>
              <a:off x="718183" y="5688772"/>
              <a:ext cx="485777" cy="509031"/>
            </a:xfrm>
            <a:prstGeom prst="rect">
              <a:avLst/>
            </a:prstGeom>
            <a:solidFill>
              <a:srgbClr val="0791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latin typeface="+mj-ea"/>
                  <a:ea typeface="+mj-ea"/>
                </a:rPr>
                <a:t>05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7E0D17-5165-9F8F-07F3-2550E0278C99}"/>
                </a:ext>
              </a:extLst>
            </p:cNvPr>
            <p:cNvSpPr txBox="1"/>
            <p:nvPr/>
          </p:nvSpPr>
          <p:spPr>
            <a:xfrm>
              <a:off x="1265357" y="5642605"/>
              <a:ext cx="3900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ea typeface="나눔바른고딕OTF" panose="02020603020101020101" pitchFamily="18" charset="-127"/>
                </a:rPr>
                <a:t>모두홈페이지</a:t>
              </a:r>
              <a:r>
                <a:rPr lang="en-US" altLang="ko-KR" dirty="0">
                  <a:ea typeface="나눔바른고딕OTF" panose="02020603020101020101" pitchFamily="18" charset="-127"/>
                </a:rPr>
                <a:t>, </a:t>
              </a:r>
              <a:r>
                <a:rPr lang="ko-KR" altLang="en-US" dirty="0">
                  <a:ea typeface="나눔바른고딕OTF" panose="02020603020101020101" pitchFamily="18" charset="-127"/>
                </a:rPr>
                <a:t>카카오채널</a:t>
              </a:r>
              <a:r>
                <a:rPr lang="en-US" altLang="ko-KR" dirty="0">
                  <a:ea typeface="나눔바른고딕OTF" panose="02020603020101020101" pitchFamily="18" charset="-127"/>
                </a:rPr>
                <a:t>, </a:t>
              </a:r>
              <a:r>
                <a:rPr lang="ko-KR" altLang="en-US" dirty="0">
                  <a:ea typeface="나눔바른고딕OTF" panose="02020603020101020101" pitchFamily="18" charset="-127"/>
                </a:rPr>
                <a:t>당근업체등록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36FFACB-F6C2-3162-07D6-79F55E98EA47}"/>
                </a:ext>
              </a:extLst>
            </p:cNvPr>
            <p:cNvSpPr txBox="1"/>
            <p:nvPr/>
          </p:nvSpPr>
          <p:spPr>
            <a:xfrm>
              <a:off x="1265357" y="5943287"/>
              <a:ext cx="76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n-ea"/>
                </a:rPr>
                <a:t>필요정보</a:t>
              </a:r>
            </a:p>
          </p:txBody>
        </p:sp>
      </p:grpSp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092DB47B-CA14-7754-37D6-703F7622818F}"/>
              </a:ext>
            </a:extLst>
          </p:cNvPr>
          <p:cNvGrpSpPr/>
          <p:nvPr/>
        </p:nvGrpSpPr>
        <p:grpSpPr>
          <a:xfrm>
            <a:off x="718183" y="6260188"/>
            <a:ext cx="1757762" cy="577681"/>
            <a:chOff x="718183" y="6729281"/>
            <a:chExt cx="1757762" cy="577681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E12C766A-D2CE-5C3D-E7FE-72D16325D545}"/>
                </a:ext>
              </a:extLst>
            </p:cNvPr>
            <p:cNvSpPr/>
            <p:nvPr/>
          </p:nvSpPr>
          <p:spPr>
            <a:xfrm>
              <a:off x="718183" y="6775448"/>
              <a:ext cx="485777" cy="509031"/>
            </a:xfrm>
            <a:prstGeom prst="rect">
              <a:avLst/>
            </a:prstGeom>
            <a:solidFill>
              <a:srgbClr val="0791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latin typeface="+mj-ea"/>
                  <a:ea typeface="+mj-ea"/>
                </a:rPr>
                <a:t>06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F2944A6-5A30-428E-BE50-43E423412158}"/>
                </a:ext>
              </a:extLst>
            </p:cNvPr>
            <p:cNvSpPr txBox="1"/>
            <p:nvPr/>
          </p:nvSpPr>
          <p:spPr>
            <a:xfrm>
              <a:off x="1265357" y="6729281"/>
              <a:ext cx="12105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ea typeface="나눔바른고딕OTF" panose="02020603020101020101" pitchFamily="18" charset="-127"/>
                </a:rPr>
                <a:t>콜백서비스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34161B-869A-C331-2487-3CC3002761FE}"/>
                </a:ext>
              </a:extLst>
            </p:cNvPr>
            <p:cNvSpPr txBox="1"/>
            <p:nvPr/>
          </p:nvSpPr>
          <p:spPr>
            <a:xfrm>
              <a:off x="1265357" y="7029963"/>
              <a:ext cx="76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n-ea"/>
                </a:rPr>
                <a:t>필요정보</a:t>
              </a:r>
            </a:p>
          </p:txBody>
        </p: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F7066733-97DB-4FD3-5417-605CFB110B3D}"/>
              </a:ext>
            </a:extLst>
          </p:cNvPr>
          <p:cNvGrpSpPr/>
          <p:nvPr/>
        </p:nvGrpSpPr>
        <p:grpSpPr>
          <a:xfrm>
            <a:off x="719921" y="7190539"/>
            <a:ext cx="2806126" cy="577681"/>
            <a:chOff x="718183" y="7792928"/>
            <a:chExt cx="2806126" cy="577681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765535AD-3DF7-DE24-76EC-E65D693E2970}"/>
                </a:ext>
              </a:extLst>
            </p:cNvPr>
            <p:cNvSpPr/>
            <p:nvPr/>
          </p:nvSpPr>
          <p:spPr>
            <a:xfrm>
              <a:off x="718183" y="7839095"/>
              <a:ext cx="485777" cy="509031"/>
            </a:xfrm>
            <a:prstGeom prst="rect">
              <a:avLst/>
            </a:prstGeom>
            <a:solidFill>
              <a:srgbClr val="0791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latin typeface="+mj-ea"/>
                  <a:ea typeface="+mj-ea"/>
                </a:rPr>
                <a:t>07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66DED18-18AC-C6BE-06A1-1831299758D0}"/>
                </a:ext>
              </a:extLst>
            </p:cNvPr>
            <p:cNvSpPr txBox="1"/>
            <p:nvPr/>
          </p:nvSpPr>
          <p:spPr>
            <a:xfrm>
              <a:off x="1265357" y="7792928"/>
              <a:ext cx="22589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ea typeface="나눔바른고딕OTF" panose="02020603020101020101" pitchFamily="18" charset="-127"/>
                </a:rPr>
                <a:t>유튜브</a:t>
              </a:r>
              <a:r>
                <a:rPr lang="en-US" altLang="ko-KR" dirty="0">
                  <a:ea typeface="나눔바른고딕OTF" panose="02020603020101020101" pitchFamily="18" charset="-127"/>
                </a:rPr>
                <a:t>, </a:t>
              </a:r>
              <a:r>
                <a:rPr lang="ko-KR" altLang="en-US" dirty="0">
                  <a:ea typeface="나눔바른고딕OTF" panose="02020603020101020101" pitchFamily="18" charset="-127"/>
                </a:rPr>
                <a:t>인스타</a:t>
              </a:r>
              <a:r>
                <a:rPr lang="en-US" altLang="ko-KR" dirty="0">
                  <a:ea typeface="나눔바른고딕OTF" panose="02020603020101020101" pitchFamily="18" charset="-127"/>
                </a:rPr>
                <a:t>, </a:t>
              </a:r>
              <a:r>
                <a:rPr lang="ko-KR" altLang="en-US" dirty="0">
                  <a:ea typeface="나눔바른고딕OTF" panose="02020603020101020101" pitchFamily="18" charset="-127"/>
                </a:rPr>
                <a:t>블로그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3A318228-2B40-A8B9-3B9A-58577AF2E9BC}"/>
                </a:ext>
              </a:extLst>
            </p:cNvPr>
            <p:cNvSpPr txBox="1"/>
            <p:nvPr/>
          </p:nvSpPr>
          <p:spPr>
            <a:xfrm>
              <a:off x="1265357" y="8093610"/>
              <a:ext cx="76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n-ea"/>
                </a:rPr>
                <a:t>필요정보</a:t>
              </a: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53E315DD-1A4D-3544-19AF-F99C8237EF8F}"/>
              </a:ext>
            </a:extLst>
          </p:cNvPr>
          <p:cNvGrpSpPr/>
          <p:nvPr/>
        </p:nvGrpSpPr>
        <p:grpSpPr>
          <a:xfrm>
            <a:off x="713729" y="8120890"/>
            <a:ext cx="3062606" cy="577681"/>
            <a:chOff x="718183" y="7792928"/>
            <a:chExt cx="3062606" cy="577681"/>
          </a:xfrm>
        </p:grpSpPr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AD52C277-CEC7-D5FE-4B47-BE9F3C7F9374}"/>
                </a:ext>
              </a:extLst>
            </p:cNvPr>
            <p:cNvSpPr/>
            <p:nvPr/>
          </p:nvSpPr>
          <p:spPr>
            <a:xfrm>
              <a:off x="718183" y="7839095"/>
              <a:ext cx="485777" cy="509031"/>
            </a:xfrm>
            <a:prstGeom prst="rect">
              <a:avLst/>
            </a:prstGeom>
            <a:solidFill>
              <a:srgbClr val="07913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latin typeface="+mj-ea"/>
                  <a:ea typeface="+mj-ea"/>
                </a:rPr>
                <a:t>08</a:t>
              </a:r>
              <a:endParaRPr lang="ko-KR" altLang="en-US" sz="1600" dirty="0">
                <a:latin typeface="+mj-ea"/>
                <a:ea typeface="+mj-ea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890F97E-ACB2-6653-084D-9B7BA285B712}"/>
                </a:ext>
              </a:extLst>
            </p:cNvPr>
            <p:cNvSpPr txBox="1"/>
            <p:nvPr/>
          </p:nvSpPr>
          <p:spPr>
            <a:xfrm>
              <a:off x="1265357" y="7792928"/>
              <a:ext cx="25154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ea typeface="나눔바른고딕OTF" panose="02020603020101020101" pitchFamily="18" charset="-127"/>
                </a:rPr>
                <a:t>1</a:t>
              </a:r>
              <a:r>
                <a:rPr lang="ko-KR" altLang="en-US" dirty="0">
                  <a:ea typeface="나눔바른고딕OTF" panose="02020603020101020101" pitchFamily="18" charset="-127"/>
                </a:rPr>
                <a:t>회성 상품과 재계약 상품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80C53D5F-54E2-837B-76EB-DF4C4271DAE6}"/>
                </a:ext>
              </a:extLst>
            </p:cNvPr>
            <p:cNvSpPr txBox="1"/>
            <p:nvPr/>
          </p:nvSpPr>
          <p:spPr>
            <a:xfrm>
              <a:off x="1265357" y="8093610"/>
              <a:ext cx="76815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+mn-ea"/>
                </a:rPr>
                <a:t>필요정보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22214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35FB5-648A-0073-9F73-C05D010AD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939A72A-B81A-2BCD-1FA7-983B26530ACA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01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CFA04C3-0A5F-0303-2A34-98538596A348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338BB79-6233-1EAC-04CD-D653A412C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958DD634-4FB7-14CF-2D6A-1E72CAE0E848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E0691620-A689-EDFA-1B47-D802DEE98B7A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E4AA3F9A-258C-0826-4455-7BF3B8DFAC8E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4E441156-40F4-1794-B0D6-A9C09E6F1F59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F5D1F754-C7F9-70C8-CEF7-611A02D371A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73DAA4CE-9EBF-F343-4C5C-D9C55871E6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D6FE093-296A-50B9-E59D-5F14E94E7596}"/>
                </a:ext>
              </a:extLst>
            </p:cNvPr>
            <p:cNvSpPr txBox="1"/>
            <p:nvPr/>
          </p:nvSpPr>
          <p:spPr>
            <a:xfrm>
              <a:off x="651146" y="1276492"/>
              <a:ext cx="7681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소개</a:t>
              </a:r>
            </a:p>
          </p:txBody>
        </p:sp>
      </p:grp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id="{BACBD354-5313-8AD9-F283-0E21646E5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643156"/>
              </p:ext>
            </p:extLst>
          </p:nvPr>
        </p:nvGraphicFramePr>
        <p:xfrm>
          <a:off x="692149" y="1982539"/>
          <a:ext cx="5228909" cy="2870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0020">
                  <a:extLst>
                    <a:ext uri="{9D8B030D-6E8A-4147-A177-3AD203B41FA5}">
                      <a16:colId xmlns:a16="http://schemas.microsoft.com/office/drawing/2014/main" val="554350065"/>
                    </a:ext>
                  </a:extLst>
                </a:gridCol>
                <a:gridCol w="4438889">
                  <a:extLst>
                    <a:ext uri="{9D8B030D-6E8A-4147-A177-3AD203B41FA5}">
                      <a16:colId xmlns:a16="http://schemas.microsoft.com/office/drawing/2014/main" val="2129139737"/>
                    </a:ext>
                  </a:extLst>
                </a:gridCol>
              </a:tblGrid>
              <a:tr h="551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목표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13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ko-KR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기존 고객과 비즈니스 관계자를 통해 새로운 고객을 자연스럽게 확보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81692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전략①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보상 시스템 설계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소개한 고객이 계약을 체결하면 소정의 보상을 제공</a:t>
                      </a:r>
                      <a:r>
                        <a:rPr lang="en-US" altLang="ko-KR" sz="1000" dirty="0"/>
                        <a:t>. </a:t>
                      </a:r>
                      <a:r>
                        <a:rPr lang="ko-KR" altLang="en-US" sz="1000" dirty="0"/>
                        <a:t>예를 들어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현금 보상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할인 혜택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무료 서비스 제공 등을 고려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108336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전략②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소개 대상 정리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대상이 될 기존 고객 목록 작성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주요 인맥과 비즈니스 파트너에게도 제안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144245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전략③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소개 프로그램 홍보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소상공인 대상 세미나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네트워킹 모임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이메일</a:t>
                      </a:r>
                      <a:r>
                        <a:rPr lang="en-US" altLang="ko-KR" sz="1000" dirty="0"/>
                        <a:t>, SNS </a:t>
                      </a:r>
                      <a:r>
                        <a:rPr lang="ko-KR" altLang="en-US" sz="1000" dirty="0"/>
                        <a:t>메시지 등을 통해 소개 제도를 안내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595656"/>
                  </a:ext>
                </a:extLst>
              </a:tr>
              <a:tr h="551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운영방법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13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프로그램에 참여한 고객에게 사후 감사 메시지 전달 및 다음 보상 약속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06577"/>
                  </a:ext>
                </a:extLst>
              </a:tr>
            </a:tbl>
          </a:graphicData>
        </a:graphic>
      </p:graphicFrame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B9A413FC-27B7-30B7-9E38-3910069A8BC1}"/>
              </a:ext>
            </a:extLst>
          </p:cNvPr>
          <p:cNvGrpSpPr/>
          <p:nvPr/>
        </p:nvGrpSpPr>
        <p:grpSpPr>
          <a:xfrm>
            <a:off x="651146" y="5092834"/>
            <a:ext cx="5478192" cy="518518"/>
            <a:chOff x="651146" y="1276492"/>
            <a:chExt cx="5478192" cy="518518"/>
          </a:xfrm>
        </p:grpSpPr>
        <p:cxnSp>
          <p:nvCxnSpPr>
            <p:cNvPr id="126" name="직선 연결선 125">
              <a:extLst>
                <a:ext uri="{FF2B5EF4-FFF2-40B4-BE49-F238E27FC236}">
                  <a16:creationId xmlns:a16="http://schemas.microsoft.com/office/drawing/2014/main" id="{AB8222D2-C750-751F-D131-3E3AD4AF6F87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DC2B3962-84AA-D887-8B39-224967E37795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29" name="직선 연결선 128">
                <a:extLst>
                  <a:ext uri="{FF2B5EF4-FFF2-40B4-BE49-F238E27FC236}">
                    <a16:creationId xmlns:a16="http://schemas.microsoft.com/office/drawing/2014/main" id="{1C048FD6-4E01-BA0C-C940-31C1825926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677D98A2-257C-03F6-75B4-1D39B01BD7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8E5C8168-E500-FB71-46BE-539F315268B1}"/>
                </a:ext>
              </a:extLst>
            </p:cNvPr>
            <p:cNvSpPr txBox="1"/>
            <p:nvPr/>
          </p:nvSpPr>
          <p:spPr>
            <a:xfrm>
              <a:off x="651146" y="1276492"/>
              <a:ext cx="16433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err="1">
                  <a:latin typeface="+mj-ea"/>
                  <a:ea typeface="+mj-ea"/>
                </a:rPr>
                <a:t>텔레마케팅</a:t>
              </a:r>
              <a:endParaRPr lang="ko-KR" altLang="en-US" sz="2400" dirty="0">
                <a:latin typeface="+mj-ea"/>
                <a:ea typeface="+mj-ea"/>
              </a:endParaRPr>
            </a:p>
          </p:txBody>
        </p:sp>
      </p:grp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2A29BC19-AF68-DE52-56F2-16F13E5F81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915541"/>
              </p:ext>
            </p:extLst>
          </p:nvPr>
        </p:nvGraphicFramePr>
        <p:xfrm>
          <a:off x="692149" y="5790647"/>
          <a:ext cx="5228909" cy="2907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0020">
                  <a:extLst>
                    <a:ext uri="{9D8B030D-6E8A-4147-A177-3AD203B41FA5}">
                      <a16:colId xmlns:a16="http://schemas.microsoft.com/office/drawing/2014/main" val="554350065"/>
                    </a:ext>
                  </a:extLst>
                </a:gridCol>
                <a:gridCol w="4438889">
                  <a:extLst>
                    <a:ext uri="{9D8B030D-6E8A-4147-A177-3AD203B41FA5}">
                      <a16:colId xmlns:a16="http://schemas.microsoft.com/office/drawing/2014/main" val="2129139737"/>
                    </a:ext>
                  </a:extLst>
                </a:gridCol>
              </a:tblGrid>
              <a:tr h="551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목표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13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전화 상담을 통해 고객의 관심을 끌고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마케팅 및 서비스 상담으로 이어지게 함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81692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전략①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목표 고객 선정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소상공인 명단 확보 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신규 창업자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특정 업종 대상</a:t>
                      </a:r>
                      <a:r>
                        <a:rPr lang="en-US" altLang="ko-KR" sz="1000" dirty="0"/>
                        <a:t>) </a:t>
                      </a:r>
                      <a:r>
                        <a:rPr lang="ko-KR" altLang="en-US" sz="1000" dirty="0"/>
                        <a:t>후 잠재 </a:t>
                      </a:r>
                      <a:r>
                        <a:rPr lang="ko-KR" altLang="en-US" sz="1000" dirty="0" err="1"/>
                        <a:t>고객군</a:t>
                      </a:r>
                      <a:r>
                        <a:rPr lang="ko-KR" altLang="en-US" sz="1000" dirty="0"/>
                        <a:t> 필터링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108336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전략②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전화 스크립트 작성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회사 소개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제공 서비스 및 혜택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고객 맞춤형 메시지 등을 포함한 간단하고 자연스러운 스크립트 제작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144245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전략③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연락 시간 설정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적절한 연락 시간대 설정 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예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오전 </a:t>
                      </a:r>
                      <a:r>
                        <a:rPr lang="en-US" altLang="ko-KR" sz="1000" dirty="0"/>
                        <a:t>10</a:t>
                      </a:r>
                      <a:r>
                        <a:rPr lang="ko-KR" altLang="en-US" sz="1000" dirty="0"/>
                        <a:t>시</a:t>
                      </a:r>
                      <a:r>
                        <a:rPr lang="en-US" altLang="ko-KR" sz="1000" dirty="0"/>
                        <a:t>-</a:t>
                      </a:r>
                      <a:r>
                        <a:rPr lang="ko-KR" altLang="en-US" sz="1000" dirty="0"/>
                        <a:t>오후 </a:t>
                      </a:r>
                      <a:r>
                        <a:rPr lang="en-US" altLang="ko-KR" sz="1000" dirty="0"/>
                        <a:t>4</a:t>
                      </a:r>
                      <a:r>
                        <a:rPr lang="ko-KR" altLang="en-US" sz="1000" dirty="0"/>
                        <a:t>시</a:t>
                      </a:r>
                      <a:r>
                        <a:rPr lang="en-US" altLang="ko-KR" sz="1000" dirty="0"/>
                        <a:t>), </a:t>
                      </a:r>
                      <a:r>
                        <a:rPr lang="ko-KR" altLang="en-US" sz="1000" dirty="0"/>
                        <a:t>주로 점심 시간을 피해 상담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595656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운영방법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13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/>
                        <a:t>TM </a:t>
                      </a:r>
                      <a:r>
                        <a:rPr lang="ko-KR" altLang="en-US" sz="1000" b="1" dirty="0"/>
                        <a:t>직원 교육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스크립트 훈련 및 서비스 관련 지식 제공</a:t>
                      </a:r>
                      <a:r>
                        <a:rPr lang="en-US" altLang="ko-KR" sz="1000" dirty="0"/>
                        <a:t>.</a:t>
                      </a:r>
                    </a:p>
                    <a:p>
                      <a:pPr algn="l" latinLnBrk="1"/>
                      <a:r>
                        <a:rPr lang="ko-KR" altLang="en-US" sz="1000" b="1" dirty="0"/>
                        <a:t>주간</a:t>
                      </a:r>
                      <a:r>
                        <a:rPr lang="en-US" altLang="ko-KR" sz="1000" b="1" dirty="0"/>
                        <a:t>/</a:t>
                      </a:r>
                      <a:r>
                        <a:rPr lang="ko-KR" altLang="en-US" sz="1000" b="1" dirty="0"/>
                        <a:t>월간 성과 평가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 err="1"/>
                        <a:t>전환율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상담 후 계약</a:t>
                      </a:r>
                      <a:r>
                        <a:rPr lang="en-US" altLang="ko-KR" sz="1000" dirty="0"/>
                        <a:t>)</a:t>
                      </a:r>
                      <a:r>
                        <a:rPr lang="ko-KR" altLang="en-US" sz="1000" dirty="0"/>
                        <a:t>과 거절 이유 분석해 스크립트 개선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06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398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2300C-24F1-C0B6-7D8D-B4E0CB9A8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DE4E8CAF-F764-2B75-0D38-7371CA814F60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01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58DCCC9-E09D-1310-3202-2E77522D36B4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4E1E854-8CBD-1C15-743B-D8ECF0C42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4A7E94CC-B846-C627-C8F8-65E943D630F3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283610DA-D565-4E2D-14EB-6E37D45746E8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E122B2A9-9095-56BF-4654-5501B0337C36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F6A93F7A-B721-7B24-167E-D8F309738179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C91FD8C0-63BC-8479-B7DF-7DE657D39F8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48EDF7FC-DF87-4B85-4BB4-B07A4D31CC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51D65FE-C396-D2FC-FB1D-CF383B54C2FA}"/>
                </a:ext>
              </a:extLst>
            </p:cNvPr>
            <p:cNvSpPr txBox="1"/>
            <p:nvPr/>
          </p:nvSpPr>
          <p:spPr>
            <a:xfrm>
              <a:off x="651146" y="1276492"/>
              <a:ext cx="7681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우편</a:t>
              </a:r>
            </a:p>
          </p:txBody>
        </p:sp>
      </p:grpSp>
      <p:graphicFrame>
        <p:nvGraphicFramePr>
          <p:cNvPr id="123" name="표 122">
            <a:extLst>
              <a:ext uri="{FF2B5EF4-FFF2-40B4-BE49-F238E27FC236}">
                <a16:creationId xmlns:a16="http://schemas.microsoft.com/office/drawing/2014/main" id="{02667D87-0E6F-73F6-FFB9-0F290FE5A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694588"/>
              </p:ext>
            </p:extLst>
          </p:nvPr>
        </p:nvGraphicFramePr>
        <p:xfrm>
          <a:off x="692149" y="1982539"/>
          <a:ext cx="5228909" cy="28702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0020">
                  <a:extLst>
                    <a:ext uri="{9D8B030D-6E8A-4147-A177-3AD203B41FA5}">
                      <a16:colId xmlns:a16="http://schemas.microsoft.com/office/drawing/2014/main" val="554350065"/>
                    </a:ext>
                  </a:extLst>
                </a:gridCol>
                <a:gridCol w="4438889">
                  <a:extLst>
                    <a:ext uri="{9D8B030D-6E8A-4147-A177-3AD203B41FA5}">
                      <a16:colId xmlns:a16="http://schemas.microsoft.com/office/drawing/2014/main" val="2129139737"/>
                    </a:ext>
                  </a:extLst>
                </a:gridCol>
              </a:tblGrid>
              <a:tr h="551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목표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13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잠재 고객의 주의를 끌어 회사를 인지시키고 문의 유도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81692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전략①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우편물 디자인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종합마케팅 상품을 저렴하게 판매하고 있다는 정보가 깔끔하고 효과적으로 전달되는 디자인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108336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전략②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타겟팅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특정 지역 상권 소상공인 대상으로 우편물 발송 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예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창업 </a:t>
                      </a:r>
                      <a:r>
                        <a:rPr lang="en-US" altLang="ko-KR" sz="1000" dirty="0"/>
                        <a:t>1</a:t>
                      </a:r>
                      <a:r>
                        <a:rPr lang="ko-KR" altLang="en-US" sz="1000" dirty="0"/>
                        <a:t>년 이내 업체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주요 상가 밀집 지역</a:t>
                      </a:r>
                      <a:r>
                        <a:rPr lang="en-US" altLang="ko-KR" sz="1000" dirty="0"/>
                        <a:t>).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144245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전략③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b="1" dirty="0"/>
                        <a:t>홍보 내용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제공 서비스 소개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초기 할인 혜택 및 상담 전화 안내 등 필수 정보 포함</a:t>
                      </a:r>
                      <a:r>
                        <a:rPr lang="en-US" altLang="ko-KR" sz="1000" dirty="0"/>
                        <a:t>.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595656"/>
                  </a:ext>
                </a:extLst>
              </a:tr>
              <a:tr h="551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운영방법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13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우편물 반응 수집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문의 및 반응을 위한 연락처</a:t>
                      </a:r>
                      <a:r>
                        <a:rPr lang="en-US" altLang="ko-KR" sz="1000" dirty="0"/>
                        <a:t>, QR </a:t>
                      </a:r>
                      <a:r>
                        <a:rPr lang="ko-KR" altLang="en-US" sz="1000" dirty="0"/>
                        <a:t>코드 포함하여 반응 여부 파악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06577"/>
                  </a:ext>
                </a:extLst>
              </a:tr>
            </a:tbl>
          </a:graphicData>
        </a:graphic>
      </p:graphicFrame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5C6C2C8B-A11A-1C86-E5E5-A5B3ECF59CC8}"/>
              </a:ext>
            </a:extLst>
          </p:cNvPr>
          <p:cNvGrpSpPr/>
          <p:nvPr/>
        </p:nvGrpSpPr>
        <p:grpSpPr>
          <a:xfrm>
            <a:off x="651146" y="5092834"/>
            <a:ext cx="5478192" cy="518518"/>
            <a:chOff x="651146" y="1276492"/>
            <a:chExt cx="5478192" cy="518518"/>
          </a:xfrm>
        </p:grpSpPr>
        <p:cxnSp>
          <p:nvCxnSpPr>
            <p:cNvPr id="126" name="직선 연결선 125">
              <a:extLst>
                <a:ext uri="{FF2B5EF4-FFF2-40B4-BE49-F238E27FC236}">
                  <a16:creationId xmlns:a16="http://schemas.microsoft.com/office/drawing/2014/main" id="{CEE35D9F-DFE0-C9C2-6D44-0D3A58FB3ACC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D90FD47D-1900-BEBB-579D-93B6607D730E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29" name="직선 연결선 128">
                <a:extLst>
                  <a:ext uri="{FF2B5EF4-FFF2-40B4-BE49-F238E27FC236}">
                    <a16:creationId xmlns:a16="http://schemas.microsoft.com/office/drawing/2014/main" id="{D0ADBA83-E900-79C2-046B-D6278696795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직선 연결선 129">
                <a:extLst>
                  <a:ext uri="{FF2B5EF4-FFF2-40B4-BE49-F238E27FC236}">
                    <a16:creationId xmlns:a16="http://schemas.microsoft.com/office/drawing/2014/main" id="{363110FB-6853-E48A-D3A7-A0909312A2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732F9719-2FCA-4F3E-7791-84E35F797529}"/>
                </a:ext>
              </a:extLst>
            </p:cNvPr>
            <p:cNvSpPr txBox="1"/>
            <p:nvPr/>
          </p:nvSpPr>
          <p:spPr>
            <a:xfrm>
              <a:off x="651146" y="1276492"/>
              <a:ext cx="10599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전단지</a:t>
              </a:r>
            </a:p>
          </p:txBody>
        </p:sp>
      </p:grpSp>
      <p:graphicFrame>
        <p:nvGraphicFramePr>
          <p:cNvPr id="131" name="표 130">
            <a:extLst>
              <a:ext uri="{FF2B5EF4-FFF2-40B4-BE49-F238E27FC236}">
                <a16:creationId xmlns:a16="http://schemas.microsoft.com/office/drawing/2014/main" id="{46FB9223-3A28-8655-201D-5ACDEC95F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258376"/>
              </p:ext>
            </p:extLst>
          </p:nvPr>
        </p:nvGraphicFramePr>
        <p:xfrm>
          <a:off x="692149" y="5790647"/>
          <a:ext cx="5228909" cy="2907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90020">
                  <a:extLst>
                    <a:ext uri="{9D8B030D-6E8A-4147-A177-3AD203B41FA5}">
                      <a16:colId xmlns:a16="http://schemas.microsoft.com/office/drawing/2014/main" val="554350065"/>
                    </a:ext>
                  </a:extLst>
                </a:gridCol>
                <a:gridCol w="4438889">
                  <a:extLst>
                    <a:ext uri="{9D8B030D-6E8A-4147-A177-3AD203B41FA5}">
                      <a16:colId xmlns:a16="http://schemas.microsoft.com/office/drawing/2014/main" val="2129139737"/>
                    </a:ext>
                  </a:extLst>
                </a:gridCol>
              </a:tblGrid>
              <a:tr h="5513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목표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13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dirty="0"/>
                        <a:t>직접적인 시각적 홍보를 통해 지역 상권의 소상공인에게 접근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81692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전략①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전단지 디자인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서비스와 혜택이 쉽게 전달될 수 있는 디자인과 문구 활용</a:t>
                      </a:r>
                      <a:r>
                        <a:rPr lang="en-US" altLang="ko-KR" sz="1000" dirty="0"/>
                        <a:t>. 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0108336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전략②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배포 지역 및 시간 선정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잠재 고객이 많을 것으로 예상되는 지역과 시간을 선정 </a:t>
                      </a:r>
                      <a:r>
                        <a:rPr lang="en-US" altLang="ko-KR" sz="1000" dirty="0"/>
                        <a:t>(</a:t>
                      </a:r>
                      <a:r>
                        <a:rPr lang="ko-KR" altLang="en-US" sz="1000" dirty="0"/>
                        <a:t>예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상가 주변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점심 시간 및 주말</a:t>
                      </a:r>
                      <a:r>
                        <a:rPr lang="en-US" altLang="ko-KR" sz="1000" dirty="0"/>
                        <a:t>).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144245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전략③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전단지 내 인센티브 추가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초기 상담 시 할인 또는 추가 혜택 제공을 전단지에 명시해 고객 유도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595656"/>
                  </a:ext>
                </a:extLst>
              </a:tr>
              <a:tr h="5891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bg1"/>
                          </a:solidFill>
                        </a:rPr>
                        <a:t>운영방법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7913A"/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b="1" dirty="0"/>
                        <a:t>배포 직원 관리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배포 일정 및 장소 관리</a:t>
                      </a:r>
                      <a:r>
                        <a:rPr lang="en-US" altLang="ko-KR" sz="1000" dirty="0"/>
                        <a:t>, </a:t>
                      </a:r>
                      <a:r>
                        <a:rPr lang="ko-KR" altLang="en-US" sz="1000" dirty="0"/>
                        <a:t>성과 피드백 제공</a:t>
                      </a:r>
                      <a:r>
                        <a:rPr lang="en-US" altLang="ko-KR" sz="1000" dirty="0"/>
                        <a:t>.</a:t>
                      </a:r>
                    </a:p>
                    <a:p>
                      <a:pPr algn="l" latinLnBrk="1"/>
                      <a:r>
                        <a:rPr lang="ko-KR" altLang="en-US" sz="1000" b="1" dirty="0"/>
                        <a:t>성과 측정</a:t>
                      </a:r>
                      <a:r>
                        <a:rPr lang="en-US" altLang="ko-KR" sz="1000" dirty="0"/>
                        <a:t>: </a:t>
                      </a:r>
                      <a:r>
                        <a:rPr lang="ko-KR" altLang="en-US" sz="1000" dirty="0"/>
                        <a:t>배포 후 상담이나 계약 시 전단지 출처를 확인하여 효과 측정</a:t>
                      </a:r>
                      <a:r>
                        <a:rPr lang="en-US" altLang="ko-KR" sz="1000" dirty="0"/>
                        <a:t>.</a:t>
                      </a:r>
                      <a:endParaRPr lang="ko-KR" altLang="en-US" sz="1000" dirty="0"/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06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2074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2949E-94EB-BC7E-498F-F57E23EF5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339B4B26-F509-C95A-21D8-C62BBB0F4456}"/>
              </a:ext>
            </a:extLst>
          </p:cNvPr>
          <p:cNvSpPr/>
          <p:nvPr/>
        </p:nvSpPr>
        <p:spPr>
          <a:xfrm>
            <a:off x="800100" y="4914900"/>
            <a:ext cx="4152894" cy="2181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46BD0E7-F789-3219-E8A2-C67273EDED9D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02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492CFA5-3D33-01B8-65C3-4718F1F0E59F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A3330C4-F9AD-A904-9F3D-4726FE7DD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BC281578-ECBE-8C13-154E-34207D4F11DF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892134E4-AB01-307B-9886-323A2EB20033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5AD9C9F2-110B-3A4F-762A-36ADC77FF78F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2C3BE3AC-D46F-EBEF-042D-EEEC74F3ADCC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D7D49504-5AD5-CDAA-19DE-E4335011193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B29B3F5F-E4B3-A7DA-A4F6-C428822042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C567E08-0DF6-78A6-5AE1-66451252E54E}"/>
                </a:ext>
              </a:extLst>
            </p:cNvPr>
            <p:cNvSpPr txBox="1"/>
            <p:nvPr/>
          </p:nvSpPr>
          <p:spPr>
            <a:xfrm>
              <a:off x="651146" y="1276492"/>
              <a:ext cx="13516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파워링크</a:t>
              </a: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54302923-5A34-A70C-CAB2-3F54661DC8A4}"/>
              </a:ext>
            </a:extLst>
          </p:cNvPr>
          <p:cNvSpPr/>
          <p:nvPr/>
        </p:nvSpPr>
        <p:spPr>
          <a:xfrm>
            <a:off x="713728" y="1931617"/>
            <a:ext cx="5415610" cy="21831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A235FF-69B3-17CF-D046-5F6ED6894DBA}"/>
              </a:ext>
            </a:extLst>
          </p:cNvPr>
          <p:cNvSpPr txBox="1"/>
          <p:nvPr/>
        </p:nvSpPr>
        <p:spPr>
          <a:xfrm>
            <a:off x="713728" y="4274447"/>
            <a:ext cx="5415610" cy="89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 검색 결과 페이지 상단에 노출되는 광고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사용자가 특정 키워드를 검색하면 파워링크에 등록된 광고가 상단에 표시되며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클릭할 때마다 광고주에게 과금 되는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CPC(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클릭당비용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으로 운영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77F1B41E-8CB1-D58A-0B91-40CD74C0F4B0}"/>
              </a:ext>
            </a:extLst>
          </p:cNvPr>
          <p:cNvCxnSpPr>
            <a:cxnSpLocks/>
          </p:cNvCxnSpPr>
          <p:nvPr/>
        </p:nvCxnSpPr>
        <p:spPr>
          <a:xfrm>
            <a:off x="713728" y="4378374"/>
            <a:ext cx="0" cy="792793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BFF0809-2C6F-4ECE-21DB-4B0A94C56E8E}"/>
              </a:ext>
            </a:extLst>
          </p:cNvPr>
          <p:cNvSpPr txBox="1"/>
          <p:nvPr/>
        </p:nvSpPr>
        <p:spPr>
          <a:xfrm>
            <a:off x="713728" y="5454508"/>
            <a:ext cx="5415610" cy="1450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필요정보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업소정보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상호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대표자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연락처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주소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ID/PW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광고표시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: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기본멘트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추가제목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설명멘트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추가설명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연결링크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간판사진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셋팅금액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하루예산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기본입찰가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키워드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주키워드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기본키워드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FF083B46-11A0-81FB-279D-BDDC24E444F9}"/>
              </a:ext>
            </a:extLst>
          </p:cNvPr>
          <p:cNvCxnSpPr>
            <a:cxnSpLocks/>
          </p:cNvCxnSpPr>
          <p:nvPr/>
        </p:nvCxnSpPr>
        <p:spPr>
          <a:xfrm>
            <a:off x="713728" y="5549292"/>
            <a:ext cx="0" cy="1355934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A3DD2FE-6960-9789-F3AC-B9555733D359}"/>
              </a:ext>
            </a:extLst>
          </p:cNvPr>
          <p:cNvSpPr/>
          <p:nvPr/>
        </p:nvSpPr>
        <p:spPr>
          <a:xfrm>
            <a:off x="713728" y="8241453"/>
            <a:ext cx="5415610" cy="841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9A988E-06AD-2748-53F4-307AC1CFA30A}"/>
              </a:ext>
            </a:extLst>
          </p:cNvPr>
          <p:cNvSpPr txBox="1"/>
          <p:nvPr/>
        </p:nvSpPr>
        <p:spPr>
          <a:xfrm>
            <a:off x="713728" y="8268804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회성으로 셋팅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보여주기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+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빠른셋팅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위해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비즈머니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3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만원 충전해주기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키워드 수정 및 유지 보수 관리비 받아도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될것같음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472B9E6C-40EB-564C-7003-20FFEB57FD4E}"/>
              </a:ext>
            </a:extLst>
          </p:cNvPr>
          <p:cNvCxnSpPr>
            <a:cxnSpLocks/>
          </p:cNvCxnSpPr>
          <p:nvPr/>
        </p:nvCxnSpPr>
        <p:spPr>
          <a:xfrm>
            <a:off x="713728" y="7175500"/>
            <a:ext cx="0" cy="777875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AD1E4F5-6D0E-5907-F735-0296685750C6}"/>
              </a:ext>
            </a:extLst>
          </p:cNvPr>
          <p:cNvSpPr txBox="1"/>
          <p:nvPr/>
        </p:nvSpPr>
        <p:spPr>
          <a:xfrm>
            <a:off x="713728" y="7086706"/>
            <a:ext cx="5415610" cy="1173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소요시간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가입시 번호인증 필요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. 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파워링크 셋팅 신청서를 작성 받는다는 전제하에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시간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30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분 소요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0182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40462-79E3-80BB-4C25-FAB440D27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499465F4-6590-19FD-52D7-115D564B673A}"/>
              </a:ext>
            </a:extLst>
          </p:cNvPr>
          <p:cNvSpPr/>
          <p:nvPr/>
        </p:nvSpPr>
        <p:spPr>
          <a:xfrm>
            <a:off x="800100" y="4914900"/>
            <a:ext cx="4152894" cy="2181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7B067E4-F427-E99E-5DBD-66491BBA7D65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F6C7B91-A893-8D02-0AD9-F786A438863F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1BCD2C0-D8AE-DA80-A61B-B34E6E69F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0AF53796-61A9-E7FC-8895-0095B523A025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F39D0CC8-E146-44C0-3051-FC3A10659E9E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3F491403-3C09-6489-2029-6B83B52AEA4D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F23FD2A7-00CF-23DA-1ECD-CC22FD29521E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2578BB11-5EDF-7ECD-CF3D-1306F66374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98A3DB07-777A-18B0-60FE-43B183236A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C543D1A-1E6F-E1D9-895B-EE5A0151E295}"/>
                </a:ext>
              </a:extLst>
            </p:cNvPr>
            <p:cNvSpPr txBox="1"/>
            <p:nvPr/>
          </p:nvSpPr>
          <p:spPr>
            <a:xfrm>
              <a:off x="651146" y="1276492"/>
              <a:ext cx="2226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err="1">
                  <a:latin typeface="+mj-ea"/>
                  <a:ea typeface="+mj-ea"/>
                </a:rPr>
                <a:t>스마트플레이스</a:t>
              </a:r>
              <a:endParaRPr lang="ko-KR" altLang="en-US" sz="2400" dirty="0">
                <a:latin typeface="+mj-ea"/>
                <a:ea typeface="+mj-ea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681A9CEC-6AC0-C9CC-3176-C8FDB49C810B}"/>
              </a:ext>
            </a:extLst>
          </p:cNvPr>
          <p:cNvSpPr/>
          <p:nvPr/>
        </p:nvSpPr>
        <p:spPr>
          <a:xfrm>
            <a:off x="713728" y="1931617"/>
            <a:ext cx="5415610" cy="21831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660BF7-7C5D-AC12-216E-6F9B70124B2A}"/>
              </a:ext>
            </a:extLst>
          </p:cNvPr>
          <p:cNvSpPr txBox="1"/>
          <p:nvPr/>
        </p:nvSpPr>
        <p:spPr>
          <a:xfrm>
            <a:off x="713728" y="4274447"/>
            <a:ext cx="5415610" cy="89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플레이스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검색 결과 상단에 노출되는 광고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사용자가 지역 키워드를 검색하면 광고가 상단에 표시되며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 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키워드 지정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X)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클릭할 때마다 광고주에게 과금 되는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CPC(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클릭당비용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으로 운영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EFE63142-317D-202C-2208-C2D34C11CC0A}"/>
              </a:ext>
            </a:extLst>
          </p:cNvPr>
          <p:cNvCxnSpPr>
            <a:cxnSpLocks/>
          </p:cNvCxnSpPr>
          <p:nvPr/>
        </p:nvCxnSpPr>
        <p:spPr>
          <a:xfrm>
            <a:off x="713728" y="4378374"/>
            <a:ext cx="0" cy="792793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72E4C96-96D9-6AF4-F3A3-E5FC157A3F8D}"/>
              </a:ext>
            </a:extLst>
          </p:cNvPr>
          <p:cNvSpPr txBox="1"/>
          <p:nvPr/>
        </p:nvSpPr>
        <p:spPr>
          <a:xfrm>
            <a:off x="713728" y="5454508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필요정보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업소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74E3EC56-31A4-BA0D-34DB-A4056A09C8B1}"/>
              </a:ext>
            </a:extLst>
          </p:cNvPr>
          <p:cNvCxnSpPr>
            <a:cxnSpLocks/>
          </p:cNvCxnSpPr>
          <p:nvPr/>
        </p:nvCxnSpPr>
        <p:spPr>
          <a:xfrm>
            <a:off x="713728" y="5549292"/>
            <a:ext cx="0" cy="1355934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4D1F2F16-6D69-54EA-EEDA-97EAD525D767}"/>
              </a:ext>
            </a:extLst>
          </p:cNvPr>
          <p:cNvSpPr/>
          <p:nvPr/>
        </p:nvSpPr>
        <p:spPr>
          <a:xfrm>
            <a:off x="713728" y="8241453"/>
            <a:ext cx="5415610" cy="841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FD250A-6259-C058-0E72-6F9A569FC96F}"/>
              </a:ext>
            </a:extLst>
          </p:cNvPr>
          <p:cNvSpPr txBox="1"/>
          <p:nvPr/>
        </p:nvSpPr>
        <p:spPr>
          <a:xfrm>
            <a:off x="713728" y="8268804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회성으로 셋팅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보여주기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+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빠른셋팅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위해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비즈머니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3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만원 충전해주기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키워드 수정 및 유지 보수 관리비 받아도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될것같음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383B79CA-C306-F91E-2547-FBADECCE512B}"/>
              </a:ext>
            </a:extLst>
          </p:cNvPr>
          <p:cNvCxnSpPr>
            <a:cxnSpLocks/>
          </p:cNvCxnSpPr>
          <p:nvPr/>
        </p:nvCxnSpPr>
        <p:spPr>
          <a:xfrm>
            <a:off x="713728" y="7175500"/>
            <a:ext cx="0" cy="777875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17CC7BD-38FD-41F7-00EC-C24F76672BEF}"/>
              </a:ext>
            </a:extLst>
          </p:cNvPr>
          <p:cNvSpPr txBox="1"/>
          <p:nvPr/>
        </p:nvSpPr>
        <p:spPr>
          <a:xfrm>
            <a:off x="713728" y="7086706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소요시간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3062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CF445-BFDC-7090-3A1B-8DF613C41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A303BF0B-7C62-8D6A-ED17-9C3552219919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A8DA0E1-7F16-045D-2B03-A25B22AD9E8A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F35A1641-41DA-BAA5-F569-1FD4BB6E6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80450930-A320-4F48-CA16-10032AFC20DE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A84E9A61-B153-EAC8-C54A-2FA9D544D4FB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4887F51C-1F20-5FFB-6A6E-4CFB685F2898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C82CE650-89D0-DCDA-14A6-FECD6A70825B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EC11E8E4-2555-5687-3999-CBFB5188B5F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AE9BDFC7-14B6-3CAC-B964-E96EF95091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AAAD8E6-2D02-9DED-4429-CD8654B2C422}"/>
                </a:ext>
              </a:extLst>
            </p:cNvPr>
            <p:cNvSpPr txBox="1"/>
            <p:nvPr/>
          </p:nvSpPr>
          <p:spPr>
            <a:xfrm>
              <a:off x="651146" y="1276492"/>
              <a:ext cx="2226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err="1">
                  <a:latin typeface="+mj-ea"/>
                  <a:ea typeface="+mj-ea"/>
                </a:rPr>
                <a:t>스마트플레이스</a:t>
              </a:r>
              <a:endParaRPr lang="ko-KR" altLang="en-US" sz="2400" dirty="0">
                <a:latin typeface="+mj-ea"/>
                <a:ea typeface="+mj-ea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CF0584AD-DA81-B194-38A8-0D41D0EDFBF8}"/>
              </a:ext>
            </a:extLst>
          </p:cNvPr>
          <p:cNvSpPr/>
          <p:nvPr/>
        </p:nvSpPr>
        <p:spPr>
          <a:xfrm>
            <a:off x="713728" y="1931616"/>
            <a:ext cx="2600972" cy="71514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453F56D-E87E-092D-CAE3-216A94393F25}"/>
              </a:ext>
            </a:extLst>
          </p:cNvPr>
          <p:cNvSpPr/>
          <p:nvPr/>
        </p:nvSpPr>
        <p:spPr>
          <a:xfrm>
            <a:off x="3528366" y="1931616"/>
            <a:ext cx="2600972" cy="715142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87948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24A41-61F1-7C9C-2DA8-E1A381F32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1927C445-FBDE-9DBE-35D3-26C604A2DB93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373566C-B7DE-A445-6ABE-40E55338F9A2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ECA2F99-91BF-C28F-E43A-36E123BC0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4305F89F-9BB9-D1AC-4F54-046B19FADB7E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871F1A3E-55E0-AFC3-72F2-F59995C331EB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34CB3F47-05BE-3C57-CF2C-00E7FCDBEAB0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4796AD9F-58B3-C090-8982-EF8953696DD2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3F237263-1F74-48D2-B191-6179F0C951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9C76D118-8CCC-90FC-796E-A00847A2A0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29C0FC5-7DA5-B93F-C821-AB287AA50EA8}"/>
                </a:ext>
              </a:extLst>
            </p:cNvPr>
            <p:cNvSpPr txBox="1"/>
            <p:nvPr/>
          </p:nvSpPr>
          <p:spPr>
            <a:xfrm>
              <a:off x="651146" y="1276492"/>
              <a:ext cx="2226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 err="1">
                  <a:latin typeface="+mj-ea"/>
                  <a:ea typeface="+mj-ea"/>
                </a:rPr>
                <a:t>스마트플레이스</a:t>
              </a:r>
              <a:endParaRPr lang="ko-KR" altLang="en-US" sz="2400" dirty="0">
                <a:latin typeface="+mj-ea"/>
                <a:ea typeface="+mj-ea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036FD90E-86A8-7275-E02E-918F3623DF4D}"/>
              </a:ext>
            </a:extLst>
          </p:cNvPr>
          <p:cNvSpPr/>
          <p:nvPr/>
        </p:nvSpPr>
        <p:spPr>
          <a:xfrm>
            <a:off x="713728" y="1931616"/>
            <a:ext cx="2600972" cy="715142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2736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1464-63A8-21B3-60CA-3CC544BCF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DF9CB917-3E38-ED0F-7E23-C15B4660031A}"/>
              </a:ext>
            </a:extLst>
          </p:cNvPr>
          <p:cNvSpPr/>
          <p:nvPr/>
        </p:nvSpPr>
        <p:spPr>
          <a:xfrm>
            <a:off x="800100" y="4914900"/>
            <a:ext cx="4152894" cy="2181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E312816-6C0B-57F4-45F0-993018A126E7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9AD9FA1-FBE9-FE61-88A7-BF6B9945B66E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0126484-CA4A-60F5-A0B3-9C90A0AF3C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232F9934-9000-D0FE-26A3-61A6A26F05E0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060E9804-5DEB-815C-8907-9647FCBFDBF0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202ED9D9-15DB-29FB-7323-22AF108CA65D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AFECAD74-3C82-F9A1-CAF6-6B16A8B41703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2EC76298-CF63-5DE1-686F-AE194D2966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ACB59560-F022-5B21-77B3-DE5473EA72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7C18E6A9-12F2-BF22-E997-A9E4A90EDE71}"/>
                </a:ext>
              </a:extLst>
            </p:cNvPr>
            <p:cNvSpPr txBox="1"/>
            <p:nvPr/>
          </p:nvSpPr>
          <p:spPr>
            <a:xfrm>
              <a:off x="651146" y="1276492"/>
              <a:ext cx="7681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맵핑</a:t>
              </a: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135365B-A06B-85C5-D54E-FD07C1E5C427}"/>
              </a:ext>
            </a:extLst>
          </p:cNvPr>
          <p:cNvSpPr/>
          <p:nvPr/>
        </p:nvSpPr>
        <p:spPr>
          <a:xfrm>
            <a:off x="713728" y="1931617"/>
            <a:ext cx="5415610" cy="21831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ABF152-117E-05E3-8218-A604CDAE1C3A}"/>
              </a:ext>
            </a:extLst>
          </p:cNvPr>
          <p:cNvSpPr txBox="1"/>
          <p:nvPr/>
        </p:nvSpPr>
        <p:spPr>
          <a:xfrm>
            <a:off x="713728" y="4274447"/>
            <a:ext cx="5415610" cy="89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네비게이션 지도등록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카카오맵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T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맵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네이버맵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구글맵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아이나비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원내비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현대오토에버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등록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8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대 네비게이션 등록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F99FECFD-8C6B-DD05-64D3-3D0E901ACEAB}"/>
              </a:ext>
            </a:extLst>
          </p:cNvPr>
          <p:cNvCxnSpPr>
            <a:cxnSpLocks/>
          </p:cNvCxnSpPr>
          <p:nvPr/>
        </p:nvCxnSpPr>
        <p:spPr>
          <a:xfrm>
            <a:off x="713728" y="4378374"/>
            <a:ext cx="0" cy="792793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159AC44-51D2-F03D-C1C6-E4EAA7F14909}"/>
              </a:ext>
            </a:extLst>
          </p:cNvPr>
          <p:cNvSpPr txBox="1"/>
          <p:nvPr/>
        </p:nvSpPr>
        <p:spPr>
          <a:xfrm>
            <a:off x="713728" y="5454508"/>
            <a:ext cx="6144272" cy="2558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필요정보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카카오맵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업소명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주소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위치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전화번호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사업자등록증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영업시간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휴무일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설명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이미지</a:t>
            </a: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T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맵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업체명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주소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전화번호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en-US" altLang="ko-KR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url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.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주차여부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영업시간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&amp;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휴무일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소개글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네이버맵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사업자등록증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업체명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영문가능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전화번호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주소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운영시간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키워드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구글맵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업소명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카테고리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주소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위치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영업시간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전화번호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웹사이트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간판사진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아이나비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카테고리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업소명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전화번호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주소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상세설명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원내비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업소명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주소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전화번호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설명 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현대오토에버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업체명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설명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이미지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/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이메일주소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네이트지도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: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정보없음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&amp;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카카오지도로 연결</a:t>
            </a: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E385DAF5-C019-91D8-2272-07D4542EFDAD}"/>
              </a:ext>
            </a:extLst>
          </p:cNvPr>
          <p:cNvCxnSpPr>
            <a:cxnSpLocks/>
          </p:cNvCxnSpPr>
          <p:nvPr/>
        </p:nvCxnSpPr>
        <p:spPr>
          <a:xfrm>
            <a:off x="713728" y="5549292"/>
            <a:ext cx="0" cy="2463930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3CFA793-0468-23DF-0915-6909C8A4C7BF}"/>
              </a:ext>
            </a:extLst>
          </p:cNvPr>
          <p:cNvSpPr/>
          <p:nvPr/>
        </p:nvSpPr>
        <p:spPr>
          <a:xfrm>
            <a:off x="713728" y="8241453"/>
            <a:ext cx="5415610" cy="841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719ECA5-1E14-A1BD-3EB1-AC71082F5861}"/>
              </a:ext>
            </a:extLst>
          </p:cNvPr>
          <p:cNvSpPr txBox="1"/>
          <p:nvPr/>
        </p:nvSpPr>
        <p:spPr>
          <a:xfrm>
            <a:off x="713728" y="8268804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회성 셋팅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키워드 수정 주소변경시 유지 보수 관리비 받아도 될 것 같음</a:t>
            </a:r>
          </a:p>
        </p:txBody>
      </p:sp>
    </p:spTree>
    <p:extLst>
      <p:ext uri="{BB962C8B-B14F-4D97-AF65-F5344CB8AC3E}">
        <p14:creationId xmlns:p14="http://schemas.microsoft.com/office/powerpoint/2010/main" val="65398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6C586-AEC9-6119-AB01-0B8B5DA99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DD546D37-4BF7-8DEF-EE89-3D916D137489}"/>
              </a:ext>
            </a:extLst>
          </p:cNvPr>
          <p:cNvSpPr/>
          <p:nvPr/>
        </p:nvSpPr>
        <p:spPr>
          <a:xfrm>
            <a:off x="800100" y="4914900"/>
            <a:ext cx="4152894" cy="2181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5795FF1-A47E-7904-8083-E3FA570AE097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691CB9E-FD6C-109D-DED6-62C1A85D43F2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6D01EE7F-95C6-84E3-A4E1-87D44028E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66B68965-F6CB-587C-9E1D-EBD23B21C582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B7377690-CF74-F760-DA39-8D37619EB684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D84F512A-E245-9CFE-DC6E-B595267511D7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3257C4C6-1869-A3C8-52C6-03C498E49C21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880B7D40-1677-D894-6C35-67655F8B2EA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46C2DDD9-448C-FDC2-C67A-A48F095651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DD6980E-0DDB-D286-9FE9-713731715BC0}"/>
                </a:ext>
              </a:extLst>
            </p:cNvPr>
            <p:cNvSpPr txBox="1"/>
            <p:nvPr/>
          </p:nvSpPr>
          <p:spPr>
            <a:xfrm>
              <a:off x="651146" y="1276492"/>
              <a:ext cx="19351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모두홈페이지</a:t>
              </a: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6292E7C3-2182-E8CE-07C9-DC4A5A73677F}"/>
              </a:ext>
            </a:extLst>
          </p:cNvPr>
          <p:cNvSpPr/>
          <p:nvPr/>
        </p:nvSpPr>
        <p:spPr>
          <a:xfrm>
            <a:off x="713728" y="1931617"/>
            <a:ext cx="5415610" cy="21831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082D8A-4342-15D6-663E-A8C665170F7B}"/>
              </a:ext>
            </a:extLst>
          </p:cNvPr>
          <p:cNvSpPr txBox="1"/>
          <p:nvPr/>
        </p:nvSpPr>
        <p:spPr>
          <a:xfrm>
            <a:off x="713728" y="4274447"/>
            <a:ext cx="5415610" cy="89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/>
              <a:t>네이버에서 제공하는 홈페이지 제작 서비스</a:t>
            </a:r>
            <a:endParaRPr lang="en-US" altLang="ko-KR" sz="1200" dirty="0"/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파워링크와 연결하여 전문적인 사업체 효과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5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페이지까지만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제작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추가페이지 요금 지불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8B16FDC6-43A1-3EC3-EE62-EA7E2DB2B6A1}"/>
              </a:ext>
            </a:extLst>
          </p:cNvPr>
          <p:cNvCxnSpPr>
            <a:cxnSpLocks/>
          </p:cNvCxnSpPr>
          <p:nvPr/>
        </p:nvCxnSpPr>
        <p:spPr>
          <a:xfrm>
            <a:off x="713728" y="4378374"/>
            <a:ext cx="0" cy="792793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CB18244-2998-ACBD-F3A3-96B555BC36A6}"/>
              </a:ext>
            </a:extLst>
          </p:cNvPr>
          <p:cNvSpPr txBox="1"/>
          <p:nvPr/>
        </p:nvSpPr>
        <p:spPr>
          <a:xfrm>
            <a:off x="713728" y="5454508"/>
            <a:ext cx="6144272" cy="1173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필요정보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 아이디 비번이랑 홈페이지 정보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예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분양권이면 교육자료나 모집공고문 등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부동산이면 부동산의 대한 모든 정보와 사진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사진은 많을수록 좋습니다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DE709078-FE55-61CE-F9D3-EC2C8A4723C1}"/>
              </a:ext>
            </a:extLst>
          </p:cNvPr>
          <p:cNvCxnSpPr>
            <a:cxnSpLocks/>
          </p:cNvCxnSpPr>
          <p:nvPr/>
        </p:nvCxnSpPr>
        <p:spPr>
          <a:xfrm>
            <a:off x="713728" y="5549292"/>
            <a:ext cx="0" cy="2463930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75455F5-4BDB-EFF3-962A-6251CFAC5627}"/>
              </a:ext>
            </a:extLst>
          </p:cNvPr>
          <p:cNvSpPr/>
          <p:nvPr/>
        </p:nvSpPr>
        <p:spPr>
          <a:xfrm>
            <a:off x="713728" y="8241453"/>
            <a:ext cx="5415610" cy="841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72BB2F-8226-36BF-256A-4A20224FC084}"/>
              </a:ext>
            </a:extLst>
          </p:cNvPr>
          <p:cNvSpPr txBox="1"/>
          <p:nvPr/>
        </p:nvSpPr>
        <p:spPr>
          <a:xfrm>
            <a:off x="713728" y="8268804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회성 셋팅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(5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 패키지 포함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그 이상 페이지는 요금부과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키워드 수정 주소변경시 유지 보수 관리비 받아도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될것같음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04747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F8447-1892-3647-879D-D530C5B91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9DC3A6D9-63D2-CA4B-A4BB-5905BF178A2F}"/>
              </a:ext>
            </a:extLst>
          </p:cNvPr>
          <p:cNvSpPr/>
          <p:nvPr/>
        </p:nvSpPr>
        <p:spPr>
          <a:xfrm>
            <a:off x="800100" y="5722506"/>
            <a:ext cx="4152894" cy="2181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B599801-A099-03DA-68A3-7ABB92F2BC37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71CE4C8-3AAE-4254-C43F-6AD07DC89CE1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5481D64-3C6C-0850-673A-CD606D0B6F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84D03D17-19BE-7EF0-8BA1-8A27DCEE7ED4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77CFA958-B1F4-CF94-0636-41DD0AEA81BD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408F1872-0E21-4728-DE43-13C18375B0E2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02C9292E-BE8F-7B08-3B17-C617AA3F15DF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14B10113-8CE7-139F-FA66-0A6CEE78CD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BCAA557A-73CC-A808-54C5-F449293ABB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18AD54B-D152-CE56-5AA6-61E56E184658}"/>
                </a:ext>
              </a:extLst>
            </p:cNvPr>
            <p:cNvSpPr txBox="1"/>
            <p:nvPr/>
          </p:nvSpPr>
          <p:spPr>
            <a:xfrm>
              <a:off x="651146" y="1276492"/>
              <a:ext cx="16433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콜백서비스</a:t>
              </a: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716C9178-DE94-83EC-1AAD-C3BA20C3FA42}"/>
              </a:ext>
            </a:extLst>
          </p:cNvPr>
          <p:cNvSpPr/>
          <p:nvPr/>
        </p:nvSpPr>
        <p:spPr>
          <a:xfrm>
            <a:off x="713728" y="1931617"/>
            <a:ext cx="5415610" cy="300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2ABD22-F018-4F7C-3C3D-E3A2818E1E7C}"/>
              </a:ext>
            </a:extLst>
          </p:cNvPr>
          <p:cNvSpPr txBox="1"/>
          <p:nvPr/>
        </p:nvSpPr>
        <p:spPr>
          <a:xfrm>
            <a:off x="713728" y="5082053"/>
            <a:ext cx="5415610" cy="89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/>
              <a:t>통화가 종료되고 발송되는 </a:t>
            </a:r>
            <a:r>
              <a:rPr lang="ko-KR" altLang="en-US" sz="1200" dirty="0" err="1"/>
              <a:t>콜백</a:t>
            </a:r>
            <a:r>
              <a:rPr lang="ko-KR" altLang="en-US" sz="1200" dirty="0"/>
              <a:t> 문자 서비스</a:t>
            </a:r>
            <a:endParaRPr lang="en-US" altLang="ko-KR" sz="1200" dirty="0"/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파워링크와 연결하여 전문적인 사업체 효과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5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페이지까지만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제작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추가페이지 요금 지불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64D9AA9C-2B1E-09B7-4C75-6F852AD4820D}"/>
              </a:ext>
            </a:extLst>
          </p:cNvPr>
          <p:cNvCxnSpPr>
            <a:cxnSpLocks/>
          </p:cNvCxnSpPr>
          <p:nvPr/>
        </p:nvCxnSpPr>
        <p:spPr>
          <a:xfrm>
            <a:off x="713728" y="5185980"/>
            <a:ext cx="0" cy="792793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E6DC43B-D886-3B9C-EEB6-E694560B7D2B}"/>
              </a:ext>
            </a:extLst>
          </p:cNvPr>
          <p:cNvSpPr txBox="1"/>
          <p:nvPr/>
        </p:nvSpPr>
        <p:spPr>
          <a:xfrm>
            <a:off x="713728" y="6190573"/>
            <a:ext cx="6144272" cy="1173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필요정보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 아이디 비번이랑 홈페이지 정보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예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분양권이면 교육자료나 모집공고문 등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부동산이면 부동산의 대한 모든 정보와 사진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사진은 많을수록 좋습니다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A580DF87-7EBC-6D1C-0CCE-0C75D91114CB}"/>
              </a:ext>
            </a:extLst>
          </p:cNvPr>
          <p:cNvCxnSpPr>
            <a:cxnSpLocks/>
          </p:cNvCxnSpPr>
          <p:nvPr/>
        </p:nvCxnSpPr>
        <p:spPr>
          <a:xfrm>
            <a:off x="713728" y="6190573"/>
            <a:ext cx="0" cy="1822649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5B71410-93EC-116C-BCBB-CC5F456C4280}"/>
              </a:ext>
            </a:extLst>
          </p:cNvPr>
          <p:cNvSpPr/>
          <p:nvPr/>
        </p:nvSpPr>
        <p:spPr>
          <a:xfrm>
            <a:off x="713728" y="8241453"/>
            <a:ext cx="5415610" cy="841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7BDFA3-AA0A-E690-E32D-B8763A2679C5}"/>
              </a:ext>
            </a:extLst>
          </p:cNvPr>
          <p:cNvSpPr txBox="1"/>
          <p:nvPr/>
        </p:nvSpPr>
        <p:spPr>
          <a:xfrm>
            <a:off x="713728" y="8268804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회성 셋팅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(5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 패키지 포함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그 이상 페이지는 요금부과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키워드 수정 주소변경시 유지 보수 관리비 받아도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될것같음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31051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8A97F-DC0B-3279-A799-B16BFCA43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3AE0D246-DBCD-4A61-604F-E95C48F8C283}"/>
              </a:ext>
            </a:extLst>
          </p:cNvPr>
          <p:cNvSpPr/>
          <p:nvPr/>
        </p:nvSpPr>
        <p:spPr>
          <a:xfrm>
            <a:off x="800100" y="6444945"/>
            <a:ext cx="4152894" cy="2181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37FECE9-F131-86A8-A93A-FF5A5AB1FFAE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84FBE57-7B5A-D94D-067C-D0E2ACB3598A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178714A-5B9D-B0CE-2BEC-FD68ACEC9A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895677D4-D3FD-9A1A-A024-4853E1078A91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6BF35C13-5698-84BC-3270-E2C5EE709A4B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0E3D6281-50D1-DCFD-3039-3EB6B7CDE760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6ABDFB31-91A5-5397-E66C-892A4AD1B072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DC842804-5546-982F-E62A-2C70DF2AE87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20712B8A-8CFA-8F1F-9078-3E502B4EC8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A3EEE48-DBC3-1A3C-69EE-3AC4D2942B09}"/>
                </a:ext>
              </a:extLst>
            </p:cNvPr>
            <p:cNvSpPr txBox="1"/>
            <p:nvPr/>
          </p:nvSpPr>
          <p:spPr>
            <a:xfrm>
              <a:off x="651146" y="1276492"/>
              <a:ext cx="10599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유튜브</a:t>
              </a: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A5CE542C-F90B-F8B0-A977-F9D630AF76B3}"/>
              </a:ext>
            </a:extLst>
          </p:cNvPr>
          <p:cNvSpPr/>
          <p:nvPr/>
        </p:nvSpPr>
        <p:spPr>
          <a:xfrm>
            <a:off x="713728" y="1931616"/>
            <a:ext cx="5415610" cy="294518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551420-EFFB-B85F-7E61-66395E5B2DBB}"/>
              </a:ext>
            </a:extLst>
          </p:cNvPr>
          <p:cNvSpPr txBox="1"/>
          <p:nvPr/>
        </p:nvSpPr>
        <p:spPr>
          <a:xfrm>
            <a:off x="713728" y="5804492"/>
            <a:ext cx="5415610" cy="89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/>
              <a:t>통화가 종료되고 발송되는 </a:t>
            </a:r>
            <a:r>
              <a:rPr lang="ko-KR" altLang="en-US" sz="1200" dirty="0" err="1"/>
              <a:t>콜백</a:t>
            </a:r>
            <a:r>
              <a:rPr lang="ko-KR" altLang="en-US" sz="1200" dirty="0"/>
              <a:t> 문자 서비스</a:t>
            </a:r>
            <a:endParaRPr lang="en-US" altLang="ko-KR" sz="1200" dirty="0"/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파워링크와 연결하여 전문적인 사업체 효과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5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페이지까지만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제작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추가페이지 요금 지불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BD2D4A7A-52B5-0745-CAB3-EC320094061C}"/>
              </a:ext>
            </a:extLst>
          </p:cNvPr>
          <p:cNvCxnSpPr>
            <a:cxnSpLocks/>
          </p:cNvCxnSpPr>
          <p:nvPr/>
        </p:nvCxnSpPr>
        <p:spPr>
          <a:xfrm>
            <a:off x="713728" y="5908419"/>
            <a:ext cx="0" cy="792793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7BC9149-7743-66BB-0AB1-6E158314A1B0}"/>
              </a:ext>
            </a:extLst>
          </p:cNvPr>
          <p:cNvSpPr txBox="1"/>
          <p:nvPr/>
        </p:nvSpPr>
        <p:spPr>
          <a:xfrm>
            <a:off x="713728" y="6839503"/>
            <a:ext cx="6144272" cy="1173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필요정보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 아이디 비번이랑 홈페이지 정보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예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분양권이면 교육자료나 모집공고문 등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부동산이면 부동산의 대한 모든 정보와 사진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사진은 많을수록 좋습니다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04C740F5-0F84-65DC-6530-30A7F15498E1}"/>
              </a:ext>
            </a:extLst>
          </p:cNvPr>
          <p:cNvCxnSpPr>
            <a:cxnSpLocks/>
          </p:cNvCxnSpPr>
          <p:nvPr/>
        </p:nvCxnSpPr>
        <p:spPr>
          <a:xfrm>
            <a:off x="713728" y="6918960"/>
            <a:ext cx="0" cy="1094262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E01FC3EE-EBAE-0BF2-86B2-113BD9D3D701}"/>
              </a:ext>
            </a:extLst>
          </p:cNvPr>
          <p:cNvSpPr/>
          <p:nvPr/>
        </p:nvSpPr>
        <p:spPr>
          <a:xfrm>
            <a:off x="713728" y="8241453"/>
            <a:ext cx="5415610" cy="841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AC04C8-0165-A4FF-66DA-157E20D5CD99}"/>
              </a:ext>
            </a:extLst>
          </p:cNvPr>
          <p:cNvSpPr txBox="1"/>
          <p:nvPr/>
        </p:nvSpPr>
        <p:spPr>
          <a:xfrm>
            <a:off x="713728" y="8268804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회성 셋팅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(5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 패키지 포함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그 이상 페이지는 요금부과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키워드 수정 주소변경시 유지 보수 관리비 받아도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될것같음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1617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61D32-76D5-1B55-E0A7-72E38F43C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62BE753D-BBB6-92A8-1F9F-7E9634829078}"/>
              </a:ext>
            </a:extLst>
          </p:cNvPr>
          <p:cNvSpPr/>
          <p:nvPr/>
        </p:nvSpPr>
        <p:spPr>
          <a:xfrm>
            <a:off x="800100" y="6444945"/>
            <a:ext cx="4152894" cy="2181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E3478E-BC2D-89B7-2F31-42802EDED28D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64518C5-C0D2-721B-DDBC-ADA9D5B0DD69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F11984D-5BBB-24EE-90D7-61BAEF549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D31F8645-1EC7-923F-6FE8-033C25DAD759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11AC11EE-D1AE-5C4C-2A42-25F53B670533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BB3F5C22-B1CC-644C-0F6F-A5DA3990F566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3BB651F9-6738-144B-4596-333253AAB3D7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1C85C7D5-3142-A281-2279-E39C2DE14B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40D34BF2-C3F0-13E5-054B-557279CCFB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FC694454-1B7D-0C50-EAD4-E928C28E9760}"/>
                </a:ext>
              </a:extLst>
            </p:cNvPr>
            <p:cNvSpPr txBox="1"/>
            <p:nvPr/>
          </p:nvSpPr>
          <p:spPr>
            <a:xfrm>
              <a:off x="651146" y="1276492"/>
              <a:ext cx="10599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블로그</a:t>
              </a: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CE7EAEE3-A8A5-92D1-05B4-1B19E39D01C6}"/>
              </a:ext>
            </a:extLst>
          </p:cNvPr>
          <p:cNvSpPr/>
          <p:nvPr/>
        </p:nvSpPr>
        <p:spPr>
          <a:xfrm>
            <a:off x="713728" y="1931616"/>
            <a:ext cx="5415610" cy="294518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F36502-4B51-14D9-9D74-748D294CD511}"/>
              </a:ext>
            </a:extLst>
          </p:cNvPr>
          <p:cNvSpPr txBox="1"/>
          <p:nvPr/>
        </p:nvSpPr>
        <p:spPr>
          <a:xfrm>
            <a:off x="713728" y="5804492"/>
            <a:ext cx="5415610" cy="89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/>
              <a:t>통화가 종료되고 발송되는 </a:t>
            </a:r>
            <a:r>
              <a:rPr lang="ko-KR" altLang="en-US" sz="1200" dirty="0" err="1"/>
              <a:t>콜백</a:t>
            </a:r>
            <a:r>
              <a:rPr lang="ko-KR" altLang="en-US" sz="1200" dirty="0"/>
              <a:t> 문자 서비스</a:t>
            </a:r>
            <a:endParaRPr lang="en-US" altLang="ko-KR" sz="1200" dirty="0"/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파워링크와 연결하여 전문적인 사업체 효과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5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페이지까지만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제작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추가페이지 요금 지불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66576C26-9CA4-4496-8326-E2FAB9024AE5}"/>
              </a:ext>
            </a:extLst>
          </p:cNvPr>
          <p:cNvCxnSpPr>
            <a:cxnSpLocks/>
          </p:cNvCxnSpPr>
          <p:nvPr/>
        </p:nvCxnSpPr>
        <p:spPr>
          <a:xfrm>
            <a:off x="713728" y="5908419"/>
            <a:ext cx="0" cy="792793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4B94176-BD74-09A0-0F5A-C5C420CB3D7B}"/>
              </a:ext>
            </a:extLst>
          </p:cNvPr>
          <p:cNvSpPr txBox="1"/>
          <p:nvPr/>
        </p:nvSpPr>
        <p:spPr>
          <a:xfrm>
            <a:off x="713728" y="6839503"/>
            <a:ext cx="6144272" cy="1173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필요정보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 아이디 비번이랑 홈페이지 정보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예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분양권이면 교육자료나 모집공고문 등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부동산이면 부동산의 대한 모든 정보와 사진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사진은 많을수록 좋습니다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FB3F95AE-087D-7EB5-1C8A-5F167FD63A54}"/>
              </a:ext>
            </a:extLst>
          </p:cNvPr>
          <p:cNvCxnSpPr>
            <a:cxnSpLocks/>
          </p:cNvCxnSpPr>
          <p:nvPr/>
        </p:nvCxnSpPr>
        <p:spPr>
          <a:xfrm>
            <a:off x="713728" y="6918960"/>
            <a:ext cx="0" cy="1094262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A2FF115-F94C-5E08-3EF9-7140A9B67FB4}"/>
              </a:ext>
            </a:extLst>
          </p:cNvPr>
          <p:cNvSpPr/>
          <p:nvPr/>
        </p:nvSpPr>
        <p:spPr>
          <a:xfrm>
            <a:off x="713728" y="8241453"/>
            <a:ext cx="5415610" cy="841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2190B8-8F40-8FA1-4D16-370E745357CC}"/>
              </a:ext>
            </a:extLst>
          </p:cNvPr>
          <p:cNvSpPr txBox="1"/>
          <p:nvPr/>
        </p:nvSpPr>
        <p:spPr>
          <a:xfrm>
            <a:off x="713728" y="8268804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회성 셋팅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(5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 패키지 포함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그 이상 페이지는 요금부과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키워드 수정 주소변경시 유지 보수 관리비 받아도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될것같음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50222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A6A1D-A94D-8198-44CD-17686989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C3EFA3F5-A20A-4BFA-3B8B-93F348CE974B}"/>
              </a:ext>
            </a:extLst>
          </p:cNvPr>
          <p:cNvSpPr/>
          <p:nvPr/>
        </p:nvSpPr>
        <p:spPr>
          <a:xfrm>
            <a:off x="800100" y="6444945"/>
            <a:ext cx="4152894" cy="2181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DEBAF70-9334-61C9-F9BA-3BF5BEE4DFFE}"/>
              </a:ext>
            </a:extLst>
          </p:cNvPr>
          <p:cNvSpPr/>
          <p:nvPr/>
        </p:nvSpPr>
        <p:spPr>
          <a:xfrm>
            <a:off x="6141720" y="0"/>
            <a:ext cx="716280" cy="822960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03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3FE5A9A-9B94-6DFC-B3D7-4B976FE15383}"/>
              </a:ext>
            </a:extLst>
          </p:cNvPr>
          <p:cNvSpPr/>
          <p:nvPr/>
        </p:nvSpPr>
        <p:spPr>
          <a:xfrm flipV="1">
            <a:off x="2118360" y="822959"/>
            <a:ext cx="4739640" cy="45719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C630ED14-ED54-D251-0A50-E478D0C8A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29" y="607753"/>
            <a:ext cx="1289069" cy="407933"/>
          </a:xfrm>
          <a:prstGeom prst="rect">
            <a:avLst/>
          </a:prstGeom>
        </p:spPr>
      </p:pic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58C0E695-10C9-794B-A7F7-EAB6997E9913}"/>
              </a:ext>
            </a:extLst>
          </p:cNvPr>
          <p:cNvSpPr/>
          <p:nvPr/>
        </p:nvSpPr>
        <p:spPr>
          <a:xfrm>
            <a:off x="0" y="9229977"/>
            <a:ext cx="6858000" cy="676023"/>
          </a:xfrm>
          <a:prstGeom prst="rect">
            <a:avLst/>
          </a:prstGeom>
          <a:solidFill>
            <a:srgbClr val="0791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3548C134-9F39-1E12-D435-BF87F47287E3}"/>
              </a:ext>
            </a:extLst>
          </p:cNvPr>
          <p:cNvGrpSpPr/>
          <p:nvPr/>
        </p:nvGrpSpPr>
        <p:grpSpPr>
          <a:xfrm>
            <a:off x="651146" y="1276492"/>
            <a:ext cx="5478192" cy="518518"/>
            <a:chOff x="651146" y="1276492"/>
            <a:chExt cx="5478192" cy="518518"/>
          </a:xfrm>
        </p:grpSpPr>
        <p:cxnSp>
          <p:nvCxnSpPr>
            <p:cNvPr id="2" name="직선 연결선 1">
              <a:extLst>
                <a:ext uri="{FF2B5EF4-FFF2-40B4-BE49-F238E27FC236}">
                  <a16:creationId xmlns:a16="http://schemas.microsoft.com/office/drawing/2014/main" id="{D6A1866D-C621-6FD0-8638-63A426C72530}"/>
                </a:ext>
              </a:extLst>
            </p:cNvPr>
            <p:cNvCxnSpPr>
              <a:cxnSpLocks/>
            </p:cNvCxnSpPr>
            <p:nvPr/>
          </p:nvCxnSpPr>
          <p:spPr>
            <a:xfrm>
              <a:off x="692150" y="1795010"/>
              <a:ext cx="5437188" cy="0"/>
            </a:xfrm>
            <a:prstGeom prst="line">
              <a:avLst/>
            </a:prstGeom>
            <a:ln w="28575"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7517A2ED-3373-9949-E8AF-8661CC090996}"/>
                </a:ext>
              </a:extLst>
            </p:cNvPr>
            <p:cNvGrpSpPr/>
            <p:nvPr/>
          </p:nvGrpSpPr>
          <p:grpSpPr>
            <a:xfrm>
              <a:off x="5821090" y="1586870"/>
              <a:ext cx="135210" cy="75386"/>
              <a:chOff x="5421314" y="1304924"/>
              <a:chExt cx="231774" cy="129226"/>
            </a:xfrm>
          </p:grpSpPr>
          <p:cxnSp>
            <p:nvCxnSpPr>
              <p:cNvPr id="13" name="직선 연결선 12">
                <a:extLst>
                  <a:ext uri="{FF2B5EF4-FFF2-40B4-BE49-F238E27FC236}">
                    <a16:creationId xmlns:a16="http://schemas.microsoft.com/office/drawing/2014/main" id="{9DAB66C8-327F-D356-A28E-71509474AC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32438" y="1304925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7F1986C6-EA3F-5C20-E9CD-6A41FB53BF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21314" y="1304924"/>
                <a:ext cx="120650" cy="129225"/>
              </a:xfrm>
              <a:prstGeom prst="line">
                <a:avLst/>
              </a:prstGeom>
              <a:ln w="19050">
                <a:solidFill>
                  <a:srgbClr val="07913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4A90EF90-6678-ECBE-5283-55AE409E2932}"/>
                </a:ext>
              </a:extLst>
            </p:cNvPr>
            <p:cNvSpPr txBox="1"/>
            <p:nvPr/>
          </p:nvSpPr>
          <p:spPr>
            <a:xfrm>
              <a:off x="651146" y="1276492"/>
              <a:ext cx="10599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400" dirty="0">
                  <a:latin typeface="+mj-ea"/>
                  <a:ea typeface="+mj-ea"/>
                </a:rPr>
                <a:t>인스타</a:t>
              </a: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39AAC645-D049-A450-1402-5FCCBF6CF100}"/>
              </a:ext>
            </a:extLst>
          </p:cNvPr>
          <p:cNvSpPr/>
          <p:nvPr/>
        </p:nvSpPr>
        <p:spPr>
          <a:xfrm>
            <a:off x="713728" y="1931616"/>
            <a:ext cx="5415610" cy="338604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57150">
            <a:solidFill>
              <a:srgbClr val="0791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0E6FCF-A55F-678B-1FB6-D70A9C95FD92}"/>
              </a:ext>
            </a:extLst>
          </p:cNvPr>
          <p:cNvSpPr txBox="1"/>
          <p:nvPr/>
        </p:nvSpPr>
        <p:spPr>
          <a:xfrm>
            <a:off x="713728" y="5804492"/>
            <a:ext cx="5415610" cy="896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/>
              <a:t>통화가 종료되고 발송되는 </a:t>
            </a:r>
            <a:r>
              <a:rPr lang="ko-KR" altLang="en-US" sz="1200" dirty="0" err="1"/>
              <a:t>콜백</a:t>
            </a:r>
            <a:r>
              <a:rPr lang="ko-KR" altLang="en-US" sz="1200" dirty="0"/>
              <a:t> 문자 서비스</a:t>
            </a:r>
            <a:endParaRPr lang="en-US" altLang="ko-KR" sz="1200" dirty="0"/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파워링크와 연결하여 전문적인 사업체 효과</a:t>
            </a:r>
            <a:endParaRPr lang="en-US" altLang="ko-KR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5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페이지까지만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 제작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추가페이지 요금 지불</a:t>
            </a: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1B60C523-C479-42E5-C88F-B8AFE94DED5F}"/>
              </a:ext>
            </a:extLst>
          </p:cNvPr>
          <p:cNvCxnSpPr>
            <a:cxnSpLocks/>
          </p:cNvCxnSpPr>
          <p:nvPr/>
        </p:nvCxnSpPr>
        <p:spPr>
          <a:xfrm>
            <a:off x="713728" y="5908419"/>
            <a:ext cx="0" cy="792793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2876C87-8FD6-F0E4-7E60-B06062E20496}"/>
              </a:ext>
            </a:extLst>
          </p:cNvPr>
          <p:cNvSpPr txBox="1"/>
          <p:nvPr/>
        </p:nvSpPr>
        <p:spPr>
          <a:xfrm>
            <a:off x="713728" y="6839503"/>
            <a:ext cx="6144272" cy="1173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b="1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필요정보</a:t>
            </a:r>
            <a:endParaRPr lang="en-US" altLang="ko-KR" sz="1200" b="1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네이버 아이디 비번이랑 홈페이지 정보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예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분양권이면 교육자료나 모집공고문 등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부동산이면 부동산의 대한 모든 정보와 사진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사진은 많을수록 좋습니다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CAAA7B3D-87CB-A4A1-A5A7-BB538B0CEF4B}"/>
              </a:ext>
            </a:extLst>
          </p:cNvPr>
          <p:cNvCxnSpPr>
            <a:cxnSpLocks/>
          </p:cNvCxnSpPr>
          <p:nvPr/>
        </p:nvCxnSpPr>
        <p:spPr>
          <a:xfrm>
            <a:off x="713728" y="6918960"/>
            <a:ext cx="0" cy="1094262"/>
          </a:xfrm>
          <a:prstGeom prst="line">
            <a:avLst/>
          </a:prstGeom>
          <a:ln w="57150">
            <a:solidFill>
              <a:srgbClr val="0791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B6F79EB-F2E4-7CBC-798F-4AFC8D30CEB0}"/>
              </a:ext>
            </a:extLst>
          </p:cNvPr>
          <p:cNvSpPr/>
          <p:nvPr/>
        </p:nvSpPr>
        <p:spPr>
          <a:xfrm>
            <a:off x="713728" y="8241453"/>
            <a:ext cx="5415610" cy="8415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248A268-F269-295F-DF23-24153E11B541}"/>
              </a:ext>
            </a:extLst>
          </p:cNvPr>
          <p:cNvSpPr txBox="1"/>
          <p:nvPr/>
        </p:nvSpPr>
        <p:spPr>
          <a:xfrm>
            <a:off x="713728" y="8268804"/>
            <a:ext cx="5415610" cy="619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1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회성 셋팅 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(5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페이지까지 패키지 포함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그 이상 페이지는 요금부과</a:t>
            </a:r>
            <a:r>
              <a:rPr lang="en-US" altLang="ko-KR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)</a:t>
            </a:r>
          </a:p>
          <a:p>
            <a:pPr latinLnBrk="1">
              <a:lnSpc>
                <a:spcPct val="150000"/>
              </a:lnSpc>
            </a:pPr>
            <a:r>
              <a:rPr lang="ko-KR" altLang="en-US" sz="12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■ 키워드 수정 주소변경시 유지 보수 관리비 받아도 </a:t>
            </a:r>
            <a:r>
              <a:rPr lang="ko-KR" altLang="en-US" sz="1200" dirty="0" err="1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될것같음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790F17-6884-CA69-3BE4-4719945FFC7E}"/>
              </a:ext>
            </a:extLst>
          </p:cNvPr>
          <p:cNvSpPr txBox="1"/>
          <p:nvPr/>
        </p:nvSpPr>
        <p:spPr>
          <a:xfrm>
            <a:off x="713728" y="5364605"/>
            <a:ext cx="5415610" cy="342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lnSpc>
                <a:spcPct val="150000"/>
              </a:lnSpc>
            </a:pPr>
            <a:r>
              <a:rPr lang="ko-KR" altLang="en-US" sz="1200" dirty="0"/>
              <a:t>카드뉴스</a:t>
            </a:r>
            <a:r>
              <a:rPr lang="en-US" altLang="ko-KR" sz="1200" dirty="0"/>
              <a:t>3</a:t>
            </a:r>
            <a:r>
              <a:rPr lang="ko-KR" altLang="en-US" sz="1200" dirty="0"/>
              <a:t>장 </a:t>
            </a:r>
            <a:r>
              <a:rPr lang="en-US" altLang="ko-KR" sz="1200" dirty="0"/>
              <a:t>+ </a:t>
            </a:r>
            <a:r>
              <a:rPr lang="ko-KR" altLang="en-US" sz="1200" dirty="0"/>
              <a:t>이어지는 이미지 </a:t>
            </a:r>
            <a:r>
              <a:rPr lang="en-US" altLang="ko-KR" sz="1200" dirty="0"/>
              <a:t>3</a:t>
            </a:r>
            <a:r>
              <a:rPr lang="ko-KR" altLang="en-US" sz="1200" dirty="0"/>
              <a:t>장</a:t>
            </a:r>
            <a:endParaRPr lang="ko-KR" altLang="en-US" sz="1200" dirty="0">
              <a:latin typeface="나눔스퀘어 네오 Regular" panose="00000500000000000000" pitchFamily="2" charset="-127"/>
              <a:ea typeface="나눔스퀘어 네오 Regular" panose="000005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8446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나눔스퀘어">
      <a:majorFont>
        <a:latin typeface="나눔스퀘어 네오 ExtraBold"/>
        <a:ea typeface="나눔스퀘어 네오 ExtraBold"/>
        <a:cs typeface=""/>
      </a:majorFont>
      <a:minorFont>
        <a:latin typeface="나눔스퀘어 네오 Bold"/>
        <a:ea typeface="나눔스퀘어 네오 Bold"/>
        <a:cs typeface="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1225</TotalTime>
  <Words>1117</Words>
  <Application>Microsoft Office PowerPoint</Application>
  <PresentationFormat>A4 용지(210x297mm)</PresentationFormat>
  <Paragraphs>175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0" baseType="lpstr">
      <vt:lpstr>나눔바른고딕OTF</vt:lpstr>
      <vt:lpstr>나눔스퀘어 네오 Bold</vt:lpstr>
      <vt:lpstr>나눔스퀘어 네오 ExtraBold</vt:lpstr>
      <vt:lpstr>나눔스퀘어 네오 Regular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[학부생]이승기</dc:creator>
  <cp:lastModifiedBy>[학부생]이승기</cp:lastModifiedBy>
  <cp:revision>32</cp:revision>
  <dcterms:created xsi:type="dcterms:W3CDTF">2024-11-07T07:45:21Z</dcterms:created>
  <dcterms:modified xsi:type="dcterms:W3CDTF">2024-11-15T08:47:58Z</dcterms:modified>
</cp:coreProperties>
</file>